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327" r:id="rId3"/>
    <p:sldId id="298" r:id="rId4"/>
    <p:sldId id="303" r:id="rId5"/>
    <p:sldId id="328" r:id="rId6"/>
    <p:sldId id="329" r:id="rId7"/>
    <p:sldId id="326" r:id="rId8"/>
    <p:sldId id="314" r:id="rId9"/>
    <p:sldId id="315" r:id="rId10"/>
    <p:sldId id="318" r:id="rId11"/>
    <p:sldId id="330" r:id="rId12"/>
    <p:sldId id="316" r:id="rId13"/>
    <p:sldId id="319" r:id="rId14"/>
    <p:sldId id="320" r:id="rId15"/>
    <p:sldId id="321" r:id="rId16"/>
    <p:sldId id="331" r:id="rId17"/>
    <p:sldId id="322" r:id="rId18"/>
    <p:sldId id="295" r:id="rId19"/>
  </p:sldIdLst>
  <p:sldSz cx="9144000" cy="64008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0B"/>
    <a:srgbClr val="76B531"/>
    <a:srgbClr val="5B7817"/>
    <a:srgbClr val="404040"/>
    <a:srgbClr val="515E6E"/>
    <a:srgbClr val="40577E"/>
    <a:srgbClr val="567890"/>
    <a:srgbClr val="AFC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1368" autoAdjust="0"/>
  </p:normalViewPr>
  <p:slideViewPr>
    <p:cSldViewPr snapToGrid="0">
      <p:cViewPr varScale="1">
        <p:scale>
          <a:sx n="23" d="100"/>
          <a:sy n="23" d="100"/>
        </p:scale>
        <p:origin x="2204" y="12"/>
      </p:cViewPr>
      <p:guideLst>
        <p:guide orient="horz" pos="2016"/>
        <p:guide pos="2880"/>
      </p:guideLst>
    </p:cSldViewPr>
  </p:slideViewPr>
  <p:outlineViewPr>
    <p:cViewPr>
      <p:scale>
        <a:sx n="33" d="100"/>
        <a:sy n="33" d="100"/>
      </p:scale>
      <p:origin x="0" y="2672"/>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240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979488" y="685800"/>
            <a:ext cx="48990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A09F40A2-0F5E-4264-8668-80CBA88A0BA0}" type="slidenum">
              <a:rPr lang="en-US" altLang="en-US"/>
              <a:pPr>
                <a:defRPr/>
              </a:pPr>
              <a:t>‹#›</a:t>
            </a:fld>
            <a:endParaRPr lang="en-US" altLang="en-US"/>
          </a:p>
        </p:txBody>
      </p:sp>
    </p:spTree>
    <p:extLst>
      <p:ext uri="{BB962C8B-B14F-4D97-AF65-F5344CB8AC3E}">
        <p14:creationId xmlns:p14="http://schemas.microsoft.com/office/powerpoint/2010/main" val="4279304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FF1EF9-EEC2-4E7E-9E37-36622C08A8DD}" type="slidenum">
              <a:rPr lang="en-US" altLang="en-US" sz="1200"/>
              <a:pPr/>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4740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0BC28E-7A9A-4F49-846A-82C887DDB041}" type="slidenum">
              <a:rPr lang="en-US" altLang="en-US" sz="1200"/>
              <a:pPr/>
              <a:t>10</a:t>
            </a:fld>
            <a:endParaRPr lang="en-US" altLang="en-US" sz="1200"/>
          </a:p>
        </p:txBody>
      </p:sp>
    </p:spTree>
    <p:extLst>
      <p:ext uri="{BB962C8B-B14F-4D97-AF65-F5344CB8AC3E}">
        <p14:creationId xmlns:p14="http://schemas.microsoft.com/office/powerpoint/2010/main" val="303675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F4BF31-2729-4E7E-B401-DC094B26A472}" type="slidenum">
              <a:rPr lang="en-US" altLang="en-US" sz="1200"/>
              <a:pPr/>
              <a:t>11</a:t>
            </a:fld>
            <a:endParaRPr lang="en-US" altLang="en-US" sz="1200"/>
          </a:p>
        </p:txBody>
      </p:sp>
    </p:spTree>
    <p:extLst>
      <p:ext uri="{BB962C8B-B14F-4D97-AF65-F5344CB8AC3E}">
        <p14:creationId xmlns:p14="http://schemas.microsoft.com/office/powerpoint/2010/main" val="3235126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84E755-A7CD-43BF-9CB5-4339CAB26E3E}" type="slidenum">
              <a:rPr lang="en-US" altLang="en-US" sz="1200"/>
              <a:pPr/>
              <a:t>12</a:t>
            </a:fld>
            <a:endParaRPr lang="en-US" altLang="en-US" sz="1200"/>
          </a:p>
        </p:txBody>
      </p:sp>
    </p:spTree>
    <p:extLst>
      <p:ext uri="{BB962C8B-B14F-4D97-AF65-F5344CB8AC3E}">
        <p14:creationId xmlns:p14="http://schemas.microsoft.com/office/powerpoint/2010/main" val="67646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048C0D-4249-4338-9CBB-F3146B76C719}" type="slidenum">
              <a:rPr lang="en-US" altLang="en-US" sz="1200"/>
              <a:pPr/>
              <a:t>13</a:t>
            </a:fld>
            <a:endParaRPr lang="en-US" altLang="en-US" sz="1200"/>
          </a:p>
        </p:txBody>
      </p:sp>
    </p:spTree>
    <p:extLst>
      <p:ext uri="{BB962C8B-B14F-4D97-AF65-F5344CB8AC3E}">
        <p14:creationId xmlns:p14="http://schemas.microsoft.com/office/powerpoint/2010/main" val="388367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DRAFT</a:t>
            </a:r>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1B3C12-2847-41F0-ADBD-CCFB623EB6B9}" type="slidenum">
              <a:rPr lang="en-US" altLang="en-US" sz="1200"/>
              <a:pPr/>
              <a:t>14</a:t>
            </a:fld>
            <a:endParaRPr lang="en-US" altLang="en-US" sz="1200"/>
          </a:p>
        </p:txBody>
      </p:sp>
    </p:spTree>
    <p:extLst>
      <p:ext uri="{BB962C8B-B14F-4D97-AF65-F5344CB8AC3E}">
        <p14:creationId xmlns:p14="http://schemas.microsoft.com/office/powerpoint/2010/main" val="3316705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C69E04F-F0E8-4AE5-AA1D-297E17C31889}" type="slidenum">
              <a:rPr lang="en-US" altLang="en-US" sz="1200"/>
              <a:pPr/>
              <a:t>15</a:t>
            </a:fld>
            <a:endParaRPr lang="en-US" altLang="en-US" sz="1200"/>
          </a:p>
        </p:txBody>
      </p:sp>
    </p:spTree>
    <p:extLst>
      <p:ext uri="{BB962C8B-B14F-4D97-AF65-F5344CB8AC3E}">
        <p14:creationId xmlns:p14="http://schemas.microsoft.com/office/powerpoint/2010/main" val="197419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3582B47-D72B-4C22-BEF2-159B4104EDCF}" type="slidenum">
              <a:rPr lang="en-US" altLang="en-US" sz="1200"/>
              <a:pPr/>
              <a:t>16</a:t>
            </a:fld>
            <a:endParaRPr lang="en-US" altLang="en-US" sz="1200"/>
          </a:p>
        </p:txBody>
      </p:sp>
    </p:spTree>
    <p:extLst>
      <p:ext uri="{BB962C8B-B14F-4D97-AF65-F5344CB8AC3E}">
        <p14:creationId xmlns:p14="http://schemas.microsoft.com/office/powerpoint/2010/main" val="61714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E662C5-13F7-4BD6-BB4F-4D89001C39E7}" type="slidenum">
              <a:rPr lang="en-US" altLang="en-US" sz="1200"/>
              <a:pPr/>
              <a:t>17</a:t>
            </a:fld>
            <a:endParaRPr lang="en-US" altLang="en-US" sz="1200"/>
          </a:p>
        </p:txBody>
      </p:sp>
    </p:spTree>
    <p:extLst>
      <p:ext uri="{BB962C8B-B14F-4D97-AF65-F5344CB8AC3E}">
        <p14:creationId xmlns:p14="http://schemas.microsoft.com/office/powerpoint/2010/main" val="137257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9F40A2-0F5E-4264-8668-80CBA88A0BA0}" type="slidenum">
              <a:rPr lang="en-US" altLang="en-US" smtClean="0"/>
              <a:pPr>
                <a:defRPr/>
              </a:pPr>
              <a:t>18</a:t>
            </a:fld>
            <a:endParaRPr lang="en-US" altLang="en-US"/>
          </a:p>
        </p:txBody>
      </p:sp>
    </p:spTree>
    <p:extLst>
      <p:ext uri="{BB962C8B-B14F-4D97-AF65-F5344CB8AC3E}">
        <p14:creationId xmlns:p14="http://schemas.microsoft.com/office/powerpoint/2010/main" val="290534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890EF2-585E-470E-9F5B-7995E02BE553}" type="slidenum">
              <a:rPr lang="en-US" altLang="en-US" sz="1200"/>
              <a:pPr/>
              <a:t>2</a:t>
            </a:fld>
            <a:endParaRPr lang="en-US" altLang="en-US" sz="1200"/>
          </a:p>
        </p:txBody>
      </p:sp>
    </p:spTree>
    <p:extLst>
      <p:ext uri="{BB962C8B-B14F-4D97-AF65-F5344CB8AC3E}">
        <p14:creationId xmlns:p14="http://schemas.microsoft.com/office/powerpoint/2010/main" val="164783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D35F674-9249-4D37-8902-A3D41EA344C7}" type="slidenum">
              <a:rPr lang="en-US" altLang="en-US" sz="1200"/>
              <a:pPr/>
              <a:t>3</a:t>
            </a:fld>
            <a:endParaRPr lang="en-US" altLang="en-US" sz="1200"/>
          </a:p>
        </p:txBody>
      </p:sp>
    </p:spTree>
    <p:extLst>
      <p:ext uri="{BB962C8B-B14F-4D97-AF65-F5344CB8AC3E}">
        <p14:creationId xmlns:p14="http://schemas.microsoft.com/office/powerpoint/2010/main" val="394444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D1EF35B-7273-4662-B0E6-16E3377D3608}" type="slidenum">
              <a:rPr lang="en-US" altLang="en-US" sz="1200"/>
              <a:pPr/>
              <a:t>4</a:t>
            </a:fld>
            <a:endParaRPr lang="en-US" altLang="en-US" sz="1200"/>
          </a:p>
        </p:txBody>
      </p:sp>
    </p:spTree>
    <p:extLst>
      <p:ext uri="{BB962C8B-B14F-4D97-AF65-F5344CB8AC3E}">
        <p14:creationId xmlns:p14="http://schemas.microsoft.com/office/powerpoint/2010/main" val="188289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a:extLst>
            <a:ext uri="{909E8E84-426E-40dd-AFC4-6F175D3DCCD1}"/>
            <a:ext uri="{91240B29-F687-4f45-9708-019B960494DF}"/>
          </a:extLst>
        </p:spPr>
        <p:txBody>
          <a:bodyPr/>
          <a:lstStyle/>
          <a:p>
            <a:pPr>
              <a:defRPr/>
            </a:pPr>
            <a:endParaRPr lang="en-US" altLang="en-US" dirty="0" smtClean="0">
              <a:latin typeface="Arial" pitchFamily="34" charset="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49A946-12C5-4461-8DD1-1EE5D49D1291}" type="slidenum">
              <a:rPr lang="en-US" altLang="en-US" sz="1200"/>
              <a:pPr/>
              <a:t>5</a:t>
            </a:fld>
            <a:endParaRPr lang="en-US" altLang="en-US" sz="1200"/>
          </a:p>
        </p:txBody>
      </p:sp>
    </p:spTree>
    <p:extLst>
      <p:ext uri="{BB962C8B-B14F-4D97-AF65-F5344CB8AC3E}">
        <p14:creationId xmlns:p14="http://schemas.microsoft.com/office/powerpoint/2010/main" val="299587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FF3418E-419B-471E-A00C-486FA6BD2E22}" type="slidenum">
              <a:rPr lang="en-US" altLang="en-US" sz="1200"/>
              <a:pPr/>
              <a:t>6</a:t>
            </a:fld>
            <a:endParaRPr lang="en-US" altLang="en-US" sz="1200"/>
          </a:p>
        </p:txBody>
      </p:sp>
    </p:spTree>
    <p:extLst>
      <p:ext uri="{BB962C8B-B14F-4D97-AF65-F5344CB8AC3E}">
        <p14:creationId xmlns:p14="http://schemas.microsoft.com/office/powerpoint/2010/main" val="269836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527D8B4-04EE-468E-9E4A-A94BEE1B1BFF}" type="slidenum">
              <a:rPr lang="en-US" altLang="en-US" sz="1200"/>
              <a:pPr/>
              <a:t>7</a:t>
            </a:fld>
            <a:endParaRPr lang="en-US" altLang="en-US" sz="1200"/>
          </a:p>
        </p:txBody>
      </p:sp>
    </p:spTree>
    <p:extLst>
      <p:ext uri="{BB962C8B-B14F-4D97-AF65-F5344CB8AC3E}">
        <p14:creationId xmlns:p14="http://schemas.microsoft.com/office/powerpoint/2010/main" val="20308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8AFCD05-D3DA-426B-9A8B-BBD7399470A4}" type="slidenum">
              <a:rPr lang="en-US" altLang="en-US" sz="1200"/>
              <a:pPr/>
              <a:t>8</a:t>
            </a:fld>
            <a:endParaRPr lang="en-US" altLang="en-US" sz="1200"/>
          </a:p>
        </p:txBody>
      </p:sp>
    </p:spTree>
    <p:extLst>
      <p:ext uri="{BB962C8B-B14F-4D97-AF65-F5344CB8AC3E}">
        <p14:creationId xmlns:p14="http://schemas.microsoft.com/office/powerpoint/2010/main" val="16239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EE1C9C-547B-432C-BCC2-C022EB9EAE43}" type="slidenum">
              <a:rPr lang="en-US" altLang="en-US" sz="1200"/>
              <a:pPr/>
              <a:t>9</a:t>
            </a:fld>
            <a:endParaRPr lang="en-US" altLang="en-US" sz="1200"/>
          </a:p>
        </p:txBody>
      </p:sp>
    </p:spTree>
    <p:extLst>
      <p:ext uri="{BB962C8B-B14F-4D97-AF65-F5344CB8AC3E}">
        <p14:creationId xmlns:p14="http://schemas.microsoft.com/office/powerpoint/2010/main" val="255479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397"/>
            <a:ext cx="7772400" cy="1372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27120"/>
            <a:ext cx="6400800" cy="16357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297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397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42240"/>
            <a:ext cx="2038350" cy="54762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2240"/>
            <a:ext cx="5962650" cy="54762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82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indent="-32004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508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13108"/>
            <a:ext cx="7772400"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12933"/>
            <a:ext cx="7772400" cy="140017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508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95680"/>
            <a:ext cx="40005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995680"/>
            <a:ext cx="40005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88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29"/>
            <a:ext cx="8229600"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2772"/>
            <a:ext cx="4040188" cy="597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9883"/>
            <a:ext cx="4040188"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432772"/>
            <a:ext cx="4041775" cy="597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029883"/>
            <a:ext cx="4041775"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58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021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98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54846"/>
            <a:ext cx="3008313" cy="108458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54848"/>
            <a:ext cx="5111750" cy="54629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339429"/>
            <a:ext cx="3008313"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206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80560"/>
            <a:ext cx="5486400" cy="52895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71923"/>
            <a:ext cx="5486400"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009516"/>
            <a:ext cx="5486400"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37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2875"/>
            <a:ext cx="8077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995363"/>
            <a:ext cx="8153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16"/>
          <p:cNvSpPr>
            <a:spLocks noChangeShapeType="1"/>
          </p:cNvSpPr>
          <p:nvPr userDrawn="1"/>
        </p:nvSpPr>
        <p:spPr bwMode="auto">
          <a:xfrm>
            <a:off x="457200" y="5781675"/>
            <a:ext cx="8458200" cy="0"/>
          </a:xfrm>
          <a:prstGeom prst="line">
            <a:avLst/>
          </a:prstGeom>
          <a:noFill/>
          <a:ln w="25400">
            <a:solidFill>
              <a:srgbClr val="5B7817"/>
            </a:solidFill>
            <a:round/>
            <a:headEnd/>
            <a:tailEnd/>
          </a:ln>
          <a:extLst>
            <a:ext uri="{909E8E84-426E-40DD-AFC4-6F175D3DCCD1}">
              <a14:hiddenFill xmlns:a14="http://schemas.microsoft.com/office/drawing/2010/main">
                <a:noFill/>
              </a14:hiddenFill>
            </a:ext>
          </a:extLst>
        </p:spPr>
        <p:txBody>
          <a:bodyPr wrap="none" tIns="27432" bIns="27432" anchor="ctr"/>
          <a:lstStyle/>
          <a:p>
            <a:endParaRPr lang="en-US"/>
          </a:p>
        </p:txBody>
      </p:sp>
      <p:sp>
        <p:nvSpPr>
          <p:cNvPr id="1029" name="Line 17"/>
          <p:cNvSpPr>
            <a:spLocks noChangeShapeType="1"/>
          </p:cNvSpPr>
          <p:nvPr userDrawn="1"/>
        </p:nvSpPr>
        <p:spPr bwMode="auto">
          <a:xfrm>
            <a:off x="457200" y="5832475"/>
            <a:ext cx="8458200" cy="0"/>
          </a:xfrm>
          <a:prstGeom prst="line">
            <a:avLst/>
          </a:prstGeom>
          <a:noFill/>
          <a:ln w="25400">
            <a:solidFill>
              <a:srgbClr val="C838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7" descr="CEINT-logo-short.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24800" y="5865813"/>
            <a:ext cx="990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rgbClr val="5B7817"/>
          </a:solidFill>
          <a:latin typeface="+mj-lt"/>
          <a:ea typeface="MS PGothic" panose="020B0600070205080204" pitchFamily="34" charset="-128"/>
          <a:cs typeface="+mj-cs"/>
        </a:defRPr>
      </a:lvl1pPr>
      <a:lvl2pPr algn="ctr" rtl="0" eaLnBrk="0" fontAlgn="base" hangingPunct="0">
        <a:spcBef>
          <a:spcPct val="0"/>
        </a:spcBef>
        <a:spcAft>
          <a:spcPct val="0"/>
        </a:spcAft>
        <a:defRPr sz="3600" b="1">
          <a:solidFill>
            <a:srgbClr val="5B7817"/>
          </a:solidFill>
          <a:latin typeface="Meta-BoldCaps" pitchFamily="-32"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3600" b="1">
          <a:solidFill>
            <a:srgbClr val="5B7817"/>
          </a:solidFill>
          <a:latin typeface="Meta-BoldCaps" pitchFamily="-32"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3600" b="1">
          <a:solidFill>
            <a:srgbClr val="5B7817"/>
          </a:solidFill>
          <a:latin typeface="Meta-BoldCaps" pitchFamily="-32"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3600" b="1">
          <a:solidFill>
            <a:srgbClr val="5B7817"/>
          </a:solidFill>
          <a:latin typeface="Meta-BoldCaps" pitchFamily="-32" charset="0"/>
          <a:ea typeface="MS PGothic" panose="020B0600070205080204" pitchFamily="34" charset="-128"/>
          <a:cs typeface="ＭＳ Ｐゴシック" pitchFamily="-106" charset="-128"/>
        </a:defRPr>
      </a:lvl5pPr>
      <a:lvl6pPr marL="4572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6pPr>
      <a:lvl7pPr marL="9144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7pPr>
      <a:lvl8pPr marL="13716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8pPr>
      <a:lvl9pPr marL="18288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9pPr>
    </p:titleStyle>
    <p:bodyStyle>
      <a:lvl1pPr marL="342900" indent="-685800" algn="l" rtl="0" eaLnBrk="0" fontAlgn="base" hangingPunct="0">
        <a:spcBef>
          <a:spcPct val="20000"/>
        </a:spcBef>
        <a:spcAft>
          <a:spcPct val="0"/>
        </a:spcAft>
        <a:defRPr sz="3200">
          <a:solidFill>
            <a:srgbClr val="5B7817"/>
          </a:solidFill>
          <a:latin typeface="+mn-lt"/>
          <a:ea typeface="MS PGothic" panose="020B0600070205080204" pitchFamily="34" charset="-128"/>
          <a:cs typeface="+mn-cs"/>
        </a:defRPr>
      </a:lvl1pPr>
      <a:lvl2pPr marL="739775" indent="-374650" algn="l" rtl="0" eaLnBrk="0" fontAlgn="base" hangingPunct="0">
        <a:spcBef>
          <a:spcPct val="20000"/>
        </a:spcBef>
        <a:spcAft>
          <a:spcPct val="0"/>
        </a:spcAft>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319088" algn="l" rtl="0" eaLnBrk="0" fontAlgn="base" hangingPunct="0">
        <a:spcBef>
          <a:spcPct val="20000"/>
        </a:spcBef>
        <a:spcAft>
          <a:spcPct val="0"/>
        </a:spcAft>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lgn="l" rtl="0" eaLnBrk="0" fontAlgn="base" hangingPunct="0">
        <a:spcBef>
          <a:spcPct val="20000"/>
        </a:spcBef>
        <a:spcAft>
          <a:spcPct val="0"/>
        </a:spcAft>
        <a:defRPr sz="2000">
          <a:solidFill>
            <a:srgbClr val="515E6E"/>
          </a:solidFill>
          <a:latin typeface="Arial" pitchFamily="-106"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515E6E"/>
          </a:solidFill>
          <a:latin typeface="Arial" pitchFamily="-106" charset="0"/>
          <a:ea typeface="MS PGothic" panose="020B0600070205080204" pitchFamily="34" charset="-128"/>
        </a:defRPr>
      </a:lvl5pPr>
      <a:lvl6pPr marL="2514600" indent="-228600" algn="l" rtl="0" fontAlgn="base">
        <a:spcBef>
          <a:spcPct val="20000"/>
        </a:spcBef>
        <a:spcAft>
          <a:spcPct val="0"/>
        </a:spcAft>
        <a:buChar char="»"/>
        <a:defRPr sz="2000">
          <a:solidFill>
            <a:srgbClr val="515E6E"/>
          </a:solidFill>
          <a:latin typeface="Arial" pitchFamily="-106" charset="0"/>
          <a:ea typeface="+mn-ea"/>
        </a:defRPr>
      </a:lvl6pPr>
      <a:lvl7pPr marL="2971800" indent="-228600" algn="l" rtl="0" fontAlgn="base">
        <a:spcBef>
          <a:spcPct val="20000"/>
        </a:spcBef>
        <a:spcAft>
          <a:spcPct val="0"/>
        </a:spcAft>
        <a:buChar char="»"/>
        <a:defRPr sz="2000">
          <a:solidFill>
            <a:srgbClr val="515E6E"/>
          </a:solidFill>
          <a:latin typeface="Arial" pitchFamily="-106" charset="0"/>
          <a:ea typeface="+mn-ea"/>
        </a:defRPr>
      </a:lvl7pPr>
      <a:lvl8pPr marL="3429000" indent="-228600" algn="l" rtl="0" fontAlgn="base">
        <a:spcBef>
          <a:spcPct val="20000"/>
        </a:spcBef>
        <a:spcAft>
          <a:spcPct val="0"/>
        </a:spcAft>
        <a:buChar char="»"/>
        <a:defRPr sz="2000">
          <a:solidFill>
            <a:srgbClr val="515E6E"/>
          </a:solidFill>
          <a:latin typeface="Arial" pitchFamily="-106" charset="0"/>
          <a:ea typeface="+mn-ea"/>
        </a:defRPr>
      </a:lvl8pPr>
      <a:lvl9pPr marL="3886200" indent="-228600" algn="l" rtl="0" fontAlgn="base">
        <a:spcBef>
          <a:spcPct val="20000"/>
        </a:spcBef>
        <a:spcAft>
          <a:spcPct val="0"/>
        </a:spcAft>
        <a:buChar char="»"/>
        <a:defRPr sz="2000">
          <a:solidFill>
            <a:srgbClr val="515E6E"/>
          </a:solidFill>
          <a:latin typeface="Arial" pitchFamily="-106"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png"/><Relationship Id="rId7" Type="http://schemas.openxmlformats.org/officeDocument/2006/relationships/image" Target="../media/image12.emf"/><Relationship Id="rId12"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11.emf"/><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568325"/>
            <a:ext cx="8534400" cy="835025"/>
          </a:xfrm>
        </p:spPr>
        <p:txBody>
          <a:bodyPr/>
          <a:lstStyle/>
          <a:p>
            <a:pPr eaLnBrk="1" hangingPunct="1">
              <a:defRPr/>
            </a:pPr>
            <a:r>
              <a:rPr lang="en-US" altLang="en-US" dirty="0" smtClean="0">
                <a:solidFill>
                  <a:schemeClr val="accent3">
                    <a:lumMod val="50000"/>
                  </a:schemeClr>
                </a:solidFill>
                <a:ea typeface="+mj-ea"/>
              </a:rPr>
              <a:t>The CEINT Database</a:t>
            </a:r>
          </a:p>
        </p:txBody>
      </p:sp>
      <p:sp>
        <p:nvSpPr>
          <p:cNvPr id="2051" name="Rectangle 3"/>
          <p:cNvSpPr>
            <a:spLocks noGrp="1" noChangeArrowheads="1"/>
          </p:cNvSpPr>
          <p:nvPr>
            <p:ph type="subTitle" idx="1"/>
          </p:nvPr>
        </p:nvSpPr>
        <p:spPr>
          <a:xfrm>
            <a:off x="428625" y="1401763"/>
            <a:ext cx="8458200" cy="1636712"/>
          </a:xfrm>
        </p:spPr>
        <p:txBody>
          <a:bodyPr/>
          <a:lstStyle/>
          <a:p>
            <a:pPr eaLnBrk="1" hangingPunct="1">
              <a:defRPr/>
            </a:pPr>
            <a:r>
              <a:rPr lang="en-US" altLang="en-US" dirty="0" smtClean="0">
                <a:solidFill>
                  <a:schemeClr val="accent2">
                    <a:lumMod val="50000"/>
                  </a:schemeClr>
                </a:solidFill>
                <a:ea typeface="+mn-ea"/>
              </a:rPr>
              <a:t>Sandra </a:t>
            </a:r>
            <a:r>
              <a:rPr lang="en-US" altLang="en-US" dirty="0" err="1" smtClean="0">
                <a:solidFill>
                  <a:schemeClr val="accent2">
                    <a:lumMod val="50000"/>
                  </a:schemeClr>
                </a:solidFill>
                <a:ea typeface="+mn-ea"/>
              </a:rPr>
              <a:t>Karcher</a:t>
            </a:r>
            <a:endParaRPr lang="en-US" altLang="en-US" sz="2800" dirty="0" smtClean="0">
              <a:solidFill>
                <a:schemeClr val="accent2">
                  <a:lumMod val="50000"/>
                </a:schemeClr>
              </a:solidFill>
              <a:latin typeface="Meta-Normal" pitchFamily="-32" charset="0"/>
              <a:ea typeface="+mn-ea"/>
            </a:endParaRPr>
          </a:p>
          <a:p>
            <a:pPr eaLnBrk="1" hangingPunct="1">
              <a:defRPr/>
            </a:pPr>
            <a:r>
              <a:rPr lang="en-US" altLang="en-US" sz="2000" dirty="0" smtClean="0">
                <a:solidFill>
                  <a:schemeClr val="accent2">
                    <a:lumMod val="50000"/>
                  </a:schemeClr>
                </a:solidFill>
                <a:latin typeface="Meta-Normal" pitchFamily="-32" charset="0"/>
                <a:ea typeface="+mn-ea"/>
              </a:rPr>
              <a:t>Carnegie Mellon University / CEE</a:t>
            </a:r>
          </a:p>
          <a:p>
            <a:pPr eaLnBrk="1" hangingPunct="1">
              <a:defRPr/>
            </a:pPr>
            <a:r>
              <a:rPr lang="en-US" altLang="en-US" sz="2000" dirty="0" smtClean="0">
                <a:solidFill>
                  <a:schemeClr val="accent2">
                    <a:lumMod val="50000"/>
                  </a:schemeClr>
                </a:solidFill>
                <a:latin typeface="Meta-Normal" pitchFamily="-32" charset="0"/>
                <a:ea typeface="+mn-ea"/>
              </a:rPr>
              <a:t>sck@andrew.cmu.edu</a:t>
            </a:r>
            <a:endParaRPr lang="en-US" altLang="en-US" dirty="0" smtClean="0">
              <a:solidFill>
                <a:schemeClr val="accent2">
                  <a:lumMod val="50000"/>
                </a:schemeClr>
              </a:solidFill>
              <a:ea typeface="+mn-ea"/>
            </a:endParaRPr>
          </a:p>
        </p:txBody>
      </p:sp>
      <p:sp>
        <p:nvSpPr>
          <p:cNvPr id="3076" name="Text Box 16"/>
          <p:cNvSpPr txBox="1">
            <a:spLocks noChangeArrowheads="1"/>
          </p:cNvSpPr>
          <p:nvPr/>
        </p:nvSpPr>
        <p:spPr bwMode="auto">
          <a:xfrm>
            <a:off x="3733800" y="5227638"/>
            <a:ext cx="200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1600" dirty="0">
                <a:solidFill>
                  <a:srgbClr val="245D0B"/>
                </a:solidFill>
                <a:latin typeface="Meta-Normal" pitchFamily="-32" charset="0"/>
              </a:rPr>
              <a:t>www.ceint.duke.edu</a:t>
            </a:r>
          </a:p>
        </p:txBody>
      </p:sp>
      <p:pic>
        <p:nvPicPr>
          <p:cNvPr id="3077" name="Picture 8" descr="CEINT-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63963"/>
            <a:ext cx="22098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nsf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854700"/>
            <a:ext cx="584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400" y="5881688"/>
            <a:ext cx="527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352425" y="2828131"/>
            <a:ext cx="8534400" cy="746125"/>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3600" b="1">
                <a:solidFill>
                  <a:srgbClr val="5B7817"/>
                </a:solidFill>
                <a:latin typeface="+mj-lt"/>
                <a:ea typeface="+mj-ea"/>
                <a:cs typeface="+mj-cs"/>
              </a:defRPr>
            </a:lvl1pPr>
            <a:lvl2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2pPr>
            <a:lvl3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3pPr>
            <a:lvl4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4pPr>
            <a:lvl5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5pPr>
            <a:lvl6pPr marL="4572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6pPr>
            <a:lvl7pPr marL="9144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7pPr>
            <a:lvl8pPr marL="13716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8pPr>
            <a:lvl9pPr marL="18288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9pPr>
          </a:lstStyle>
          <a:p>
            <a:pPr eaLnBrk="1" hangingPunct="1">
              <a:defRPr/>
            </a:pPr>
            <a:r>
              <a:rPr lang="en-US" altLang="en-US" sz="1800" b="0" kern="0" dirty="0" smtClean="0">
                <a:solidFill>
                  <a:schemeClr val="accent3">
                    <a:lumMod val="50000"/>
                  </a:schemeClr>
                </a:solidFill>
              </a:rPr>
              <a:t>To the Nanotechnology </a:t>
            </a:r>
            <a:r>
              <a:rPr lang="en-US" altLang="en-US" sz="1800" b="0" kern="0" dirty="0">
                <a:solidFill>
                  <a:schemeClr val="accent3">
                    <a:lumMod val="50000"/>
                  </a:schemeClr>
                </a:solidFill>
              </a:rPr>
              <a:t>Working </a:t>
            </a:r>
            <a:r>
              <a:rPr lang="en-US" altLang="en-US" sz="1800" b="0" kern="0" dirty="0" smtClean="0">
                <a:solidFill>
                  <a:schemeClr val="accent3">
                    <a:lumMod val="50000"/>
                  </a:schemeClr>
                </a:solidFill>
              </a:rPr>
              <a:t>Group</a:t>
            </a:r>
          </a:p>
          <a:p>
            <a:pPr eaLnBrk="1" hangingPunct="1">
              <a:defRPr/>
            </a:pPr>
            <a:r>
              <a:rPr lang="en-US" altLang="en-US" sz="1800" b="0" kern="0" dirty="0" smtClean="0">
                <a:solidFill>
                  <a:schemeClr val="accent3">
                    <a:lumMod val="50000"/>
                  </a:schemeClr>
                </a:solidFill>
              </a:rPr>
              <a:t>on September 4, 2014</a:t>
            </a:r>
          </a:p>
          <a:p>
            <a:pPr eaLnBrk="1" hangingPunct="1">
              <a:defRPr/>
            </a:pPr>
            <a:r>
              <a:rPr lang="en-US" altLang="en-US" sz="1800" b="0" kern="0" dirty="0" smtClean="0">
                <a:solidFill>
                  <a:schemeClr val="accent3">
                    <a:lumMod val="50000"/>
                  </a:schemeClr>
                </a:solidFill>
              </a:rPr>
              <a:t>with Christine Hendren and Yuan Tian</a:t>
            </a:r>
          </a:p>
        </p:txBody>
      </p:sp>
      <p:sp>
        <p:nvSpPr>
          <p:cNvPr id="3081"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16AD3E30-01A2-4F46-8534-61EAA9628A40}" type="slidenum">
              <a:rPr lang="en-US" altLang="en-US" sz="2400">
                <a:solidFill>
                  <a:schemeClr val="tx1"/>
                </a:solidFill>
                <a:latin typeface="Arial" panose="020B0604020202020204" pitchFamily="34" charset="0"/>
              </a:rPr>
              <a:pPr algn="ctr">
                <a:spcBef>
                  <a:spcPct val="0"/>
                </a:spcBef>
              </a:pPr>
              <a:t>1</a:t>
            </a:fld>
            <a:endParaRPr lang="en-US" altLang="en-US" sz="2400">
              <a:solidFill>
                <a:schemeClr val="tx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88938" y="442913"/>
            <a:ext cx="8510587" cy="542925"/>
          </a:xfrm>
        </p:spPr>
        <p:txBody>
          <a:bodyPr/>
          <a:lstStyle/>
          <a:p>
            <a:pPr eaLnBrk="1" hangingPunct="1"/>
            <a:r>
              <a:rPr lang="en-US" altLang="en-US" smtClean="0">
                <a:solidFill>
                  <a:srgbClr val="2E3C0B"/>
                </a:solidFill>
              </a:rPr>
              <a:t>Associate Lab QC</a:t>
            </a:r>
          </a:p>
        </p:txBody>
      </p:sp>
      <p:sp>
        <p:nvSpPr>
          <p:cNvPr id="3075" name="Rectangle 4"/>
          <p:cNvSpPr>
            <a:spLocks noChangeArrowheads="1"/>
          </p:cNvSpPr>
          <p:nvPr/>
        </p:nvSpPr>
        <p:spPr bwMode="auto">
          <a:xfrm>
            <a:off x="461963" y="1168400"/>
            <a:ext cx="8437562" cy="4365625"/>
          </a:xfrm>
          <a:prstGeom prst="rect">
            <a:avLst/>
          </a:prstGeom>
          <a:noFill/>
          <a:ln>
            <a:noFill/>
          </a:ln>
          <a:extLst>
            <a:ext uri="{909E8E84-426E-40dd-AFC4-6F175D3DCCD1}"/>
            <a:ext uri="{91240B29-F687-4f45-9708-019B960494DF}"/>
          </a:extLst>
        </p:spPr>
        <p:txBody>
          <a:bodyPr>
            <a:normAutofit fontScale="77500" lnSpcReduction="20000"/>
          </a:bodyPr>
          <a:lstStyle>
            <a:lvl1pPr marL="365125" indent="-365125">
              <a:spcBef>
                <a:spcPct val="20000"/>
              </a:spcBef>
              <a:defRPr sz="3200">
                <a:solidFill>
                  <a:srgbClr val="5B7817"/>
                </a:solidFill>
                <a:latin typeface="Meta-ItalicCaps" pitchFamily="-32" charset="0"/>
                <a:ea typeface="ＭＳ Ｐゴシック" pitchFamily="34" charset="-128"/>
              </a:defRPr>
            </a:lvl1pPr>
            <a:lvl2pPr marL="742950" indent="-285750">
              <a:spcBef>
                <a:spcPct val="20000"/>
              </a:spcBef>
              <a:buSzPct val="90000"/>
              <a:buFont typeface="Wingdings 2" pitchFamily="18" charset="2"/>
              <a:buChar char=""/>
              <a:defRPr sz="2800">
                <a:solidFill>
                  <a:srgbClr val="C9550C"/>
                </a:solidFill>
                <a:latin typeface="Meta-Normal" pitchFamily="-32" charset="0"/>
                <a:ea typeface="ＭＳ Ｐゴシック" pitchFamily="34" charset="-128"/>
              </a:defRPr>
            </a:lvl2pPr>
            <a:lvl3pPr marL="1143000" indent="-228600">
              <a:spcBef>
                <a:spcPct val="20000"/>
              </a:spcBef>
              <a:buFont typeface="Zapf Dingbats" charset="2"/>
              <a:buChar char=""/>
              <a:defRPr sz="2400">
                <a:solidFill>
                  <a:srgbClr val="5B7817"/>
                </a:solidFill>
                <a:latin typeface="Meta-Normal" pitchFamily="-32" charset="0"/>
                <a:ea typeface="ＭＳ Ｐゴシック" pitchFamily="34" charset="-128"/>
              </a:defRPr>
            </a:lvl3pPr>
            <a:lvl4pPr marL="1600200" indent="-228600">
              <a:spcBef>
                <a:spcPct val="20000"/>
              </a:spcBef>
              <a:defRPr sz="2000">
                <a:solidFill>
                  <a:srgbClr val="515E6E"/>
                </a:solidFill>
                <a:latin typeface="Arial" pitchFamily="34" charset="0"/>
                <a:ea typeface="ＭＳ Ｐゴシック" pitchFamily="34" charset="-128"/>
              </a:defRPr>
            </a:lvl4pPr>
            <a:lvl5pPr marL="2057400" indent="-228600">
              <a:spcBef>
                <a:spcPct val="20000"/>
              </a:spcBef>
              <a:buChar char="»"/>
              <a:defRPr sz="2000">
                <a:solidFill>
                  <a:srgbClr val="515E6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9pPr>
          </a:lstStyle>
          <a:p>
            <a:pPr eaLnBrk="1" hangingPunct="1">
              <a:lnSpc>
                <a:spcPct val="120000"/>
              </a:lnSpc>
              <a:spcBef>
                <a:spcPts val="0"/>
              </a:spcBef>
              <a:spcAft>
                <a:spcPts val="1200"/>
              </a:spcAft>
              <a:buClr>
                <a:schemeClr val="accent2">
                  <a:lumMod val="50000"/>
                </a:schemeClr>
              </a:buClr>
              <a:buFont typeface="Wingdings 2" pitchFamily="18" charset="2"/>
              <a:buChar char=""/>
              <a:defRPr/>
            </a:pPr>
            <a:r>
              <a:rPr lang="en-US" altLang="en-US" sz="4400" dirty="0">
                <a:solidFill>
                  <a:schemeClr val="accent2">
                    <a:lumMod val="50000"/>
                  </a:schemeClr>
                </a:solidFill>
                <a:latin typeface="Meta-Italic" pitchFamily="-32" charset="0"/>
              </a:rPr>
              <a:t>What does the Lab QC tell us </a:t>
            </a:r>
            <a:r>
              <a:rPr lang="en-US" altLang="en-US" sz="4400" dirty="0" smtClean="0">
                <a:solidFill>
                  <a:schemeClr val="accent2">
                    <a:lumMod val="50000"/>
                  </a:schemeClr>
                </a:solidFill>
                <a:latin typeface="Meta-Italic" pitchFamily="-32" charset="0"/>
              </a:rPr>
              <a:t>about </a:t>
            </a:r>
            <a:r>
              <a:rPr lang="en-US" altLang="en-US" sz="4400" dirty="0">
                <a:solidFill>
                  <a:schemeClr val="accent2">
                    <a:lumMod val="50000"/>
                  </a:schemeClr>
                </a:solidFill>
                <a:latin typeface="Meta-Italic" pitchFamily="-32" charset="0"/>
              </a:rPr>
              <a:t>potential bias in our samples?</a:t>
            </a:r>
          </a:p>
          <a:p>
            <a:pPr marL="1005840" lvl="1" indent="-548640" eaLnBrk="1" hangingPunct="1">
              <a:lnSpc>
                <a:spcPct val="120000"/>
              </a:lnSpc>
              <a:spcBef>
                <a:spcPts val="0"/>
              </a:spcBef>
              <a:buClr>
                <a:schemeClr val="accent2">
                  <a:lumMod val="50000"/>
                </a:schemeClr>
              </a:buClr>
              <a:buFont typeface="+mj-lt"/>
              <a:buAutoNum type="arabicParenR"/>
              <a:defRPr/>
            </a:pPr>
            <a:r>
              <a:rPr lang="en-US" altLang="en-US" sz="4000" dirty="0" smtClean="0">
                <a:solidFill>
                  <a:schemeClr val="accent2">
                    <a:lumMod val="50000"/>
                  </a:schemeClr>
                </a:solidFill>
                <a:latin typeface="Meta-Italic" pitchFamily="-32" charset="0"/>
              </a:rPr>
              <a:t>Find the Lab QC records</a:t>
            </a:r>
          </a:p>
          <a:p>
            <a:pPr marL="1005840" lvl="1" indent="-548640" eaLnBrk="1" hangingPunct="1">
              <a:lnSpc>
                <a:spcPct val="120000"/>
              </a:lnSpc>
              <a:spcBef>
                <a:spcPts val="0"/>
              </a:spcBef>
              <a:buClr>
                <a:schemeClr val="accent2">
                  <a:lumMod val="50000"/>
                </a:schemeClr>
              </a:buClr>
              <a:buFont typeface="+mj-lt"/>
              <a:buAutoNum type="arabicParenR"/>
              <a:defRPr/>
            </a:pPr>
            <a:r>
              <a:rPr lang="en-US" altLang="en-US" sz="4000" dirty="0" smtClean="0">
                <a:solidFill>
                  <a:schemeClr val="accent2">
                    <a:lumMod val="50000"/>
                  </a:schemeClr>
                </a:solidFill>
                <a:latin typeface="Meta-Italic" pitchFamily="-32" charset="0"/>
              </a:rPr>
              <a:t>Find samples </a:t>
            </a:r>
            <a:r>
              <a:rPr lang="en-US" altLang="en-US" sz="4000" dirty="0">
                <a:solidFill>
                  <a:schemeClr val="accent2">
                    <a:lumMod val="50000"/>
                  </a:schemeClr>
                </a:solidFill>
                <a:latin typeface="Meta-Italic" pitchFamily="-32" charset="0"/>
              </a:rPr>
              <a:t>associated with the Lab </a:t>
            </a:r>
            <a:r>
              <a:rPr lang="en-US" altLang="en-US" sz="4000" dirty="0" smtClean="0">
                <a:solidFill>
                  <a:schemeClr val="accent2">
                    <a:lumMod val="50000"/>
                  </a:schemeClr>
                </a:solidFill>
                <a:latin typeface="Meta-Italic" pitchFamily="-32" charset="0"/>
              </a:rPr>
              <a:t>QC</a:t>
            </a:r>
          </a:p>
          <a:p>
            <a:pPr marL="1005840" lvl="1" indent="-548640" eaLnBrk="1" hangingPunct="1">
              <a:lnSpc>
                <a:spcPct val="120000"/>
              </a:lnSpc>
              <a:spcBef>
                <a:spcPts val="0"/>
              </a:spcBef>
              <a:buClr>
                <a:schemeClr val="accent2">
                  <a:lumMod val="50000"/>
                </a:schemeClr>
              </a:buClr>
              <a:buFont typeface="+mj-lt"/>
              <a:buAutoNum type="arabicParenR"/>
              <a:defRPr/>
            </a:pPr>
            <a:r>
              <a:rPr lang="en-US" altLang="en-US" sz="4000" dirty="0" smtClean="0">
                <a:solidFill>
                  <a:schemeClr val="accent2">
                    <a:lumMod val="50000"/>
                  </a:schemeClr>
                </a:solidFill>
                <a:latin typeface="Meta-Italic" pitchFamily="-32" charset="0"/>
              </a:rPr>
              <a:t>Compute </a:t>
            </a:r>
            <a:r>
              <a:rPr lang="en-US" altLang="en-US" sz="4000" dirty="0">
                <a:solidFill>
                  <a:schemeClr val="accent2">
                    <a:lumMod val="50000"/>
                  </a:schemeClr>
                </a:solidFill>
                <a:latin typeface="Meta-Italic" pitchFamily="-32" charset="0"/>
              </a:rPr>
              <a:t>an adjusted sample result based on the reported </a:t>
            </a:r>
            <a:r>
              <a:rPr lang="en-US" altLang="en-US" sz="4000" dirty="0" smtClean="0">
                <a:solidFill>
                  <a:schemeClr val="accent2">
                    <a:lumMod val="50000"/>
                  </a:schemeClr>
                </a:solidFill>
                <a:latin typeface="Meta-Italic" pitchFamily="-32" charset="0"/>
              </a:rPr>
              <a:t>recovery in the Lab QC</a:t>
            </a:r>
            <a:endParaRPr lang="en-US" altLang="en-US" sz="4000" dirty="0">
              <a:solidFill>
                <a:schemeClr val="accent2">
                  <a:lumMod val="50000"/>
                </a:schemeClr>
              </a:solidFill>
              <a:latin typeface="Meta-Italic" pitchFamily="-32" charset="0"/>
            </a:endParaRP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1510"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77128D28-9824-4A6A-A475-A2F492449D75}" type="slidenum">
              <a:rPr lang="en-US" altLang="en-US" sz="2400">
                <a:solidFill>
                  <a:schemeClr val="tx1"/>
                </a:solidFill>
                <a:latin typeface="Arial" panose="020B0604020202020204" pitchFamily="34" charset="0"/>
              </a:rPr>
              <a:pPr algn="ctr">
                <a:spcBef>
                  <a:spcPct val="0"/>
                </a:spcBef>
              </a:pPr>
              <a:t>10</a:t>
            </a:fld>
            <a:endParaRPr lang="en-US" altLang="en-US" sz="2400">
              <a:solidFill>
                <a:schemeClr val="tx1"/>
              </a:solidFill>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88938" y="442913"/>
            <a:ext cx="8510587" cy="542925"/>
          </a:xfrm>
        </p:spPr>
        <p:txBody>
          <a:bodyPr/>
          <a:lstStyle/>
          <a:p>
            <a:pPr eaLnBrk="1" hangingPunct="1"/>
            <a:r>
              <a:rPr lang="en-US" altLang="en-US" smtClean="0">
                <a:solidFill>
                  <a:srgbClr val="2E3C0B"/>
                </a:solidFill>
              </a:rPr>
              <a:t>Associate Lab QC - 1</a:t>
            </a:r>
          </a:p>
        </p:txBody>
      </p:sp>
      <p:sp>
        <p:nvSpPr>
          <p:cNvPr id="3075" name="Rectangle 4"/>
          <p:cNvSpPr>
            <a:spLocks noChangeArrowheads="1"/>
          </p:cNvSpPr>
          <p:nvPr/>
        </p:nvSpPr>
        <p:spPr bwMode="auto">
          <a:xfrm>
            <a:off x="520700" y="887413"/>
            <a:ext cx="8437563" cy="153987"/>
          </a:xfrm>
          <a:prstGeom prst="rect">
            <a:avLst/>
          </a:prstGeom>
          <a:noFill/>
          <a:ln>
            <a:noFill/>
          </a:ln>
          <a:extLst>
            <a:ext uri="{909E8E84-426E-40dd-AFC4-6F175D3DCCD1}"/>
            <a:ext uri="{91240B29-F687-4f45-9708-019B960494DF}"/>
          </a:extLst>
        </p:spPr>
        <p:txBody>
          <a:bodyPr>
            <a:normAutofit fontScale="25000" lnSpcReduction="20000"/>
          </a:bodyPr>
          <a:lstStyle>
            <a:lvl1pPr marL="365125" indent="-365125">
              <a:spcBef>
                <a:spcPct val="20000"/>
              </a:spcBef>
              <a:defRPr sz="3200">
                <a:solidFill>
                  <a:srgbClr val="5B7817"/>
                </a:solidFill>
                <a:latin typeface="Meta-ItalicCaps" pitchFamily="-32" charset="0"/>
                <a:ea typeface="ＭＳ Ｐゴシック" pitchFamily="34" charset="-128"/>
              </a:defRPr>
            </a:lvl1pPr>
            <a:lvl2pPr marL="742950" indent="-285750">
              <a:spcBef>
                <a:spcPct val="20000"/>
              </a:spcBef>
              <a:buSzPct val="90000"/>
              <a:buFont typeface="Wingdings 2" pitchFamily="18" charset="2"/>
              <a:buChar char=""/>
              <a:defRPr sz="2800">
                <a:solidFill>
                  <a:srgbClr val="C9550C"/>
                </a:solidFill>
                <a:latin typeface="Meta-Normal" pitchFamily="-32" charset="0"/>
                <a:ea typeface="ＭＳ Ｐゴシック" pitchFamily="34" charset="-128"/>
              </a:defRPr>
            </a:lvl2pPr>
            <a:lvl3pPr marL="1143000" indent="-228600">
              <a:spcBef>
                <a:spcPct val="20000"/>
              </a:spcBef>
              <a:buFont typeface="Zapf Dingbats" charset="2"/>
              <a:buChar char=""/>
              <a:defRPr sz="2400">
                <a:solidFill>
                  <a:srgbClr val="5B7817"/>
                </a:solidFill>
                <a:latin typeface="Meta-Normal" pitchFamily="-32" charset="0"/>
                <a:ea typeface="ＭＳ Ｐゴシック" pitchFamily="34" charset="-128"/>
              </a:defRPr>
            </a:lvl3pPr>
            <a:lvl4pPr marL="1600200" indent="-228600">
              <a:spcBef>
                <a:spcPct val="20000"/>
              </a:spcBef>
              <a:defRPr sz="2000">
                <a:solidFill>
                  <a:srgbClr val="515E6E"/>
                </a:solidFill>
                <a:latin typeface="Arial" pitchFamily="34" charset="0"/>
                <a:ea typeface="ＭＳ Ｐゴシック" pitchFamily="34" charset="-128"/>
              </a:defRPr>
            </a:lvl4pPr>
            <a:lvl5pPr marL="2057400" indent="-228600">
              <a:spcBef>
                <a:spcPct val="20000"/>
              </a:spcBef>
              <a:buChar char="»"/>
              <a:defRPr sz="2000">
                <a:solidFill>
                  <a:srgbClr val="515E6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9pPr>
          </a:lstStyle>
          <a:p>
            <a:pPr eaLnBrk="1" hangingPunct="1">
              <a:lnSpc>
                <a:spcPct val="120000"/>
              </a:lnSpc>
              <a:spcBef>
                <a:spcPts val="0"/>
              </a:spcBef>
              <a:buClr>
                <a:schemeClr val="accent2">
                  <a:lumMod val="50000"/>
                </a:schemeClr>
              </a:buClr>
              <a:buFont typeface="Wingdings 2" pitchFamily="18" charset="2"/>
              <a:buChar char=""/>
              <a:defRPr/>
            </a:pPr>
            <a:endParaRPr lang="en-US" altLang="en-US" sz="4000" dirty="0">
              <a:solidFill>
                <a:schemeClr val="accent2">
                  <a:lumMod val="50000"/>
                </a:schemeClr>
              </a:solidFill>
              <a:latin typeface="Meta-Italic" pitchFamily="-32" charset="0"/>
            </a:endParaRP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3558"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383F377E-A6E4-4743-B7F6-D69615DBB900}" type="slidenum">
              <a:rPr lang="en-US" altLang="en-US" sz="2400">
                <a:solidFill>
                  <a:schemeClr val="tx1"/>
                </a:solidFill>
                <a:latin typeface="Arial" panose="020B0604020202020204" pitchFamily="34" charset="0"/>
              </a:rPr>
              <a:pPr algn="ctr">
                <a:spcBef>
                  <a:spcPct val="0"/>
                </a:spcBef>
              </a:pPr>
              <a:t>11</a:t>
            </a:fld>
            <a:endParaRPr lang="en-US" altLang="en-US" sz="2400">
              <a:solidFill>
                <a:schemeClr val="tx1"/>
              </a:solidFill>
              <a:latin typeface="Arial" panose="020B0604020202020204" pitchFamily="34" charset="0"/>
            </a:endParaRPr>
          </a:p>
        </p:txBody>
      </p:sp>
      <p:graphicFrame>
        <p:nvGraphicFramePr>
          <p:cNvPr id="8" name="Table 7"/>
          <p:cNvGraphicFramePr>
            <a:graphicFrameLocks noGrp="1"/>
          </p:cNvGraphicFramePr>
          <p:nvPr/>
        </p:nvGraphicFramePr>
        <p:xfrm>
          <a:off x="511175" y="1041400"/>
          <a:ext cx="8437561" cy="4730750"/>
        </p:xfrm>
        <a:graphic>
          <a:graphicData uri="http://schemas.openxmlformats.org/drawingml/2006/table">
            <a:tbl>
              <a:tblPr/>
              <a:tblGrid>
                <a:gridCol w="647990"/>
                <a:gridCol w="1068743"/>
                <a:gridCol w="1680207"/>
                <a:gridCol w="1680207"/>
                <a:gridCol w="1680207"/>
                <a:gridCol w="1680207"/>
              </a:tblGrid>
              <a:tr h="150137">
                <a:tc>
                  <a:txBody>
                    <a:bodyPr/>
                    <a:lstStyle/>
                    <a:p>
                      <a:pPr algn="l" fontAlgn="b"/>
                      <a:r>
                        <a:rPr lang="en-US" sz="1200" b="1" i="0" u="none" strike="noStrike" dirty="0" smtClean="0">
                          <a:solidFill>
                            <a:srgbClr val="000000"/>
                          </a:solidFill>
                          <a:effectLst/>
                          <a:latin typeface="Calibri"/>
                        </a:rPr>
                        <a:t>Sample</a:t>
                      </a:r>
                      <a:endParaRPr lang="en-US" sz="12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Field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Mesocosm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ResManGrp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855">
                <a:tc>
                  <a:txBody>
                    <a:bodyPr/>
                    <a:lstStyle/>
                    <a:p>
                      <a:pPr algn="l" fontAlgn="b"/>
                      <a:r>
                        <a:rPr lang="en-US" sz="1200" b="0" i="0" u="none" strike="noStrike" dirty="0">
                          <a:solidFill>
                            <a:srgbClr val="000000"/>
                          </a:solidFill>
                          <a:effectLst/>
                          <a:latin typeface="Calibri"/>
                        </a:rPr>
                        <a:t>both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121">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ExpPurGrp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Nano</a:t>
                      </a:r>
                      <a:r>
                        <a:rPr lang="en-US" sz="1200" b="0" i="0" u="none" strike="noStrike" dirty="0">
                          <a:solidFill>
                            <a:srgbClr val="000000"/>
                          </a:solidFill>
                          <a:effectLst/>
                          <a:latin typeface="Calibri"/>
                        </a:rPr>
                        <a:t>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80">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SrcData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172">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59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SsdmGrpType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Mes01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dirty="0">
                          <a:solidFill>
                            <a:srgbClr val="000000"/>
                          </a:solidFill>
                          <a:effectLst/>
                          <a:latin typeface="Calibri"/>
                        </a:rPr>
                        <a:t>Mes02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200" b="0" i="0" u="none" strike="noStrike" dirty="0">
                          <a:solidFill>
                            <a:srgbClr val="000000"/>
                          </a:solidFill>
                          <a:effectLst/>
                          <a:latin typeface="Calibri"/>
                        </a:rPr>
                        <a:t>Mes01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Mes02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38757">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SsdmLocType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969">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SsdmXcoord</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96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SsdmYcoord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36.62772656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36.62766651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36.62772656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36.62766651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233">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SsdmSBDep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499">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SsdmSEDep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605">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SsdmColMth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31">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SsdmMx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02">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AnayMth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640">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parValue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5.75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200" b="0" i="0" u="none" strike="noStrike">
                          <a:solidFill>
                            <a:srgbClr val="000000"/>
                          </a:solidFill>
                          <a:effectLst/>
                          <a:latin typeface="Calibri"/>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5.75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4227">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parUnit</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53">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SsdmMx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02">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747">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AnayMth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13">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SsdmGrpType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18">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SsdmLocType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Lqc01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a:solidFill>
                            <a:srgbClr val="000000"/>
                          </a:solidFill>
                          <a:effectLst/>
                          <a:latin typeface="Calibri"/>
                        </a:rPr>
                        <a:t>Lqc01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a:solidFill>
                            <a:srgbClr val="000000"/>
                          </a:solidFill>
                          <a:effectLst/>
                          <a:latin typeface="Calibri"/>
                        </a:rPr>
                        <a:t>Lqc01R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1200" b="0" i="0" u="none" strike="noStrike">
                          <a:solidFill>
                            <a:srgbClr val="000000"/>
                          </a:solidFill>
                          <a:effectLst/>
                          <a:latin typeface="Calibri"/>
                        </a:rPr>
                        <a:t>Lqc01R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80224">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parValue</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parUnit</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541">
                <a:tc>
                  <a:txBody>
                    <a:bodyPr/>
                    <a:lstStyle/>
                    <a:p>
                      <a:pPr algn="l" fontAlgn="b"/>
                      <a:r>
                        <a:rPr lang="en-US" sz="1200" b="0" i="0" u="none" strike="noStrike" dirty="0" err="1" smtClean="0">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parLabel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bwMode="auto">
          <a:xfrm>
            <a:off x="3908425" y="4176713"/>
            <a:ext cx="1673225" cy="1579562"/>
          </a:xfrm>
          <a:prstGeom prst="rect">
            <a:avLst/>
          </a:prstGeom>
          <a:solidFill>
            <a:schemeClr val="bg1"/>
          </a:solidFill>
          <a:ln>
            <a:noFill/>
          </a:ln>
          <a:extLst/>
        </p:spPr>
        <p:txBody>
          <a:bodyPr anchor="ctr">
            <a:normAutofit/>
          </a:bodyPr>
          <a:lstStyle/>
          <a:p>
            <a:pPr eaLnBrk="1" hangingPunct="1">
              <a:lnSpc>
                <a:spcPct val="120000"/>
              </a:lnSpc>
              <a:spcBef>
                <a:spcPts val="0"/>
              </a:spcBef>
              <a:buClr>
                <a:schemeClr val="accent2">
                  <a:lumMod val="50000"/>
                </a:schemeClr>
              </a:buClr>
              <a:defRPr/>
            </a:pPr>
            <a:r>
              <a:rPr lang="en-US" dirty="0" err="1">
                <a:solidFill>
                  <a:schemeClr val="accent2">
                    <a:lumMod val="50000"/>
                  </a:schemeClr>
                </a:solidFill>
                <a:latin typeface="Meta-Italic" pitchFamily="-32" charset="0"/>
                <a:ea typeface="ＭＳ Ｐゴシック" pitchFamily="34" charset="-128"/>
              </a:rPr>
              <a:t>LabQC</a:t>
            </a:r>
            <a:r>
              <a:rPr lang="en-US" dirty="0">
                <a:solidFill>
                  <a:schemeClr val="accent2">
                    <a:lumMod val="50000"/>
                  </a:schemeClr>
                </a:solidFill>
                <a:latin typeface="Meta-Italic" pitchFamily="-32" charset="0"/>
                <a:ea typeface="ＭＳ Ｐゴシック" pitchFamily="34" charset="-128"/>
              </a:rPr>
              <a:t> sample</a:t>
            </a:r>
          </a:p>
        </p:txBody>
      </p:sp>
      <p:sp>
        <p:nvSpPr>
          <p:cNvPr id="9" name="Rectangle 8"/>
          <p:cNvSpPr/>
          <p:nvPr/>
        </p:nvSpPr>
        <p:spPr bwMode="auto">
          <a:xfrm>
            <a:off x="433388" y="963613"/>
            <a:ext cx="8594725" cy="3290887"/>
          </a:xfrm>
          <a:prstGeom prst="rect">
            <a:avLst/>
          </a:prstGeom>
          <a:solidFill>
            <a:schemeClr val="bg1"/>
          </a:solidFill>
          <a:ln>
            <a:noFill/>
          </a:ln>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0" name="Rectangle 9"/>
          <p:cNvSpPr/>
          <p:nvPr/>
        </p:nvSpPr>
        <p:spPr bwMode="auto">
          <a:xfrm>
            <a:off x="7275513" y="4167188"/>
            <a:ext cx="1682750" cy="1579562"/>
          </a:xfrm>
          <a:prstGeom prst="rect">
            <a:avLst/>
          </a:prstGeom>
          <a:solidFill>
            <a:schemeClr val="bg1"/>
          </a:solidFill>
          <a:ln>
            <a:noFill/>
          </a:ln>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1" name="Rectangle 10"/>
          <p:cNvSpPr/>
          <p:nvPr/>
        </p:nvSpPr>
        <p:spPr bwMode="auto">
          <a:xfrm>
            <a:off x="7275513" y="4176713"/>
            <a:ext cx="1663700" cy="1579562"/>
          </a:xfrm>
          <a:prstGeom prst="rect">
            <a:avLst/>
          </a:prstGeom>
          <a:solidFill>
            <a:schemeClr val="bg1"/>
          </a:solidFill>
          <a:ln>
            <a:noFill/>
          </a:ln>
          <a:extLst/>
        </p:spPr>
        <p:txBody>
          <a:bodyPr anchor="ctr">
            <a:normAutofit/>
          </a:bodyPr>
          <a:lstStyle/>
          <a:p>
            <a:pPr eaLnBrk="1" hangingPunct="1">
              <a:lnSpc>
                <a:spcPct val="120000"/>
              </a:lnSpc>
              <a:spcBef>
                <a:spcPts val="0"/>
              </a:spcBef>
              <a:buClr>
                <a:schemeClr val="accent2">
                  <a:lumMod val="50000"/>
                </a:schemeClr>
              </a:buClr>
              <a:defRPr/>
            </a:pPr>
            <a:r>
              <a:rPr lang="en-US" dirty="0">
                <a:solidFill>
                  <a:schemeClr val="accent2">
                    <a:lumMod val="50000"/>
                  </a:schemeClr>
                </a:solidFill>
                <a:latin typeface="Meta-Italic" pitchFamily="-32" charset="0"/>
                <a:ea typeface="ＭＳ Ｐゴシック" pitchFamily="34" charset="-128"/>
              </a:rPr>
              <a:t>Replicate </a:t>
            </a:r>
            <a:r>
              <a:rPr lang="en-US" dirty="0" err="1">
                <a:solidFill>
                  <a:schemeClr val="accent2">
                    <a:lumMod val="50000"/>
                  </a:schemeClr>
                </a:solidFill>
                <a:latin typeface="Meta-Italic" pitchFamily="-32" charset="0"/>
                <a:ea typeface="ＭＳ Ｐゴシック" pitchFamily="34" charset="-128"/>
              </a:rPr>
              <a:t>LabQC</a:t>
            </a:r>
            <a:r>
              <a:rPr lang="en-US" dirty="0">
                <a:solidFill>
                  <a:schemeClr val="accent2">
                    <a:lumMod val="50000"/>
                  </a:schemeClr>
                </a:solidFill>
                <a:latin typeface="Meta-Italic" pitchFamily="-32" charset="0"/>
                <a:ea typeface="ＭＳ Ｐゴシック" pitchFamily="34" charset="-128"/>
              </a:rPr>
              <a:t> sample</a:t>
            </a:r>
          </a:p>
        </p:txBody>
      </p:sp>
      <p:sp>
        <p:nvSpPr>
          <p:cNvPr id="23747" name="TextBox 4"/>
          <p:cNvSpPr txBox="1">
            <a:spLocks noChangeArrowheads="1"/>
          </p:cNvSpPr>
          <p:nvPr/>
        </p:nvSpPr>
        <p:spPr bwMode="auto">
          <a:xfrm flipH="1">
            <a:off x="2814638" y="1947863"/>
            <a:ext cx="3832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4000">
                <a:solidFill>
                  <a:srgbClr val="245D0B"/>
                </a:solidFill>
                <a:latin typeface="Arial" panose="020B0604020202020204" pitchFamily="34" charset="0"/>
              </a:rPr>
              <a:t>Find the Lab QC samples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88938" y="442913"/>
            <a:ext cx="8510587" cy="542925"/>
          </a:xfrm>
        </p:spPr>
        <p:txBody>
          <a:bodyPr/>
          <a:lstStyle/>
          <a:p>
            <a:pPr eaLnBrk="1" hangingPunct="1"/>
            <a:r>
              <a:rPr lang="en-US" altLang="en-US" smtClean="0">
                <a:solidFill>
                  <a:srgbClr val="2E3C0B"/>
                </a:solidFill>
              </a:rPr>
              <a:t>Associate Lab QC - 2</a:t>
            </a:r>
          </a:p>
        </p:txBody>
      </p:sp>
      <p:sp>
        <p:nvSpPr>
          <p:cNvPr id="3075" name="Rectangle 4"/>
          <p:cNvSpPr>
            <a:spLocks noChangeArrowheads="1"/>
          </p:cNvSpPr>
          <p:nvPr/>
        </p:nvSpPr>
        <p:spPr bwMode="auto">
          <a:xfrm>
            <a:off x="520700" y="887413"/>
            <a:ext cx="8437563" cy="153987"/>
          </a:xfrm>
          <a:prstGeom prst="rect">
            <a:avLst/>
          </a:prstGeom>
          <a:noFill/>
          <a:ln>
            <a:noFill/>
          </a:ln>
          <a:extLst>
            <a:ext uri="{909E8E84-426E-40dd-AFC4-6F175D3DCCD1}"/>
            <a:ext uri="{91240B29-F687-4f45-9708-019B960494DF}"/>
          </a:extLst>
        </p:spPr>
        <p:txBody>
          <a:bodyPr>
            <a:normAutofit fontScale="25000" lnSpcReduction="20000"/>
          </a:bodyPr>
          <a:lstStyle>
            <a:lvl1pPr marL="365125" indent="-365125">
              <a:spcBef>
                <a:spcPct val="20000"/>
              </a:spcBef>
              <a:defRPr sz="3200">
                <a:solidFill>
                  <a:srgbClr val="5B7817"/>
                </a:solidFill>
                <a:latin typeface="Meta-ItalicCaps" pitchFamily="-32" charset="0"/>
                <a:ea typeface="ＭＳ Ｐゴシック" pitchFamily="34" charset="-128"/>
              </a:defRPr>
            </a:lvl1pPr>
            <a:lvl2pPr marL="742950" indent="-285750">
              <a:spcBef>
                <a:spcPct val="20000"/>
              </a:spcBef>
              <a:buSzPct val="90000"/>
              <a:buFont typeface="Wingdings 2" pitchFamily="18" charset="2"/>
              <a:buChar char=""/>
              <a:defRPr sz="2800">
                <a:solidFill>
                  <a:srgbClr val="C9550C"/>
                </a:solidFill>
                <a:latin typeface="Meta-Normal" pitchFamily="-32" charset="0"/>
                <a:ea typeface="ＭＳ Ｐゴシック" pitchFamily="34" charset="-128"/>
              </a:defRPr>
            </a:lvl2pPr>
            <a:lvl3pPr marL="1143000" indent="-228600">
              <a:spcBef>
                <a:spcPct val="20000"/>
              </a:spcBef>
              <a:buFont typeface="Zapf Dingbats" charset="2"/>
              <a:buChar char=""/>
              <a:defRPr sz="2400">
                <a:solidFill>
                  <a:srgbClr val="5B7817"/>
                </a:solidFill>
                <a:latin typeface="Meta-Normal" pitchFamily="-32" charset="0"/>
                <a:ea typeface="ＭＳ Ｐゴシック" pitchFamily="34" charset="-128"/>
              </a:defRPr>
            </a:lvl3pPr>
            <a:lvl4pPr marL="1600200" indent="-228600">
              <a:spcBef>
                <a:spcPct val="20000"/>
              </a:spcBef>
              <a:defRPr sz="2000">
                <a:solidFill>
                  <a:srgbClr val="515E6E"/>
                </a:solidFill>
                <a:latin typeface="Arial" pitchFamily="34" charset="0"/>
                <a:ea typeface="ＭＳ Ｐゴシック" pitchFamily="34" charset="-128"/>
              </a:defRPr>
            </a:lvl4pPr>
            <a:lvl5pPr marL="2057400" indent="-228600">
              <a:spcBef>
                <a:spcPct val="20000"/>
              </a:spcBef>
              <a:buChar char="»"/>
              <a:defRPr sz="2000">
                <a:solidFill>
                  <a:srgbClr val="515E6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9pPr>
          </a:lstStyle>
          <a:p>
            <a:pPr eaLnBrk="1" hangingPunct="1">
              <a:lnSpc>
                <a:spcPct val="120000"/>
              </a:lnSpc>
              <a:spcBef>
                <a:spcPts val="0"/>
              </a:spcBef>
              <a:buClr>
                <a:schemeClr val="accent2">
                  <a:lumMod val="50000"/>
                </a:schemeClr>
              </a:buClr>
              <a:buFont typeface="Wingdings 2" pitchFamily="18" charset="2"/>
              <a:buChar char=""/>
              <a:defRPr/>
            </a:pPr>
            <a:endParaRPr lang="en-US" altLang="en-US" sz="4000" dirty="0">
              <a:solidFill>
                <a:schemeClr val="accent2">
                  <a:lumMod val="50000"/>
                </a:schemeClr>
              </a:solidFill>
              <a:latin typeface="Meta-Italic" pitchFamily="-32" charset="0"/>
            </a:endParaRP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5606"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3EA3410E-1BFD-4832-A9FC-5DF6108AD29E}" type="slidenum">
              <a:rPr lang="en-US" altLang="en-US" sz="2400">
                <a:solidFill>
                  <a:schemeClr val="tx1"/>
                </a:solidFill>
                <a:latin typeface="Arial" panose="020B0604020202020204" pitchFamily="34" charset="0"/>
              </a:rPr>
              <a:pPr algn="ctr">
                <a:spcBef>
                  <a:spcPct val="0"/>
                </a:spcBef>
              </a:pPr>
              <a:t>12</a:t>
            </a:fld>
            <a:endParaRPr lang="en-US" altLang="en-US" sz="2400">
              <a:solidFill>
                <a:schemeClr val="tx1"/>
              </a:solidFill>
              <a:latin typeface="Arial" panose="020B0604020202020204" pitchFamily="34" charset="0"/>
            </a:endParaRPr>
          </a:p>
        </p:txBody>
      </p:sp>
      <p:graphicFrame>
        <p:nvGraphicFramePr>
          <p:cNvPr id="8" name="Table 7"/>
          <p:cNvGraphicFramePr>
            <a:graphicFrameLocks noGrp="1"/>
          </p:cNvGraphicFramePr>
          <p:nvPr/>
        </p:nvGraphicFramePr>
        <p:xfrm>
          <a:off x="511175" y="1041400"/>
          <a:ext cx="8437561" cy="4730750"/>
        </p:xfrm>
        <a:graphic>
          <a:graphicData uri="http://schemas.openxmlformats.org/drawingml/2006/table">
            <a:tbl>
              <a:tblPr/>
              <a:tblGrid>
                <a:gridCol w="647990"/>
                <a:gridCol w="1068743"/>
                <a:gridCol w="1680207"/>
                <a:gridCol w="1680207"/>
                <a:gridCol w="1680207"/>
                <a:gridCol w="1680207"/>
              </a:tblGrid>
              <a:tr h="150137">
                <a:tc>
                  <a:txBody>
                    <a:bodyPr/>
                    <a:lstStyle/>
                    <a:p>
                      <a:pPr algn="l" fontAlgn="b"/>
                      <a:r>
                        <a:rPr lang="en-US" sz="1200" b="1" i="0" u="none" strike="noStrike" dirty="0" smtClean="0">
                          <a:solidFill>
                            <a:srgbClr val="000000"/>
                          </a:solidFill>
                          <a:effectLst/>
                          <a:latin typeface="Calibri"/>
                        </a:rPr>
                        <a:t>Sample</a:t>
                      </a:r>
                      <a:endParaRPr lang="en-US" sz="12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Field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Mesocosm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ResManGrp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855">
                <a:tc>
                  <a:txBody>
                    <a:bodyPr/>
                    <a:lstStyle/>
                    <a:p>
                      <a:pPr algn="l" fontAlgn="b"/>
                      <a:r>
                        <a:rPr lang="en-US" sz="1200" b="0" i="0" u="none" strike="noStrike" dirty="0" smtClean="0">
                          <a:solidFill>
                            <a:srgbClr val="000000"/>
                          </a:solidFill>
                          <a:effectLst/>
                          <a:latin typeface="Calibri"/>
                        </a:rPr>
                        <a:t>sample</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121">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ExpPurGrp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Nano</a:t>
                      </a:r>
                      <a:r>
                        <a:rPr lang="en-US" sz="1200" b="0" i="0" u="none" strike="noStrike" dirty="0">
                          <a:solidFill>
                            <a:srgbClr val="000000"/>
                          </a:solidFill>
                          <a:effectLst/>
                          <a:latin typeface="Calibri"/>
                        </a:rPr>
                        <a:t>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80">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SrcData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172">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59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SsdmGrpType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Mes01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dirty="0">
                          <a:solidFill>
                            <a:srgbClr val="000000"/>
                          </a:solidFill>
                          <a:effectLst/>
                          <a:latin typeface="Calibri"/>
                        </a:rPr>
                        <a:t>Mes02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200" b="0" i="0" u="none" strike="noStrike" dirty="0">
                          <a:solidFill>
                            <a:srgbClr val="000000"/>
                          </a:solidFill>
                          <a:effectLst/>
                          <a:latin typeface="Calibri"/>
                        </a:rPr>
                        <a:t>Mes01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Mes02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38757">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SsdmLocType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969">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SsdmXcoord</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96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SsdmYcoord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36.62772656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36.62766651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36.62772656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36.62766651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233">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SsdmSBDep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499">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SsdmSEDep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605">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SsdmColMth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31">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SsdmMx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02">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AnayMth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640">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parValue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5.75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200" b="0" i="0" u="none" strike="noStrike">
                          <a:solidFill>
                            <a:srgbClr val="000000"/>
                          </a:solidFill>
                          <a:effectLst/>
                          <a:latin typeface="Calibri"/>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5.75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4227">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parUnit</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53">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SsdmMx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02">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747">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AnayMth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13">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SsdmGrpType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18">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SsdmLocType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Lqc01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a:solidFill>
                            <a:srgbClr val="000000"/>
                          </a:solidFill>
                          <a:effectLst/>
                          <a:latin typeface="Calibri"/>
                        </a:rPr>
                        <a:t>Lqc01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a:solidFill>
                            <a:srgbClr val="000000"/>
                          </a:solidFill>
                          <a:effectLst/>
                          <a:latin typeface="Calibri"/>
                        </a:rPr>
                        <a:t>Lqc01R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1200" b="0" i="0" u="none" strike="noStrike">
                          <a:solidFill>
                            <a:srgbClr val="000000"/>
                          </a:solidFill>
                          <a:effectLst/>
                          <a:latin typeface="Calibri"/>
                        </a:rPr>
                        <a:t>Lqc01R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80224">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parValue</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parUnit</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541">
                <a:tc>
                  <a:txBody>
                    <a:bodyPr/>
                    <a:lstStyle/>
                    <a:p>
                      <a:pPr algn="l" fontAlgn="b"/>
                      <a:r>
                        <a:rPr lang="en-US" sz="1200" b="0" i="0" u="none" strike="noStrike" dirty="0" smtClean="0">
                          <a:solidFill>
                            <a:srgbClr val="000000"/>
                          </a:solidFill>
                          <a:effectLst/>
                          <a:latin typeface="Calibri"/>
                        </a:rPr>
                        <a:t>sample</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parLabel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bwMode="auto">
          <a:xfrm>
            <a:off x="5600700" y="963613"/>
            <a:ext cx="3446463" cy="4783137"/>
          </a:xfrm>
          <a:prstGeom prst="rect">
            <a:avLst/>
          </a:prstGeom>
          <a:solidFill>
            <a:schemeClr val="bg1"/>
          </a:solidFill>
          <a:ln>
            <a:noFill/>
          </a:ln>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0" name="Rectangle 9"/>
          <p:cNvSpPr/>
          <p:nvPr/>
        </p:nvSpPr>
        <p:spPr bwMode="auto">
          <a:xfrm>
            <a:off x="346075" y="4264025"/>
            <a:ext cx="8612188" cy="1309688"/>
          </a:xfrm>
          <a:prstGeom prst="rect">
            <a:avLst/>
          </a:prstGeom>
          <a:solidFill>
            <a:schemeClr val="bg1"/>
          </a:solidFill>
          <a:ln>
            <a:noFill/>
          </a:ln>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5793" name="TextBox 11"/>
          <p:cNvSpPr txBox="1">
            <a:spLocks noChangeArrowheads="1"/>
          </p:cNvSpPr>
          <p:nvPr/>
        </p:nvSpPr>
        <p:spPr bwMode="auto">
          <a:xfrm flipH="1">
            <a:off x="5697538" y="1041400"/>
            <a:ext cx="34464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a:solidFill>
                  <a:srgbClr val="245D0B"/>
                </a:solidFill>
                <a:latin typeface="Arial" panose="020B0604020202020204" pitchFamily="34" charset="0"/>
              </a:rPr>
              <a:t>Find the samples associated with the Lab QC (use key field that indicates experimental group)</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8938" y="442913"/>
            <a:ext cx="8510587" cy="542925"/>
          </a:xfrm>
        </p:spPr>
        <p:txBody>
          <a:bodyPr/>
          <a:lstStyle/>
          <a:p>
            <a:pPr eaLnBrk="1" hangingPunct="1"/>
            <a:r>
              <a:rPr lang="en-US" altLang="en-US" smtClean="0">
                <a:solidFill>
                  <a:srgbClr val="2E3C0B"/>
                </a:solidFill>
              </a:rPr>
              <a:t>Associate Lab QC - 3</a:t>
            </a:r>
          </a:p>
        </p:txBody>
      </p:sp>
      <p:sp>
        <p:nvSpPr>
          <p:cNvPr id="3075" name="Rectangle 4"/>
          <p:cNvSpPr>
            <a:spLocks noChangeArrowheads="1"/>
          </p:cNvSpPr>
          <p:nvPr/>
        </p:nvSpPr>
        <p:spPr bwMode="auto">
          <a:xfrm>
            <a:off x="520700" y="887413"/>
            <a:ext cx="8437563" cy="153987"/>
          </a:xfrm>
          <a:prstGeom prst="rect">
            <a:avLst/>
          </a:prstGeom>
          <a:noFill/>
          <a:ln>
            <a:noFill/>
          </a:ln>
          <a:extLst>
            <a:ext uri="{909E8E84-426E-40dd-AFC4-6F175D3DCCD1}"/>
            <a:ext uri="{91240B29-F687-4f45-9708-019B960494DF}"/>
          </a:extLst>
        </p:spPr>
        <p:txBody>
          <a:bodyPr>
            <a:normAutofit fontScale="25000" lnSpcReduction="20000"/>
          </a:bodyPr>
          <a:lstStyle>
            <a:lvl1pPr marL="365125" indent="-365125">
              <a:spcBef>
                <a:spcPct val="20000"/>
              </a:spcBef>
              <a:defRPr sz="3200">
                <a:solidFill>
                  <a:srgbClr val="5B7817"/>
                </a:solidFill>
                <a:latin typeface="Meta-ItalicCaps" pitchFamily="-32" charset="0"/>
                <a:ea typeface="ＭＳ Ｐゴシック" pitchFamily="34" charset="-128"/>
              </a:defRPr>
            </a:lvl1pPr>
            <a:lvl2pPr marL="742950" indent="-285750">
              <a:spcBef>
                <a:spcPct val="20000"/>
              </a:spcBef>
              <a:buSzPct val="90000"/>
              <a:buFont typeface="Wingdings 2" pitchFamily="18" charset="2"/>
              <a:buChar char=""/>
              <a:defRPr sz="2800">
                <a:solidFill>
                  <a:srgbClr val="C9550C"/>
                </a:solidFill>
                <a:latin typeface="Meta-Normal" pitchFamily="-32" charset="0"/>
                <a:ea typeface="ＭＳ Ｐゴシック" pitchFamily="34" charset="-128"/>
              </a:defRPr>
            </a:lvl2pPr>
            <a:lvl3pPr marL="1143000" indent="-228600">
              <a:spcBef>
                <a:spcPct val="20000"/>
              </a:spcBef>
              <a:buFont typeface="Zapf Dingbats" charset="2"/>
              <a:buChar char=""/>
              <a:defRPr sz="2400">
                <a:solidFill>
                  <a:srgbClr val="5B7817"/>
                </a:solidFill>
                <a:latin typeface="Meta-Normal" pitchFamily="-32" charset="0"/>
                <a:ea typeface="ＭＳ Ｐゴシック" pitchFamily="34" charset="-128"/>
              </a:defRPr>
            </a:lvl3pPr>
            <a:lvl4pPr marL="1600200" indent="-228600">
              <a:spcBef>
                <a:spcPct val="20000"/>
              </a:spcBef>
              <a:defRPr sz="2000">
                <a:solidFill>
                  <a:srgbClr val="515E6E"/>
                </a:solidFill>
                <a:latin typeface="Arial" pitchFamily="34" charset="0"/>
                <a:ea typeface="ＭＳ Ｐゴシック" pitchFamily="34" charset="-128"/>
              </a:defRPr>
            </a:lvl4pPr>
            <a:lvl5pPr marL="2057400" indent="-228600">
              <a:spcBef>
                <a:spcPct val="20000"/>
              </a:spcBef>
              <a:buChar char="»"/>
              <a:defRPr sz="2000">
                <a:solidFill>
                  <a:srgbClr val="515E6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9pPr>
          </a:lstStyle>
          <a:p>
            <a:pPr eaLnBrk="1" hangingPunct="1">
              <a:lnSpc>
                <a:spcPct val="120000"/>
              </a:lnSpc>
              <a:spcBef>
                <a:spcPts val="0"/>
              </a:spcBef>
              <a:buClr>
                <a:schemeClr val="accent2">
                  <a:lumMod val="50000"/>
                </a:schemeClr>
              </a:buClr>
              <a:buFont typeface="Wingdings 2" pitchFamily="18" charset="2"/>
              <a:buChar char=""/>
              <a:defRPr/>
            </a:pPr>
            <a:endParaRPr lang="en-US" altLang="en-US" sz="4000" dirty="0">
              <a:solidFill>
                <a:schemeClr val="accent2">
                  <a:lumMod val="50000"/>
                </a:schemeClr>
              </a:solidFill>
              <a:latin typeface="Meta-Italic" pitchFamily="-32" charset="0"/>
            </a:endParaRP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7654"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EBDE3B02-69C0-4702-AA54-98BC942FB05B}" type="slidenum">
              <a:rPr lang="en-US" altLang="en-US" sz="2400">
                <a:solidFill>
                  <a:schemeClr val="tx1"/>
                </a:solidFill>
                <a:latin typeface="Arial" panose="020B0604020202020204" pitchFamily="34" charset="0"/>
              </a:rPr>
              <a:pPr algn="ctr">
                <a:spcBef>
                  <a:spcPct val="0"/>
                </a:spcBef>
              </a:pPr>
              <a:t>13</a:t>
            </a:fld>
            <a:endParaRPr lang="en-US" altLang="en-US" sz="2400">
              <a:solidFill>
                <a:schemeClr val="tx1"/>
              </a:solidFill>
              <a:latin typeface="Arial" panose="020B0604020202020204" pitchFamily="34" charset="0"/>
            </a:endParaRPr>
          </a:p>
        </p:txBody>
      </p:sp>
      <p:graphicFrame>
        <p:nvGraphicFramePr>
          <p:cNvPr id="8" name="Table 7"/>
          <p:cNvGraphicFramePr>
            <a:graphicFrameLocks noGrp="1"/>
          </p:cNvGraphicFramePr>
          <p:nvPr/>
        </p:nvGraphicFramePr>
        <p:xfrm>
          <a:off x="511175" y="1041400"/>
          <a:ext cx="8437561" cy="4730750"/>
        </p:xfrm>
        <a:graphic>
          <a:graphicData uri="http://schemas.openxmlformats.org/drawingml/2006/table">
            <a:tbl>
              <a:tblPr/>
              <a:tblGrid>
                <a:gridCol w="647990"/>
                <a:gridCol w="1068743"/>
                <a:gridCol w="1680207"/>
                <a:gridCol w="1680207"/>
                <a:gridCol w="1680207"/>
                <a:gridCol w="1680207"/>
              </a:tblGrid>
              <a:tr h="150137">
                <a:tc>
                  <a:txBody>
                    <a:bodyPr/>
                    <a:lstStyle/>
                    <a:p>
                      <a:pPr algn="l" fontAlgn="b"/>
                      <a:r>
                        <a:rPr lang="en-US" sz="1200" b="1" i="0" u="none" strike="noStrike" dirty="0" smtClean="0">
                          <a:solidFill>
                            <a:srgbClr val="000000"/>
                          </a:solidFill>
                          <a:effectLst/>
                          <a:latin typeface="Calibri"/>
                        </a:rPr>
                        <a:t>Sample</a:t>
                      </a:r>
                      <a:endParaRPr lang="en-US" sz="12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Field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Mesocosm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Mesocosm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ResManGrp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Lowry Lab at Duke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855">
                <a:tc>
                  <a:txBody>
                    <a:bodyPr/>
                    <a:lstStyle/>
                    <a:p>
                      <a:pPr algn="l" fontAlgn="b"/>
                      <a:r>
                        <a:rPr lang="en-US" sz="1200" b="0" i="0" u="none" strike="noStrike" dirty="0">
                          <a:solidFill>
                            <a:srgbClr val="000000"/>
                          </a:solidFill>
                          <a:effectLst/>
                          <a:latin typeface="Calibri"/>
                        </a:rPr>
                        <a:t>both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7000"/>
                      </a:srgbClr>
                    </a:solidFill>
                  </a:tcPr>
                </a:tc>
                <a:tc>
                  <a:txBody>
                    <a:bodyPr/>
                    <a:lstStyle/>
                    <a:p>
                      <a:pPr algn="l" fontAlgn="b"/>
                      <a:r>
                        <a:rPr lang="en-US" sz="1200" b="1" i="0" u="none" strike="noStrike" dirty="0" err="1">
                          <a:solidFill>
                            <a:srgbClr val="000000"/>
                          </a:solidFill>
                          <a:effectLst/>
                          <a:latin typeface="Calibri"/>
                        </a:rPr>
                        <a:t>ExpGrp</a:t>
                      </a:r>
                      <a:endParaRPr lang="en-US" sz="12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7000"/>
                      </a:srgbClr>
                    </a:solidFill>
                  </a:tcPr>
                </a:tc>
                <a:tc>
                  <a:txBody>
                    <a:bodyPr/>
                    <a:lstStyle/>
                    <a:p>
                      <a:pPr algn="l" fontAlgn="b"/>
                      <a:r>
                        <a:rPr lang="en-US" sz="1200" b="0" i="0" u="none" strike="noStrike" dirty="0">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7000"/>
                      </a:srgbClr>
                    </a:solidFill>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7000"/>
                      </a:srgbClr>
                    </a:solidFill>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7000"/>
                      </a:srgbClr>
                    </a:solidFill>
                  </a:tcPr>
                </a:tc>
                <a:tc>
                  <a:txBody>
                    <a:bodyPr/>
                    <a:lstStyle/>
                    <a:p>
                      <a:pPr algn="l" fontAlgn="b"/>
                      <a:r>
                        <a:rPr lang="en-US" sz="1200" b="0" i="0" u="none" strike="noStrike" dirty="0">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7000"/>
                      </a:srgbClr>
                    </a:solidFill>
                  </a:tcPr>
                </a:tc>
              </a:tr>
              <a:tr h="158121">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ExpPurGrp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Nano</a:t>
                      </a:r>
                      <a:r>
                        <a:rPr lang="en-US" sz="1200" b="0" i="0" u="none" strike="noStrike" dirty="0">
                          <a:solidFill>
                            <a:srgbClr val="000000"/>
                          </a:solidFill>
                          <a:effectLst/>
                          <a:latin typeface="Calibri"/>
                        </a:rPr>
                        <a:t>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Nano Material Partitioning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80">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SrcData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GVL2012Long-Term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172">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mesocosm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59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SsdmGrpType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Mes01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Mes02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200" b="0" i="0" u="none" strike="noStrike">
                          <a:solidFill>
                            <a:srgbClr val="000000"/>
                          </a:solidFill>
                          <a:effectLst/>
                          <a:latin typeface="Calibri"/>
                        </a:rPr>
                        <a:t>Mes01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Mes02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38757">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SsdmLocType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969">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SsdmXcoord</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-77.1521633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968">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SsdmYcoord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36.62772656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36.62766651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36.62772656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36.62766651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233">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SsdmSBDep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2.000000000000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499">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SsdmSEDep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3.000000000000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605">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SsdmColMth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31">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SsdmMx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sediment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02">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AnayMth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640">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parValue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5.75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200" b="0" i="0" u="none" strike="noStrike">
                          <a:solidFill>
                            <a:srgbClr val="000000"/>
                          </a:solidFill>
                          <a:effectLst/>
                          <a:latin typeface="Calibri"/>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a:solidFill>
                            <a:srgbClr val="000000"/>
                          </a:solidFill>
                          <a:effectLst/>
                          <a:latin typeface="Calibri"/>
                        </a:rPr>
                        <a:t>5.75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4227">
                <a:tc>
                  <a:txBody>
                    <a:bodyPr/>
                    <a:lstStyle/>
                    <a:p>
                      <a:pPr algn="l" fontAlgn="b"/>
                      <a:r>
                        <a:rPr lang="en-US" sz="1200" b="0" i="0" u="none" strike="noStrike" dirty="0">
                          <a:solidFill>
                            <a:srgbClr val="000000"/>
                          </a:solidFill>
                          <a:effectLst/>
                          <a:latin typeface="Calibri"/>
                        </a:rPr>
                        <a:t>sample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parUnit</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milligram per kilogram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53">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SsdmMx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02">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ExpType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747">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AnayMth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So_ICPMS-002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13">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SsdmGrpType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18">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SsdmLocType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Lqc01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a:solidFill>
                            <a:srgbClr val="000000"/>
                          </a:solidFill>
                          <a:effectLst/>
                          <a:latin typeface="Calibri"/>
                        </a:rPr>
                        <a:t>Lqc01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a:solidFill>
                            <a:srgbClr val="000000"/>
                          </a:solidFill>
                          <a:effectLst/>
                          <a:latin typeface="Calibri"/>
                        </a:rPr>
                        <a:t>Lqc01R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1200" b="0" i="0" u="none" strike="noStrike">
                          <a:solidFill>
                            <a:srgbClr val="000000"/>
                          </a:solidFill>
                          <a:effectLst/>
                          <a:latin typeface="Calibri"/>
                        </a:rPr>
                        <a:t>Lqc01R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80224">
                <a:tc>
                  <a:txBody>
                    <a:bodyPr/>
                    <a:lstStyle/>
                    <a:p>
                      <a:pPr algn="l" fontAlgn="b"/>
                      <a:r>
                        <a:rPr lang="en-US" sz="1200" b="0" i="0" u="none" strike="noStrike" dirty="0" err="1">
                          <a:solidFill>
                            <a:srgbClr val="000000"/>
                          </a:solidFill>
                          <a:effectLst/>
                          <a:latin typeface="Calibri"/>
                        </a:rPr>
                        <a:t>labQC</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parValue</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en-US" sz="1200" b="0" i="0" u="none" strike="noStrike">
                          <a:solidFill>
                            <a:srgbClr val="000000"/>
                          </a:solidFill>
                          <a:effectLst/>
                          <a:latin typeface="Calibri"/>
                        </a:rPr>
                        <a:t>labQC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parUnit</a:t>
                      </a:r>
                      <a:endParaRPr lang="en-US" sz="1200" b="0"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percent recovered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541">
                <a:tc>
                  <a:txBody>
                    <a:bodyPr/>
                    <a:lstStyle/>
                    <a:p>
                      <a:pPr algn="l" fontAlgn="b"/>
                      <a:r>
                        <a:rPr lang="en-US" sz="1200" b="0" i="0" u="none" strike="noStrike">
                          <a:solidFill>
                            <a:srgbClr val="000000"/>
                          </a:solidFill>
                          <a:effectLst/>
                          <a:latin typeface="Calibri"/>
                        </a:rPr>
                        <a:t>both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parLabel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silver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a:spLocks noChangeArrowheads="1"/>
          </p:cNvSpPr>
          <p:nvPr/>
        </p:nvSpPr>
        <p:spPr bwMode="auto">
          <a:xfrm>
            <a:off x="2239963" y="4295775"/>
            <a:ext cx="6680200" cy="695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0" rIns="182880" bIns="201168">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1600">
                <a:solidFill>
                  <a:schemeClr val="tx1"/>
                </a:solidFill>
                <a:latin typeface="Arial" panose="020B0604020202020204" pitchFamily="34" charset="0"/>
              </a:rPr>
              <a:t>Both samples are each associated with two lab QC results (since the lab QC was performed in replicate).</a:t>
            </a:r>
          </a:p>
        </p:txBody>
      </p:sp>
      <p:sp>
        <p:nvSpPr>
          <p:cNvPr id="10" name="TextBox 9"/>
          <p:cNvSpPr txBox="1">
            <a:spLocks noChangeArrowheads="1"/>
          </p:cNvSpPr>
          <p:nvPr/>
        </p:nvSpPr>
        <p:spPr bwMode="auto">
          <a:xfrm>
            <a:off x="2244725" y="5413375"/>
            <a:ext cx="6680200"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91440" rIns="182880" bIns="91440">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1600">
                <a:solidFill>
                  <a:schemeClr val="tx1"/>
                </a:solidFill>
                <a:latin typeface="Arial" panose="020B0604020202020204" pitchFamily="34" charset="0"/>
              </a:rPr>
              <a:t>The average recovery of the two lab replicates is 80.3%</a:t>
            </a:r>
          </a:p>
        </p:txBody>
      </p:sp>
      <p:sp>
        <p:nvSpPr>
          <p:cNvPr id="11" name="TextBox 10"/>
          <p:cNvSpPr txBox="1">
            <a:spLocks noChangeArrowheads="1"/>
          </p:cNvSpPr>
          <p:nvPr/>
        </p:nvSpPr>
        <p:spPr bwMode="auto">
          <a:xfrm>
            <a:off x="2244725" y="2390775"/>
            <a:ext cx="6680200" cy="1462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274320" rIns="182880" bIns="91440" anchor="ct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1600">
                <a:solidFill>
                  <a:schemeClr val="tx1"/>
                </a:solidFill>
                <a:latin typeface="Arial" panose="020B0604020202020204" pitchFamily="34" charset="0"/>
              </a:rPr>
              <a:t>The adjusted value of silver in mesocosm 1 = 3.7 (2.99/0.803) </a:t>
            </a:r>
          </a:p>
          <a:p>
            <a:pPr algn="ctr">
              <a:spcBef>
                <a:spcPct val="0"/>
              </a:spcBef>
            </a:pPr>
            <a:r>
              <a:rPr lang="en-US" altLang="en-US" sz="1600">
                <a:solidFill>
                  <a:schemeClr val="tx1"/>
                </a:solidFill>
                <a:latin typeface="Arial" panose="020B0604020202020204" pitchFamily="34" charset="0"/>
              </a:rPr>
              <a:t>And the adjusted value of silver in mesocosm 2 = 7.2 (5.75/0.803)</a:t>
            </a:r>
          </a:p>
          <a:p>
            <a:pPr algn="ctr">
              <a:spcBef>
                <a:spcPct val="0"/>
              </a:spcBef>
            </a:pPr>
            <a:r>
              <a:rPr lang="en-US" altLang="en-US" sz="1600">
                <a:solidFill>
                  <a:schemeClr val="tx1"/>
                </a:solidFill>
                <a:latin typeface="Arial" panose="020B0604020202020204" pitchFamily="34" charset="0"/>
              </a:rPr>
              <a:t>(could adjust the measured results, or perhaps use the recoveries to determine an upper an lower bound)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223125" y="1014413"/>
            <a:ext cx="1905000" cy="4724400"/>
          </a:xfrm>
        </p:spPr>
        <p:txBody>
          <a:bodyPr/>
          <a:lstStyle/>
          <a:p>
            <a:r>
              <a:rPr lang="en-US" altLang="en-US" sz="1600" smtClean="0"/>
              <a:t>Example:  Two Mesocosm Study</a:t>
            </a:r>
            <a:br>
              <a:rPr lang="en-US" altLang="en-US" sz="1600" smtClean="0"/>
            </a:br>
            <a:r>
              <a:rPr lang="en-US" altLang="en-US" sz="1600" smtClean="0"/>
              <a:t/>
            </a:r>
            <a:br>
              <a:rPr lang="en-US" altLang="en-US" sz="1600" smtClean="0"/>
            </a:br>
            <a:r>
              <a:rPr lang="en-US" altLang="en-US" sz="1600" smtClean="0"/>
              <a:t>Location and orientation of mesocosms estimated using Google Maps.</a:t>
            </a:r>
            <a:br>
              <a:rPr lang="en-US" altLang="en-US" sz="1600" smtClean="0"/>
            </a:br>
            <a:r>
              <a:rPr lang="en-US" altLang="en-US" sz="1600" smtClean="0"/>
              <a:t/>
            </a:r>
            <a:br>
              <a:rPr lang="en-US" altLang="en-US" sz="1600" smtClean="0"/>
            </a:br>
            <a:r>
              <a:rPr lang="en-US" altLang="en-US" sz="1600" smtClean="0"/>
              <a:t>Locations imported into GIS.</a:t>
            </a:r>
            <a:br>
              <a:rPr lang="en-US" altLang="en-US" sz="1600" smtClean="0"/>
            </a:br>
            <a:r>
              <a:rPr lang="en-US" altLang="en-US" sz="1600" smtClean="0"/>
              <a:t/>
            </a:r>
            <a:br>
              <a:rPr lang="en-US" altLang="en-US" sz="1600" smtClean="0"/>
            </a:br>
            <a:r>
              <a:rPr lang="en-US" altLang="en-US" sz="1600" smtClean="0"/>
              <a:t>Mass of Ag in sediment also imported into GIS. </a:t>
            </a:r>
          </a:p>
        </p:txBody>
      </p:sp>
      <p:pic>
        <p:nvPicPr>
          <p:cNvPr id="29699" name="Picture 6"/>
          <p:cNvPicPr>
            <a:picLocks noChangeAspect="1"/>
          </p:cNvPicPr>
          <p:nvPr/>
        </p:nvPicPr>
        <p:blipFill>
          <a:blip r:embed="rId3">
            <a:extLst>
              <a:ext uri="{28A0092B-C50C-407E-A947-70E740481C1C}">
                <a14:useLocalDpi xmlns:a14="http://schemas.microsoft.com/office/drawing/2010/main" val="0"/>
              </a:ext>
            </a:extLst>
          </a:blip>
          <a:srcRect l="1602" t="13005" r="34364" b="32887"/>
          <a:stretch>
            <a:fillRect/>
          </a:stretch>
        </p:blipFill>
        <p:spPr bwMode="auto">
          <a:xfrm>
            <a:off x="471488" y="995363"/>
            <a:ext cx="6627812"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419600" y="2489200"/>
            <a:ext cx="2560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4000">
                <a:solidFill>
                  <a:schemeClr val="tx1"/>
                </a:solidFill>
                <a:latin typeface="Arial" panose="020B0604020202020204" pitchFamily="34" charset="0"/>
              </a:rPr>
              <a:t>We zoom in and….</a:t>
            </a:r>
          </a:p>
        </p:txBody>
      </p:sp>
      <p:sp>
        <p:nvSpPr>
          <p:cNvPr id="29701" name="Rectangle 2"/>
          <p:cNvSpPr txBox="1">
            <a:spLocks noChangeArrowheads="1"/>
          </p:cNvSpPr>
          <p:nvPr/>
        </p:nvSpPr>
        <p:spPr bwMode="auto">
          <a:xfrm>
            <a:off x="388938" y="442913"/>
            <a:ext cx="8510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3600" b="1">
                <a:solidFill>
                  <a:srgbClr val="2E3C0B"/>
                </a:solidFill>
                <a:latin typeface="Meta-BoldCaps" pitchFamily="-32" charset="0"/>
              </a:rPr>
              <a:t>Visualize Results in GIS</a:t>
            </a:r>
          </a:p>
        </p:txBody>
      </p:sp>
      <p:sp>
        <p:nvSpPr>
          <p:cNvPr id="29702"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1D38BBE7-E863-410B-9B49-0DF98B486CA1}" type="slidenum">
              <a:rPr lang="en-US" altLang="en-US" sz="2400">
                <a:solidFill>
                  <a:schemeClr val="tx1"/>
                </a:solidFill>
                <a:latin typeface="Arial" panose="020B0604020202020204" pitchFamily="34" charset="0"/>
              </a:rPr>
              <a:pPr algn="ctr">
                <a:spcBef>
                  <a:spcPct val="0"/>
                </a:spcBef>
              </a:pPr>
              <a:t>14</a:t>
            </a:fld>
            <a:endParaRPr lang="en-US" altLang="en-US" sz="2400">
              <a:solidFill>
                <a:schemeClr val="tx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4">
            <a:extLst>
              <a:ext uri="{28A0092B-C50C-407E-A947-70E740481C1C}">
                <a14:useLocalDpi xmlns:a14="http://schemas.microsoft.com/office/drawing/2010/main" val="0"/>
              </a:ext>
            </a:extLst>
          </a:blip>
          <a:srcRect t="14423" r="4854" b="4613"/>
          <a:stretch>
            <a:fillRect/>
          </a:stretch>
        </p:blipFill>
        <p:spPr bwMode="auto">
          <a:xfrm>
            <a:off x="741363" y="133350"/>
            <a:ext cx="7813675"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020888" y="1470025"/>
            <a:ext cx="1946275" cy="2554288"/>
          </a:xfrm>
          <a:prstGeom prst="rect">
            <a:avLst/>
          </a:prstGeom>
          <a:solidFill>
            <a:srgbClr val="C5D4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000" dirty="0">
                <a:solidFill>
                  <a:schemeClr val="tx1"/>
                </a:solidFill>
                <a:latin typeface="Arial" panose="020B0604020202020204" pitchFamily="34" charset="0"/>
              </a:rPr>
              <a:t>Notice mass is in mg and the same gradient (shade of grey) is used at all sample depths </a:t>
            </a:r>
          </a:p>
          <a:p>
            <a:pPr>
              <a:spcBef>
                <a:spcPct val="0"/>
              </a:spcBef>
            </a:pPr>
            <a:r>
              <a:rPr lang="en-US" altLang="en-US" sz="2000" dirty="0">
                <a:solidFill>
                  <a:schemeClr val="tx1"/>
                </a:solidFill>
                <a:latin typeface="Arial" panose="020B0604020202020204" pitchFamily="34" charset="0"/>
              </a:rPr>
              <a:t>(0-1, 1-2, 2-4, 4-22 cm).</a:t>
            </a:r>
          </a:p>
        </p:txBody>
      </p:sp>
      <p:sp>
        <p:nvSpPr>
          <p:cNvPr id="7" name="TextBox 6"/>
          <p:cNvSpPr txBox="1">
            <a:spLocks noChangeArrowheads="1"/>
          </p:cNvSpPr>
          <p:nvPr/>
        </p:nvSpPr>
        <p:spPr bwMode="auto">
          <a:xfrm>
            <a:off x="3978275" y="1138238"/>
            <a:ext cx="301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1800">
                <a:solidFill>
                  <a:schemeClr val="tx1"/>
                </a:solidFill>
                <a:latin typeface="Arial" panose="020B0604020202020204" pitchFamily="34" charset="0"/>
              </a:rPr>
              <a:t>This mesocosm was dosed in the soil compartment </a:t>
            </a:r>
          </a:p>
        </p:txBody>
      </p:sp>
      <p:sp>
        <p:nvSpPr>
          <p:cNvPr id="8" name="TextBox 7"/>
          <p:cNvSpPr txBox="1">
            <a:spLocks noChangeArrowheads="1"/>
          </p:cNvSpPr>
          <p:nvPr/>
        </p:nvSpPr>
        <p:spPr bwMode="auto">
          <a:xfrm>
            <a:off x="3924300" y="4021138"/>
            <a:ext cx="3030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1800">
                <a:solidFill>
                  <a:schemeClr val="tx1"/>
                </a:solidFill>
                <a:latin typeface="Arial" panose="020B0604020202020204" pitchFamily="34" charset="0"/>
              </a:rPr>
              <a:t>This mesocosm was dosed in the water compartment</a:t>
            </a:r>
          </a:p>
        </p:txBody>
      </p:sp>
      <p:sp>
        <p:nvSpPr>
          <p:cNvPr id="9" name="TextBox 8"/>
          <p:cNvSpPr txBox="1">
            <a:spLocks noChangeArrowheads="1"/>
          </p:cNvSpPr>
          <p:nvPr/>
        </p:nvSpPr>
        <p:spPr bwMode="auto">
          <a:xfrm>
            <a:off x="4414838" y="2033588"/>
            <a:ext cx="2895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800" dirty="0">
                <a:solidFill>
                  <a:schemeClr val="tx1"/>
                </a:solidFill>
                <a:latin typeface="Arial" panose="020B0604020202020204" pitchFamily="34" charset="0"/>
              </a:rPr>
              <a:t>We see 18 core sample locations in each mesocosm.</a:t>
            </a:r>
          </a:p>
        </p:txBody>
      </p:sp>
      <p:sp>
        <p:nvSpPr>
          <p:cNvPr id="31751"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9AC56313-0069-403E-A36F-2CCB5E083FC9}" type="slidenum">
              <a:rPr lang="en-US" altLang="en-US" sz="2400">
                <a:solidFill>
                  <a:schemeClr val="tx1"/>
                </a:solidFill>
                <a:latin typeface="Arial" panose="020B0604020202020204" pitchFamily="34" charset="0"/>
              </a:rPr>
              <a:pPr algn="ctr">
                <a:spcBef>
                  <a:spcPct val="0"/>
                </a:spcBef>
              </a:pPr>
              <a:t>15</a:t>
            </a:fld>
            <a:endParaRPr lang="en-US" altLang="en-US" sz="2400">
              <a:solidFill>
                <a:schemeClr val="tx1"/>
              </a:solidFill>
              <a:latin typeface="Arial" panose="020B0604020202020204" pitchFamily="34" charset="0"/>
            </a:endParaRPr>
          </a:p>
        </p:txBody>
      </p:sp>
      <p:sp>
        <p:nvSpPr>
          <p:cNvPr id="4" name="Rectangle 3"/>
          <p:cNvSpPr/>
          <p:nvPr/>
        </p:nvSpPr>
        <p:spPr bwMode="auto">
          <a:xfrm>
            <a:off x="4095750" y="173038"/>
            <a:ext cx="2625725" cy="915987"/>
          </a:xfrm>
          <a:prstGeom prst="rect">
            <a:avLst/>
          </a:prstGeom>
          <a:noFill/>
          <a:ln w="28575">
            <a:solidFill>
              <a:srgbClr val="000000"/>
            </a:solidFill>
            <a:miter lim="800000"/>
            <a:headEnd/>
            <a:tailEnd/>
          </a:ln>
          <a:extLst>
            <a:ext uri="{909E8E84-426E-40dd-AFC4-6F175D3DCCD1}"/>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6" name="Rectangle 15"/>
          <p:cNvSpPr/>
          <p:nvPr/>
        </p:nvSpPr>
        <p:spPr bwMode="auto">
          <a:xfrm>
            <a:off x="4086225" y="4759325"/>
            <a:ext cx="2625725" cy="917575"/>
          </a:xfrm>
          <a:prstGeom prst="rect">
            <a:avLst/>
          </a:prstGeom>
          <a:noFill/>
          <a:ln w="28575">
            <a:solidFill>
              <a:srgbClr val="000000"/>
            </a:solidFill>
            <a:miter lim="800000"/>
            <a:headEnd/>
            <a:tailEnd/>
          </a:ln>
          <a:extLst>
            <a:ext uri="{909E8E84-426E-40dd-AFC4-6F175D3DCCD1}"/>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7" name="Right Arrow Callout 16"/>
          <p:cNvSpPr/>
          <p:nvPr/>
        </p:nvSpPr>
        <p:spPr bwMode="auto">
          <a:xfrm>
            <a:off x="2646363" y="4759325"/>
            <a:ext cx="1350962" cy="917575"/>
          </a:xfrm>
          <a:prstGeom prst="rightArrowCallout">
            <a:avLst/>
          </a:prstGeom>
          <a:noFill/>
          <a:ln w="9525">
            <a:solidFill>
              <a:srgbClr val="000000"/>
            </a:solidFill>
            <a:miter lim="800000"/>
            <a:headEnd/>
            <a:tailEnd/>
          </a:ln>
          <a:extLst>
            <a:ext uri="{909E8E84-426E-40dd-AFC4-6F175D3DCCD1}"/>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8" name="Left Arrow Callout 17"/>
          <p:cNvSpPr/>
          <p:nvPr/>
        </p:nvSpPr>
        <p:spPr bwMode="auto">
          <a:xfrm>
            <a:off x="6826250" y="161925"/>
            <a:ext cx="1306513" cy="927100"/>
          </a:xfrm>
          <a:prstGeom prst="leftArrowCallout">
            <a:avLst/>
          </a:prstGeom>
          <a:noFill/>
          <a:ln w="9525">
            <a:solidFill>
              <a:srgbClr val="000000"/>
            </a:solidFill>
            <a:miter lim="800000"/>
            <a:headEnd/>
            <a:tailEnd/>
          </a:ln>
          <a:extLst>
            <a:ext uri="{909E8E84-426E-40dd-AFC4-6F175D3DCCD1}"/>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1756" name="TextBox 18"/>
          <p:cNvSpPr txBox="1">
            <a:spLocks noChangeArrowheads="1"/>
          </p:cNvSpPr>
          <p:nvPr/>
        </p:nvSpPr>
        <p:spPr bwMode="auto">
          <a:xfrm>
            <a:off x="7359650" y="228600"/>
            <a:ext cx="749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2400">
                <a:solidFill>
                  <a:schemeClr val="tx1"/>
                </a:solidFill>
                <a:latin typeface="Arial" panose="020B0604020202020204" pitchFamily="34" charset="0"/>
              </a:rPr>
              <a:t>soil </a:t>
            </a:r>
          </a:p>
          <a:p>
            <a:pPr algn="ctr">
              <a:spcBef>
                <a:spcPct val="0"/>
              </a:spcBef>
            </a:pPr>
            <a:r>
              <a:rPr lang="en-US" altLang="en-US" sz="2400">
                <a:solidFill>
                  <a:schemeClr val="tx1"/>
                </a:solidFill>
                <a:latin typeface="Arial" panose="020B0604020202020204" pitchFamily="34" charset="0"/>
              </a:rPr>
              <a:t>side</a:t>
            </a:r>
          </a:p>
        </p:txBody>
      </p:sp>
      <p:sp>
        <p:nvSpPr>
          <p:cNvPr id="31757" name="TextBox 23"/>
          <p:cNvSpPr txBox="1">
            <a:spLocks noChangeArrowheads="1"/>
          </p:cNvSpPr>
          <p:nvPr/>
        </p:nvSpPr>
        <p:spPr bwMode="auto">
          <a:xfrm>
            <a:off x="2619375" y="4803775"/>
            <a:ext cx="1023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2400">
                <a:solidFill>
                  <a:schemeClr val="tx1"/>
                </a:solidFill>
                <a:latin typeface="Arial" panose="020B0604020202020204" pitchFamily="34" charset="0"/>
              </a:rPr>
              <a:t>water </a:t>
            </a:r>
          </a:p>
          <a:p>
            <a:pPr algn="ctr">
              <a:spcBef>
                <a:spcPct val="0"/>
              </a:spcBef>
            </a:pPr>
            <a:r>
              <a:rPr lang="en-US" altLang="en-US" sz="2400">
                <a:solidFill>
                  <a:schemeClr val="tx1"/>
                </a:solidFill>
                <a:latin typeface="Arial" panose="020B0604020202020204" pitchFamily="34" charset="0"/>
              </a:rPr>
              <a:t>side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t="9961" b="18391"/>
          <a:stretch>
            <a:fillRect/>
          </a:stretch>
        </p:blipFill>
        <p:spPr bwMode="auto">
          <a:xfrm>
            <a:off x="-641350" y="645272"/>
            <a:ext cx="10318750" cy="356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06B7F636-7D56-407E-8D6B-8B6B61F50D76}" type="slidenum">
              <a:rPr lang="en-US" altLang="en-US" sz="2400">
                <a:solidFill>
                  <a:schemeClr val="tx1"/>
                </a:solidFill>
                <a:latin typeface="Arial" panose="020B0604020202020204" pitchFamily="34" charset="0"/>
              </a:rPr>
              <a:pPr algn="ctr">
                <a:spcBef>
                  <a:spcPct val="0"/>
                </a:spcBef>
              </a:pPr>
              <a:t>16</a:t>
            </a:fld>
            <a:endParaRPr lang="en-US" altLang="en-US" sz="2400">
              <a:solidFill>
                <a:schemeClr val="tx1"/>
              </a:solidFill>
              <a:latin typeface="Arial" panose="020B0604020202020204" pitchFamily="34" charset="0"/>
            </a:endParaRPr>
          </a:p>
        </p:txBody>
      </p:sp>
      <p:sp>
        <p:nvSpPr>
          <p:cNvPr id="12" name="Title 1"/>
          <p:cNvSpPr txBox="1">
            <a:spLocks/>
          </p:cNvSpPr>
          <p:nvPr/>
        </p:nvSpPr>
        <p:spPr bwMode="auto">
          <a:xfrm>
            <a:off x="77788" y="4488776"/>
            <a:ext cx="9066212" cy="1308774"/>
          </a:xfrm>
          <a:prstGeom prst="rect">
            <a:avLst/>
          </a:prstGeom>
          <a:noFill/>
          <a:ln>
            <a:noFill/>
          </a:ln>
          <a:extLst>
            <a:ext uri="{909E8E84-426E-40dd-AFC4-6F175D3DCCD1}"/>
            <a:ext uri="{91240B29-F687-4f45-9708-019B960494DF}"/>
          </a:extLst>
        </p:spPr>
        <p:txBody>
          <a:bodyPr lIns="45720" rIns="45720"/>
          <a:lstStyle>
            <a:lvl1pPr algn="ctr" rtl="0" eaLnBrk="0" fontAlgn="base" hangingPunct="0">
              <a:spcBef>
                <a:spcPct val="0"/>
              </a:spcBef>
              <a:spcAft>
                <a:spcPct val="0"/>
              </a:spcAft>
              <a:defRPr sz="3600" b="1">
                <a:solidFill>
                  <a:srgbClr val="5B7817"/>
                </a:solidFill>
                <a:latin typeface="+mj-lt"/>
                <a:ea typeface="+mj-ea"/>
                <a:cs typeface="+mj-cs"/>
              </a:defRPr>
            </a:lvl1pPr>
            <a:lvl2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2pPr>
            <a:lvl3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3pPr>
            <a:lvl4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4pPr>
            <a:lvl5pPr algn="ctr" rtl="0" eaLnBrk="0" fontAlgn="base" hangingPunct="0">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5pPr>
            <a:lvl6pPr marL="4572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6pPr>
            <a:lvl7pPr marL="9144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7pPr>
            <a:lvl8pPr marL="13716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8pPr>
            <a:lvl9pPr marL="1828800" algn="ctr" rtl="0" fontAlgn="base">
              <a:spcBef>
                <a:spcPct val="0"/>
              </a:spcBef>
              <a:spcAft>
                <a:spcPct val="0"/>
              </a:spcAft>
              <a:defRPr sz="3600" b="1">
                <a:solidFill>
                  <a:srgbClr val="5B7817"/>
                </a:solidFill>
                <a:latin typeface="Meta-BoldCaps" pitchFamily="-32" charset="0"/>
                <a:ea typeface="ＭＳ Ｐゴシック" pitchFamily="-106" charset="-128"/>
                <a:cs typeface="ＭＳ Ｐゴシック" pitchFamily="-106" charset="-128"/>
              </a:defRPr>
            </a:lvl9pPr>
          </a:lstStyle>
          <a:p>
            <a:pPr>
              <a:defRPr/>
            </a:pPr>
            <a:r>
              <a:rPr lang="en-US" sz="2800" kern="0" dirty="0" smtClean="0"/>
              <a:t>The diameter of the circles increases with depth.</a:t>
            </a:r>
          </a:p>
          <a:p>
            <a:pPr>
              <a:defRPr/>
            </a:pPr>
            <a:r>
              <a:rPr lang="en-US" sz="2800" kern="0" dirty="0" smtClean="0"/>
              <a:t>The darker the shade of grey, the more silver mass  found in the sediment. </a:t>
            </a:r>
            <a:endParaRPr lang="en-US" sz="2800" kern="0" dirty="0"/>
          </a:p>
        </p:txBody>
      </p:sp>
      <p:sp>
        <p:nvSpPr>
          <p:cNvPr id="19" name="Rectangle 18"/>
          <p:cNvSpPr/>
          <p:nvPr/>
        </p:nvSpPr>
        <p:spPr bwMode="auto">
          <a:xfrm>
            <a:off x="-709613" y="567484"/>
            <a:ext cx="10641013" cy="444500"/>
          </a:xfrm>
          <a:prstGeom prst="rect">
            <a:avLst/>
          </a:prstGeom>
          <a:solidFill>
            <a:schemeClr val="bg1"/>
          </a:solidFill>
          <a:ln>
            <a:noFill/>
          </a:ln>
          <a:extLst/>
        </p:spPr>
        <p:txBody>
          <a:bodyPr anchor="ctr">
            <a:normAutofit fontScale="475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0" name="Rectangle 19"/>
          <p:cNvSpPr/>
          <p:nvPr/>
        </p:nvSpPr>
        <p:spPr bwMode="auto">
          <a:xfrm>
            <a:off x="-803275" y="4090147"/>
            <a:ext cx="10641013" cy="384175"/>
          </a:xfrm>
          <a:prstGeom prst="rect">
            <a:avLst/>
          </a:prstGeom>
          <a:solidFill>
            <a:schemeClr val="bg1"/>
          </a:solidFill>
          <a:ln>
            <a:noFill/>
          </a:ln>
          <a:extLst/>
        </p:spPr>
        <p:txBody>
          <a:bodyPr anchor="ctr">
            <a:normAutofit fontScale="40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1" name="Rectangle 20"/>
          <p:cNvSpPr/>
          <p:nvPr/>
        </p:nvSpPr>
        <p:spPr bwMode="auto">
          <a:xfrm>
            <a:off x="87313" y="1002459"/>
            <a:ext cx="8978900" cy="3087688"/>
          </a:xfrm>
          <a:prstGeom prst="rect">
            <a:avLst/>
          </a:prstGeom>
          <a:noFill/>
          <a:ln w="28575">
            <a:solidFill>
              <a:srgbClr val="000000"/>
            </a:solidFill>
            <a:miter lim="800000"/>
            <a:headEnd/>
            <a:tailEnd/>
          </a:ln>
          <a:extLst>
            <a:ext uri="{909E8E84-426E-40dd-AFC4-6F175D3DCCD1}"/>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2" name="Rectangle 21"/>
          <p:cNvSpPr/>
          <p:nvPr/>
        </p:nvSpPr>
        <p:spPr bwMode="auto">
          <a:xfrm>
            <a:off x="-1050925" y="719884"/>
            <a:ext cx="1128713" cy="3562350"/>
          </a:xfrm>
          <a:prstGeom prst="rect">
            <a:avLst/>
          </a:prstGeom>
          <a:solidFill>
            <a:schemeClr val="bg1"/>
          </a:solidFill>
          <a:ln>
            <a:noFill/>
          </a:ln>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23" name="Rectangle 22"/>
          <p:cNvSpPr/>
          <p:nvPr/>
        </p:nvSpPr>
        <p:spPr bwMode="auto">
          <a:xfrm>
            <a:off x="9093200" y="764334"/>
            <a:ext cx="1128713" cy="3562350"/>
          </a:xfrm>
          <a:prstGeom prst="rect">
            <a:avLst/>
          </a:prstGeom>
          <a:solidFill>
            <a:schemeClr val="bg1"/>
          </a:solidFill>
          <a:ln>
            <a:noFill/>
          </a:ln>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3802" name="TextBox 23"/>
          <p:cNvSpPr txBox="1">
            <a:spLocks noChangeArrowheads="1"/>
          </p:cNvSpPr>
          <p:nvPr/>
        </p:nvSpPr>
        <p:spPr bwMode="auto">
          <a:xfrm>
            <a:off x="6432550" y="4059984"/>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2400">
                <a:solidFill>
                  <a:schemeClr val="tx1"/>
                </a:solidFill>
                <a:latin typeface="Arial" panose="020B0604020202020204" pitchFamily="34" charset="0"/>
              </a:rPr>
              <a:t>soil side</a:t>
            </a:r>
          </a:p>
        </p:txBody>
      </p:sp>
      <p:sp>
        <p:nvSpPr>
          <p:cNvPr id="33803" name="TextBox 24"/>
          <p:cNvSpPr txBox="1">
            <a:spLocks noChangeArrowheads="1"/>
          </p:cNvSpPr>
          <p:nvPr/>
        </p:nvSpPr>
        <p:spPr bwMode="auto">
          <a:xfrm>
            <a:off x="1125538" y="4058397"/>
            <a:ext cx="2119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2400">
                <a:solidFill>
                  <a:schemeClr val="tx1"/>
                </a:solidFill>
                <a:latin typeface="Arial" panose="020B0604020202020204" pitchFamily="34" charset="0"/>
              </a:rPr>
              <a:t>water side</a:t>
            </a:r>
          </a:p>
        </p:txBody>
      </p:sp>
      <p:sp>
        <p:nvSpPr>
          <p:cNvPr id="33804" name="Title 2"/>
          <p:cNvSpPr>
            <a:spLocks noGrp="1"/>
          </p:cNvSpPr>
          <p:nvPr>
            <p:ph type="title"/>
          </p:nvPr>
        </p:nvSpPr>
        <p:spPr>
          <a:xfrm>
            <a:off x="173038" y="333375"/>
            <a:ext cx="8970962" cy="639763"/>
          </a:xfrm>
        </p:spPr>
        <p:txBody>
          <a:bodyPr/>
          <a:lstStyle/>
          <a:p>
            <a:r>
              <a:rPr lang="en-US" altLang="en-US" sz="3400" dirty="0" smtClean="0"/>
              <a:t>Focusing on the </a:t>
            </a:r>
            <a:r>
              <a:rPr lang="en-US" altLang="en-US" sz="4400" dirty="0" smtClean="0"/>
              <a:t>water</a:t>
            </a:r>
            <a:r>
              <a:rPr lang="en-US" altLang="en-US" sz="3400" dirty="0" smtClean="0"/>
              <a:t> dosed mesocosm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8938" y="452438"/>
            <a:ext cx="8510587" cy="542925"/>
          </a:xfrm>
        </p:spPr>
        <p:txBody>
          <a:bodyPr/>
          <a:lstStyle/>
          <a:p>
            <a:pPr eaLnBrk="1" hangingPunct="1">
              <a:defRPr/>
            </a:pPr>
            <a:r>
              <a:rPr lang="en-US" altLang="en-US" dirty="0" smtClean="0">
                <a:solidFill>
                  <a:schemeClr val="accent3">
                    <a:lumMod val="50000"/>
                  </a:schemeClr>
                </a:solidFill>
                <a:ea typeface="+mj-ea"/>
              </a:rPr>
              <a:t>Still Considering</a:t>
            </a:r>
          </a:p>
        </p:txBody>
      </p:sp>
      <p:sp>
        <p:nvSpPr>
          <p:cNvPr id="3075" name="Rectangle 4"/>
          <p:cNvSpPr>
            <a:spLocks noChangeArrowheads="1"/>
          </p:cNvSpPr>
          <p:nvPr/>
        </p:nvSpPr>
        <p:spPr bwMode="auto">
          <a:xfrm>
            <a:off x="461963" y="1289050"/>
            <a:ext cx="843756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eaLnBrk="1" hangingPunct="1">
              <a:lnSpc>
                <a:spcPct val="90000"/>
              </a:lnSpc>
              <a:spcBef>
                <a:spcPct val="0"/>
              </a:spcBef>
              <a:buClr>
                <a:srgbClr val="642A06"/>
              </a:buClr>
              <a:buFont typeface="Wingdings 2" panose="05020102010507070707" pitchFamily="18" charset="2"/>
              <a:buChar char=""/>
            </a:pPr>
            <a:r>
              <a:rPr lang="en-US" altLang="en-US">
                <a:solidFill>
                  <a:srgbClr val="642A06"/>
                </a:solidFill>
                <a:latin typeface="Meta-Italic" pitchFamily="-32" charset="0"/>
              </a:rPr>
              <a:t>What other visualizations do we want to perform?</a:t>
            </a:r>
          </a:p>
          <a:p>
            <a:pPr eaLnBrk="1" hangingPunct="1">
              <a:lnSpc>
                <a:spcPct val="90000"/>
              </a:lnSpc>
              <a:spcBef>
                <a:spcPct val="0"/>
              </a:spcBef>
              <a:buClr>
                <a:srgbClr val="642A06"/>
              </a:buClr>
              <a:buFont typeface="Wingdings 2" panose="05020102010507070707" pitchFamily="18" charset="2"/>
              <a:buChar char=""/>
            </a:pPr>
            <a:r>
              <a:rPr lang="en-US" altLang="en-US">
                <a:solidFill>
                  <a:srgbClr val="642A06"/>
                </a:solidFill>
                <a:latin typeface="Meta-Italic" pitchFamily="-32" charset="0"/>
              </a:rPr>
              <a:t>When do we need raw data? What level of aggregation would be acceptable?</a:t>
            </a:r>
          </a:p>
          <a:p>
            <a:pPr eaLnBrk="1" hangingPunct="1">
              <a:lnSpc>
                <a:spcPct val="90000"/>
              </a:lnSpc>
              <a:spcBef>
                <a:spcPct val="0"/>
              </a:spcBef>
              <a:buClr>
                <a:srgbClr val="642A06"/>
              </a:buClr>
              <a:buFont typeface="Wingdings 2" panose="05020102010507070707" pitchFamily="18" charset="2"/>
              <a:buChar char=""/>
            </a:pPr>
            <a:r>
              <a:rPr lang="en-US" altLang="en-US">
                <a:solidFill>
                  <a:srgbClr val="642A06"/>
                </a:solidFill>
                <a:latin typeface="Meta-Italic" pitchFamily="-32" charset="0"/>
              </a:rPr>
              <a:t>Do we have all the appropriate grouping fields we need?</a:t>
            </a:r>
          </a:p>
          <a:p>
            <a:pPr eaLnBrk="1" hangingPunct="1">
              <a:lnSpc>
                <a:spcPct val="90000"/>
              </a:lnSpc>
              <a:spcBef>
                <a:spcPct val="0"/>
              </a:spcBef>
              <a:buClr>
                <a:srgbClr val="642A06"/>
              </a:buClr>
              <a:buFont typeface="Wingdings 2" panose="05020102010507070707" pitchFamily="18" charset="2"/>
              <a:buChar char=""/>
            </a:pPr>
            <a:r>
              <a:rPr lang="en-US" altLang="en-US">
                <a:solidFill>
                  <a:srgbClr val="642A06"/>
                </a:solidFill>
                <a:latin typeface="Meta-Italic" pitchFamily="-32" charset="0"/>
              </a:rPr>
              <a:t>Do we need more “query friendly” fields in some parts of our database?</a:t>
            </a:r>
          </a:p>
          <a:p>
            <a:pPr eaLnBrk="1" hangingPunct="1">
              <a:lnSpc>
                <a:spcPct val="90000"/>
              </a:lnSpc>
              <a:spcBef>
                <a:spcPct val="0"/>
              </a:spcBef>
              <a:buClr>
                <a:srgbClr val="642A06"/>
              </a:buClr>
              <a:buFont typeface="Wingdings 2" panose="05020102010507070707" pitchFamily="18" charset="2"/>
              <a:buChar char=""/>
            </a:pPr>
            <a:r>
              <a:rPr lang="en-US" altLang="en-US">
                <a:solidFill>
                  <a:srgbClr val="642A06"/>
                </a:solidFill>
                <a:latin typeface="Meta-Italic" pitchFamily="-32" charset="0"/>
              </a:rPr>
              <a:t>How can we best engage researchers during the curation process? </a:t>
            </a: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5846"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6E9DF619-5B47-4494-8746-B14F7E35365D}" type="slidenum">
              <a:rPr lang="en-US" altLang="en-US" sz="2400">
                <a:solidFill>
                  <a:schemeClr val="tx1"/>
                </a:solidFill>
                <a:latin typeface="Arial" panose="020B0604020202020204" pitchFamily="34" charset="0"/>
              </a:rPr>
              <a:pPr algn="ctr">
                <a:spcBef>
                  <a:spcPct val="0"/>
                </a:spcBef>
              </a:pPr>
              <a:t>17</a:t>
            </a:fld>
            <a:endParaRPr lang="en-US" altLang="en-US" sz="2400">
              <a:solidFill>
                <a:schemeClr val="tx1"/>
              </a:solidFill>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5438" y="365125"/>
            <a:ext cx="8493125" cy="639763"/>
          </a:xfrm>
        </p:spPr>
        <p:txBody>
          <a:bodyPr/>
          <a:lstStyle/>
          <a:p>
            <a:pPr eaLnBrk="1" hangingPunct="1">
              <a:defRPr/>
            </a:pPr>
            <a:r>
              <a:rPr lang="en-US" altLang="en-US" dirty="0" smtClean="0">
                <a:solidFill>
                  <a:schemeClr val="accent3">
                    <a:lumMod val="50000"/>
                  </a:schemeClr>
                </a:solidFill>
                <a:ea typeface="+mj-ea"/>
              </a:rPr>
              <a:t>Acknowledgements</a:t>
            </a:r>
          </a:p>
        </p:txBody>
      </p:sp>
      <p:sp>
        <p:nvSpPr>
          <p:cNvPr id="37891" name="Rectangle 3"/>
          <p:cNvSpPr>
            <a:spLocks noGrp="1" noChangeArrowheads="1"/>
          </p:cNvSpPr>
          <p:nvPr>
            <p:ph type="body" idx="1"/>
          </p:nvPr>
        </p:nvSpPr>
        <p:spPr>
          <a:xfrm>
            <a:off x="617538" y="1008063"/>
            <a:ext cx="8153400" cy="2087562"/>
          </a:xfrm>
        </p:spPr>
        <p:txBody>
          <a:bodyPr/>
          <a:lstStyle/>
          <a:p>
            <a:pPr marL="0" indent="-342900" algn="ctr" eaLnBrk="1" hangingPunct="1"/>
            <a:r>
              <a:rPr lang="en-US" altLang="en-US" sz="1400" b="1" smtClean="0">
                <a:solidFill>
                  <a:srgbClr val="642A06"/>
                </a:solidFill>
              </a:rPr>
              <a:t>CEINT Data Integration Team</a:t>
            </a:r>
          </a:p>
          <a:p>
            <a:pPr marL="53975" lvl="1" indent="0" algn="ctr" eaLnBrk="1" hangingPunct="1">
              <a:buFont typeface="Wingdings 2" panose="05020102010507070707" pitchFamily="18" charset="2"/>
              <a:buNone/>
            </a:pPr>
            <a:r>
              <a:rPr lang="en-US" altLang="en-US" sz="1400" smtClean="0">
                <a:solidFill>
                  <a:srgbClr val="642A06"/>
                </a:solidFill>
              </a:rPr>
              <a:t>Duke: Christine Hendren, Yuan Tian, Lichen He, Mark Wiesner</a:t>
            </a:r>
          </a:p>
          <a:p>
            <a:pPr marL="53975" lvl="1" indent="0" algn="ctr" eaLnBrk="1" hangingPunct="1">
              <a:buFont typeface="Wingdings 2" panose="05020102010507070707" pitchFamily="18" charset="2"/>
              <a:buNone/>
            </a:pPr>
            <a:r>
              <a:rPr lang="en-US" altLang="en-US" sz="1400" smtClean="0">
                <a:solidFill>
                  <a:srgbClr val="642A06"/>
                </a:solidFill>
              </a:rPr>
              <a:t>Carnegie Mellon: Jeanne VanBriesen, Greg Lowry, and Sandra Karcher</a:t>
            </a:r>
          </a:p>
          <a:p>
            <a:pPr marL="53975" lvl="1" indent="0" algn="ctr" eaLnBrk="1" hangingPunct="1">
              <a:buFont typeface="Wingdings 2" panose="05020102010507070707" pitchFamily="18" charset="2"/>
              <a:buNone/>
            </a:pPr>
            <a:endParaRPr lang="en-US" altLang="en-US" sz="1400" smtClean="0"/>
          </a:p>
          <a:p>
            <a:pPr marL="0" indent="-342900" eaLnBrk="1" hangingPunct="1"/>
            <a:r>
              <a:rPr lang="en-US" altLang="en-US" sz="1200" smtClean="0">
                <a:solidFill>
                  <a:srgbClr val="642A06"/>
                </a:solidFill>
              </a:rPr>
              <a:t>This material is based upon work supported by the National Science Foundation (NSF) and the Environmental Protection Agency (EPA) under NSF Cooperative Agreements EF-0830093 and DBI-1266252, Center for the Environmental Implications of NanoTechnology (CEINT). Any opinions, findings, conclusions or recommendations expressed in this material are those of the author(s) and do not necessarily reflect the views of the NSF or the EPA. This work has not been subjected to EPA review and no official endorsement should be inferred.</a:t>
            </a:r>
            <a:endParaRPr lang="en-US" altLang="en-US" sz="2800" smtClean="0">
              <a:solidFill>
                <a:srgbClr val="642A06"/>
              </a:solidFill>
            </a:endParaRPr>
          </a:p>
        </p:txBody>
      </p:sp>
      <p:pic>
        <p:nvPicPr>
          <p:cNvPr id="3789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3922713"/>
            <a:ext cx="24384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2" descr="nsf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4538663"/>
            <a:ext cx="11684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3" descr="dukelogo_vert_pms287.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3113088"/>
            <a:ext cx="140017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4657726"/>
            <a:ext cx="10191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3" descr="Burgundy_CMU_EPS_Logo.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25938" y="3157538"/>
            <a:ext cx="392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2" descr="VT_marn208_shield.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2613" y="4046538"/>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0" descr="SU_SigSeal_2color_pos.t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35263" y="3783013"/>
            <a:ext cx="1306512"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46450" y="4729163"/>
            <a:ext cx="259238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6"/>
          <p:cNvPicPr>
            <a:picLocks noChangeAspect="1" noChangeArrowheads="1"/>
          </p:cNvPicPr>
          <p:nvPr/>
        </p:nvPicPr>
        <p:blipFill>
          <a:blip r:embed="rId11">
            <a:extLst>
              <a:ext uri="{28A0092B-C50C-407E-A947-70E740481C1C}">
                <a14:useLocalDpi xmlns:a14="http://schemas.microsoft.com/office/drawing/2010/main" val="0"/>
              </a:ext>
            </a:extLst>
          </a:blip>
          <a:srcRect t="65582"/>
          <a:stretch>
            <a:fillRect/>
          </a:stretch>
        </p:blipFill>
        <p:spPr bwMode="auto">
          <a:xfrm>
            <a:off x="3933825" y="4017963"/>
            <a:ext cx="14160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34013" y="3743325"/>
            <a:ext cx="854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bwMode="auto">
          <a:xfrm>
            <a:off x="2236788" y="0"/>
            <a:ext cx="792162" cy="488950"/>
          </a:xfrm>
          <a:prstGeom prst="roundRect">
            <a:avLst/>
          </a:prstGeom>
          <a:noFill/>
          <a:ln>
            <a:noFill/>
          </a:ln>
          <a:extLst>
            <a:ext uri="{909E8E84-426E-40dd-AFC4-6F175D3DCCD1}"/>
            <a:ext uri="{91240B29-F687-4f45-9708-019B960494DF}"/>
          </a:extLst>
        </p:spPr>
        <p:txBody>
          <a:bodyPr anchor="ctr">
            <a:normAutofit fontScale="475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7903"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2D94662E-EF8A-40A3-980E-9426347A31D0}" type="slidenum">
              <a:rPr lang="en-US" altLang="en-US" sz="2400">
                <a:solidFill>
                  <a:schemeClr val="tx1"/>
                </a:solidFill>
                <a:latin typeface="Arial" panose="020B0604020202020204" pitchFamily="34" charset="0"/>
              </a:rPr>
              <a:pPr algn="ctr">
                <a:spcBef>
                  <a:spcPct val="0"/>
                </a:spcBef>
              </a:pPr>
              <a:t>18</a:t>
            </a:fld>
            <a:endParaRPr lang="en-US" altLang="en-US" sz="2400">
              <a:solidFill>
                <a:schemeClr val="tx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2263" y="458788"/>
            <a:ext cx="8510587" cy="542925"/>
          </a:xfrm>
        </p:spPr>
        <p:txBody>
          <a:bodyPr/>
          <a:lstStyle/>
          <a:p>
            <a:pPr eaLnBrk="1" hangingPunct="1">
              <a:defRPr/>
            </a:pPr>
            <a:r>
              <a:rPr lang="en-US" altLang="en-US" dirty="0" smtClean="0">
                <a:solidFill>
                  <a:schemeClr val="accent3">
                    <a:lumMod val="50000"/>
                  </a:schemeClr>
                </a:solidFill>
                <a:ea typeface="+mj-ea"/>
              </a:rPr>
              <a:t>Goal: Database and Tools</a:t>
            </a: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5125"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5C7B2A36-3012-4D30-B1CC-2ABD4A0BC583}" type="slidenum">
              <a:rPr lang="en-US" altLang="en-US" sz="2400">
                <a:solidFill>
                  <a:schemeClr val="tx1"/>
                </a:solidFill>
                <a:latin typeface="Arial" panose="020B0604020202020204" pitchFamily="34" charset="0"/>
              </a:rPr>
              <a:pPr algn="ctr">
                <a:spcBef>
                  <a:spcPct val="0"/>
                </a:spcBef>
              </a:pPr>
              <a:t>2</a:t>
            </a:fld>
            <a:endParaRPr lang="en-US" altLang="en-US" sz="2400">
              <a:solidFill>
                <a:schemeClr val="tx1"/>
              </a:solidFill>
              <a:latin typeface="Arial" panose="020B0604020202020204" pitchFamily="34" charset="0"/>
            </a:endParaRPr>
          </a:p>
        </p:txBody>
      </p:sp>
      <p:sp>
        <p:nvSpPr>
          <p:cNvPr id="7" name="Flowchart: Magnetic Disk 6"/>
          <p:cNvSpPr/>
          <p:nvPr/>
        </p:nvSpPr>
        <p:spPr bwMode="auto">
          <a:xfrm>
            <a:off x="3143250" y="3629025"/>
            <a:ext cx="2041525" cy="1819275"/>
          </a:xfrm>
          <a:prstGeom prst="flowChartMagneticDisk">
            <a:avLst/>
          </a:prstGeom>
          <a:solidFill>
            <a:schemeClr val="bg2">
              <a:lumMod val="90000"/>
            </a:schemeClr>
          </a:solidFill>
          <a:ln w="28575">
            <a:solidFill>
              <a:schemeClr val="accent2">
                <a:lumMod val="75000"/>
              </a:schemeClr>
            </a:solidFill>
            <a:miter lim="800000"/>
            <a:headEnd/>
            <a:tailEnd/>
          </a:ln>
          <a:extLst/>
        </p:spPr>
        <p:txBody>
          <a:bodyPr anchor="ctr">
            <a:normAutofit fontScale="77500" lnSpcReduction="20000"/>
          </a:bodyPr>
          <a:lstStyle/>
          <a:p>
            <a:pPr algn="ctr" eaLnBrk="1" hangingPunct="1">
              <a:lnSpc>
                <a:spcPct val="120000"/>
              </a:lnSpc>
              <a:spcBef>
                <a:spcPts val="0"/>
              </a:spcBef>
              <a:buClr>
                <a:schemeClr val="accent2">
                  <a:lumMod val="50000"/>
                </a:schemeClr>
              </a:buClr>
              <a:defRPr/>
            </a:pPr>
            <a:r>
              <a:rPr lang="en-US" sz="4400" dirty="0">
                <a:solidFill>
                  <a:schemeClr val="accent2">
                    <a:lumMod val="75000"/>
                  </a:schemeClr>
                </a:solidFill>
                <a:latin typeface="Meta-Italic" pitchFamily="-32" charset="0"/>
                <a:ea typeface="ＭＳ Ｐゴシック" pitchFamily="34" charset="-128"/>
              </a:rPr>
              <a:t>Database</a:t>
            </a:r>
          </a:p>
        </p:txBody>
      </p:sp>
      <p:cxnSp>
        <p:nvCxnSpPr>
          <p:cNvPr id="9" name="Straight Arrow Connector 8"/>
          <p:cNvCxnSpPr>
            <a:endCxn id="12" idx="2"/>
          </p:cNvCxnSpPr>
          <p:nvPr/>
        </p:nvCxnSpPr>
        <p:spPr bwMode="auto">
          <a:xfrm flipV="1">
            <a:off x="4532313" y="2514600"/>
            <a:ext cx="725487" cy="1368425"/>
          </a:xfrm>
          <a:prstGeom prst="straightConnector1">
            <a:avLst/>
          </a:prstGeom>
          <a:solidFill>
            <a:schemeClr val="accent1"/>
          </a:solidFill>
          <a:ln w="19050" cap="flat" cmpd="sng" algn="ctr">
            <a:solidFill>
              <a:schemeClr val="accent6">
                <a:lumMod val="50000"/>
              </a:schemeClr>
            </a:solidFill>
            <a:prstDash val="sysDash"/>
            <a:round/>
            <a:headEnd type="none"/>
            <a:tailEnd type="none"/>
          </a:ln>
          <a:effectLst/>
        </p:spPr>
      </p:cxnSp>
      <p:sp>
        <p:nvSpPr>
          <p:cNvPr id="12" name="TextBox 11"/>
          <p:cNvSpPr txBox="1"/>
          <p:nvPr/>
        </p:nvSpPr>
        <p:spPr>
          <a:xfrm>
            <a:off x="4532313" y="1684338"/>
            <a:ext cx="1450975" cy="830262"/>
          </a:xfrm>
          <a:prstGeom prst="rect">
            <a:avLst/>
          </a:prstGeom>
          <a:noFill/>
          <a:ln w="19050">
            <a:solidFill>
              <a:schemeClr val="accent6">
                <a:lumMod val="50000"/>
              </a:schemeClr>
            </a:solidFill>
          </a:ln>
        </p:spPr>
        <p:txBody>
          <a:bodyPr wrap="none">
            <a:spAutoFit/>
          </a:bodyPr>
          <a:lstStyle/>
          <a:p>
            <a:pPr algn="ctr">
              <a:defRPr/>
            </a:pPr>
            <a:r>
              <a:rPr lang="en-US" b="1" dirty="0">
                <a:solidFill>
                  <a:schemeClr val="accent6">
                    <a:lumMod val="50000"/>
                  </a:schemeClr>
                </a:solidFill>
                <a:ea typeface="ＭＳ Ｐゴシック" pitchFamily="34" charset="-128"/>
              </a:rPr>
              <a:t>Data</a:t>
            </a:r>
          </a:p>
          <a:p>
            <a:pPr algn="ctr">
              <a:defRPr/>
            </a:pPr>
            <a:r>
              <a:rPr lang="en-US" b="1" dirty="0">
                <a:solidFill>
                  <a:schemeClr val="accent6">
                    <a:lumMod val="50000"/>
                  </a:schemeClr>
                </a:solidFill>
                <a:ea typeface="ＭＳ Ｐゴシック" pitchFamily="34" charset="-128"/>
              </a:rPr>
              <a:t>Analysis</a:t>
            </a:r>
          </a:p>
        </p:txBody>
      </p:sp>
      <p:sp>
        <p:nvSpPr>
          <p:cNvPr id="16" name="TextBox 15"/>
          <p:cNvSpPr txBox="1"/>
          <p:nvPr/>
        </p:nvSpPr>
        <p:spPr>
          <a:xfrm>
            <a:off x="2000250" y="1684338"/>
            <a:ext cx="2057400" cy="830262"/>
          </a:xfrm>
          <a:prstGeom prst="rect">
            <a:avLst/>
          </a:prstGeom>
          <a:noFill/>
          <a:ln w="19050">
            <a:solidFill>
              <a:schemeClr val="accent6">
                <a:lumMod val="50000"/>
              </a:schemeClr>
            </a:solidFill>
          </a:ln>
        </p:spPr>
        <p:txBody>
          <a:bodyPr wrap="none">
            <a:spAutoFit/>
          </a:bodyPr>
          <a:lstStyle/>
          <a:p>
            <a:pPr algn="ctr">
              <a:defRPr/>
            </a:pPr>
            <a:r>
              <a:rPr lang="en-US" b="1" dirty="0">
                <a:solidFill>
                  <a:schemeClr val="accent6">
                    <a:lumMod val="50000"/>
                  </a:schemeClr>
                </a:solidFill>
                <a:ea typeface="ＭＳ Ｐゴシック" pitchFamily="34" charset="-128"/>
              </a:rPr>
              <a:t>Data</a:t>
            </a:r>
          </a:p>
          <a:p>
            <a:pPr algn="ctr">
              <a:defRPr/>
            </a:pPr>
            <a:r>
              <a:rPr lang="en-US" b="1" dirty="0">
                <a:solidFill>
                  <a:schemeClr val="accent6">
                    <a:lumMod val="50000"/>
                  </a:schemeClr>
                </a:solidFill>
                <a:ea typeface="ＭＳ Ｐゴシック" pitchFamily="34" charset="-128"/>
              </a:rPr>
              <a:t>Visualization</a:t>
            </a:r>
          </a:p>
        </p:txBody>
      </p:sp>
      <p:sp>
        <p:nvSpPr>
          <p:cNvPr id="17" name="TextBox 16"/>
          <p:cNvSpPr txBox="1">
            <a:spLocks noChangeArrowheads="1"/>
          </p:cNvSpPr>
          <p:nvPr/>
        </p:nvSpPr>
        <p:spPr bwMode="auto">
          <a:xfrm>
            <a:off x="6864350" y="1689100"/>
            <a:ext cx="2000250" cy="831850"/>
          </a:xfrm>
          <a:prstGeom prst="rect">
            <a:avLst/>
          </a:prstGeom>
          <a:noFill/>
          <a:ln w="19050">
            <a:solidFill>
              <a:srgbClr val="5B7817"/>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2400" b="1">
                <a:latin typeface="Arial" panose="020B0604020202020204" pitchFamily="34" charset="0"/>
              </a:rPr>
              <a:t>Risk </a:t>
            </a:r>
          </a:p>
          <a:p>
            <a:pPr algn="ctr">
              <a:spcBef>
                <a:spcPct val="0"/>
              </a:spcBef>
            </a:pPr>
            <a:r>
              <a:rPr lang="en-US" altLang="en-US" sz="2400" b="1">
                <a:latin typeface="Arial" panose="020B0604020202020204" pitchFamily="34" charset="0"/>
              </a:rPr>
              <a:t>Assessment</a:t>
            </a:r>
          </a:p>
        </p:txBody>
      </p:sp>
      <p:cxnSp>
        <p:nvCxnSpPr>
          <p:cNvPr id="22" name="Straight Arrow Connector 21"/>
          <p:cNvCxnSpPr>
            <a:endCxn id="16" idx="2"/>
          </p:cNvCxnSpPr>
          <p:nvPr/>
        </p:nvCxnSpPr>
        <p:spPr bwMode="auto">
          <a:xfrm flipH="1" flipV="1">
            <a:off x="3028950" y="2514600"/>
            <a:ext cx="782638" cy="1368425"/>
          </a:xfrm>
          <a:prstGeom prst="straightConnector1">
            <a:avLst/>
          </a:prstGeom>
          <a:solidFill>
            <a:schemeClr val="accent1"/>
          </a:solidFill>
          <a:ln w="19050" cap="flat" cmpd="sng" algn="ctr">
            <a:solidFill>
              <a:schemeClr val="accent6">
                <a:lumMod val="50000"/>
              </a:schemeClr>
            </a:solidFill>
            <a:prstDash val="sysDash"/>
            <a:round/>
            <a:headEnd type="none"/>
            <a:tailEnd type="none"/>
          </a:ln>
          <a:effectLst/>
        </p:spPr>
      </p:cxnSp>
      <p:cxnSp>
        <p:nvCxnSpPr>
          <p:cNvPr id="23" name="Straight Arrow Connector 22"/>
          <p:cNvCxnSpPr>
            <a:cxnSpLocks noChangeShapeType="1"/>
            <a:stCxn id="12" idx="3"/>
            <a:endCxn id="17" idx="1"/>
          </p:cNvCxnSpPr>
          <p:nvPr/>
        </p:nvCxnSpPr>
        <p:spPr bwMode="auto">
          <a:xfrm>
            <a:off x="5983288" y="2100263"/>
            <a:ext cx="881062" cy="4762"/>
          </a:xfrm>
          <a:prstGeom prst="straightConnector1">
            <a:avLst/>
          </a:prstGeom>
          <a:noFill/>
          <a:ln w="19050">
            <a:solidFill>
              <a:srgbClr val="5B7817"/>
            </a:solidFill>
            <a:prstDash val="sysDash"/>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9888" y="461963"/>
            <a:ext cx="8510587" cy="542925"/>
          </a:xfrm>
        </p:spPr>
        <p:txBody>
          <a:bodyPr/>
          <a:lstStyle/>
          <a:p>
            <a:pPr eaLnBrk="1" hangingPunct="1">
              <a:defRPr/>
            </a:pPr>
            <a:r>
              <a:rPr lang="en-US" altLang="en-US" dirty="0" smtClean="0">
                <a:solidFill>
                  <a:schemeClr val="accent3">
                    <a:lumMod val="50000"/>
                  </a:schemeClr>
                </a:solidFill>
                <a:ea typeface="+mj-ea"/>
              </a:rPr>
              <a:t>Our Design Fundamentals</a:t>
            </a:r>
          </a:p>
        </p:txBody>
      </p:sp>
      <p:sp>
        <p:nvSpPr>
          <p:cNvPr id="3075" name="Rectangle 4"/>
          <p:cNvSpPr>
            <a:spLocks noChangeArrowheads="1"/>
          </p:cNvSpPr>
          <p:nvPr/>
        </p:nvSpPr>
        <p:spPr bwMode="auto">
          <a:xfrm>
            <a:off x="395288" y="1347788"/>
            <a:ext cx="4276725" cy="4311650"/>
          </a:xfrm>
          <a:prstGeom prst="rect">
            <a:avLst/>
          </a:prstGeom>
          <a:noFill/>
          <a:ln>
            <a:noFill/>
          </a:ln>
          <a:extLst>
            <a:ext uri="{909E8E84-426E-40dd-AFC4-6F175D3DCCD1}"/>
            <a:ext uri="{91240B29-F687-4f45-9708-019B960494DF}"/>
          </a:extLst>
        </p:spPr>
        <p:txBody>
          <a:bodyPr>
            <a:normAutofit fontScale="92500" lnSpcReduction="20000"/>
          </a:bodyPr>
          <a:lstStyle>
            <a:lvl1pPr marL="365125" indent="-365125">
              <a:spcBef>
                <a:spcPct val="20000"/>
              </a:spcBef>
              <a:defRPr sz="3200">
                <a:solidFill>
                  <a:srgbClr val="5B7817"/>
                </a:solidFill>
                <a:latin typeface="Meta-ItalicCaps" pitchFamily="-32" charset="0"/>
                <a:ea typeface="ＭＳ Ｐゴシック" pitchFamily="34" charset="-128"/>
              </a:defRPr>
            </a:lvl1pPr>
            <a:lvl2pPr marL="742950" indent="-285750">
              <a:spcBef>
                <a:spcPct val="20000"/>
              </a:spcBef>
              <a:buSzPct val="90000"/>
              <a:buFont typeface="Wingdings 2" pitchFamily="18" charset="2"/>
              <a:buChar char=""/>
              <a:defRPr sz="2800">
                <a:solidFill>
                  <a:srgbClr val="C9550C"/>
                </a:solidFill>
                <a:latin typeface="Meta-Normal" pitchFamily="-32" charset="0"/>
                <a:ea typeface="ＭＳ Ｐゴシック" pitchFamily="34" charset="-128"/>
              </a:defRPr>
            </a:lvl2pPr>
            <a:lvl3pPr marL="1143000" indent="-228600">
              <a:spcBef>
                <a:spcPct val="20000"/>
              </a:spcBef>
              <a:buFont typeface="Zapf Dingbats" charset="2"/>
              <a:buChar char=""/>
              <a:defRPr sz="2400">
                <a:solidFill>
                  <a:srgbClr val="5B7817"/>
                </a:solidFill>
                <a:latin typeface="Meta-Normal" pitchFamily="-32" charset="0"/>
                <a:ea typeface="ＭＳ Ｐゴシック" pitchFamily="34" charset="-128"/>
              </a:defRPr>
            </a:lvl3pPr>
            <a:lvl4pPr marL="1600200" indent="-228600">
              <a:spcBef>
                <a:spcPct val="20000"/>
              </a:spcBef>
              <a:defRPr sz="2000">
                <a:solidFill>
                  <a:srgbClr val="515E6E"/>
                </a:solidFill>
                <a:latin typeface="Arial" pitchFamily="34" charset="0"/>
                <a:ea typeface="ＭＳ Ｐゴシック" pitchFamily="34" charset="-128"/>
              </a:defRPr>
            </a:lvl4pPr>
            <a:lvl5pPr marL="2057400" indent="-228600">
              <a:spcBef>
                <a:spcPct val="20000"/>
              </a:spcBef>
              <a:buChar char="»"/>
              <a:defRPr sz="2000">
                <a:solidFill>
                  <a:srgbClr val="515E6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9pPr>
          </a:lstStyle>
          <a:p>
            <a:pPr marL="640080" indent="-640080" eaLnBrk="1" hangingPunct="1">
              <a:lnSpc>
                <a:spcPct val="120000"/>
              </a:lnSpc>
              <a:spcBef>
                <a:spcPts val="0"/>
              </a:spcBef>
              <a:spcAft>
                <a:spcPts val="1200"/>
              </a:spcAft>
              <a:buClr>
                <a:schemeClr val="accent2">
                  <a:lumMod val="50000"/>
                </a:schemeClr>
              </a:buClr>
              <a:buFont typeface="+mj-lt"/>
              <a:buAutoNum type="arabicParenR"/>
              <a:defRPr/>
            </a:pPr>
            <a:r>
              <a:rPr lang="en-US" altLang="en-US" sz="4400" dirty="0" smtClean="0">
                <a:solidFill>
                  <a:schemeClr val="accent2">
                    <a:lumMod val="50000"/>
                  </a:schemeClr>
                </a:solidFill>
                <a:latin typeface="Meta-Italic" pitchFamily="-32" charset="0"/>
              </a:rPr>
              <a:t>Structure for storage </a:t>
            </a:r>
          </a:p>
          <a:p>
            <a:pPr marL="640080" indent="-640080" eaLnBrk="1" hangingPunct="1">
              <a:lnSpc>
                <a:spcPct val="120000"/>
              </a:lnSpc>
              <a:spcBef>
                <a:spcPts val="0"/>
              </a:spcBef>
              <a:spcAft>
                <a:spcPts val="1200"/>
              </a:spcAft>
              <a:buClr>
                <a:schemeClr val="accent2">
                  <a:lumMod val="50000"/>
                </a:schemeClr>
              </a:buClr>
              <a:buFont typeface="+mj-lt"/>
              <a:buAutoNum type="arabicParenR"/>
              <a:defRPr/>
            </a:pPr>
            <a:r>
              <a:rPr lang="en-US" altLang="en-US" sz="4400" dirty="0" smtClean="0">
                <a:solidFill>
                  <a:schemeClr val="accent2">
                    <a:lumMod val="50000"/>
                  </a:schemeClr>
                </a:solidFill>
                <a:latin typeface="Meta-Italic" pitchFamily="-32" charset="0"/>
              </a:rPr>
              <a:t>Protocols for populating</a:t>
            </a:r>
          </a:p>
          <a:p>
            <a:pPr marL="640080" indent="-640080" eaLnBrk="1" hangingPunct="1">
              <a:lnSpc>
                <a:spcPct val="120000"/>
              </a:lnSpc>
              <a:spcBef>
                <a:spcPts val="0"/>
              </a:spcBef>
              <a:spcAft>
                <a:spcPts val="1200"/>
              </a:spcAft>
              <a:buClr>
                <a:schemeClr val="accent2">
                  <a:lumMod val="50000"/>
                </a:schemeClr>
              </a:buClr>
              <a:buFont typeface="+mj-lt"/>
              <a:buAutoNum type="arabicParenR"/>
              <a:defRPr/>
            </a:pPr>
            <a:r>
              <a:rPr lang="en-US" altLang="en-US" sz="4400" dirty="0" smtClean="0">
                <a:solidFill>
                  <a:schemeClr val="accent2">
                    <a:lumMod val="50000"/>
                  </a:schemeClr>
                </a:solidFill>
                <a:latin typeface="Meta-Italic" pitchFamily="-32" charset="0"/>
              </a:rPr>
              <a:t>Key fields for querying</a:t>
            </a:r>
          </a:p>
        </p:txBody>
      </p:sp>
      <p:sp>
        <p:nvSpPr>
          <p:cNvPr id="7172"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49252339-48A8-4867-AD64-8D3A5299017C}" type="slidenum">
              <a:rPr lang="en-US" altLang="en-US" sz="2400">
                <a:solidFill>
                  <a:schemeClr val="tx1"/>
                </a:solidFill>
                <a:latin typeface="Arial" panose="020B0604020202020204" pitchFamily="34" charset="0"/>
              </a:rPr>
              <a:pPr algn="ctr">
                <a:spcBef>
                  <a:spcPct val="0"/>
                </a:spcBef>
              </a:pPr>
              <a:t>3</a:t>
            </a:fld>
            <a:endParaRPr lang="en-US" altLang="en-US" sz="2400">
              <a:solidFill>
                <a:schemeClr val="tx1"/>
              </a:solidFill>
              <a:latin typeface="Arial" panose="020B0604020202020204" pitchFamily="34" charset="0"/>
            </a:endParaRPr>
          </a:p>
        </p:txBody>
      </p:sp>
      <p:sp>
        <p:nvSpPr>
          <p:cNvPr id="5" name="TextBox 4"/>
          <p:cNvSpPr txBox="1"/>
          <p:nvPr/>
        </p:nvSpPr>
        <p:spPr>
          <a:xfrm>
            <a:off x="4738688" y="1536700"/>
            <a:ext cx="4378325" cy="922338"/>
          </a:xfrm>
          <a:prstGeom prst="rect">
            <a:avLst/>
          </a:prstGeom>
          <a:noFill/>
          <a:ln>
            <a:noFill/>
          </a:ln>
        </p:spPr>
        <p:txBody>
          <a:bodyPr lIns="18288" tIns="0" rIns="18288" bIns="0" anchor="ctr">
            <a:spAutoFit/>
          </a:bodyPr>
          <a:lstStyle/>
          <a:p>
            <a:pPr algn="ctr">
              <a:defRPr/>
            </a:pPr>
            <a:r>
              <a:rPr lang="en-US" sz="2000" dirty="0">
                <a:solidFill>
                  <a:schemeClr val="accent1">
                    <a:lumMod val="75000"/>
                  </a:schemeClr>
                </a:solidFill>
                <a:ea typeface="ＭＳ Ｐゴシック" pitchFamily="34" charset="-128"/>
              </a:rPr>
              <a:t>database software, such as MySQL or Access, requires the use of a specific structure</a:t>
            </a:r>
          </a:p>
        </p:txBody>
      </p:sp>
      <p:sp>
        <p:nvSpPr>
          <p:cNvPr id="6" name="TextBox 5"/>
          <p:cNvSpPr txBox="1"/>
          <p:nvPr/>
        </p:nvSpPr>
        <p:spPr>
          <a:xfrm>
            <a:off x="4738688" y="2911475"/>
            <a:ext cx="4378325" cy="922338"/>
          </a:xfrm>
          <a:prstGeom prst="rect">
            <a:avLst/>
          </a:prstGeom>
          <a:noFill/>
          <a:ln>
            <a:noFill/>
          </a:ln>
        </p:spPr>
        <p:txBody>
          <a:bodyPr lIns="18288" tIns="0" rIns="18288" bIns="0" anchor="ctr">
            <a:spAutoFit/>
          </a:bodyPr>
          <a:lstStyle/>
          <a:p>
            <a:pPr algn="ctr">
              <a:defRPr/>
            </a:pPr>
            <a:r>
              <a:rPr lang="en-US" sz="2000" dirty="0">
                <a:solidFill>
                  <a:schemeClr val="accent2">
                    <a:lumMod val="75000"/>
                  </a:schemeClr>
                </a:solidFill>
                <a:ea typeface="ＭＳ Ｐゴシック" pitchFamily="34" charset="-128"/>
              </a:rPr>
              <a:t>can be challenging - requires planning and thorough documentation to facilitate consistency</a:t>
            </a:r>
          </a:p>
        </p:txBody>
      </p:sp>
      <p:sp>
        <p:nvSpPr>
          <p:cNvPr id="7" name="TextBox 6"/>
          <p:cNvSpPr txBox="1">
            <a:spLocks noChangeArrowheads="1"/>
          </p:cNvSpPr>
          <p:nvPr/>
        </p:nvSpPr>
        <p:spPr bwMode="auto">
          <a:xfrm>
            <a:off x="4738688" y="4316413"/>
            <a:ext cx="43783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0" rIns="18288" bIns="0" anchor="ct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r>
              <a:rPr lang="en-US" altLang="en-US" sz="2000">
                <a:solidFill>
                  <a:srgbClr val="FF0000"/>
                </a:solidFill>
                <a:latin typeface="Arial" panose="020B0604020202020204" pitchFamily="34" charset="0"/>
              </a:rPr>
              <a:t>very challenging - requires understanding of the interconnections between all the individual pieces of information</a:t>
            </a:r>
          </a:p>
        </p:txBody>
      </p:sp>
      <p:sp>
        <p:nvSpPr>
          <p:cNvPr id="8" name="Right Arrow 7"/>
          <p:cNvSpPr/>
          <p:nvPr/>
        </p:nvSpPr>
        <p:spPr>
          <a:xfrm>
            <a:off x="4202113" y="4295775"/>
            <a:ext cx="457200" cy="457200"/>
          </a:xfrm>
          <a:prstGeom prst="rightArrow">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4197350" y="2916238"/>
            <a:ext cx="457200" cy="457200"/>
          </a:xfrm>
          <a:prstGeom prst="rightArrow">
            <a:avLst/>
          </a:prstGeom>
          <a:solidFill>
            <a:schemeClr val="accent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4197350" y="1524000"/>
            <a:ext cx="457200" cy="457200"/>
          </a:xfrm>
          <a:prstGeom prst="rightArrow">
            <a:avLst/>
          </a:prstGeom>
          <a:solidFill>
            <a:schemeClr val="tx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5" grpId="0"/>
      <p:bldP spid="6" grpId="0"/>
      <p:bldP spid="7"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6075" y="468313"/>
            <a:ext cx="8510588" cy="542925"/>
          </a:xfrm>
        </p:spPr>
        <p:txBody>
          <a:bodyPr/>
          <a:lstStyle/>
          <a:p>
            <a:pPr eaLnBrk="1" hangingPunct="1">
              <a:defRPr/>
            </a:pPr>
            <a:r>
              <a:rPr lang="en-US" altLang="en-US" dirty="0" smtClean="0">
                <a:solidFill>
                  <a:schemeClr val="accent3">
                    <a:lumMod val="50000"/>
                  </a:schemeClr>
                </a:solidFill>
                <a:ea typeface="+mj-ea"/>
              </a:rPr>
              <a:t>Target Information</a:t>
            </a:r>
          </a:p>
        </p:txBody>
      </p:sp>
      <p:sp>
        <p:nvSpPr>
          <p:cNvPr id="3075" name="Rectangle 4"/>
          <p:cNvSpPr>
            <a:spLocks noChangeArrowheads="1"/>
          </p:cNvSpPr>
          <p:nvPr/>
        </p:nvSpPr>
        <p:spPr bwMode="auto">
          <a:xfrm>
            <a:off x="442913" y="1125538"/>
            <a:ext cx="8585200" cy="4699000"/>
          </a:xfrm>
          <a:prstGeom prst="rect">
            <a:avLst/>
          </a:prstGeom>
          <a:noFill/>
          <a:ln>
            <a:noFill/>
          </a:ln>
          <a:extLst>
            <a:ext uri="{909E8E84-426E-40dd-AFC4-6F175D3DCCD1}"/>
            <a:ext uri="{91240B29-F687-4f45-9708-019B960494DF}"/>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rPr>
              <a:t>Nanomaterial characterization (intrinsic and extrinsic)</a:t>
            </a:r>
          </a:p>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rPr>
              <a:t>Nanomaterial meta-data (synthesis methods and protocols, characterization protocols) </a:t>
            </a:r>
          </a:p>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rPr>
              <a:t>System characterization (relevant information to describe the nanomaterial surroundings throughout the duration of the experimental process, including experimental, environmental, and biological system parameters)</a:t>
            </a:r>
          </a:p>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sym typeface="Wingdings" pitchFamily="2" charset="2"/>
              </a:rPr>
              <a:t>System meta-data (synthesis or growth protocols, characterization protocols)</a:t>
            </a:r>
            <a:endParaRPr lang="en-US" altLang="en-US" sz="2000" dirty="0">
              <a:solidFill>
                <a:schemeClr val="accent2">
                  <a:lumMod val="50000"/>
                </a:schemeClr>
              </a:solidFill>
              <a:latin typeface="Meta-Italic" pitchFamily="-32" charset="0"/>
            </a:endParaRPr>
          </a:p>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rPr>
              <a:t>Nanomaterial dosing </a:t>
            </a:r>
            <a:r>
              <a:rPr lang="en-US" altLang="en-US" sz="2000" dirty="0" smtClean="0">
                <a:solidFill>
                  <a:schemeClr val="accent2">
                    <a:lumMod val="50000"/>
                  </a:schemeClr>
                </a:solidFill>
                <a:latin typeface="Meta-Italic" pitchFamily="-32" charset="0"/>
              </a:rPr>
              <a:t>information</a:t>
            </a:r>
          </a:p>
          <a:p>
            <a:pPr eaLnBrk="1" hangingPunct="1">
              <a:buClr>
                <a:srgbClr val="642A06"/>
              </a:buClr>
              <a:buFont typeface="Wingdings 2" pitchFamily="18" charset="2"/>
              <a:buChar char=""/>
              <a:defRPr/>
            </a:pPr>
            <a:r>
              <a:rPr lang="en-US" altLang="en-US" sz="2000" dirty="0" smtClean="0">
                <a:solidFill>
                  <a:schemeClr val="accent2">
                    <a:lumMod val="50000"/>
                  </a:schemeClr>
                </a:solidFill>
                <a:latin typeface="Meta-Italic" pitchFamily="-32" charset="0"/>
              </a:rPr>
              <a:t>Experimental methods</a:t>
            </a:r>
            <a:endParaRPr lang="en-US" altLang="en-US" sz="2000" dirty="0">
              <a:solidFill>
                <a:schemeClr val="accent2">
                  <a:lumMod val="50000"/>
                </a:schemeClr>
              </a:solidFill>
              <a:latin typeface="Meta-Italic" pitchFamily="-32" charset="0"/>
            </a:endParaRPr>
          </a:p>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rPr>
              <a:t>Experimental results (raw and derived or calculated)</a:t>
            </a:r>
          </a:p>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rPr>
              <a:t>Associated laboratory and/or field quality control information</a:t>
            </a:r>
          </a:p>
          <a:p>
            <a:pPr eaLnBrk="1" hangingPunct="1">
              <a:buClr>
                <a:srgbClr val="642A06"/>
              </a:buClr>
              <a:buFont typeface="Wingdings 2" pitchFamily="18" charset="2"/>
              <a:buChar char=""/>
              <a:defRPr/>
            </a:pPr>
            <a:r>
              <a:rPr lang="en-US" altLang="en-US" sz="2000" dirty="0">
                <a:solidFill>
                  <a:schemeClr val="accent2">
                    <a:lumMod val="50000"/>
                  </a:schemeClr>
                </a:solidFill>
                <a:latin typeface="Meta-Italic" pitchFamily="-32" charset="0"/>
              </a:rPr>
              <a:t>Modeled results (internal to a specific research group and/or spanning across research groups)</a:t>
            </a: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9222"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36FE7980-D891-48D0-BCCE-44F7ABD6889D}" type="slidenum">
              <a:rPr lang="en-US" altLang="en-US" sz="2400">
                <a:solidFill>
                  <a:schemeClr val="tx1"/>
                </a:solidFill>
                <a:latin typeface="Arial" panose="020B0604020202020204" pitchFamily="34" charset="0"/>
              </a:rPr>
              <a:pPr algn="ctr">
                <a:spcBef>
                  <a:spcPct val="0"/>
                </a:spcBef>
              </a:pPr>
              <a:t>4</a:t>
            </a:fld>
            <a:endParaRPr lang="en-US" altLang="en-US" sz="2400">
              <a:solidFill>
                <a:schemeClr val="tx1"/>
              </a:solidFill>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6075" y="400050"/>
            <a:ext cx="8510588" cy="542925"/>
          </a:xfrm>
        </p:spPr>
        <p:txBody>
          <a:bodyPr/>
          <a:lstStyle/>
          <a:p>
            <a:pPr eaLnBrk="1" hangingPunct="1">
              <a:defRPr/>
            </a:pPr>
            <a:r>
              <a:rPr lang="en-US" altLang="en-US" dirty="0" smtClean="0">
                <a:solidFill>
                  <a:schemeClr val="accent3">
                    <a:lumMod val="50000"/>
                  </a:schemeClr>
                </a:solidFill>
                <a:ea typeface="+mj-ea"/>
              </a:rPr>
              <a:t>Design Concepts</a:t>
            </a: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1269"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0D877FAB-718C-4318-BE06-15C726EA807E}" type="slidenum">
              <a:rPr lang="en-US" altLang="en-US" sz="2400">
                <a:solidFill>
                  <a:schemeClr val="tx1"/>
                </a:solidFill>
                <a:latin typeface="Arial" panose="020B0604020202020204" pitchFamily="34" charset="0"/>
              </a:rPr>
              <a:pPr algn="ctr">
                <a:spcBef>
                  <a:spcPct val="0"/>
                </a:spcBef>
              </a:pPr>
              <a:t>5</a:t>
            </a:fld>
            <a:endParaRPr lang="en-US" altLang="en-US" sz="2400">
              <a:solidFill>
                <a:schemeClr val="tx1"/>
              </a:solidFill>
              <a:latin typeface="Arial" panose="020B0604020202020204" pitchFamily="34" charset="0"/>
            </a:endParaRPr>
          </a:p>
        </p:txBody>
      </p:sp>
      <p:sp>
        <p:nvSpPr>
          <p:cNvPr id="8" name="TextBox 7"/>
          <p:cNvSpPr txBox="1">
            <a:spLocks noChangeArrowheads="1"/>
          </p:cNvSpPr>
          <p:nvPr/>
        </p:nvSpPr>
        <p:spPr bwMode="auto">
          <a:xfrm>
            <a:off x="917575" y="1030288"/>
            <a:ext cx="2476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a:solidFill>
                  <a:srgbClr val="245D0B"/>
                </a:solidFill>
                <a:latin typeface="Arial" panose="020B0604020202020204" pitchFamily="34" charset="0"/>
              </a:rPr>
              <a:t>an</a:t>
            </a:r>
            <a:r>
              <a:rPr lang="en-US" altLang="en-US" sz="2400" b="1">
                <a:solidFill>
                  <a:srgbClr val="245D0B"/>
                </a:solidFill>
                <a:latin typeface="Arial" panose="020B0604020202020204" pitchFamily="34" charset="0"/>
              </a:rPr>
              <a:t> </a:t>
            </a:r>
            <a:r>
              <a:rPr lang="en-US" altLang="en-US" sz="2800" b="1">
                <a:solidFill>
                  <a:srgbClr val="245D0B"/>
                </a:solidFill>
                <a:latin typeface="Arial" panose="020B0604020202020204" pitchFamily="34" charset="0"/>
              </a:rPr>
              <a:t>Experiment</a:t>
            </a:r>
          </a:p>
        </p:txBody>
      </p:sp>
      <p:sp>
        <p:nvSpPr>
          <p:cNvPr id="9" name="TextBox 8"/>
          <p:cNvSpPr txBox="1">
            <a:spLocks noChangeArrowheads="1"/>
          </p:cNvSpPr>
          <p:nvPr/>
        </p:nvSpPr>
        <p:spPr bwMode="auto">
          <a:xfrm>
            <a:off x="917575" y="1568450"/>
            <a:ext cx="31813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a:solidFill>
                  <a:srgbClr val="245D0B"/>
                </a:solidFill>
                <a:latin typeface="Arial" panose="020B0604020202020204" pitchFamily="34" charset="0"/>
              </a:rPr>
              <a:t>occurs at a </a:t>
            </a:r>
            <a:r>
              <a:rPr lang="en-US" altLang="en-US" sz="2800" b="1">
                <a:solidFill>
                  <a:srgbClr val="245D0B"/>
                </a:solidFill>
                <a:latin typeface="Arial" panose="020B0604020202020204" pitchFamily="34" charset="0"/>
              </a:rPr>
              <a:t>Location</a:t>
            </a:r>
          </a:p>
        </p:txBody>
      </p:sp>
      <p:sp>
        <p:nvSpPr>
          <p:cNvPr id="10" name="TextBox 9"/>
          <p:cNvSpPr txBox="1">
            <a:spLocks noChangeArrowheads="1"/>
          </p:cNvSpPr>
          <p:nvPr/>
        </p:nvSpPr>
        <p:spPr bwMode="auto">
          <a:xfrm>
            <a:off x="917575" y="2103438"/>
            <a:ext cx="19526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a:solidFill>
                  <a:srgbClr val="245D0B"/>
                </a:solidFill>
                <a:latin typeface="Arial" panose="020B0604020202020204" pitchFamily="34" charset="0"/>
              </a:rPr>
              <a:t>in a </a:t>
            </a:r>
            <a:r>
              <a:rPr lang="en-US" altLang="en-US" sz="2800" b="1">
                <a:solidFill>
                  <a:srgbClr val="245D0B"/>
                </a:solidFill>
                <a:latin typeface="Arial" panose="020B0604020202020204" pitchFamily="34" charset="0"/>
              </a:rPr>
              <a:t>System</a:t>
            </a:r>
          </a:p>
        </p:txBody>
      </p:sp>
      <p:sp>
        <p:nvSpPr>
          <p:cNvPr id="11" name="TextBox 10"/>
          <p:cNvSpPr txBox="1">
            <a:spLocks noChangeArrowheads="1"/>
          </p:cNvSpPr>
          <p:nvPr/>
        </p:nvSpPr>
        <p:spPr bwMode="auto">
          <a:xfrm>
            <a:off x="917575" y="2638425"/>
            <a:ext cx="3048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a:solidFill>
                  <a:srgbClr val="245D0B"/>
                </a:solidFill>
                <a:latin typeface="Arial" panose="020B0604020202020204" pitchFamily="34" charset="0"/>
              </a:rPr>
              <a:t>of </a:t>
            </a:r>
            <a:r>
              <a:rPr lang="en-US" altLang="en-US" sz="2800" b="1">
                <a:solidFill>
                  <a:srgbClr val="245D0B"/>
                </a:solidFill>
                <a:latin typeface="Arial" panose="020B0604020202020204" pitchFamily="34" charset="0"/>
              </a:rPr>
              <a:t>Matrix </a:t>
            </a:r>
            <a:r>
              <a:rPr lang="en-US" altLang="en-US" sz="2400">
                <a:solidFill>
                  <a:srgbClr val="245D0B"/>
                </a:solidFill>
                <a:latin typeface="Arial" panose="020B0604020202020204" pitchFamily="34" charset="0"/>
              </a:rPr>
              <a:t>(Matrices)</a:t>
            </a:r>
          </a:p>
        </p:txBody>
      </p:sp>
      <p:sp>
        <p:nvSpPr>
          <p:cNvPr id="12" name="TextBox 11"/>
          <p:cNvSpPr txBox="1">
            <a:spLocks noChangeArrowheads="1"/>
          </p:cNvSpPr>
          <p:nvPr/>
        </p:nvSpPr>
        <p:spPr bwMode="auto">
          <a:xfrm>
            <a:off x="917575" y="3673475"/>
            <a:ext cx="812958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800" b="1">
                <a:solidFill>
                  <a:srgbClr val="245D0B"/>
                </a:solidFill>
                <a:latin typeface="Arial" panose="020B0604020202020204" pitchFamily="34" charset="0"/>
              </a:rPr>
              <a:t>Sample</a:t>
            </a:r>
            <a:r>
              <a:rPr lang="en-US" altLang="en-US" sz="2800">
                <a:solidFill>
                  <a:srgbClr val="245D0B"/>
                </a:solidFill>
                <a:latin typeface="Arial" panose="020B0604020202020204" pitchFamily="34" charset="0"/>
              </a:rPr>
              <a:t>(s) </a:t>
            </a:r>
            <a:r>
              <a:rPr lang="en-US" altLang="en-US" sz="2400">
                <a:solidFill>
                  <a:srgbClr val="245D0B"/>
                </a:solidFill>
                <a:latin typeface="Arial" panose="020B0604020202020204" pitchFamily="34" charset="0"/>
              </a:rPr>
              <a:t>are collected, something (nanomaterial, plant, fish, etc.) is added, and/or something is measured</a:t>
            </a:r>
          </a:p>
        </p:txBody>
      </p:sp>
      <p:sp>
        <p:nvSpPr>
          <p:cNvPr id="13" name="TextBox 12"/>
          <p:cNvSpPr txBox="1">
            <a:spLocks noChangeArrowheads="1"/>
          </p:cNvSpPr>
          <p:nvPr/>
        </p:nvSpPr>
        <p:spPr bwMode="auto">
          <a:xfrm>
            <a:off x="915988" y="3203575"/>
            <a:ext cx="33940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i="1">
                <a:solidFill>
                  <a:srgbClr val="76B531"/>
                </a:solidFill>
                <a:latin typeface="Arial" panose="020B0604020202020204" pitchFamily="34" charset="0"/>
              </a:rPr>
              <a:t>At specified </a:t>
            </a:r>
            <a:r>
              <a:rPr lang="en-US" altLang="en-US" sz="2400" b="1" i="1">
                <a:solidFill>
                  <a:srgbClr val="76B531"/>
                </a:solidFill>
                <a:latin typeface="Arial" panose="020B0604020202020204" pitchFamily="34" charset="0"/>
              </a:rPr>
              <a:t>time</a:t>
            </a:r>
            <a:r>
              <a:rPr lang="en-US" altLang="en-US" sz="2400" i="1">
                <a:solidFill>
                  <a:srgbClr val="76B531"/>
                </a:solidFill>
                <a:latin typeface="Arial" panose="020B0604020202020204" pitchFamily="34" charset="0"/>
              </a:rPr>
              <a:t> points:</a:t>
            </a:r>
            <a:endParaRPr lang="en-US" altLang="en-US" sz="2400" b="1" i="1">
              <a:solidFill>
                <a:srgbClr val="76B531"/>
              </a:solidFill>
              <a:latin typeface="Arial" panose="020B0604020202020204" pitchFamily="34" charset="0"/>
            </a:endParaRPr>
          </a:p>
        </p:txBody>
      </p:sp>
      <p:sp>
        <p:nvSpPr>
          <p:cNvPr id="14" name="TextBox 13"/>
          <p:cNvSpPr txBox="1">
            <a:spLocks noChangeArrowheads="1"/>
          </p:cNvSpPr>
          <p:nvPr/>
        </p:nvSpPr>
        <p:spPr bwMode="auto">
          <a:xfrm>
            <a:off x="917575" y="4583113"/>
            <a:ext cx="57435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a:solidFill>
                  <a:srgbClr val="245D0B"/>
                </a:solidFill>
                <a:latin typeface="Arial" panose="020B0604020202020204" pitchFamily="34" charset="0"/>
              </a:rPr>
              <a:t>following a set of </a:t>
            </a:r>
            <a:r>
              <a:rPr lang="en-US" altLang="en-US" sz="2800" b="1">
                <a:solidFill>
                  <a:srgbClr val="245D0B"/>
                </a:solidFill>
                <a:latin typeface="Arial" panose="020B0604020202020204" pitchFamily="34" charset="0"/>
              </a:rPr>
              <a:t>Methods</a:t>
            </a:r>
          </a:p>
        </p:txBody>
      </p:sp>
      <p:sp>
        <p:nvSpPr>
          <p:cNvPr id="15" name="TextBox 14"/>
          <p:cNvSpPr txBox="1">
            <a:spLocks noChangeArrowheads="1"/>
          </p:cNvSpPr>
          <p:nvPr/>
        </p:nvSpPr>
        <p:spPr bwMode="auto">
          <a:xfrm>
            <a:off x="915988" y="5140325"/>
            <a:ext cx="81311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5720" tIns="27432" rIns="45720" bIns="27432">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a:solidFill>
                  <a:srgbClr val="245D0B"/>
                </a:solidFill>
                <a:latin typeface="Arial" panose="020B0604020202020204" pitchFamily="34" charset="0"/>
              </a:rPr>
              <a:t>resulting in a </a:t>
            </a:r>
            <a:r>
              <a:rPr lang="en-US" altLang="en-US" sz="2800" b="1">
                <a:solidFill>
                  <a:srgbClr val="245D0B"/>
                </a:solidFill>
                <a:latin typeface="Arial" panose="020B0604020202020204" pitchFamily="34" charset="0"/>
              </a:rPr>
              <a:t>Parameter</a:t>
            </a:r>
            <a:r>
              <a:rPr lang="en-US" altLang="en-US" sz="2400" b="1">
                <a:solidFill>
                  <a:srgbClr val="245D0B"/>
                </a:solidFill>
                <a:latin typeface="Arial" panose="020B0604020202020204" pitchFamily="34" charset="0"/>
              </a:rPr>
              <a:t> </a:t>
            </a:r>
            <a:r>
              <a:rPr lang="en-US" altLang="en-US" sz="2400">
                <a:solidFill>
                  <a:srgbClr val="245D0B"/>
                </a:solidFill>
                <a:latin typeface="Arial" panose="020B0604020202020204" pitchFamily="34" charset="0"/>
              </a:rPr>
              <a:t>measurement and/or description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0363" y="1300163"/>
            <a:ext cx="8510587" cy="2897187"/>
          </a:xfrm>
        </p:spPr>
        <p:txBody>
          <a:bodyPr/>
          <a:lstStyle/>
          <a:p>
            <a:pPr eaLnBrk="1" hangingPunct="1">
              <a:defRPr/>
            </a:pPr>
            <a:r>
              <a:rPr lang="en-US" altLang="en-US" sz="8800" dirty="0" smtClean="0">
                <a:solidFill>
                  <a:schemeClr val="accent3">
                    <a:lumMod val="50000"/>
                  </a:schemeClr>
                </a:solidFill>
                <a:ea typeface="+mj-ea"/>
              </a:rPr>
              <a:t>What can we do with it?</a:t>
            </a:r>
          </a:p>
        </p:txBody>
      </p:sp>
      <p:sp>
        <p:nvSpPr>
          <p:cNvPr id="13315"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63C301D4-A82B-4EF6-A12E-06A178B977ED}" type="slidenum">
              <a:rPr lang="en-US" altLang="en-US" sz="2400">
                <a:solidFill>
                  <a:schemeClr val="tx1"/>
                </a:solidFill>
                <a:latin typeface="Arial" panose="020B0604020202020204" pitchFamily="34" charset="0"/>
              </a:rPr>
              <a:pPr algn="ctr">
                <a:spcBef>
                  <a:spcPct val="0"/>
                </a:spcBef>
              </a:pPr>
              <a:t>6</a:t>
            </a:fld>
            <a:endParaRPr lang="en-US" altLang="en-US" sz="2400">
              <a:solidFill>
                <a:schemeClr val="tx1"/>
              </a:solidFill>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8938" y="369888"/>
            <a:ext cx="8510587" cy="542925"/>
          </a:xfrm>
        </p:spPr>
        <p:txBody>
          <a:bodyPr/>
          <a:lstStyle/>
          <a:p>
            <a:pPr eaLnBrk="1" hangingPunct="1"/>
            <a:r>
              <a:rPr lang="en-US" altLang="en-US" smtClean="0">
                <a:solidFill>
                  <a:srgbClr val="2E3C0B"/>
                </a:solidFill>
              </a:rPr>
              <a:t>Example – Two Mesocosms</a:t>
            </a:r>
          </a:p>
        </p:txBody>
      </p:sp>
      <p:sp>
        <p:nvSpPr>
          <p:cNvPr id="3075" name="Rectangle 4"/>
          <p:cNvSpPr>
            <a:spLocks noChangeArrowheads="1"/>
          </p:cNvSpPr>
          <p:nvPr/>
        </p:nvSpPr>
        <p:spPr bwMode="auto">
          <a:xfrm>
            <a:off x="395288" y="3878263"/>
            <a:ext cx="85661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eaLnBrk="1" hangingPunct="1">
              <a:lnSpc>
                <a:spcPct val="120000"/>
              </a:lnSpc>
              <a:spcBef>
                <a:spcPct val="0"/>
              </a:spcBef>
              <a:buClr>
                <a:srgbClr val="642A06"/>
              </a:buClr>
              <a:buFont typeface="Wingdings 2" panose="05020102010507070707" pitchFamily="18" charset="2"/>
              <a:buChar char=""/>
            </a:pPr>
            <a:r>
              <a:rPr lang="en-US" altLang="en-US" sz="1600" dirty="0">
                <a:solidFill>
                  <a:srgbClr val="642A06"/>
                </a:solidFill>
                <a:latin typeface="Meta-Italic" pitchFamily="-32" charset="0"/>
              </a:rPr>
              <a:t>Reference: </a:t>
            </a:r>
            <a:r>
              <a:rPr lang="en-US" altLang="en-US" sz="1600" i="1" dirty="0">
                <a:solidFill>
                  <a:srgbClr val="642A06"/>
                </a:solidFill>
                <a:latin typeface="Meta-Italic" pitchFamily="-32" charset="0"/>
              </a:rPr>
              <a:t>Long-Term Transformation and Fate of Manufactured Ag Nanoparticles in a Simulated Large Scale Freshwater Emergent Wetland (Lowry et al, Environ. Sci. Technol. 2012, 46, 7027−7036)</a:t>
            </a:r>
          </a:p>
          <a:p>
            <a:pPr eaLnBrk="1" hangingPunct="1">
              <a:lnSpc>
                <a:spcPct val="120000"/>
              </a:lnSpc>
              <a:spcBef>
                <a:spcPct val="0"/>
              </a:spcBef>
              <a:buClr>
                <a:srgbClr val="642A06"/>
              </a:buClr>
              <a:buFont typeface="Wingdings 2" panose="05020102010507070707" pitchFamily="18" charset="2"/>
              <a:buChar char=""/>
            </a:pPr>
            <a:r>
              <a:rPr lang="en-US" altLang="en-US" sz="1600" dirty="0">
                <a:solidFill>
                  <a:srgbClr val="642A06"/>
                </a:solidFill>
                <a:latin typeface="Meta-Italic" pitchFamily="-32" charset="0"/>
              </a:rPr>
              <a:t>One mesocosm dosed with </a:t>
            </a:r>
            <a:r>
              <a:rPr lang="en-US" altLang="en-US" sz="1600" dirty="0" err="1">
                <a:solidFill>
                  <a:srgbClr val="642A06"/>
                </a:solidFill>
                <a:latin typeface="Meta-Italic" pitchFamily="-32" charset="0"/>
              </a:rPr>
              <a:t>AgNPs</a:t>
            </a:r>
            <a:r>
              <a:rPr lang="en-US" altLang="en-US" sz="1600" dirty="0">
                <a:solidFill>
                  <a:srgbClr val="642A06"/>
                </a:solidFill>
                <a:latin typeface="Meta-Italic" pitchFamily="-32" charset="0"/>
              </a:rPr>
              <a:t> in soil, one dosed in water</a:t>
            </a:r>
          </a:p>
          <a:p>
            <a:pPr eaLnBrk="1" hangingPunct="1">
              <a:lnSpc>
                <a:spcPct val="120000"/>
              </a:lnSpc>
              <a:spcBef>
                <a:spcPct val="0"/>
              </a:spcBef>
              <a:buClr>
                <a:srgbClr val="642A06"/>
              </a:buClr>
              <a:buFont typeface="Wingdings 2" panose="05020102010507070707" pitchFamily="18" charset="2"/>
              <a:buChar char=""/>
            </a:pPr>
            <a:r>
              <a:rPr lang="en-US" altLang="en-US" sz="1600" dirty="0">
                <a:solidFill>
                  <a:srgbClr val="642A06"/>
                </a:solidFill>
                <a:latin typeface="Meta-Italic" pitchFamily="-32" charset="0"/>
              </a:rPr>
              <a:t>~ 6 </a:t>
            </a:r>
            <a:r>
              <a:rPr lang="en-US" altLang="en-US" sz="1600" dirty="0" smtClean="0">
                <a:solidFill>
                  <a:srgbClr val="642A06"/>
                </a:solidFill>
                <a:latin typeface="Meta-Italic" pitchFamily="-32" charset="0"/>
              </a:rPr>
              <a:t>measurements above </a:t>
            </a:r>
            <a:r>
              <a:rPr lang="en-US" altLang="en-US" sz="1600" dirty="0">
                <a:solidFill>
                  <a:srgbClr val="642A06"/>
                </a:solidFill>
                <a:latin typeface="Meta-Italic" pitchFamily="-32" charset="0"/>
              </a:rPr>
              <a:t>0 of surface water interface – measured dissolved oxygen</a:t>
            </a:r>
          </a:p>
          <a:p>
            <a:pPr eaLnBrk="1" hangingPunct="1">
              <a:lnSpc>
                <a:spcPct val="120000"/>
              </a:lnSpc>
              <a:spcBef>
                <a:spcPct val="0"/>
              </a:spcBef>
              <a:buClr>
                <a:srgbClr val="642A06"/>
              </a:buClr>
              <a:buFont typeface="Wingdings 2" panose="05020102010507070707" pitchFamily="18" charset="2"/>
              <a:buChar char=""/>
            </a:pPr>
            <a:r>
              <a:rPr lang="en-US" altLang="en-US" sz="1600" dirty="0">
                <a:solidFill>
                  <a:srgbClr val="642A06"/>
                </a:solidFill>
                <a:latin typeface="Meta-Italic" pitchFamily="-32" charset="0"/>
              </a:rPr>
              <a:t>18 samples (3 x 6 grid) at 4 depth intervals – determined mass of silver in sediment/soil</a:t>
            </a: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5366"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BA7A4B63-9378-4E5C-BF09-360B69306AC2}" type="slidenum">
              <a:rPr lang="en-US" altLang="en-US" sz="2400">
                <a:solidFill>
                  <a:schemeClr val="tx1"/>
                </a:solidFill>
                <a:latin typeface="Arial" panose="020B0604020202020204" pitchFamily="34" charset="0"/>
              </a:rPr>
              <a:pPr algn="ctr">
                <a:spcBef>
                  <a:spcPct val="0"/>
                </a:spcBef>
              </a:pPr>
              <a:t>7</a:t>
            </a:fld>
            <a:endParaRPr lang="en-US" altLang="en-US" sz="2400">
              <a:solidFill>
                <a:schemeClr val="tx1"/>
              </a:solidFill>
              <a:latin typeface="Arial" panose="020B0604020202020204" pitchFamily="34" charset="0"/>
            </a:endParaRPr>
          </a:p>
        </p:txBody>
      </p:sp>
      <p:pic>
        <p:nvPicPr>
          <p:cNvPr id="15367" name="Picture 2"/>
          <p:cNvPicPr>
            <a:picLocks noChangeAspect="1" noChangeArrowheads="1"/>
          </p:cNvPicPr>
          <p:nvPr/>
        </p:nvPicPr>
        <p:blipFill>
          <a:blip r:embed="rId4">
            <a:extLst>
              <a:ext uri="{28A0092B-C50C-407E-A947-70E740481C1C}">
                <a14:useLocalDpi xmlns:a14="http://schemas.microsoft.com/office/drawing/2010/main" val="0"/>
              </a:ext>
            </a:extLst>
          </a:blip>
          <a:srcRect t="-2" b="64594"/>
          <a:stretch>
            <a:fillRect/>
          </a:stretch>
        </p:blipFill>
        <p:spPr bwMode="auto">
          <a:xfrm>
            <a:off x="579438" y="892175"/>
            <a:ext cx="7766050"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Callout 5"/>
          <p:cNvSpPr/>
          <p:nvPr/>
        </p:nvSpPr>
        <p:spPr bwMode="auto">
          <a:xfrm>
            <a:off x="4032250" y="2309813"/>
            <a:ext cx="925513" cy="1039812"/>
          </a:xfrm>
          <a:prstGeom prst="rightArrowCallout">
            <a:avLst>
              <a:gd name="adj1" fmla="val 25000"/>
              <a:gd name="adj2" fmla="val 18671"/>
              <a:gd name="adj3" fmla="val 25000"/>
              <a:gd name="adj4" fmla="val 69144"/>
            </a:avLst>
          </a:prstGeom>
          <a:solidFill>
            <a:schemeClr val="accent5">
              <a:lumMod val="20000"/>
              <a:lumOff val="80000"/>
            </a:schemeClr>
          </a:solidFill>
          <a:ln w="9525">
            <a:solidFill>
              <a:srgbClr val="000000"/>
            </a:solidFill>
            <a:miter lim="800000"/>
            <a:headEnd/>
            <a:tailEnd/>
          </a:ln>
          <a:extLst/>
        </p:spPr>
        <p:txBody>
          <a:bodyPr anchor="ctr">
            <a:normAutofit/>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5369" name="TextBox 3"/>
          <p:cNvSpPr txBox="1">
            <a:spLocks noChangeArrowheads="1"/>
          </p:cNvSpPr>
          <p:nvPr/>
        </p:nvSpPr>
        <p:spPr bwMode="auto">
          <a:xfrm>
            <a:off x="3965575" y="2328863"/>
            <a:ext cx="920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1200">
                <a:solidFill>
                  <a:schemeClr val="tx1"/>
                </a:solidFill>
                <a:latin typeface="Arial" panose="020B0604020202020204" pitchFamily="34" charset="0"/>
              </a:rPr>
              <a:t>Surface Water Interface (set at 0)</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11150" y="458788"/>
            <a:ext cx="8510588" cy="542925"/>
          </a:xfrm>
        </p:spPr>
        <p:txBody>
          <a:bodyPr/>
          <a:lstStyle/>
          <a:p>
            <a:pPr eaLnBrk="1" hangingPunct="1"/>
            <a:r>
              <a:rPr lang="en-US" altLang="en-US" smtClean="0">
                <a:solidFill>
                  <a:srgbClr val="2E3C0B"/>
                </a:solidFill>
              </a:rPr>
              <a:t>Find the Average - 1</a:t>
            </a:r>
          </a:p>
        </p:txBody>
      </p:sp>
      <p:sp>
        <p:nvSpPr>
          <p:cNvPr id="3075" name="Rectangle 4"/>
          <p:cNvSpPr>
            <a:spLocks noChangeArrowheads="1"/>
          </p:cNvSpPr>
          <p:nvPr/>
        </p:nvSpPr>
        <p:spPr bwMode="auto">
          <a:xfrm>
            <a:off x="461962" y="1083365"/>
            <a:ext cx="8682037" cy="2057400"/>
          </a:xfrm>
          <a:prstGeom prst="rect">
            <a:avLst/>
          </a:prstGeom>
          <a:noFill/>
          <a:ln>
            <a:noFill/>
          </a:ln>
          <a:extLst>
            <a:ext uri="{909E8E84-426E-40dd-AFC4-6F175D3DCCD1}"/>
            <a:ext uri="{91240B29-F687-4f45-9708-019B960494DF}"/>
          </a:extLst>
        </p:spPr>
        <p:txBody>
          <a:bodyPr>
            <a:normAutofit fontScale="55000" lnSpcReduction="20000"/>
          </a:bodyPr>
          <a:lstStyle>
            <a:lvl1pPr marL="365125" indent="-365125">
              <a:spcBef>
                <a:spcPct val="20000"/>
              </a:spcBef>
              <a:defRPr sz="3200">
                <a:solidFill>
                  <a:srgbClr val="5B7817"/>
                </a:solidFill>
                <a:latin typeface="Meta-ItalicCaps" pitchFamily="-32" charset="0"/>
                <a:ea typeface="ＭＳ Ｐゴシック" pitchFamily="34" charset="-128"/>
              </a:defRPr>
            </a:lvl1pPr>
            <a:lvl2pPr marL="742950" indent="-285750">
              <a:spcBef>
                <a:spcPct val="20000"/>
              </a:spcBef>
              <a:buSzPct val="90000"/>
              <a:buFont typeface="Wingdings 2" pitchFamily="18" charset="2"/>
              <a:buChar char=""/>
              <a:defRPr sz="2800">
                <a:solidFill>
                  <a:srgbClr val="C9550C"/>
                </a:solidFill>
                <a:latin typeface="Meta-Normal" pitchFamily="-32" charset="0"/>
                <a:ea typeface="ＭＳ Ｐゴシック" pitchFamily="34" charset="-128"/>
              </a:defRPr>
            </a:lvl2pPr>
            <a:lvl3pPr marL="1143000" indent="-228600">
              <a:spcBef>
                <a:spcPct val="20000"/>
              </a:spcBef>
              <a:buFont typeface="Zapf Dingbats" charset="2"/>
              <a:buChar char=""/>
              <a:defRPr sz="2400">
                <a:solidFill>
                  <a:srgbClr val="5B7817"/>
                </a:solidFill>
                <a:latin typeface="Meta-Normal" pitchFamily="-32" charset="0"/>
                <a:ea typeface="ＭＳ Ｐゴシック" pitchFamily="34" charset="-128"/>
              </a:defRPr>
            </a:lvl3pPr>
            <a:lvl4pPr marL="1600200" indent="-228600">
              <a:spcBef>
                <a:spcPct val="20000"/>
              </a:spcBef>
              <a:defRPr sz="2000">
                <a:solidFill>
                  <a:srgbClr val="515E6E"/>
                </a:solidFill>
                <a:latin typeface="Arial" pitchFamily="34" charset="0"/>
                <a:ea typeface="ＭＳ Ｐゴシック" pitchFamily="34" charset="-128"/>
              </a:defRPr>
            </a:lvl4pPr>
            <a:lvl5pPr marL="2057400" indent="-228600">
              <a:spcBef>
                <a:spcPct val="20000"/>
              </a:spcBef>
              <a:buChar char="»"/>
              <a:defRPr sz="2000">
                <a:solidFill>
                  <a:srgbClr val="515E6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9pPr>
          </a:lstStyle>
          <a:p>
            <a:pPr eaLnBrk="1" hangingPunct="1">
              <a:lnSpc>
                <a:spcPct val="120000"/>
              </a:lnSpc>
              <a:spcBef>
                <a:spcPts val="0"/>
              </a:spcBef>
              <a:spcAft>
                <a:spcPts val="600"/>
              </a:spcAft>
              <a:buClr>
                <a:schemeClr val="accent2">
                  <a:lumMod val="50000"/>
                </a:schemeClr>
              </a:buClr>
              <a:buFont typeface="Wingdings 2" pitchFamily="18" charset="2"/>
              <a:buChar char=""/>
              <a:defRPr/>
            </a:pPr>
            <a:r>
              <a:rPr lang="en-US" altLang="en-US" sz="4400" dirty="0">
                <a:solidFill>
                  <a:schemeClr val="accent2">
                    <a:lumMod val="50000"/>
                  </a:schemeClr>
                </a:solidFill>
                <a:latin typeface="Meta-Italic" pitchFamily="-32" charset="0"/>
              </a:rPr>
              <a:t>What is the average dissolved oxygen </a:t>
            </a:r>
            <a:r>
              <a:rPr lang="en-US" altLang="en-US" sz="4400" dirty="0" smtClean="0">
                <a:solidFill>
                  <a:schemeClr val="accent2">
                    <a:lumMod val="50000"/>
                  </a:schemeClr>
                </a:solidFill>
                <a:latin typeface="Meta-Italic" pitchFamily="-32" charset="0"/>
              </a:rPr>
              <a:t>concentration, found in both mesocosms, just above the surface </a:t>
            </a:r>
            <a:r>
              <a:rPr lang="en-US" altLang="en-US" sz="4400" dirty="0">
                <a:solidFill>
                  <a:schemeClr val="accent2">
                    <a:lumMod val="50000"/>
                  </a:schemeClr>
                </a:solidFill>
                <a:latin typeface="Meta-Italic" pitchFamily="-32" charset="0"/>
              </a:rPr>
              <a:t>water </a:t>
            </a:r>
            <a:r>
              <a:rPr lang="en-US" altLang="en-US" sz="4400" dirty="0" smtClean="0">
                <a:solidFill>
                  <a:schemeClr val="accent2">
                    <a:lumMod val="50000"/>
                  </a:schemeClr>
                </a:solidFill>
                <a:latin typeface="Meta-Italic" pitchFamily="-32" charset="0"/>
              </a:rPr>
              <a:t>interface?</a:t>
            </a:r>
            <a:endParaRPr lang="en-US" altLang="en-US" sz="4400" dirty="0">
              <a:solidFill>
                <a:schemeClr val="accent2">
                  <a:lumMod val="50000"/>
                </a:schemeClr>
              </a:solidFill>
              <a:latin typeface="Meta-Italic" pitchFamily="-32" charset="0"/>
            </a:endParaRPr>
          </a:p>
          <a:p>
            <a:pPr marL="1005840" lvl="3" indent="-457200" eaLnBrk="1" hangingPunct="1">
              <a:lnSpc>
                <a:spcPct val="120000"/>
              </a:lnSpc>
              <a:spcBef>
                <a:spcPts val="0"/>
              </a:spcBef>
              <a:buClr>
                <a:schemeClr val="accent2">
                  <a:lumMod val="50000"/>
                </a:schemeClr>
              </a:buClr>
              <a:buFont typeface="+mj-lt"/>
              <a:buAutoNum type="arabicParenR"/>
              <a:defRPr/>
            </a:pPr>
            <a:r>
              <a:rPr lang="en-US" altLang="en-US" sz="3800" dirty="0">
                <a:solidFill>
                  <a:schemeClr val="accent2">
                    <a:lumMod val="50000"/>
                  </a:schemeClr>
                </a:solidFill>
                <a:latin typeface="Meta-Italic" pitchFamily="-32" charset="0"/>
              </a:rPr>
              <a:t>We find the </a:t>
            </a:r>
            <a:r>
              <a:rPr lang="en-US" altLang="en-US" sz="3800" dirty="0" smtClean="0">
                <a:solidFill>
                  <a:schemeClr val="accent2">
                    <a:lumMod val="50000"/>
                  </a:schemeClr>
                </a:solidFill>
                <a:latin typeface="Meta-Italic" pitchFamily="-32" charset="0"/>
              </a:rPr>
              <a:t>relevant records (just above the </a:t>
            </a:r>
            <a:r>
              <a:rPr lang="en-US" altLang="en-US" sz="3800" dirty="0">
                <a:solidFill>
                  <a:schemeClr val="accent2">
                    <a:lumMod val="50000"/>
                  </a:schemeClr>
                </a:solidFill>
                <a:latin typeface="Meta-Italic" pitchFamily="-32" charset="0"/>
              </a:rPr>
              <a:t>surface water interface, with </a:t>
            </a:r>
            <a:r>
              <a:rPr lang="en-US" altLang="en-US" sz="3800" dirty="0" smtClean="0">
                <a:solidFill>
                  <a:schemeClr val="accent2">
                    <a:lumMod val="50000"/>
                  </a:schemeClr>
                </a:solidFill>
                <a:latin typeface="Meta-Italic" pitchFamily="-32" charset="0"/>
              </a:rPr>
              <a:t>the parameter </a:t>
            </a:r>
            <a:r>
              <a:rPr lang="en-US" altLang="en-US" sz="3800" dirty="0">
                <a:solidFill>
                  <a:schemeClr val="accent2">
                    <a:lumMod val="50000"/>
                  </a:schemeClr>
                </a:solidFill>
                <a:latin typeface="Meta-Italic" pitchFamily="-32" charset="0"/>
              </a:rPr>
              <a:t>of dissolved </a:t>
            </a:r>
            <a:r>
              <a:rPr lang="en-US" altLang="en-US" sz="3800" dirty="0" smtClean="0">
                <a:solidFill>
                  <a:schemeClr val="accent2">
                    <a:lumMod val="50000"/>
                  </a:schemeClr>
                </a:solidFill>
                <a:latin typeface="Meta-Italic" pitchFamily="-32" charset="0"/>
              </a:rPr>
              <a:t>oxygen).</a:t>
            </a:r>
            <a:endParaRPr lang="en-US" altLang="en-US" sz="3800" dirty="0">
              <a:solidFill>
                <a:schemeClr val="accent2">
                  <a:lumMod val="50000"/>
                </a:schemeClr>
              </a:solidFill>
              <a:latin typeface="Meta-Italic" pitchFamily="-32" charset="0"/>
            </a:endParaRP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7414"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9B75893E-84FA-471A-87F3-B08551FF34E0}" type="slidenum">
              <a:rPr lang="en-US" altLang="en-US" sz="2400">
                <a:solidFill>
                  <a:schemeClr val="tx1"/>
                </a:solidFill>
                <a:latin typeface="Arial" panose="020B0604020202020204" pitchFamily="34" charset="0"/>
              </a:rPr>
              <a:pPr algn="ctr">
                <a:spcBef>
                  <a:spcPct val="0"/>
                </a:spcBef>
              </a:pPr>
              <a:t>8</a:t>
            </a:fld>
            <a:endParaRPr lang="en-US" altLang="en-US" sz="2400">
              <a:solidFill>
                <a:schemeClr val="tx1"/>
              </a:solidFill>
              <a:latin typeface="Arial" panose="020B0604020202020204" pitchFamily="34" charset="0"/>
            </a:endParaRPr>
          </a:p>
        </p:txBody>
      </p:sp>
      <p:graphicFrame>
        <p:nvGraphicFramePr>
          <p:cNvPr id="4" name="Table 3"/>
          <p:cNvGraphicFramePr>
            <a:graphicFrameLocks noGrp="1"/>
          </p:cNvGraphicFramePr>
          <p:nvPr/>
        </p:nvGraphicFramePr>
        <p:xfrm>
          <a:off x="500063" y="3167063"/>
          <a:ext cx="8399461" cy="2501899"/>
        </p:xfrm>
        <a:graphic>
          <a:graphicData uri="http://schemas.openxmlformats.org/drawingml/2006/table">
            <a:tbl>
              <a:tblPr firstRow="1" firstCol="1" bandRow="1">
                <a:tableStyleId>{5940675A-B579-460E-94D1-54222C63F5DA}</a:tableStyleId>
              </a:tblPr>
              <a:tblGrid>
                <a:gridCol w="1049210"/>
                <a:gridCol w="952952"/>
                <a:gridCol w="895197"/>
                <a:gridCol w="789313"/>
                <a:gridCol w="673805"/>
                <a:gridCol w="1463119"/>
                <a:gridCol w="1155093"/>
                <a:gridCol w="641086"/>
                <a:gridCol w="779686"/>
              </a:tblGrid>
              <a:tr h="268059">
                <a:tc>
                  <a:txBody>
                    <a:bodyPr/>
                    <a:lstStyle/>
                    <a:p>
                      <a:pPr marL="0" marR="0">
                        <a:lnSpc>
                          <a:spcPct val="115000"/>
                        </a:lnSpc>
                        <a:spcBef>
                          <a:spcPts val="0"/>
                        </a:spcBef>
                        <a:spcAft>
                          <a:spcPts val="0"/>
                        </a:spcAft>
                      </a:pPr>
                      <a:r>
                        <a:rPr lang="en-US" sz="1100" i="1" dirty="0" err="1">
                          <a:effectLst/>
                        </a:rPr>
                        <a:t>SsdmGrpType</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SsdmSBDep</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SsdmSEDep</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DepUnit</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SsdmMx</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SsdmMxSpc</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parLabel</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parValue</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c>
                  <a:txBody>
                    <a:bodyPr/>
                    <a:lstStyle/>
                    <a:p>
                      <a:pPr marL="0" marR="0">
                        <a:lnSpc>
                          <a:spcPct val="115000"/>
                        </a:lnSpc>
                        <a:spcBef>
                          <a:spcPts val="0"/>
                        </a:spcBef>
                        <a:spcAft>
                          <a:spcPts val="0"/>
                        </a:spcAft>
                      </a:pPr>
                      <a:r>
                        <a:rPr lang="en-US" sz="1100" i="1" dirty="0" err="1">
                          <a:effectLst/>
                        </a:rPr>
                        <a:t>parUnit</a:t>
                      </a:r>
                      <a:endParaRPr lang="en-US" sz="1100" i="1" dirty="0">
                        <a:effectLst/>
                        <a:latin typeface="Calibri"/>
                        <a:ea typeface="Calibri"/>
                        <a:cs typeface="Times New Roman"/>
                      </a:endParaRPr>
                    </a:p>
                  </a:txBody>
                  <a:tcPr marL="18415" marR="18415" marT="0" marB="0" anchor="b">
                    <a:solidFill>
                      <a:schemeClr val="accent3">
                        <a:lumMod val="20000"/>
                        <a:lumOff val="80000"/>
                      </a:schemeClr>
                    </a:solidFill>
                  </a:tcPr>
                </a:tc>
              </a:tr>
              <a:tr h="223384">
                <a:tc>
                  <a:txBody>
                    <a:bodyPr/>
                    <a:lstStyle/>
                    <a:p>
                      <a:pPr marL="0" marR="0">
                        <a:lnSpc>
                          <a:spcPct val="115000"/>
                        </a:lnSpc>
                        <a:spcBef>
                          <a:spcPts val="0"/>
                        </a:spcBef>
                        <a:spcAft>
                          <a:spcPts val="0"/>
                        </a:spcAft>
                      </a:pPr>
                      <a:r>
                        <a:rPr lang="en-US" sz="1100" dirty="0">
                          <a:effectLst/>
                        </a:rPr>
                        <a:t>Mes02</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-1.08</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-1.08</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millimeter</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surface water interface</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157.8</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err="1">
                          <a:effectLst/>
                        </a:rPr>
                        <a:t>micromolar</a:t>
                      </a:r>
                      <a:endParaRPr lang="en-US" sz="1100" dirty="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dirty="0">
                          <a:effectLst/>
                        </a:rPr>
                        <a:t>Mes02</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-2.03</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-2.03</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millimeter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surface water interface</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185.2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micromolar</a:t>
                      </a:r>
                      <a:endParaRPr lang="en-US" sz="110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-2.99</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-2.99</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millimeter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surface water interface</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202.1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micromolar</a:t>
                      </a:r>
                      <a:endParaRPr lang="en-US" sz="110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-4.09</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-4.09</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millimeter</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surface water interface</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200.5</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err="1">
                          <a:effectLst/>
                        </a:rPr>
                        <a:t>micromolar</a:t>
                      </a:r>
                      <a:endParaRPr lang="en-US" sz="1100" dirty="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-5.01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-5.01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millimeter</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water</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surface water interface</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216.1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micromolar</a:t>
                      </a:r>
                      <a:endParaRPr lang="en-US" sz="110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-6.04</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-6.04</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millimeter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water</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surface water interface</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221.8</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micromolar</a:t>
                      </a:r>
                      <a:endParaRPr lang="en-US" sz="110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-4.17</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-4.17</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millimeter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surface water interface</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208.4</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micromolar</a:t>
                      </a:r>
                      <a:endParaRPr lang="en-US" sz="110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-3.19</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-3.19</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millimeter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surface water interface</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dissolved oxygen</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202.8</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micromolar</a:t>
                      </a:r>
                      <a:endParaRPr lang="en-US" sz="110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-2.14</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-2.14</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millimeter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surface water interface</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dissolved oxygen</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203.2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err="1">
                          <a:effectLst/>
                        </a:rPr>
                        <a:t>micromolar</a:t>
                      </a:r>
                      <a:endParaRPr lang="en-US" sz="1100" dirty="0">
                        <a:effectLst/>
                        <a:latin typeface="Calibri"/>
                        <a:ea typeface="Calibri"/>
                        <a:cs typeface="Times New Roman"/>
                      </a:endParaRPr>
                    </a:p>
                  </a:txBody>
                  <a:tcPr marL="18415" marR="18415" marT="0" marB="0" anchor="b"/>
                </a:tc>
              </a:tr>
              <a:tr h="223384">
                <a:tc>
                  <a:txBody>
                    <a:bodyPr/>
                    <a:lstStyle/>
                    <a:p>
                      <a:pPr marL="0" marR="0">
                        <a:lnSpc>
                          <a:spcPct val="115000"/>
                        </a:lnSpc>
                        <a:spcBef>
                          <a:spcPts val="0"/>
                        </a:spcBef>
                        <a:spcAft>
                          <a:spcPts val="0"/>
                        </a:spcAft>
                      </a:pPr>
                      <a:r>
                        <a:rPr lang="en-US" sz="1100">
                          <a:effectLst/>
                        </a:rPr>
                        <a:t>Mes01</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-1.12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-1.12</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millimeter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water</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a:effectLst/>
                        </a:rPr>
                        <a:t>surface water interface</a:t>
                      </a:r>
                      <a:endParaRPr lang="en-US" sz="110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dissolved oxygen</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a:effectLst/>
                        </a:rPr>
                        <a:t>191.8</a:t>
                      </a:r>
                      <a:endParaRPr lang="en-US" sz="1100" dirty="0">
                        <a:effectLst/>
                        <a:latin typeface="Calibri"/>
                        <a:ea typeface="Calibri"/>
                        <a:cs typeface="Times New Roman"/>
                      </a:endParaRPr>
                    </a:p>
                  </a:txBody>
                  <a:tcPr marL="18415" marR="18415" marT="0" marB="0" anchor="b"/>
                </a:tc>
                <a:tc>
                  <a:txBody>
                    <a:bodyPr/>
                    <a:lstStyle/>
                    <a:p>
                      <a:pPr marL="0" marR="0">
                        <a:lnSpc>
                          <a:spcPct val="115000"/>
                        </a:lnSpc>
                        <a:spcBef>
                          <a:spcPts val="0"/>
                        </a:spcBef>
                        <a:spcAft>
                          <a:spcPts val="0"/>
                        </a:spcAft>
                      </a:pPr>
                      <a:r>
                        <a:rPr lang="en-US" sz="1100" dirty="0" err="1">
                          <a:effectLst/>
                        </a:rPr>
                        <a:t>micromolar</a:t>
                      </a:r>
                      <a:endParaRPr lang="en-US" sz="1100" dirty="0">
                        <a:effectLst/>
                        <a:latin typeface="Calibri"/>
                        <a:ea typeface="Calibri"/>
                        <a:cs typeface="Times New Roman"/>
                      </a:endParaRPr>
                    </a:p>
                  </a:txBody>
                  <a:tcPr marL="18415" marR="18415" marT="0" marB="0" anchor="b"/>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88938" y="669925"/>
            <a:ext cx="8510587" cy="542925"/>
          </a:xfrm>
        </p:spPr>
        <p:txBody>
          <a:bodyPr/>
          <a:lstStyle/>
          <a:p>
            <a:pPr eaLnBrk="1" hangingPunct="1"/>
            <a:r>
              <a:rPr lang="en-US" altLang="en-US" smtClean="0">
                <a:solidFill>
                  <a:srgbClr val="2E3C0B"/>
                </a:solidFill>
              </a:rPr>
              <a:t>Find the Average - 2</a:t>
            </a:r>
          </a:p>
        </p:txBody>
      </p:sp>
      <p:sp>
        <p:nvSpPr>
          <p:cNvPr id="3075" name="Rectangle 4"/>
          <p:cNvSpPr>
            <a:spLocks noChangeArrowheads="1"/>
          </p:cNvSpPr>
          <p:nvPr/>
        </p:nvSpPr>
        <p:spPr bwMode="auto">
          <a:xfrm>
            <a:off x="728663" y="1268413"/>
            <a:ext cx="6143625" cy="498475"/>
          </a:xfrm>
          <a:prstGeom prst="rect">
            <a:avLst/>
          </a:prstGeom>
          <a:noFill/>
          <a:ln>
            <a:noFill/>
          </a:ln>
          <a:extLst>
            <a:ext uri="{909E8E84-426E-40dd-AFC4-6F175D3DCCD1}"/>
            <a:ext uri="{91240B29-F687-4f45-9708-019B960494DF}"/>
          </a:extLst>
        </p:spPr>
        <p:txBody>
          <a:bodyPr>
            <a:normAutofit fontScale="62500" lnSpcReduction="20000"/>
          </a:bodyPr>
          <a:lstStyle>
            <a:lvl1pPr marL="365125" indent="-365125">
              <a:spcBef>
                <a:spcPct val="20000"/>
              </a:spcBef>
              <a:defRPr sz="3200">
                <a:solidFill>
                  <a:srgbClr val="5B7817"/>
                </a:solidFill>
                <a:latin typeface="Meta-ItalicCaps" pitchFamily="-32" charset="0"/>
                <a:ea typeface="ＭＳ Ｐゴシック" pitchFamily="34" charset="-128"/>
              </a:defRPr>
            </a:lvl1pPr>
            <a:lvl2pPr marL="742950" indent="-285750">
              <a:spcBef>
                <a:spcPct val="20000"/>
              </a:spcBef>
              <a:buSzPct val="90000"/>
              <a:buFont typeface="Wingdings 2" pitchFamily="18" charset="2"/>
              <a:buChar char=""/>
              <a:defRPr sz="2800">
                <a:solidFill>
                  <a:srgbClr val="C9550C"/>
                </a:solidFill>
                <a:latin typeface="Meta-Normal" pitchFamily="-32" charset="0"/>
                <a:ea typeface="ＭＳ Ｐゴシック" pitchFamily="34" charset="-128"/>
              </a:defRPr>
            </a:lvl2pPr>
            <a:lvl3pPr marL="1143000" indent="-228600">
              <a:spcBef>
                <a:spcPct val="20000"/>
              </a:spcBef>
              <a:buFont typeface="Zapf Dingbats" charset="2"/>
              <a:buChar char=""/>
              <a:defRPr sz="2400">
                <a:solidFill>
                  <a:srgbClr val="5B7817"/>
                </a:solidFill>
                <a:latin typeface="Meta-Normal" pitchFamily="-32" charset="0"/>
                <a:ea typeface="ＭＳ Ｐゴシック" pitchFamily="34" charset="-128"/>
              </a:defRPr>
            </a:lvl3pPr>
            <a:lvl4pPr marL="1600200" indent="-228600">
              <a:spcBef>
                <a:spcPct val="20000"/>
              </a:spcBef>
              <a:defRPr sz="2000">
                <a:solidFill>
                  <a:srgbClr val="515E6E"/>
                </a:solidFill>
                <a:latin typeface="Arial" pitchFamily="34" charset="0"/>
                <a:ea typeface="ＭＳ Ｐゴシック" pitchFamily="34" charset="-128"/>
              </a:defRPr>
            </a:lvl4pPr>
            <a:lvl5pPr marL="2057400" indent="-228600">
              <a:spcBef>
                <a:spcPct val="20000"/>
              </a:spcBef>
              <a:buChar char="»"/>
              <a:defRPr sz="2000">
                <a:solidFill>
                  <a:srgbClr val="515E6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515E6E"/>
                </a:solidFill>
                <a:latin typeface="Arial" pitchFamily="34" charset="0"/>
                <a:ea typeface="ＭＳ Ｐゴシック" pitchFamily="34" charset="-128"/>
              </a:defRPr>
            </a:lvl9pPr>
          </a:lstStyle>
          <a:p>
            <a:pPr marL="377825" lvl="1" indent="0" eaLnBrk="1" hangingPunct="1">
              <a:lnSpc>
                <a:spcPct val="120000"/>
              </a:lnSpc>
              <a:spcBef>
                <a:spcPts val="0"/>
              </a:spcBef>
              <a:buClr>
                <a:schemeClr val="accent2">
                  <a:lumMod val="50000"/>
                </a:schemeClr>
              </a:buClr>
              <a:buFont typeface="Zapf Dingbats" charset="2"/>
              <a:buNone/>
              <a:defRPr/>
            </a:pPr>
            <a:r>
              <a:rPr lang="en-US" altLang="en-US" sz="4000" dirty="0" smtClean="0">
                <a:solidFill>
                  <a:schemeClr val="accent2">
                    <a:lumMod val="50000"/>
                  </a:schemeClr>
                </a:solidFill>
                <a:latin typeface="Meta-Italic" pitchFamily="-32" charset="0"/>
              </a:rPr>
              <a:t>2)   Then we </a:t>
            </a:r>
            <a:r>
              <a:rPr lang="en-US" altLang="en-US" sz="4000" dirty="0">
                <a:solidFill>
                  <a:schemeClr val="accent2">
                    <a:lumMod val="50000"/>
                  </a:schemeClr>
                </a:solidFill>
                <a:latin typeface="Meta-Italic" pitchFamily="-32" charset="0"/>
              </a:rPr>
              <a:t>compute an average.</a:t>
            </a:r>
          </a:p>
        </p:txBody>
      </p:sp>
      <p:sp>
        <p:nvSpPr>
          <p:cNvPr id="2" name="Rectangle 1"/>
          <p:cNvSpPr/>
          <p:nvPr/>
        </p:nvSpPr>
        <p:spPr bwMode="auto">
          <a:xfrm>
            <a:off x="1357313" y="0"/>
            <a:ext cx="571500" cy="515938"/>
          </a:xfrm>
          <a:prstGeom prst="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3" name="Rounded Rectangle 2"/>
          <p:cNvSpPr/>
          <p:nvPr/>
        </p:nvSpPr>
        <p:spPr bwMode="auto">
          <a:xfrm>
            <a:off x="1357313" y="0"/>
            <a:ext cx="642937" cy="515938"/>
          </a:xfrm>
          <a:prstGeom prst="roundRect">
            <a:avLst/>
          </a:prstGeom>
          <a:noFill/>
          <a:ln>
            <a:noFill/>
          </a:ln>
          <a:extLst>
            <a:ext uri="{909E8E84-426E-40dd-AFC4-6F175D3DCCD1}"/>
            <a:ext uri="{91240B29-F687-4f45-9708-019B960494DF}"/>
          </a:extLst>
        </p:spPr>
        <p:txBody>
          <a:bodyPr anchor="ctr">
            <a:normAutofit fontScale="55000" lnSpcReduction="20000"/>
          </a:bodyPr>
          <a:lstStyle/>
          <a:p>
            <a:pPr algn="ctr" eaLnBrk="1" hangingPunct="1">
              <a:lnSpc>
                <a:spcPct val="120000"/>
              </a:lnSpc>
              <a:spcBef>
                <a:spcPts val="0"/>
              </a:spcBef>
              <a:buClr>
                <a:schemeClr val="accent2">
                  <a:lumMod val="50000"/>
                </a:schemeClr>
              </a:buClr>
              <a:buFont typeface="Wingdings 2" pitchFamily="18" charset="2"/>
              <a:buChar char=""/>
              <a:defRPr/>
            </a:pPr>
            <a:endParaRPr lang="en-US" sz="4400" dirty="0">
              <a:solidFill>
                <a:schemeClr val="accent2">
                  <a:lumMod val="50000"/>
                </a:schemeClr>
              </a:solidFill>
              <a:latin typeface="Meta-Italic" pitchFamily="-32" charset="0"/>
              <a:ea typeface="ＭＳ Ｐゴシック" pitchFamily="34" charset="-128"/>
            </a:endParaRPr>
          </a:p>
        </p:txBody>
      </p:sp>
      <p:sp>
        <p:nvSpPr>
          <p:cNvPr id="19462" name="Slide Number Placeholder 4"/>
          <p:cNvSpPr txBox="1">
            <a:spLocks/>
          </p:cNvSpPr>
          <p:nvPr/>
        </p:nvSpPr>
        <p:spPr bwMode="auto">
          <a:xfrm>
            <a:off x="3671888" y="5945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lgn="ctr">
              <a:spcBef>
                <a:spcPct val="0"/>
              </a:spcBef>
            </a:pPr>
            <a:fld id="{DFC8D2E6-04A6-4F27-B5EC-07C5E866386A}" type="slidenum">
              <a:rPr lang="en-US" altLang="en-US" sz="2400">
                <a:solidFill>
                  <a:schemeClr val="tx1"/>
                </a:solidFill>
                <a:latin typeface="Arial" panose="020B0604020202020204" pitchFamily="34" charset="0"/>
              </a:rPr>
              <a:pPr algn="ctr">
                <a:spcBef>
                  <a:spcPct val="0"/>
                </a:spcBef>
              </a:pPr>
              <a:t>9</a:t>
            </a:fld>
            <a:endParaRPr lang="en-US" altLang="en-US" sz="2400">
              <a:solidFill>
                <a:schemeClr val="tx1"/>
              </a:solidFill>
              <a:latin typeface="Arial" panose="020B0604020202020204" pitchFamily="34" charset="0"/>
            </a:endParaRPr>
          </a:p>
        </p:txBody>
      </p:sp>
      <p:graphicFrame>
        <p:nvGraphicFramePr>
          <p:cNvPr id="9" name="Table 8"/>
          <p:cNvGraphicFramePr>
            <a:graphicFrameLocks noGrp="1"/>
          </p:cNvGraphicFramePr>
          <p:nvPr/>
        </p:nvGraphicFramePr>
        <p:xfrm>
          <a:off x="242888" y="1766888"/>
          <a:ext cx="6858001" cy="582612"/>
        </p:xfrm>
        <a:graphic>
          <a:graphicData uri="http://schemas.openxmlformats.org/drawingml/2006/table">
            <a:tbl>
              <a:tblPr/>
              <a:tblGrid>
                <a:gridCol w="802776"/>
                <a:gridCol w="2016624"/>
                <a:gridCol w="1524000"/>
                <a:gridCol w="1311244"/>
                <a:gridCol w="1203357"/>
              </a:tblGrid>
              <a:tr h="325195">
                <a:tc>
                  <a:txBody>
                    <a:bodyPr/>
                    <a:lstStyle/>
                    <a:p>
                      <a:pPr algn="l" fontAlgn="b"/>
                      <a:r>
                        <a:rPr lang="en-US" sz="1600" b="0" i="1" u="none" strike="noStrike" dirty="0" err="1">
                          <a:solidFill>
                            <a:srgbClr val="000000"/>
                          </a:solidFill>
                          <a:effectLst/>
                          <a:latin typeface="Calibri"/>
                        </a:rPr>
                        <a:t>SsdmMx</a:t>
                      </a:r>
                      <a:endParaRPr lang="en-US" sz="1600" b="0" i="1" u="none" strike="noStrike" dirty="0">
                        <a:solidFill>
                          <a:srgbClr val="000000"/>
                        </a:solidFill>
                        <a:effectLst/>
                        <a:latin typeface="Calibri"/>
                      </a:endParaRP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1" u="none" strike="noStrike" dirty="0" err="1">
                          <a:solidFill>
                            <a:srgbClr val="000000"/>
                          </a:solidFill>
                          <a:effectLst/>
                          <a:latin typeface="Calibri"/>
                        </a:rPr>
                        <a:t>SsdmMxSpc</a:t>
                      </a:r>
                      <a:endParaRPr lang="en-US" sz="1600" b="0" i="1" u="none" strike="noStrike" dirty="0">
                        <a:solidFill>
                          <a:srgbClr val="000000"/>
                        </a:solidFill>
                        <a:effectLst/>
                        <a:latin typeface="Calibri"/>
                      </a:endParaRP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1" u="none" strike="noStrike" dirty="0" err="1">
                          <a:solidFill>
                            <a:srgbClr val="000000"/>
                          </a:solidFill>
                          <a:effectLst/>
                          <a:latin typeface="Calibri"/>
                        </a:rPr>
                        <a:t>parLabel</a:t>
                      </a:r>
                      <a:endParaRPr lang="en-US" sz="1600" b="0" i="1" u="none" strike="noStrike" dirty="0">
                        <a:solidFill>
                          <a:srgbClr val="000000"/>
                        </a:solidFill>
                        <a:effectLst/>
                        <a:latin typeface="Calibri"/>
                      </a:endParaRP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1" u="none" strike="noStrike" dirty="0" err="1">
                          <a:solidFill>
                            <a:srgbClr val="000000"/>
                          </a:solidFill>
                          <a:effectLst/>
                          <a:latin typeface="Calibri"/>
                        </a:rPr>
                        <a:t>AvgOfparValue</a:t>
                      </a:r>
                      <a:endParaRPr lang="en-US" sz="1600" b="0" i="1" u="none" strike="noStrike" dirty="0">
                        <a:solidFill>
                          <a:srgbClr val="000000"/>
                        </a:solidFill>
                        <a:effectLst/>
                        <a:latin typeface="Calibri"/>
                      </a:endParaRP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600" b="0" i="1" u="none" strike="noStrike" dirty="0" err="1">
                          <a:solidFill>
                            <a:srgbClr val="000000"/>
                          </a:solidFill>
                          <a:effectLst/>
                          <a:latin typeface="Calibri"/>
                        </a:rPr>
                        <a:t>parUnit</a:t>
                      </a:r>
                      <a:endParaRPr lang="en-US" sz="1600" b="0" i="1" u="none" strike="noStrike" dirty="0">
                        <a:solidFill>
                          <a:srgbClr val="000000"/>
                        </a:solidFill>
                        <a:effectLst/>
                        <a:latin typeface="Calibri"/>
                      </a:endParaRP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57417">
                <a:tc>
                  <a:txBody>
                    <a:bodyPr/>
                    <a:lstStyle/>
                    <a:p>
                      <a:pPr algn="l" fontAlgn="b"/>
                      <a:r>
                        <a:rPr lang="en-US" sz="1600" b="0" i="0" u="none" strike="noStrike">
                          <a:solidFill>
                            <a:srgbClr val="000000"/>
                          </a:solidFill>
                          <a:effectLst/>
                          <a:latin typeface="Calibri"/>
                        </a:rPr>
                        <a:t>water</a:t>
                      </a: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Calibri"/>
                        </a:rPr>
                        <a:t>surface water interface</a:t>
                      </a: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Calibri"/>
                        </a:rPr>
                        <a:t>dissolved oxygen</a:t>
                      </a: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Calibri"/>
                        </a:rPr>
                        <a:t>199.0</a:t>
                      </a: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err="1">
                          <a:solidFill>
                            <a:srgbClr val="000000"/>
                          </a:solidFill>
                          <a:effectLst/>
                          <a:latin typeface="Calibri"/>
                        </a:rPr>
                        <a:t>micromolar</a:t>
                      </a:r>
                      <a:endParaRPr lang="en-US" sz="1600" b="0" i="0" u="none" strike="noStrike" dirty="0">
                        <a:solidFill>
                          <a:srgbClr val="000000"/>
                        </a:solidFill>
                        <a:effectLst/>
                        <a:latin typeface="Calibri"/>
                      </a:endParaRPr>
                    </a:p>
                  </a:txBody>
                  <a:tcPr marL="6350" marR="6350" marT="6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a:spLocks noChangeArrowheads="1"/>
          </p:cNvSpPr>
          <p:nvPr/>
        </p:nvSpPr>
        <p:spPr bwMode="auto">
          <a:xfrm>
            <a:off x="415925" y="3213100"/>
            <a:ext cx="205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rgbClr val="5B7817"/>
                </a:solidFill>
                <a:latin typeface="Meta-ItalicCaps" pitchFamily="-32" charset="0"/>
                <a:ea typeface="MS PGothic" panose="020B0600070205080204" pitchFamily="34" charset="-128"/>
              </a:defRPr>
            </a:lvl1pPr>
            <a:lvl2pPr marL="742950" indent="-285750">
              <a:spcBef>
                <a:spcPct val="20000"/>
              </a:spcBef>
              <a:buSzPct val="90000"/>
              <a:buFont typeface="Wingdings 2" panose="05020102010507070707" pitchFamily="18" charset="2"/>
              <a:buChar char=""/>
              <a:defRPr sz="2800">
                <a:solidFill>
                  <a:srgbClr val="C9550C"/>
                </a:solidFill>
                <a:latin typeface="Meta-Normal" pitchFamily="-32" charset="0"/>
                <a:ea typeface="MS PGothic" panose="020B0600070205080204" pitchFamily="34" charset="-128"/>
              </a:defRPr>
            </a:lvl2pPr>
            <a:lvl3pPr marL="1143000" indent="-228600">
              <a:spcBef>
                <a:spcPct val="20000"/>
              </a:spcBef>
              <a:buFont typeface="Zapf Dingbats" charset="2"/>
              <a:buChar char=""/>
              <a:defRPr sz="2400">
                <a:solidFill>
                  <a:srgbClr val="5B7817"/>
                </a:solidFill>
                <a:latin typeface="Meta-Normal" pitchFamily="-32" charset="0"/>
                <a:ea typeface="MS PGothic" panose="020B0600070205080204" pitchFamily="34" charset="-128"/>
              </a:defRPr>
            </a:lvl3pPr>
            <a:lvl4pPr marL="1600200" indent="-228600">
              <a:spcBef>
                <a:spcPct val="20000"/>
              </a:spcBef>
              <a:defRPr sz="2000">
                <a:solidFill>
                  <a:srgbClr val="515E6E"/>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515E6E"/>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15E6E"/>
                </a:solidFill>
                <a:latin typeface="Arial" panose="020B0604020202020204" pitchFamily="34" charset="0"/>
                <a:ea typeface="MS PGothic" panose="020B0600070205080204" pitchFamily="34" charset="-128"/>
              </a:defRPr>
            </a:lvl9pPr>
          </a:lstStyle>
          <a:p>
            <a:pPr>
              <a:spcBef>
                <a:spcPct val="0"/>
              </a:spcBef>
            </a:pPr>
            <a:r>
              <a:rPr lang="en-US" altLang="en-US" sz="2400">
                <a:solidFill>
                  <a:schemeClr val="tx1"/>
                </a:solidFill>
                <a:latin typeface="Arial" panose="020B0604020202020204" pitchFamily="34" charset="0"/>
              </a:rPr>
              <a:t>Simple Query</a:t>
            </a:r>
          </a:p>
        </p:txBody>
      </p:sp>
      <p:sp>
        <p:nvSpPr>
          <p:cNvPr id="5" name="TextBox 4"/>
          <p:cNvSpPr txBox="1"/>
          <p:nvPr/>
        </p:nvSpPr>
        <p:spPr>
          <a:xfrm>
            <a:off x="854075" y="2381250"/>
            <a:ext cx="6380163" cy="831850"/>
          </a:xfrm>
          <a:prstGeom prst="rect">
            <a:avLst/>
          </a:prstGeom>
          <a:noFill/>
        </p:spPr>
        <p:txBody>
          <a:bodyPr wrap="none">
            <a:spAutoFit/>
          </a:bodyPr>
          <a:lstStyle/>
          <a:p>
            <a:pPr>
              <a:defRPr/>
            </a:pPr>
            <a:r>
              <a:rPr lang="en-US" dirty="0">
                <a:solidFill>
                  <a:schemeClr val="accent2">
                    <a:lumMod val="50000"/>
                  </a:schemeClr>
                </a:solidFill>
                <a:ea typeface="ＭＳ Ｐゴシック" pitchFamily="34" charset="-128"/>
              </a:rPr>
              <a:t>We can also build in unit conversions </a:t>
            </a:r>
          </a:p>
          <a:p>
            <a:pPr>
              <a:defRPr/>
            </a:pPr>
            <a:r>
              <a:rPr lang="en-US" dirty="0">
                <a:solidFill>
                  <a:schemeClr val="accent2">
                    <a:lumMod val="50000"/>
                  </a:schemeClr>
                </a:solidFill>
                <a:ea typeface="ＭＳ Ｐゴシック" pitchFamily="34" charset="-128"/>
              </a:rPr>
              <a:t>(using 1 micromole of oxygen = 0.032 mg/L)</a:t>
            </a:r>
          </a:p>
        </p:txBody>
      </p:sp>
      <p:graphicFrame>
        <p:nvGraphicFramePr>
          <p:cNvPr id="6" name="Table 5"/>
          <p:cNvGraphicFramePr>
            <a:graphicFrameLocks noGrp="1"/>
          </p:cNvGraphicFramePr>
          <p:nvPr/>
        </p:nvGraphicFramePr>
        <p:xfrm>
          <a:off x="7137400" y="1766888"/>
          <a:ext cx="1828800" cy="614362"/>
        </p:xfrm>
        <a:graphic>
          <a:graphicData uri="http://schemas.openxmlformats.org/drawingml/2006/table">
            <a:tbl>
              <a:tblPr>
                <a:tableStyleId>{5940675A-B579-460E-94D1-54222C63F5DA}</a:tableStyleId>
              </a:tblPr>
              <a:tblGrid>
                <a:gridCol w="1828800"/>
              </a:tblGrid>
              <a:tr h="307181">
                <a:tc>
                  <a:txBody>
                    <a:bodyPr/>
                    <a:lstStyle/>
                    <a:p>
                      <a:pPr marL="0" algn="l" defTabSz="457200" rtl="0" eaLnBrk="1" fontAlgn="b" latinLnBrk="0" hangingPunct="1"/>
                      <a:r>
                        <a:rPr lang="en-US" sz="1400" i="1" u="none" strike="noStrike" kern="1200" dirty="0" err="1">
                          <a:effectLst/>
                        </a:rPr>
                        <a:t>ParVal_in_mg_per_L</a:t>
                      </a:r>
                      <a:endParaRPr lang="en-US" sz="1400" b="0" i="1" u="none" strike="noStrike" kern="1200" dirty="0">
                        <a:solidFill>
                          <a:srgbClr val="000000"/>
                        </a:solidFill>
                        <a:effectLst/>
                        <a:latin typeface="Calibri"/>
                        <a:ea typeface="+mn-ea"/>
                        <a:cs typeface="+mn-cs"/>
                      </a:endParaRPr>
                    </a:p>
                  </a:txBody>
                  <a:tcPr marL="18288" marT="45676" marB="45676" anchor="ctr">
                    <a:solidFill>
                      <a:schemeClr val="accent3">
                        <a:lumMod val="20000"/>
                        <a:lumOff val="80000"/>
                      </a:schemeClr>
                    </a:solidFill>
                  </a:tcPr>
                </a:tc>
              </a:tr>
              <a:tr h="307181">
                <a:tc>
                  <a:txBody>
                    <a:bodyPr/>
                    <a:lstStyle/>
                    <a:p>
                      <a:pPr marL="0" algn="l" defTabSz="457200" rtl="0" eaLnBrk="1" fontAlgn="b" latinLnBrk="0" hangingPunct="1"/>
                      <a:r>
                        <a:rPr lang="en-US" sz="1400" u="none" strike="noStrike" kern="1200" dirty="0" smtClean="0">
                          <a:effectLst/>
                        </a:rPr>
                        <a:t>6.4</a:t>
                      </a:r>
                      <a:endParaRPr lang="en-US" sz="1400" b="0" i="0" u="none" strike="noStrike" kern="1200" dirty="0">
                        <a:solidFill>
                          <a:srgbClr val="000000"/>
                        </a:solidFill>
                        <a:effectLst/>
                        <a:latin typeface="Calibri"/>
                        <a:ea typeface="+mn-ea"/>
                        <a:cs typeface="+mn-cs"/>
                      </a:endParaRPr>
                    </a:p>
                  </a:txBody>
                  <a:tcPr marL="18288" marT="45676" marB="45676"/>
                </a:tc>
              </a:tr>
            </a:tbl>
          </a:graphicData>
        </a:graphic>
      </p:graphicFrame>
      <p:pic>
        <p:nvPicPr>
          <p:cNvPr id="1027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3675063"/>
            <a:ext cx="8905875" cy="157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6"/>
</p:tagLst>
</file>

<file path=ppt/tags/tag10.xml><?xml version="1.0" encoding="utf-8"?>
<p:tagLst xmlns:a="http://schemas.openxmlformats.org/drawingml/2006/main" xmlns:r="http://schemas.openxmlformats.org/officeDocument/2006/relationships" xmlns:p="http://schemas.openxmlformats.org/presentationml/2006/main">
  <p:tag name="TIMING" val="|9.4|30.2"/>
</p:tagLst>
</file>

<file path=ppt/tags/tag11.xml><?xml version="1.0" encoding="utf-8"?>
<p:tagLst xmlns:a="http://schemas.openxmlformats.org/drawingml/2006/main" xmlns:r="http://schemas.openxmlformats.org/officeDocument/2006/relationships" xmlns:p="http://schemas.openxmlformats.org/presentationml/2006/main">
  <p:tag name="TIMING" val="|1.7|7.8|12|11.6|10.4"/>
</p:tagLst>
</file>

<file path=ppt/tags/tag2.xml><?xml version="1.0" encoding="utf-8"?>
<p:tagLst xmlns:a="http://schemas.openxmlformats.org/drawingml/2006/main" xmlns:r="http://schemas.openxmlformats.org/officeDocument/2006/relationships" xmlns:p="http://schemas.openxmlformats.org/presentationml/2006/main">
  <p:tag name="TIMING" val="|8.1|4.5|29.2|5.3|19.8|7.1"/>
</p:tagLst>
</file>

<file path=ppt/tags/tag3.xml><?xml version="1.0" encoding="utf-8"?>
<p:tagLst xmlns:a="http://schemas.openxmlformats.org/drawingml/2006/main" xmlns:r="http://schemas.openxmlformats.org/officeDocument/2006/relationships" xmlns:p="http://schemas.openxmlformats.org/presentationml/2006/main">
  <p:tag name="TIMING" val="|10|4|5.5|3.8|14.1|7.5"/>
</p:tagLst>
</file>

<file path=ppt/tags/tag4.xml><?xml version="1.0" encoding="utf-8"?>
<p:tagLst xmlns:a="http://schemas.openxmlformats.org/drawingml/2006/main" xmlns:r="http://schemas.openxmlformats.org/officeDocument/2006/relationships" xmlns:p="http://schemas.openxmlformats.org/presentationml/2006/main">
  <p:tag name="TIMING" val="|8|5|3.3|2.2|4.6|3.9|10.7|3.8"/>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2.7|35|13.2|24.3"/>
</p:tagLst>
</file>

<file path=ppt/tags/tag7.xml><?xml version="1.0" encoding="utf-8"?>
<p:tagLst xmlns:a="http://schemas.openxmlformats.org/drawingml/2006/main" xmlns:r="http://schemas.openxmlformats.org/officeDocument/2006/relationships" xmlns:p="http://schemas.openxmlformats.org/presentationml/2006/main">
  <p:tag name="TIMING" val="|6.9|17.7|2"/>
</p:tagLst>
</file>

<file path=ppt/tags/tag8.xml><?xml version="1.0" encoding="utf-8"?>
<p:tagLst xmlns:a="http://schemas.openxmlformats.org/drawingml/2006/main" xmlns:r="http://schemas.openxmlformats.org/officeDocument/2006/relationships" xmlns:p="http://schemas.openxmlformats.org/presentationml/2006/main">
  <p:tag name="TIMING" val="|53.4"/>
</p:tagLst>
</file>

<file path=ppt/tags/tag9.xml><?xml version="1.0" encoding="utf-8"?>
<p:tagLst xmlns:a="http://schemas.openxmlformats.org/drawingml/2006/main" xmlns:r="http://schemas.openxmlformats.org/officeDocument/2006/relationships" xmlns:p="http://schemas.openxmlformats.org/presentationml/2006/main">
  <p:tag name="TIMING" val="|8.6|6.8|8.2"/>
</p:tagLst>
</file>

<file path=ppt/theme/theme1.xml><?xml version="1.0" encoding="utf-8"?>
<a:theme xmlns:a="http://schemas.openxmlformats.org/drawingml/2006/main" name="Blank Presentation">
  <a:themeElements>
    <a:clrScheme name="CEINT 2010">
      <a:dk1>
        <a:sysClr val="windowText" lastClr="000000"/>
      </a:dk1>
      <a:lt1>
        <a:sysClr val="window" lastClr="FFFFFF"/>
      </a:lt1>
      <a:dk2>
        <a:srgbClr val="1F497D"/>
      </a:dk2>
      <a:lt2>
        <a:srgbClr val="EEECE1"/>
      </a:lt2>
      <a:accent1>
        <a:srgbClr val="4F81BD"/>
      </a:accent1>
      <a:accent2>
        <a:srgbClr val="C9540B"/>
      </a:accent2>
      <a:accent3>
        <a:srgbClr val="5B7816"/>
      </a:accent3>
      <a:accent4>
        <a:srgbClr val="8064A2"/>
      </a:accent4>
      <a:accent5>
        <a:srgbClr val="4BACC6"/>
      </a:accent5>
      <a:accent6>
        <a:srgbClr val="F79646"/>
      </a:accent6>
      <a:hlink>
        <a:srgbClr val="0000FF"/>
      </a:hlink>
      <a:folHlink>
        <a:srgbClr val="800080"/>
      </a:folHlink>
    </a:clrScheme>
    <a:fontScheme name="Blank Presentation">
      <a:majorFont>
        <a:latin typeface="Meta-BoldCaps"/>
        <a:ea typeface="ＭＳ Ｐゴシック"/>
        <a:cs typeface="ＭＳ Ｐゴシック"/>
      </a:majorFont>
      <a:minorFont>
        <a:latin typeface="Meta-ItalicCap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normAutofit fontScale="62500" lnSpcReduction="20000"/>
      </a:bodyPr>
      <a:lstStyle>
        <a:defPPr eaLnBrk="1" hangingPunct="1">
          <a:lnSpc>
            <a:spcPct val="120000"/>
          </a:lnSpc>
          <a:spcBef>
            <a:spcPts val="0"/>
          </a:spcBef>
          <a:buClr>
            <a:schemeClr val="accent2">
              <a:lumMod val="50000"/>
            </a:schemeClr>
          </a:buClr>
          <a:buFont typeface="Wingdings 2" pitchFamily="18" charset="2"/>
          <a:buChar char=""/>
          <a:defRPr sz="4400" dirty="0" smtClean="0">
            <a:solidFill>
              <a:schemeClr val="accent2">
                <a:lumMod val="50000"/>
              </a:schemeClr>
            </a:solidFill>
            <a:latin typeface="Meta-Italic"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2509</TotalTime>
  <Words>1653</Words>
  <Application>Microsoft Office PowerPoint</Application>
  <PresentationFormat>Custom</PresentationFormat>
  <Paragraphs>701</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ＭＳ Ｐゴシック</vt:lpstr>
      <vt:lpstr>ＭＳ Ｐゴシック</vt:lpstr>
      <vt:lpstr>Arial</vt:lpstr>
      <vt:lpstr>Calibri</vt:lpstr>
      <vt:lpstr>Meta-BoldCaps</vt:lpstr>
      <vt:lpstr>Meta-Italic</vt:lpstr>
      <vt:lpstr>Meta-ItalicCaps</vt:lpstr>
      <vt:lpstr>Meta-Normal</vt:lpstr>
      <vt:lpstr>Times New Roman</vt:lpstr>
      <vt:lpstr>Wingdings</vt:lpstr>
      <vt:lpstr>Wingdings 2</vt:lpstr>
      <vt:lpstr>Zapf Dingbats</vt:lpstr>
      <vt:lpstr>Blank Presentation</vt:lpstr>
      <vt:lpstr>The CEINT Database</vt:lpstr>
      <vt:lpstr>Goal: Database and Tools</vt:lpstr>
      <vt:lpstr>Our Design Fundamentals</vt:lpstr>
      <vt:lpstr>Target Information</vt:lpstr>
      <vt:lpstr>Design Concepts</vt:lpstr>
      <vt:lpstr>What can we do with it?</vt:lpstr>
      <vt:lpstr>Example – Two Mesocosms</vt:lpstr>
      <vt:lpstr>Find the Average - 1</vt:lpstr>
      <vt:lpstr>Find the Average - 2</vt:lpstr>
      <vt:lpstr>Associate Lab QC</vt:lpstr>
      <vt:lpstr>Associate Lab QC - 1</vt:lpstr>
      <vt:lpstr>Associate Lab QC - 2</vt:lpstr>
      <vt:lpstr>Associate Lab QC - 3</vt:lpstr>
      <vt:lpstr>Example:  Two Mesocosm Study  Location and orientation of mesocosms estimated using Google Maps.  Locations imported into GIS.  Mass of Ag in sediment also imported into GIS. </vt:lpstr>
      <vt:lpstr>PowerPoint Presentation</vt:lpstr>
      <vt:lpstr>Focusing on the water dosed mesocosm</vt:lpstr>
      <vt:lpstr>Still Considering</vt:lpstr>
      <vt:lpstr>Acknowledgements</vt:lpstr>
    </vt:vector>
  </TitlesOfParts>
  <Company>Duke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sck@andrew.cmu.edu</dc:creator>
  <cp:lastModifiedBy>sck3</cp:lastModifiedBy>
  <cp:revision>214</cp:revision>
  <dcterms:created xsi:type="dcterms:W3CDTF">2010-04-15T02:19:49Z</dcterms:created>
  <dcterms:modified xsi:type="dcterms:W3CDTF">2014-09-10T16:09:05Z</dcterms:modified>
</cp:coreProperties>
</file>