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97"/>
  </p:notesMasterIdLst>
  <p:sldIdLst>
    <p:sldId id="620" r:id="rId2"/>
    <p:sldId id="365" r:id="rId3"/>
    <p:sldId id="723" r:id="rId4"/>
    <p:sldId id="622" r:id="rId5"/>
    <p:sldId id="621" r:id="rId6"/>
    <p:sldId id="644" r:id="rId7"/>
    <p:sldId id="624" r:id="rId8"/>
    <p:sldId id="625" r:id="rId9"/>
    <p:sldId id="626" r:id="rId10"/>
    <p:sldId id="628" r:id="rId11"/>
    <p:sldId id="627" r:id="rId12"/>
    <p:sldId id="645" r:id="rId13"/>
    <p:sldId id="629" r:id="rId14"/>
    <p:sldId id="665" r:id="rId15"/>
    <p:sldId id="666" r:id="rId16"/>
    <p:sldId id="667" r:id="rId17"/>
    <p:sldId id="668" r:id="rId18"/>
    <p:sldId id="669" r:id="rId19"/>
    <p:sldId id="638" r:id="rId20"/>
    <p:sldId id="670" r:id="rId21"/>
    <p:sldId id="671" r:id="rId22"/>
    <p:sldId id="672" r:id="rId23"/>
    <p:sldId id="673" r:id="rId24"/>
    <p:sldId id="674" r:id="rId25"/>
    <p:sldId id="675" r:id="rId26"/>
    <p:sldId id="676" r:id="rId27"/>
    <p:sldId id="677" r:id="rId28"/>
    <p:sldId id="678" r:id="rId29"/>
    <p:sldId id="679" r:id="rId30"/>
    <p:sldId id="639" r:id="rId31"/>
    <p:sldId id="680" r:id="rId32"/>
    <p:sldId id="640" r:id="rId33"/>
    <p:sldId id="642" r:id="rId34"/>
    <p:sldId id="641" r:id="rId35"/>
    <p:sldId id="643" r:id="rId36"/>
    <p:sldId id="634" r:id="rId37"/>
    <p:sldId id="636" r:id="rId38"/>
    <p:sldId id="635" r:id="rId39"/>
    <p:sldId id="646" r:id="rId40"/>
    <p:sldId id="647" r:id="rId41"/>
    <p:sldId id="637" r:id="rId42"/>
    <p:sldId id="648" r:id="rId43"/>
    <p:sldId id="649" r:id="rId44"/>
    <p:sldId id="721" r:id="rId45"/>
    <p:sldId id="653" r:id="rId46"/>
    <p:sldId id="722" r:id="rId47"/>
    <p:sldId id="630" r:id="rId48"/>
    <p:sldId id="631" r:id="rId49"/>
    <p:sldId id="632" r:id="rId50"/>
    <p:sldId id="658" r:id="rId51"/>
    <p:sldId id="659" r:id="rId52"/>
    <p:sldId id="655" r:id="rId53"/>
    <p:sldId id="725" r:id="rId54"/>
    <p:sldId id="657" r:id="rId55"/>
    <p:sldId id="660" r:id="rId56"/>
    <p:sldId id="656" r:id="rId57"/>
    <p:sldId id="724" r:id="rId58"/>
    <p:sldId id="633" r:id="rId59"/>
    <p:sldId id="661" r:id="rId60"/>
    <p:sldId id="663" r:id="rId61"/>
    <p:sldId id="681" r:id="rId62"/>
    <p:sldId id="682" r:id="rId63"/>
    <p:sldId id="683" r:id="rId64"/>
    <p:sldId id="684" r:id="rId65"/>
    <p:sldId id="685" r:id="rId66"/>
    <p:sldId id="689" r:id="rId67"/>
    <p:sldId id="714" r:id="rId68"/>
    <p:sldId id="686" r:id="rId69"/>
    <p:sldId id="687" r:id="rId70"/>
    <p:sldId id="688" r:id="rId71"/>
    <p:sldId id="690" r:id="rId72"/>
    <p:sldId id="691" r:id="rId73"/>
    <p:sldId id="692" r:id="rId74"/>
    <p:sldId id="693" r:id="rId75"/>
    <p:sldId id="694" r:id="rId76"/>
    <p:sldId id="696" r:id="rId77"/>
    <p:sldId id="712" r:id="rId78"/>
    <p:sldId id="713" r:id="rId79"/>
    <p:sldId id="697" r:id="rId80"/>
    <p:sldId id="698" r:id="rId81"/>
    <p:sldId id="711" r:id="rId82"/>
    <p:sldId id="699" r:id="rId83"/>
    <p:sldId id="700" r:id="rId84"/>
    <p:sldId id="703" r:id="rId85"/>
    <p:sldId id="701" r:id="rId86"/>
    <p:sldId id="704" r:id="rId87"/>
    <p:sldId id="702" r:id="rId88"/>
    <p:sldId id="706" r:id="rId89"/>
    <p:sldId id="716" r:id="rId90"/>
    <p:sldId id="705" r:id="rId91"/>
    <p:sldId id="715" r:id="rId92"/>
    <p:sldId id="717" r:id="rId93"/>
    <p:sldId id="718" r:id="rId94"/>
    <p:sldId id="719" r:id="rId95"/>
    <p:sldId id="720" r:id="rId9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80"/>
    <a:srgbClr val="6666FF"/>
    <a:srgbClr val="FF666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20499" autoAdjust="0"/>
    <p:restoredTop sz="94617" autoAdjust="0"/>
  </p:normalViewPr>
  <p:slideViewPr>
    <p:cSldViewPr snapToGrid="0" showGuides="1">
      <p:cViewPr varScale="1">
        <p:scale>
          <a:sx n="136" d="100"/>
          <a:sy n="136" d="100"/>
        </p:scale>
        <p:origin x="-832" y="-112"/>
      </p:cViewPr>
      <p:guideLst>
        <p:guide orient="horz" pos="119"/>
        <p:guide pos="167"/>
      </p:guideLst>
    </p:cSldViewPr>
  </p:slideViewPr>
  <p:outlineViewPr>
    <p:cViewPr>
      <p:scale>
        <a:sx n="33" d="100"/>
        <a:sy n="33" d="100"/>
      </p:scale>
      <p:origin x="0" y="8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theme" Target="theme/theme1.xml"/><Relationship Id="rId10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notesMaster" Target="notesMasters/notesMaster1.xml"/><Relationship Id="rId98" Type="http://schemas.openxmlformats.org/officeDocument/2006/relationships/printerSettings" Target="printerSettings/printerSettings1.bin"/><Relationship Id="rId9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viewProps" Target="viewProp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CC225D-6C71-244F-A1DA-E33DF0AECA2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3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C75E1-9B64-EB43-9149-C34F4459BAD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C75E1-9B64-EB43-9149-C34F4459BAD7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C75E1-9B64-EB43-9149-C34F4459BAD7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7ED93-CCAA-4E47-BBDC-02DD3851CD10}" type="slidenum">
              <a:rPr lang="en-US"/>
              <a:pPr/>
              <a:t>44</a:t>
            </a:fld>
            <a:endParaRPr lang="en-US"/>
          </a:p>
        </p:txBody>
      </p:sp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C5994B-74A6-F243-A36B-C219BC8AF461}" type="slidenum">
              <a:rPr lang="en-US"/>
              <a:pPr/>
              <a:t>46</a:t>
            </a:fld>
            <a:endParaRPr lang="en-US"/>
          </a:p>
        </p:txBody>
      </p:sp>
      <p:sp>
        <p:nvSpPr>
          <p:cNvPr id="25190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F95C8-CECE-234E-B465-B0306CD1536C}" type="slidenum">
              <a:rPr lang="en-US"/>
              <a:pPr/>
              <a:t>66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F95C8-CECE-234E-B465-B0306CD1536C}" type="slidenum">
              <a:rPr lang="en-US"/>
              <a:pPr/>
              <a:t>67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F95C8-CECE-234E-B465-B0306CD1536C}" type="slidenum">
              <a:rPr lang="en-US"/>
              <a:pPr/>
              <a:t>70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C75E1-9B64-EB43-9149-C34F4459BAD7}" type="slidenum">
              <a:rPr lang="en-US" sz="1200"/>
              <a:pPr/>
              <a:t>95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dirty="0">
              <a:latin typeface="Times New Roman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dirty="0">
              <a:latin typeface="Times New Roman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8D0657-E348-AF40-987A-26EF380106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195283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828A6C-8FDF-6743-A4BF-BDCC8ABEBAB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4525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9AA4C1-7304-7542-BBCB-CBCE011007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810976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13" y="533400"/>
            <a:ext cx="69865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B19A9AB-A239-4448-9020-D6707872B47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6228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402" y="-283903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99515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1225B1-4E74-7344-B6A1-ED5C949EDA21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7" name="Picture 6" descr="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402" y="-283903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03505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C654B85-6111-2E4F-8937-511301E3F9F5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402" y="-283903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05749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FBFD89D-8458-AE48-939C-C6A346878D8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65176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CF49F8-DA3A-2F45-B288-033827C0F8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584500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DEF52-D01F-504C-A404-6A4C142F98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98207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A5A543F-DE6A-744F-8CFE-C7825E79A31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67230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64F1F15-9C62-2548-B90B-22EA61F65F8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828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2023" y="293955"/>
            <a:ext cx="7262488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6405" y="1207633"/>
            <a:ext cx="8328106" cy="5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xmlns:p14="http://schemas.microsoft.com/office/powerpoint/2010/main"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l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025" y="1616075"/>
            <a:ext cx="8816975" cy="2525713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>DICOM WG 30 Small Animal Imaging</a:t>
            </a:r>
            <a:br>
              <a:rPr lang="en-US" sz="2800" cap="none" dirty="0" smtClean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cap="none" dirty="0">
                <a:latin typeface="Arial Black" charset="0"/>
                <a:ea typeface="ＭＳ Ｐゴシック" charset="0"/>
                <a:cs typeface="ＭＳ Ｐゴシック" charset="0"/>
              </a:rPr>
              <a:t/>
            </a:r>
            <a:br>
              <a:rPr lang="en-US" cap="none" dirty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>DICOM Training</a:t>
            </a:r>
            <a:b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/>
            </a:r>
            <a:b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sz="2800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>Introduction and Basic Concepts</a:t>
            </a:r>
            <a:endParaRPr lang="en-US" sz="2800" cap="none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Placeholder 6"/>
          <p:cNvSpPr>
            <a:spLocks noGrp="1"/>
          </p:cNvSpPr>
          <p:nvPr>
            <p:ph type="body" idx="1"/>
          </p:nvPr>
        </p:nvSpPr>
        <p:spPr>
          <a:xfrm>
            <a:off x="722313" y="4529138"/>
            <a:ext cx="7772400" cy="1500187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David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Clunie (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dclunie@dclunie.com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PixelMed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Publishing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8 at 1.0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7" y="5432"/>
            <a:ext cx="4750310" cy="2346440"/>
          </a:xfrm>
          <a:prstGeom prst="rect">
            <a:avLst/>
          </a:prstGeom>
        </p:spPr>
      </p:pic>
      <p:pic>
        <p:nvPicPr>
          <p:cNvPr id="3" name="Picture 2" descr="Screen Shot 2014-08-18 at 1.0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60" y="2349505"/>
            <a:ext cx="3550012" cy="4307417"/>
          </a:xfrm>
          <a:prstGeom prst="rect">
            <a:avLst/>
          </a:prstGeom>
        </p:spPr>
      </p:pic>
      <p:pic>
        <p:nvPicPr>
          <p:cNvPr id="4" name="Picture 3" descr="Screen Shot 2014-08-18 at 1.06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0" y="2698750"/>
            <a:ext cx="3440989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718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8 at 1.0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9" y="224145"/>
            <a:ext cx="7899948" cy="63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721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–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6699"/>
                </a:solidFill>
              </a:rPr>
              <a:t>ACR-NEMA versions 1 and 2</a:t>
            </a:r>
          </a:p>
          <a:p>
            <a:pPr lvl="1"/>
            <a:r>
              <a:rPr lang="en-US" dirty="0" smtClean="0">
                <a:solidFill>
                  <a:srgbClr val="666699"/>
                </a:solidFill>
              </a:rPr>
              <a:t>50-pin 16 bit parallel interface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n</a:t>
            </a:r>
            <a:r>
              <a:rPr lang="en-US" dirty="0" smtClean="0">
                <a:solidFill>
                  <a:srgbClr val="666699"/>
                </a:solidFill>
              </a:rPr>
              <a:t>o network (assumed “network interface unit”)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l</a:t>
            </a:r>
            <a:r>
              <a:rPr lang="en-US" dirty="0" smtClean="0">
                <a:solidFill>
                  <a:srgbClr val="666699"/>
                </a:solidFill>
              </a:rPr>
              <a:t>ayered</a:t>
            </a:r>
          </a:p>
          <a:p>
            <a:pPr lvl="1"/>
            <a:r>
              <a:rPr lang="en-US" dirty="0" smtClean="0">
                <a:solidFill>
                  <a:srgbClr val="666699"/>
                </a:solidFill>
              </a:rPr>
              <a:t>messages with commands and data</a:t>
            </a:r>
          </a:p>
          <a:p>
            <a:pPr lvl="1"/>
            <a:r>
              <a:rPr lang="en-US" dirty="0" smtClean="0">
                <a:solidFill>
                  <a:srgbClr val="666699"/>
                </a:solidFill>
              </a:rPr>
              <a:t>tag-value pairs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d</a:t>
            </a:r>
            <a:r>
              <a:rPr lang="en-US" dirty="0" smtClean="0">
                <a:solidFill>
                  <a:srgbClr val="666699"/>
                </a:solidFill>
              </a:rPr>
              <a:t>escribed patients, studies, images</a:t>
            </a:r>
          </a:p>
          <a:p>
            <a:pPr lvl="1"/>
            <a:r>
              <a:rPr lang="en-US" dirty="0">
                <a:solidFill>
                  <a:srgbClr val="666699"/>
                </a:solidFill>
              </a:rPr>
              <a:t>d</a:t>
            </a:r>
            <a:r>
              <a:rPr lang="en-US" dirty="0" smtClean="0">
                <a:solidFill>
                  <a:srgbClr val="666699"/>
                </a:solidFill>
              </a:rPr>
              <a:t>escribed modality, acquisition, 3D position, etc.</a:t>
            </a:r>
          </a:p>
          <a:p>
            <a:r>
              <a:rPr lang="en-US" dirty="0" smtClean="0"/>
              <a:t>DICOM “3.0”</a:t>
            </a:r>
          </a:p>
          <a:p>
            <a:pPr lvl="1"/>
            <a:r>
              <a:rPr lang="en-US" dirty="0" smtClean="0"/>
              <a:t>TCP/IP network protocol (and OSI semantics)</a:t>
            </a:r>
          </a:p>
          <a:p>
            <a:pPr lvl="1"/>
            <a:r>
              <a:rPr lang="en-US" dirty="0" smtClean="0"/>
              <a:t>“object-oriented” </a:t>
            </a:r>
            <a:r>
              <a:rPr lang="en-US" dirty="0" smtClean="0"/>
              <a:t>description &amp; conformance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2380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–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in the standard’s name: “Digital Image and Communications in Medicine”</a:t>
            </a:r>
          </a:p>
          <a:p>
            <a:r>
              <a:rPr lang="en-US" dirty="0" smtClean="0"/>
              <a:t>Images and image-related information</a:t>
            </a:r>
          </a:p>
          <a:p>
            <a:r>
              <a:rPr lang="en-US" dirty="0" smtClean="0"/>
              <a:t>All acquisition modalities</a:t>
            </a:r>
          </a:p>
          <a:p>
            <a:pPr lvl="1"/>
            <a:r>
              <a:rPr lang="en-US" dirty="0" smtClean="0"/>
              <a:t>1993: CR, CT, MR, US, NM, SC (DF and DV)</a:t>
            </a:r>
          </a:p>
          <a:p>
            <a:pPr lvl="1"/>
            <a:r>
              <a:rPr lang="en-US" dirty="0" smtClean="0"/>
              <a:t>2014: XA, XRF, DX, MG (</a:t>
            </a:r>
            <a:r>
              <a:rPr lang="en-US" dirty="0"/>
              <a:t>+</a:t>
            </a:r>
            <a:r>
              <a:rPr lang="en-US" dirty="0" smtClean="0"/>
              <a:t>DBT), IO, PT, VL (Photo, Endo, Slide), WSI, OCT (OP,IV)</a:t>
            </a:r>
          </a:p>
          <a:p>
            <a:pPr lvl="1"/>
            <a:r>
              <a:rPr lang="en-US" dirty="0"/>
              <a:t>RT, </a:t>
            </a:r>
            <a:r>
              <a:rPr lang="en-US" dirty="0" smtClean="0"/>
              <a:t>SR (+CAD), waveforms, OP measurements and maps, surface scans, implants, segmentations</a:t>
            </a:r>
          </a:p>
          <a:p>
            <a:r>
              <a:rPr lang="en-US" dirty="0" smtClean="0"/>
              <a:t>Storage + other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54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 smtClean="0"/>
              <a:t>DICOM – Scope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Interchange of </a:t>
            </a:r>
            <a:r>
              <a:rPr lang="en-US" sz="3200" dirty="0" smtClean="0"/>
              <a:t>medical images</a:t>
            </a:r>
            <a:endParaRPr lang="en-US" sz="3200" dirty="0"/>
          </a:p>
          <a:p>
            <a:pPr lvl="1"/>
            <a:r>
              <a:rPr lang="en-US" sz="2800" dirty="0" smtClean="0"/>
              <a:t>radiology</a:t>
            </a:r>
            <a:r>
              <a:rPr lang="en-US" sz="2800" dirty="0"/>
              <a:t>, cardiology, pathology ...</a:t>
            </a:r>
            <a:r>
              <a:rPr lang="en-US" sz="2800" dirty="0" smtClean="0"/>
              <a:t>. any ‘ology</a:t>
            </a:r>
            <a:endParaRPr lang="en-US" sz="2800" dirty="0"/>
          </a:p>
          <a:p>
            <a:pPr lvl="1"/>
            <a:r>
              <a:rPr lang="en-US" sz="2800" dirty="0" smtClean="0"/>
              <a:t>network </a:t>
            </a:r>
            <a:r>
              <a:rPr lang="en-US" sz="2800" dirty="0"/>
              <a:t>(TCP/IP) or media (CD, </a:t>
            </a:r>
            <a:r>
              <a:rPr lang="en-US" sz="2800" dirty="0" smtClean="0"/>
              <a:t>DVD, MOD</a:t>
            </a:r>
            <a:r>
              <a:rPr lang="en-US" sz="2800" dirty="0"/>
              <a:t>)</a:t>
            </a:r>
          </a:p>
          <a:p>
            <a:r>
              <a:rPr lang="en-US" sz="3200" dirty="0"/>
              <a:t>Printing</a:t>
            </a:r>
          </a:p>
          <a:p>
            <a:pPr lvl="1"/>
            <a:r>
              <a:rPr lang="en-US" sz="2800" dirty="0" err="1" smtClean="0"/>
              <a:t>grayscale</a:t>
            </a:r>
            <a:r>
              <a:rPr lang="en-US" sz="2800" dirty="0" smtClean="0"/>
              <a:t> </a:t>
            </a:r>
            <a:r>
              <a:rPr lang="en-US" sz="2800" dirty="0"/>
              <a:t>and color</a:t>
            </a:r>
          </a:p>
          <a:p>
            <a:pPr lvl="1"/>
            <a:r>
              <a:rPr lang="en-US" sz="2800" dirty="0"/>
              <a:t>n</a:t>
            </a:r>
            <a:r>
              <a:rPr lang="en-US" sz="2800" dirty="0" smtClean="0"/>
              <a:t>etwork rather than point-to-point </a:t>
            </a:r>
            <a:r>
              <a:rPr lang="en-US" sz="2800" dirty="0"/>
              <a:t>(TCP/IP)</a:t>
            </a:r>
          </a:p>
          <a:p>
            <a:r>
              <a:rPr lang="en-US" sz="3200" dirty="0"/>
              <a:t>Information System Integration</a:t>
            </a:r>
          </a:p>
          <a:p>
            <a:pPr lvl="1"/>
            <a:r>
              <a:rPr lang="en-US" sz="2800" dirty="0" smtClean="0"/>
              <a:t>reports</a:t>
            </a:r>
            <a:r>
              <a:rPr lang="en-US" sz="2800" dirty="0"/>
              <a:t>, </a:t>
            </a:r>
            <a:r>
              <a:rPr lang="en-US" sz="2800" dirty="0" err="1" smtClean="0"/>
              <a:t>worklists</a:t>
            </a:r>
            <a:r>
              <a:rPr lang="en-US" sz="2800" dirty="0"/>
              <a:t>, performed procedures</a:t>
            </a:r>
          </a:p>
        </p:txBody>
      </p:sp>
    </p:spTree>
    <p:extLst>
      <p:ext uri="{BB962C8B-B14F-4D97-AF65-F5344CB8AC3E}">
        <p14:creationId xmlns:p14="http://schemas.microsoft.com/office/powerpoint/2010/main" val="5399884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Why does DICOM exist 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Previous solutions closed (proprietary)</a:t>
            </a:r>
          </a:p>
          <a:p>
            <a:r>
              <a:rPr lang="en-US" sz="3600" dirty="0"/>
              <a:t>Real world requires open standards</a:t>
            </a:r>
          </a:p>
          <a:p>
            <a:pPr lvl="1"/>
            <a:r>
              <a:rPr lang="en-US" sz="3200" dirty="0"/>
              <a:t>heterogeneous modalities</a:t>
            </a:r>
          </a:p>
          <a:p>
            <a:pPr lvl="1"/>
            <a:r>
              <a:rPr lang="en-US" sz="3200" dirty="0"/>
              <a:t>heterogeneous workstations</a:t>
            </a:r>
          </a:p>
          <a:p>
            <a:pPr lvl="1"/>
            <a:r>
              <a:rPr lang="en-US" sz="3200" dirty="0"/>
              <a:t>heterogeneous archives, PACS, etc.</a:t>
            </a:r>
          </a:p>
          <a:p>
            <a:r>
              <a:rPr lang="en-US" sz="3600" dirty="0"/>
              <a:t>Consortium of</a:t>
            </a:r>
          </a:p>
          <a:p>
            <a:pPr lvl="1"/>
            <a:r>
              <a:rPr lang="en-US" sz="3200" dirty="0" smtClean="0"/>
              <a:t>industry </a:t>
            </a:r>
            <a:r>
              <a:rPr lang="en-US" sz="3200" dirty="0"/>
              <a:t>(NEMA) </a:t>
            </a:r>
          </a:p>
          <a:p>
            <a:pPr lvl="1"/>
            <a:r>
              <a:rPr lang="en-US" sz="3200" dirty="0" smtClean="0"/>
              <a:t>users </a:t>
            </a:r>
            <a:r>
              <a:rPr lang="en-US" sz="3200" dirty="0"/>
              <a:t>(ACR, ACC, CAP ...)</a:t>
            </a:r>
          </a:p>
        </p:txBody>
      </p:sp>
    </p:spTree>
    <p:extLst>
      <p:ext uri="{BB962C8B-B14F-4D97-AF65-F5344CB8AC3E}">
        <p14:creationId xmlns:p14="http://schemas.microsoft.com/office/powerpoint/2010/main" val="21526386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Why interchange images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Archiving</a:t>
            </a:r>
          </a:p>
          <a:p>
            <a:r>
              <a:rPr lang="en-US" sz="3600" dirty="0"/>
              <a:t>Interpretation</a:t>
            </a:r>
          </a:p>
          <a:p>
            <a:pPr lvl="1"/>
            <a:r>
              <a:rPr lang="en-US" sz="3200" dirty="0"/>
              <a:t>softcopy reading</a:t>
            </a:r>
          </a:p>
          <a:p>
            <a:pPr lvl="1"/>
            <a:r>
              <a:rPr lang="en-US" sz="3200" dirty="0"/>
              <a:t>filmless operation</a:t>
            </a:r>
          </a:p>
          <a:p>
            <a:r>
              <a:rPr lang="en-US" sz="3600" dirty="0"/>
              <a:t>Advanced processing</a:t>
            </a:r>
          </a:p>
          <a:p>
            <a:pPr lvl="1"/>
            <a:r>
              <a:rPr lang="en-US" sz="3200" dirty="0"/>
              <a:t>3D visualization, quantitative analysis</a:t>
            </a:r>
          </a:p>
          <a:p>
            <a:pPr lvl="1"/>
            <a:r>
              <a:rPr lang="en-US" sz="3200" dirty="0"/>
              <a:t>fusion of images from multiple modalities</a:t>
            </a:r>
          </a:p>
          <a:p>
            <a:r>
              <a:rPr lang="en-US" sz="3600" dirty="0"/>
              <a:t>Teaching, research ...</a:t>
            </a:r>
          </a:p>
        </p:txBody>
      </p:sp>
    </p:spTree>
    <p:extLst>
      <p:ext uri="{BB962C8B-B14F-4D97-AF65-F5344CB8AC3E}">
        <p14:creationId xmlns:p14="http://schemas.microsoft.com/office/powerpoint/2010/main" val="9723084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Why </a:t>
            </a:r>
            <a:r>
              <a:rPr lang="en-US" dirty="0" smtClean="0"/>
              <a:t>(open) standards </a:t>
            </a:r>
            <a:r>
              <a:rPr lang="en-US" dirty="0"/>
              <a:t>at all </a:t>
            </a:r>
            <a:r>
              <a:rPr lang="en-US" dirty="0" smtClean="0"/>
              <a:t>?</a:t>
            </a:r>
            <a:endParaRPr lang="en-US" sz="3200" i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Too many permutations of ...</a:t>
            </a:r>
            <a:endParaRPr lang="en-US" sz="3200" dirty="0" smtClean="0"/>
          </a:p>
          <a:p>
            <a:pPr lvl="1"/>
            <a:r>
              <a:rPr lang="en-US" sz="2800" dirty="0" smtClean="0"/>
              <a:t>Acquisition </a:t>
            </a:r>
            <a:r>
              <a:rPr lang="en-US" sz="2800" dirty="0"/>
              <a:t>device vendors</a:t>
            </a:r>
          </a:p>
          <a:p>
            <a:pPr lvl="2"/>
            <a:r>
              <a:rPr lang="en-US" sz="2400" dirty="0"/>
              <a:t>general</a:t>
            </a:r>
          </a:p>
          <a:p>
            <a:pPr lvl="3"/>
            <a:r>
              <a:rPr lang="en-US" sz="2400" dirty="0"/>
              <a:t>GE, Siemens, </a:t>
            </a:r>
            <a:r>
              <a:rPr lang="en-US" sz="2400" dirty="0" smtClean="0"/>
              <a:t>Philips, </a:t>
            </a:r>
            <a:r>
              <a:rPr lang="en-US" sz="2400" dirty="0"/>
              <a:t>Toshiba,</a:t>
            </a:r>
            <a:br>
              <a:rPr lang="en-US" sz="2400" dirty="0"/>
            </a:br>
            <a:r>
              <a:rPr lang="en-US" sz="2400" dirty="0"/>
              <a:t>Shimadzu, </a:t>
            </a:r>
            <a:r>
              <a:rPr lang="en-US" sz="2400" dirty="0" smtClean="0"/>
              <a:t>Hitachi, </a:t>
            </a:r>
            <a:r>
              <a:rPr lang="en-US" sz="2400" dirty="0"/>
              <a:t>...</a:t>
            </a:r>
          </a:p>
          <a:p>
            <a:pPr lvl="2"/>
            <a:r>
              <a:rPr lang="en-US" sz="2400" dirty="0"/>
              <a:t>special</a:t>
            </a:r>
          </a:p>
          <a:p>
            <a:pPr lvl="3"/>
            <a:r>
              <a:rPr lang="en-US" sz="2400" dirty="0" err="1" smtClean="0"/>
              <a:t>Bruker</a:t>
            </a:r>
            <a:r>
              <a:rPr lang="en-US" sz="2400" dirty="0"/>
              <a:t>, </a:t>
            </a:r>
            <a:r>
              <a:rPr lang="en-US" sz="2400" dirty="0" err="1" smtClean="0"/>
              <a:t>iTheraMedical</a:t>
            </a:r>
            <a:r>
              <a:rPr lang="en-US" sz="2400" dirty="0" smtClean="0"/>
              <a:t>, </a:t>
            </a:r>
            <a:r>
              <a:rPr lang="en-US" sz="2400" dirty="0" err="1" smtClean="0"/>
              <a:t>Mediso</a:t>
            </a:r>
            <a:r>
              <a:rPr lang="en-US" sz="2400" dirty="0" smtClean="0"/>
              <a:t>, PerkinElmer .</a:t>
            </a:r>
            <a:r>
              <a:rPr lang="en-US" sz="2400" dirty="0"/>
              <a:t>..</a:t>
            </a:r>
          </a:p>
          <a:p>
            <a:pPr lvl="1"/>
            <a:r>
              <a:rPr lang="en-US" sz="2800" dirty="0"/>
              <a:t>Processing and archive device vendors</a:t>
            </a:r>
          </a:p>
          <a:p>
            <a:pPr lvl="2"/>
            <a:r>
              <a:rPr lang="en-US" sz="2400" dirty="0" smtClean="0"/>
              <a:t>general</a:t>
            </a:r>
            <a:endParaRPr lang="en-US" sz="2400" dirty="0"/>
          </a:p>
          <a:p>
            <a:pPr lvl="3"/>
            <a:r>
              <a:rPr lang="en-US" sz="2400" dirty="0"/>
              <a:t>GE, Siemens, Philips</a:t>
            </a:r>
            <a:r>
              <a:rPr lang="en-US" sz="2400" dirty="0" smtClean="0"/>
              <a:t>, .</a:t>
            </a:r>
            <a:r>
              <a:rPr lang="en-US" sz="2400" dirty="0"/>
              <a:t>.</a:t>
            </a:r>
            <a:r>
              <a:rPr lang="en-US" sz="2400" dirty="0" smtClean="0"/>
              <a:t>. (+ open source)</a:t>
            </a:r>
            <a:endParaRPr lang="en-US" sz="2400" dirty="0"/>
          </a:p>
          <a:p>
            <a:pPr lvl="2"/>
            <a:r>
              <a:rPr lang="en-US" sz="2400" dirty="0"/>
              <a:t>s</a:t>
            </a:r>
            <a:r>
              <a:rPr lang="en-US" sz="2400" dirty="0" smtClean="0"/>
              <a:t>pecial</a:t>
            </a:r>
            <a:endParaRPr lang="en-US" sz="2400" dirty="0"/>
          </a:p>
          <a:p>
            <a:pPr lvl="3"/>
            <a:r>
              <a:rPr lang="en-US" sz="2400" dirty="0" err="1" smtClean="0"/>
              <a:t>InViCRO</a:t>
            </a:r>
            <a:r>
              <a:rPr lang="en-US" sz="2400" dirty="0"/>
              <a:t>, ...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3959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Why not existing standards 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Didn’t “exist” </a:t>
            </a:r>
            <a:r>
              <a:rPr lang="en-US" sz="2800" dirty="0" smtClean="0"/>
              <a:t>when ACR</a:t>
            </a:r>
            <a:r>
              <a:rPr lang="en-US" sz="2800" dirty="0" smtClean="0"/>
              <a:t>-NEMA </a:t>
            </a:r>
            <a:r>
              <a:rPr lang="en-US" sz="2800" dirty="0" smtClean="0"/>
              <a:t>formed</a:t>
            </a:r>
            <a:endParaRPr lang="en-US" sz="2800" dirty="0" smtClean="0"/>
          </a:p>
          <a:p>
            <a:r>
              <a:rPr lang="en-US" sz="2800" dirty="0" smtClean="0"/>
              <a:t>Pure </a:t>
            </a:r>
            <a:r>
              <a:rPr lang="en-US" sz="2800" dirty="0"/>
              <a:t>imaging standards (TIFF, etc.)</a:t>
            </a:r>
          </a:p>
          <a:p>
            <a:pPr lvl="1"/>
            <a:r>
              <a:rPr lang="en-US" sz="2400" dirty="0"/>
              <a:t>limited support for medical image types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on</a:t>
            </a:r>
            <a:r>
              <a:rPr lang="en-US" sz="2400" dirty="0" smtClean="0">
                <a:latin typeface="Arial"/>
              </a:rPr>
              <a:t>’</a:t>
            </a:r>
            <a:r>
              <a:rPr lang="en-US" sz="2400" dirty="0" smtClean="0"/>
              <a:t>t </a:t>
            </a:r>
            <a:r>
              <a:rPr lang="en-US" sz="2400" dirty="0"/>
              <a:t>encode domain specific information</a:t>
            </a:r>
          </a:p>
          <a:p>
            <a:r>
              <a:rPr lang="en-US" sz="2800" dirty="0"/>
              <a:t>Other domains inappropriate</a:t>
            </a:r>
          </a:p>
          <a:p>
            <a:pPr lvl="1"/>
            <a:r>
              <a:rPr lang="en-US" sz="2400" dirty="0"/>
              <a:t>military, remote sensing, astronomical, etc.</a:t>
            </a:r>
          </a:p>
          <a:p>
            <a:r>
              <a:rPr lang="en-US" sz="2800" dirty="0"/>
              <a:t>ISO standards (</a:t>
            </a:r>
            <a:r>
              <a:rPr lang="en-US" sz="2800" dirty="0" smtClean="0"/>
              <a:t>e.g., </a:t>
            </a:r>
            <a:r>
              <a:rPr lang="en-US" sz="2800" dirty="0"/>
              <a:t>IPI) never adopted</a:t>
            </a:r>
          </a:p>
          <a:p>
            <a:r>
              <a:rPr lang="en-US" sz="2800" dirty="0"/>
              <a:t>Medical standards </a:t>
            </a:r>
            <a:r>
              <a:rPr lang="en-US" sz="2800" dirty="0" smtClean="0"/>
              <a:t>that didn’t do </a:t>
            </a:r>
            <a:r>
              <a:rPr lang="en-US" sz="2800" dirty="0"/>
              <a:t>images</a:t>
            </a:r>
          </a:p>
          <a:p>
            <a:pPr lvl="1"/>
            <a:r>
              <a:rPr lang="en-US" sz="2400" dirty="0"/>
              <a:t>HL7, </a:t>
            </a:r>
            <a:r>
              <a:rPr lang="en-US" sz="2400" dirty="0" smtClean="0"/>
              <a:t>MIB (IEEE 1073), etc.</a:t>
            </a:r>
          </a:p>
          <a:p>
            <a:r>
              <a:rPr lang="en-US" sz="2800" dirty="0" smtClean="0"/>
              <a:t>Needed m</a:t>
            </a:r>
            <a:r>
              <a:rPr lang="en-US" sz="2800" dirty="0" smtClean="0"/>
              <a:t>ore </a:t>
            </a:r>
            <a:r>
              <a:rPr lang="en-US" sz="2800" dirty="0" smtClean="0"/>
              <a:t>services than </a:t>
            </a:r>
            <a:r>
              <a:rPr lang="en-US" sz="2800" dirty="0"/>
              <a:t>just </a:t>
            </a:r>
            <a:r>
              <a:rPr lang="en-US" sz="2800" dirty="0" smtClean="0"/>
              <a:t>storage</a:t>
            </a:r>
          </a:p>
          <a:p>
            <a:pPr lvl="1"/>
            <a:r>
              <a:rPr lang="en-US" sz="2400" dirty="0" smtClean="0"/>
              <a:t>query</a:t>
            </a:r>
            <a:r>
              <a:rPr lang="en-US" sz="2400" dirty="0"/>
              <a:t>/retrieve, printing</a:t>
            </a:r>
            <a:r>
              <a:rPr lang="en-US" sz="2400" dirty="0" smtClean="0"/>
              <a:t>, workflow,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1472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–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Domain-specific fields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atient identification &amp; characteristics</a:t>
            </a:r>
          </a:p>
          <a:p>
            <a:pPr lvl="1"/>
            <a:r>
              <a:rPr lang="en-US" sz="2800" dirty="0"/>
              <a:t>d</a:t>
            </a:r>
            <a:r>
              <a:rPr lang="en-US" sz="2800" dirty="0" smtClean="0"/>
              <a:t>evice </a:t>
            </a:r>
            <a:r>
              <a:rPr lang="en-US" sz="2800" dirty="0"/>
              <a:t>identification &amp; </a:t>
            </a:r>
            <a:r>
              <a:rPr lang="en-US" sz="2800" dirty="0" smtClean="0"/>
              <a:t>characteristics</a:t>
            </a:r>
          </a:p>
          <a:p>
            <a:pPr lvl="1"/>
            <a:r>
              <a:rPr lang="en-US" sz="2800" dirty="0" smtClean="0"/>
              <a:t>acquisition protocol parameters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tudy management identifiers, dates and times</a:t>
            </a:r>
          </a:p>
          <a:p>
            <a:r>
              <a:rPr lang="en-US" sz="3200" dirty="0" smtClean="0"/>
              <a:t>Need </a:t>
            </a:r>
            <a:r>
              <a:rPr lang="en-US" sz="3200" dirty="0"/>
              <a:t>to handle binary bulk pixel data</a:t>
            </a:r>
          </a:p>
          <a:p>
            <a:pPr lvl="1"/>
            <a:r>
              <a:rPr lang="en-US" sz="2800" dirty="0"/>
              <a:t>e.g., HL7 text based and no image support</a:t>
            </a:r>
          </a:p>
          <a:p>
            <a:r>
              <a:rPr lang="en-US" sz="3200" dirty="0" smtClean="0"/>
              <a:t>Need </a:t>
            </a:r>
            <a:r>
              <a:rPr lang="en-US" sz="3200" dirty="0"/>
              <a:t>to be extensible</a:t>
            </a:r>
          </a:p>
          <a:p>
            <a:pPr lvl="1"/>
            <a:r>
              <a:rPr lang="en-US" sz="2800" dirty="0"/>
              <a:t>e</a:t>
            </a:r>
            <a:r>
              <a:rPr lang="en-US" sz="2800" dirty="0" smtClean="0"/>
              <a:t>volving technology, private extensions</a:t>
            </a:r>
          </a:p>
          <a:p>
            <a:pPr lvl="1"/>
            <a:r>
              <a:rPr lang="en-US" sz="2800" dirty="0" smtClean="0"/>
              <a:t>variable rather than “fixed” length headers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97888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DICOM – Learning Objectives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Brief history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File formats and Storage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ervices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et encoding principles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Transfer Syntaxes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Information Object Definitions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Storage SOP Classes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Other DICOM services than storage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Conformance statements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Association Negotiation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DICOM Message Service Elements (DIMSE)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DICOM Upper Layer Protocol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(DUL)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Key goals of DICOM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Support </a:t>
            </a:r>
            <a:r>
              <a:rPr lang="en-US" i="1" dirty="0"/>
              <a:t>interoperability</a:t>
            </a:r>
            <a:endParaRPr lang="en-US" dirty="0"/>
          </a:p>
          <a:p>
            <a:pPr lvl="1"/>
            <a:r>
              <a:rPr lang="en-US" dirty="0" smtClean="0"/>
              <a:t>NOT (necessarily) </a:t>
            </a:r>
            <a:r>
              <a:rPr lang="en-US" i="1" dirty="0" err="1"/>
              <a:t>interfunctionality</a:t>
            </a:r>
            <a:endParaRPr lang="en-US" i="1" dirty="0"/>
          </a:p>
          <a:p>
            <a:pPr lvl="1"/>
            <a:r>
              <a:rPr lang="en-US" dirty="0"/>
              <a:t>WITHOUT defining (restricting) architecture</a:t>
            </a:r>
          </a:p>
          <a:p>
            <a:r>
              <a:rPr lang="en-US" dirty="0"/>
              <a:t>Define </a:t>
            </a:r>
            <a:r>
              <a:rPr lang="en-US" i="1" dirty="0"/>
              <a:t>conformance</a:t>
            </a:r>
          </a:p>
          <a:p>
            <a:pPr lvl="1"/>
            <a:r>
              <a:rPr lang="en-US" dirty="0"/>
              <a:t>specific services and objects</a:t>
            </a:r>
          </a:p>
          <a:p>
            <a:pPr lvl="1"/>
            <a:r>
              <a:rPr lang="en-US" dirty="0"/>
              <a:t>documentation (Conformance Statement)</a:t>
            </a:r>
          </a:p>
          <a:p>
            <a:pPr lvl="1"/>
            <a:r>
              <a:rPr lang="en-US" dirty="0"/>
              <a:t>negotiation</a:t>
            </a:r>
          </a:p>
          <a:p>
            <a:r>
              <a:rPr lang="en-US" dirty="0" smtClean="0"/>
              <a:t>Consensus standard</a:t>
            </a:r>
          </a:p>
          <a:p>
            <a:r>
              <a:rPr lang="en-US" dirty="0" smtClean="0"/>
              <a:t>Voluntary compliance</a:t>
            </a:r>
          </a:p>
          <a:p>
            <a:r>
              <a:rPr lang="en-US" dirty="0" smtClean="0"/>
              <a:t>Open (license fee free)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91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DICOM does </a:t>
            </a:r>
            <a:r>
              <a:rPr lang="en-US" i="1" dirty="0"/>
              <a:t>NOT </a:t>
            </a:r>
            <a:r>
              <a:rPr lang="en-US" dirty="0"/>
              <a:t>define: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PACS or IM Architecture</a:t>
            </a:r>
          </a:p>
          <a:p>
            <a:pPr lvl="1"/>
            <a:r>
              <a:rPr lang="en-US" dirty="0"/>
              <a:t>Picture Archiving Communications System</a:t>
            </a:r>
          </a:p>
          <a:p>
            <a:pPr lvl="1"/>
            <a:r>
              <a:rPr lang="en-US" dirty="0"/>
              <a:t>Image Management</a:t>
            </a:r>
          </a:p>
          <a:p>
            <a:r>
              <a:rPr lang="en-US" dirty="0"/>
              <a:t>Distributed Object Management</a:t>
            </a:r>
          </a:p>
          <a:p>
            <a:r>
              <a:rPr lang="en-US" dirty="0"/>
              <a:t>Radiology/Hospital Information System</a:t>
            </a:r>
          </a:p>
          <a:p>
            <a:r>
              <a:rPr lang="en-US" dirty="0"/>
              <a:t>Complete Electronic Medical </a:t>
            </a:r>
            <a:r>
              <a:rPr lang="en-US" dirty="0" smtClean="0"/>
              <a:t>Record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Integrating the Health Care Enterprise (IHE) does define some aspects of architecture on top of DICOM, HL7, etc.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764687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What is Interoperability</a:t>
            </a:r>
            <a:r>
              <a:rPr lang="en-US" i="1" dirty="0"/>
              <a:t> </a:t>
            </a:r>
            <a:r>
              <a:rPr lang="en-US" dirty="0"/>
              <a:t>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Analogy of web server/browser:</a:t>
            </a:r>
          </a:p>
          <a:p>
            <a:pPr lvl="1"/>
            <a:r>
              <a:rPr lang="en-US" dirty="0"/>
              <a:t>Interconnectivity - both talk TCP/IP</a:t>
            </a:r>
          </a:p>
          <a:p>
            <a:pPr lvl="1"/>
            <a:r>
              <a:rPr lang="en-US" dirty="0"/>
              <a:t>Interoperability - both talk HTTP and HTML</a:t>
            </a:r>
          </a:p>
          <a:p>
            <a:pPr lvl="1"/>
            <a:r>
              <a:rPr lang="en-US" dirty="0" err="1"/>
              <a:t>Interfunctionality</a:t>
            </a:r>
            <a:r>
              <a:rPr lang="en-US" dirty="0"/>
              <a:t> </a:t>
            </a:r>
            <a:r>
              <a:rPr lang="en-US" dirty="0" smtClean="0"/>
              <a:t>– approached, not </a:t>
            </a:r>
            <a:r>
              <a:rPr lang="en-US" dirty="0"/>
              <a:t>guaranteed:</a:t>
            </a:r>
          </a:p>
          <a:p>
            <a:pPr lvl="2"/>
            <a:r>
              <a:rPr lang="ja-JP" altLang="en-US" dirty="0">
                <a:latin typeface="Arial"/>
              </a:rPr>
              <a:t>“</a:t>
            </a:r>
            <a:r>
              <a:rPr lang="en-US" dirty="0"/>
              <a:t>versions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of HTML poorly controlled</a:t>
            </a:r>
          </a:p>
          <a:p>
            <a:pPr lvl="2"/>
            <a:r>
              <a:rPr lang="en-US" dirty="0"/>
              <a:t>layout </a:t>
            </a:r>
            <a:r>
              <a:rPr lang="en-US" dirty="0" smtClean="0"/>
              <a:t>and other behavior not </a:t>
            </a:r>
            <a:r>
              <a:rPr lang="en-US" dirty="0"/>
              <a:t>constrained by </a:t>
            </a:r>
            <a:r>
              <a:rPr lang="en-US" dirty="0" smtClean="0"/>
              <a:t>HTML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ptional/additional “features”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of extensions (plug-ins, </a:t>
            </a:r>
            <a:r>
              <a:rPr lang="en-US" dirty="0" smtClean="0"/>
              <a:t>applets, scripts, </a:t>
            </a:r>
            <a:r>
              <a:rPr lang="en-US" dirty="0" err="1" smtClean="0"/>
              <a:t>stylesheets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Not </a:t>
            </a:r>
            <a:r>
              <a:rPr lang="en-US" dirty="0" smtClean="0"/>
              <a:t>(always) sufficient </a:t>
            </a:r>
            <a:r>
              <a:rPr lang="en-US" dirty="0"/>
              <a:t>for clinical </a:t>
            </a:r>
            <a:r>
              <a:rPr lang="en-US" dirty="0" smtClean="0"/>
              <a:t>needs</a:t>
            </a:r>
          </a:p>
          <a:p>
            <a:pPr lvl="1"/>
            <a:r>
              <a:rPr lang="en-US" dirty="0" smtClean="0"/>
              <a:t>interoperability </a:t>
            </a:r>
            <a:r>
              <a:rPr lang="en-US" dirty="0" smtClean="0"/>
              <a:t>is necessary </a:t>
            </a:r>
            <a:r>
              <a:rPr lang="en-US" dirty="0" smtClean="0"/>
              <a:t>but not sufficient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eality check on </a:t>
            </a:r>
            <a:r>
              <a:rPr lang="en-US" dirty="0" smtClean="0"/>
              <a:t>user/customer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41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DICOM and Interoperability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For example, conformance to DICOM</a:t>
            </a:r>
          </a:p>
          <a:p>
            <a:pPr lvl="1"/>
            <a:r>
              <a:rPr lang="en-US" sz="2400" dirty="0"/>
              <a:t>will guarantee network connection</a:t>
            </a:r>
          </a:p>
          <a:p>
            <a:pPr lvl="1"/>
            <a:r>
              <a:rPr lang="en-US" sz="2400" dirty="0"/>
              <a:t>will guarantee storage of MR image:</a:t>
            </a:r>
          </a:p>
          <a:p>
            <a:pPr lvl="2"/>
            <a:r>
              <a:rPr lang="en-US" sz="2000" dirty="0"/>
              <a:t>from Modality to Workstation</a:t>
            </a:r>
          </a:p>
          <a:p>
            <a:pPr lvl="1"/>
            <a:r>
              <a:rPr lang="en-US" sz="2400" dirty="0"/>
              <a:t>will NOT guarantee (but will facilitate):</a:t>
            </a:r>
          </a:p>
          <a:p>
            <a:pPr lvl="2"/>
            <a:r>
              <a:rPr lang="en-US" sz="2000" dirty="0"/>
              <a:t>Workstation will display image 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/>
              <a:t>correctly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 lvl="2"/>
            <a:r>
              <a:rPr lang="en-US" sz="2000" dirty="0"/>
              <a:t>Workstation can perform </a:t>
            </a:r>
            <a:r>
              <a:rPr lang="en-US" sz="2000" dirty="0" smtClean="0"/>
              <a:t>analysis (e.g., diffusion </a:t>
            </a:r>
            <a:r>
              <a:rPr lang="en-US" sz="2000" dirty="0" err="1" smtClean="0"/>
              <a:t>tractography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400" dirty="0"/>
              <a:t>facilitated by mandatory attributes for:</a:t>
            </a:r>
          </a:p>
          <a:p>
            <a:pPr lvl="2"/>
            <a:r>
              <a:rPr lang="en-US" sz="2000" dirty="0"/>
              <a:t>identification, annotation, positioning, etc</a:t>
            </a:r>
            <a:r>
              <a:rPr lang="en-US" sz="2000" dirty="0" smtClean="0"/>
              <a:t>.</a:t>
            </a:r>
          </a:p>
          <a:p>
            <a:pPr lvl="1"/>
            <a:endParaRPr lang="en-US" sz="2400" dirty="0"/>
          </a:p>
          <a:p>
            <a:pPr marL="0" indent="0" algn="ctr">
              <a:buNone/>
            </a:pPr>
            <a:r>
              <a:rPr lang="en-US" sz="2400" i="1" dirty="0" smtClean="0"/>
              <a:t>IHE profiles define functionality,</a:t>
            </a:r>
            <a:br>
              <a:rPr lang="en-US" sz="2400" i="1" dirty="0" smtClean="0"/>
            </a:br>
            <a:r>
              <a:rPr lang="en-US" sz="2400" i="1" dirty="0" smtClean="0"/>
              <a:t>e.g., DIFF, PERF, MAMMO, Cardiac NM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089209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DICOM and Interoperability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dirty="0" smtClean="0"/>
              <a:t>“Object-oriented” </a:t>
            </a:r>
            <a:r>
              <a:rPr lang="en-US" sz="3600" dirty="0"/>
              <a:t>definition</a:t>
            </a:r>
          </a:p>
          <a:p>
            <a:pPr lvl="1"/>
            <a:r>
              <a:rPr lang="en-US" sz="3200" dirty="0"/>
              <a:t>data structures, </a:t>
            </a:r>
            <a:r>
              <a:rPr lang="en-US" sz="3200" dirty="0" smtClean="0"/>
              <a:t>e.g., </a:t>
            </a:r>
            <a:r>
              <a:rPr lang="en-US" sz="3200" dirty="0"/>
              <a:t>MR image object</a:t>
            </a:r>
          </a:p>
          <a:p>
            <a:pPr lvl="2"/>
            <a:r>
              <a:rPr lang="en-US" sz="2800" dirty="0"/>
              <a:t>composite model of real world entities</a:t>
            </a:r>
          </a:p>
          <a:p>
            <a:pPr lvl="3"/>
            <a:r>
              <a:rPr lang="en-US" sz="2800" dirty="0"/>
              <a:t>patient, study, series</a:t>
            </a:r>
          </a:p>
          <a:p>
            <a:pPr lvl="3"/>
            <a:r>
              <a:rPr lang="en-US" sz="2800" dirty="0"/>
              <a:t>general image, specialized to MR image</a:t>
            </a:r>
          </a:p>
          <a:p>
            <a:pPr lvl="1"/>
            <a:r>
              <a:rPr lang="en-US" sz="3200" dirty="0"/>
              <a:t>services, </a:t>
            </a:r>
            <a:r>
              <a:rPr lang="en-US" sz="3200" dirty="0" smtClean="0"/>
              <a:t>e.g., </a:t>
            </a:r>
            <a:r>
              <a:rPr lang="en-US" sz="3200" dirty="0"/>
              <a:t>image storage</a:t>
            </a:r>
          </a:p>
          <a:p>
            <a:pPr lvl="1"/>
            <a:r>
              <a:rPr lang="en-US" sz="3200" dirty="0"/>
              <a:t>together -&gt; service/object pairs (SOP)</a:t>
            </a:r>
          </a:p>
          <a:p>
            <a:r>
              <a:rPr lang="en-US" sz="3600" dirty="0"/>
              <a:t>Roles (user or provider) (SCU or SCP)</a:t>
            </a:r>
          </a:p>
          <a:p>
            <a:r>
              <a:rPr lang="en-US" sz="3600" dirty="0"/>
              <a:t>Role + SOP Class -&gt; Conformance</a:t>
            </a:r>
          </a:p>
        </p:txBody>
      </p:sp>
    </p:spTree>
    <p:extLst>
      <p:ext uri="{BB962C8B-B14F-4D97-AF65-F5344CB8AC3E}">
        <p14:creationId xmlns:p14="http://schemas.microsoft.com/office/powerpoint/2010/main" val="8906408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DICOM SOP Classes/Roles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MR scanner may say:</a:t>
            </a:r>
          </a:p>
          <a:p>
            <a:pPr lvl="1"/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I am an MR Image Storage Service Class User (SCU)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r>
              <a:rPr lang="en-US" sz="3600" dirty="0"/>
              <a:t>Workstation may say:</a:t>
            </a:r>
          </a:p>
          <a:p>
            <a:pPr lvl="1"/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I am an MR Image Storage Service Class Provider (SCP) (amongst other things)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MR images may be transferred</a:t>
            </a:r>
          </a:p>
        </p:txBody>
      </p:sp>
    </p:spTree>
    <p:extLst>
      <p:ext uri="{BB962C8B-B14F-4D97-AF65-F5344CB8AC3E}">
        <p14:creationId xmlns:p14="http://schemas.microsoft.com/office/powerpoint/2010/main" val="30258346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DICOM SOP Classes/Roles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Angiography device may say:</a:t>
            </a:r>
          </a:p>
          <a:p>
            <a:pPr lvl="1"/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I am an XA Image Storage Service Class User (SCU)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r>
              <a:rPr lang="en-US" sz="3600" dirty="0"/>
              <a:t>Workstation may say:</a:t>
            </a:r>
          </a:p>
          <a:p>
            <a:pPr lvl="1"/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I am not an XA Image Storage Service Class Provider (SCP) (though I do support other kinds of images like CT and MR)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This pair cannot transfer XA images</a:t>
            </a:r>
          </a:p>
        </p:txBody>
      </p:sp>
    </p:spTree>
    <p:extLst>
      <p:ext uri="{BB962C8B-B14F-4D97-AF65-F5344CB8AC3E}">
        <p14:creationId xmlns:p14="http://schemas.microsoft.com/office/powerpoint/2010/main" val="42103035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Why is DICOM so specific 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For example,</a:t>
            </a:r>
          </a:p>
          <a:p>
            <a:pPr lvl="1"/>
            <a:r>
              <a:rPr lang="en-US" sz="2800" dirty="0"/>
              <a:t>MR Image</a:t>
            </a:r>
          </a:p>
          <a:p>
            <a:pPr lvl="2"/>
            <a:r>
              <a:rPr lang="en-US" sz="2400" dirty="0"/>
              <a:t>single frame, 12-16 bit </a:t>
            </a:r>
            <a:r>
              <a:rPr lang="en-US" sz="2400" dirty="0" err="1"/>
              <a:t>grayscale</a:t>
            </a:r>
            <a:r>
              <a:rPr lang="en-US" sz="2400" dirty="0"/>
              <a:t> image</a:t>
            </a:r>
          </a:p>
          <a:p>
            <a:pPr lvl="2"/>
            <a:r>
              <a:rPr lang="en-US" sz="2400" dirty="0"/>
              <a:t>MR acquisition - pulse sequence parameters</a:t>
            </a:r>
          </a:p>
          <a:p>
            <a:pPr lvl="2"/>
            <a:r>
              <a:rPr lang="en-US" sz="2400" dirty="0"/>
              <a:t>3D patient relative co-ordinate/vector position</a:t>
            </a:r>
          </a:p>
          <a:p>
            <a:pPr lvl="1"/>
            <a:r>
              <a:rPr lang="en-US" sz="2800" dirty="0"/>
              <a:t>X-Ray Angiography Image</a:t>
            </a:r>
          </a:p>
          <a:p>
            <a:pPr lvl="2"/>
            <a:r>
              <a:rPr lang="en-US" sz="2400" dirty="0"/>
              <a:t>multi-frame, 8-10 bit </a:t>
            </a:r>
            <a:r>
              <a:rPr lang="en-US" sz="2400" dirty="0" err="1"/>
              <a:t>grayscale</a:t>
            </a:r>
            <a:r>
              <a:rPr lang="en-US" sz="2400" dirty="0"/>
              <a:t> image</a:t>
            </a:r>
          </a:p>
          <a:p>
            <a:pPr lvl="2"/>
            <a:r>
              <a:rPr lang="en-US" sz="2400" dirty="0"/>
              <a:t>XA acquisition - radiation/collimation/motion</a:t>
            </a:r>
          </a:p>
          <a:p>
            <a:pPr lvl="2"/>
            <a:r>
              <a:rPr lang="en-US" sz="2400" dirty="0" smtClean="0"/>
              <a:t>dynamic </a:t>
            </a:r>
            <a:r>
              <a:rPr lang="en-US" sz="2400" dirty="0"/>
              <a:t>C-arm/table relative positioning</a:t>
            </a:r>
          </a:p>
        </p:txBody>
      </p:sp>
    </p:spTree>
    <p:extLst>
      <p:ext uri="{BB962C8B-B14F-4D97-AF65-F5344CB8AC3E}">
        <p14:creationId xmlns:p14="http://schemas.microsoft.com/office/powerpoint/2010/main" val="1048748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DICOM SOP Classes/Roles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Workstation may say:</a:t>
            </a:r>
          </a:p>
          <a:p>
            <a:pPr lvl="1"/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I am a Basic </a:t>
            </a:r>
            <a:r>
              <a:rPr lang="en-US" sz="3200" dirty="0" err="1"/>
              <a:t>Grayscale</a:t>
            </a:r>
            <a:r>
              <a:rPr lang="en-US" sz="3200" dirty="0"/>
              <a:t> Print Management Meta SOP Class SCU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r>
              <a:rPr lang="en-US" sz="3600" dirty="0"/>
              <a:t>Printer may say:</a:t>
            </a:r>
          </a:p>
          <a:p>
            <a:pPr lvl="1"/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I am a Basic </a:t>
            </a:r>
            <a:r>
              <a:rPr lang="en-US" sz="3200" dirty="0" err="1"/>
              <a:t>Grayscale</a:t>
            </a:r>
            <a:r>
              <a:rPr lang="en-US" sz="3200" dirty="0"/>
              <a:t> Print Management Meta SOP Class SCP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Images may be printed</a:t>
            </a:r>
          </a:p>
        </p:txBody>
      </p:sp>
    </p:spTree>
    <p:extLst>
      <p:ext uri="{BB962C8B-B14F-4D97-AF65-F5344CB8AC3E}">
        <p14:creationId xmlns:p14="http://schemas.microsoft.com/office/powerpoint/2010/main" val="1035466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DICOM SOP Classes/Roles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dirty="0"/>
              <a:t>Ultrasound scanner may say:</a:t>
            </a:r>
          </a:p>
          <a:p>
            <a:pPr lvl="1"/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I am a Basic Color Print Management Meta SOP Class SCU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r>
              <a:rPr lang="en-US" sz="3600" dirty="0"/>
              <a:t>Printer may say:</a:t>
            </a:r>
          </a:p>
          <a:p>
            <a:pPr lvl="1"/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I am only a Basic </a:t>
            </a:r>
            <a:r>
              <a:rPr lang="en-US" sz="3200" dirty="0" err="1"/>
              <a:t>Grayscale</a:t>
            </a:r>
            <a:r>
              <a:rPr lang="en-US" sz="3200" dirty="0"/>
              <a:t> Print Management Meta SOP Class SCP</a:t>
            </a:r>
            <a:r>
              <a:rPr lang="ja-JP" altLang="en-US" sz="3200" dirty="0">
                <a:latin typeface="Arial"/>
              </a:rPr>
              <a:t>”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i="1" dirty="0"/>
              <a:t>This pair cannot print images</a:t>
            </a:r>
          </a:p>
        </p:txBody>
      </p:sp>
    </p:spTree>
    <p:extLst>
      <p:ext uri="{BB962C8B-B14F-4D97-AF65-F5344CB8AC3E}">
        <p14:creationId xmlns:p14="http://schemas.microsoft.com/office/powerpoint/2010/main" val="4182633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Who Needs to Know </a:t>
            </a:r>
            <a:r>
              <a:rPr lang="en-US" dirty="0"/>
              <a:t>W</a:t>
            </a:r>
            <a:r>
              <a:rPr lang="en-US" dirty="0" smtClean="0"/>
              <a:t>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User/customer</a:t>
            </a:r>
          </a:p>
          <a:p>
            <a:pPr lvl="1"/>
            <a:r>
              <a:rPr lang="en-US" sz="1800" dirty="0"/>
              <a:t>s</a:t>
            </a:r>
            <a:r>
              <a:rPr lang="en-US" sz="1800" dirty="0" smtClean="0"/>
              <a:t>ervices and objects relevant to domain (esp. storage)</a:t>
            </a:r>
          </a:p>
          <a:p>
            <a:pPr lvl="1"/>
            <a:r>
              <a:rPr lang="en-US" sz="1800" dirty="0"/>
              <a:t>c</a:t>
            </a:r>
            <a:r>
              <a:rPr lang="en-US" sz="1800" dirty="0" smtClean="0"/>
              <a:t>onformance statement interpretation and matching</a:t>
            </a:r>
          </a:p>
          <a:p>
            <a:r>
              <a:rPr lang="en-US" sz="2000" dirty="0" smtClean="0"/>
              <a:t>Installer/integrator</a:t>
            </a:r>
          </a:p>
          <a:p>
            <a:pPr lvl="1"/>
            <a:r>
              <a:rPr lang="en-US" sz="1800" dirty="0" smtClean="0"/>
              <a:t>+ network addressing, more detail about services</a:t>
            </a:r>
          </a:p>
          <a:p>
            <a:pPr lvl="1"/>
            <a:r>
              <a:rPr lang="en-US" sz="1800" dirty="0" smtClean="0"/>
              <a:t>+/- integration with non-imaging (IS, workflow) systems</a:t>
            </a:r>
          </a:p>
          <a:p>
            <a:r>
              <a:rPr lang="en-US" sz="2000" dirty="0" smtClean="0"/>
              <a:t>Application designer/developer</a:t>
            </a:r>
          </a:p>
          <a:p>
            <a:pPr lvl="1"/>
            <a:r>
              <a:rPr lang="en-US" sz="1800" dirty="0"/>
              <a:t>d</a:t>
            </a:r>
            <a:r>
              <a:rPr lang="en-US" sz="1800" dirty="0" smtClean="0"/>
              <a:t>etailed knowledge of (relevant) services, objects, attributes</a:t>
            </a:r>
          </a:p>
          <a:p>
            <a:pPr lvl="1"/>
            <a:r>
              <a:rPr lang="en-US" sz="1800" dirty="0" smtClean="0"/>
              <a:t>uses toolkit to abstract (most) encoding/network details</a:t>
            </a:r>
          </a:p>
          <a:p>
            <a:r>
              <a:rPr lang="en-US" sz="2000" dirty="0" smtClean="0"/>
              <a:t>Problem solver/troubleshooter</a:t>
            </a:r>
          </a:p>
          <a:p>
            <a:pPr lvl="1"/>
            <a:r>
              <a:rPr lang="en-US" sz="1800" dirty="0" smtClean="0"/>
              <a:t>+ data sets: interpret dumps and validation tool output</a:t>
            </a:r>
          </a:p>
          <a:p>
            <a:pPr lvl="1"/>
            <a:r>
              <a:rPr lang="en-US" sz="1800" dirty="0" smtClean="0"/>
              <a:t>+ network: DIMSE/DUL to interpret network logs/traces/dumps</a:t>
            </a:r>
          </a:p>
          <a:p>
            <a:r>
              <a:rPr lang="en-US" sz="2000" dirty="0" smtClean="0"/>
              <a:t>Toolkit designer/developer</a:t>
            </a:r>
          </a:p>
          <a:p>
            <a:pPr lvl="1"/>
            <a:r>
              <a:rPr lang="en-US" sz="1800" dirty="0"/>
              <a:t>e</a:t>
            </a:r>
            <a:r>
              <a:rPr lang="en-US" sz="1800" dirty="0" smtClean="0"/>
              <a:t>verything: objects, encoding, services</a:t>
            </a:r>
            <a:r>
              <a:rPr lang="en-US" sz="1800" dirty="0"/>
              <a:t>, network</a:t>
            </a:r>
            <a:endParaRPr lang="en-US" sz="1800" dirty="0" smtClean="0"/>
          </a:p>
          <a:p>
            <a:r>
              <a:rPr lang="en-US" sz="2000" dirty="0" smtClean="0"/>
              <a:t>Standard writer: new modality</a:t>
            </a:r>
          </a:p>
          <a:p>
            <a:pPr lvl="1"/>
            <a:r>
              <a:rPr lang="en-US" sz="1800" dirty="0" smtClean="0"/>
              <a:t>IOD structure, reusable modules, encoding limits, precedents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079301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Modality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</a:t>
            </a:r>
            <a:r>
              <a:rPr lang="en-US" sz="3600" dirty="0" smtClean="0"/>
              <a:t>ifferent acquisition characteristics</a:t>
            </a:r>
          </a:p>
          <a:p>
            <a:pPr lvl="1"/>
            <a:r>
              <a:rPr lang="en-US" sz="3200" dirty="0" smtClean="0"/>
              <a:t>X-Ray-based v. not</a:t>
            </a:r>
          </a:p>
          <a:p>
            <a:pPr lvl="1"/>
            <a:r>
              <a:rPr lang="en-US" sz="3200" dirty="0" smtClean="0"/>
              <a:t>cross-sectional v. </a:t>
            </a:r>
            <a:r>
              <a:rPr lang="en-US" sz="3200" dirty="0" err="1" smtClean="0"/>
              <a:t>projectional</a:t>
            </a:r>
            <a:r>
              <a:rPr lang="en-US" sz="3200" dirty="0" smtClean="0"/>
              <a:t> (planar)</a:t>
            </a:r>
          </a:p>
          <a:p>
            <a:pPr lvl="1"/>
            <a:r>
              <a:rPr lang="en-US" sz="3200" dirty="0" err="1"/>
              <a:t>t</a:t>
            </a:r>
            <a:r>
              <a:rPr lang="en-US" sz="3200" dirty="0" err="1" smtClean="0"/>
              <a:t>ransmissive</a:t>
            </a:r>
            <a:r>
              <a:rPr lang="en-US" sz="3200" dirty="0" smtClean="0"/>
              <a:t> v. emissive</a:t>
            </a:r>
          </a:p>
          <a:p>
            <a:pPr lvl="1"/>
            <a:r>
              <a:rPr lang="en-US" sz="3200" dirty="0"/>
              <a:t>s</a:t>
            </a:r>
            <a:r>
              <a:rPr lang="en-US" sz="3200" dirty="0" smtClean="0"/>
              <a:t>tructural v. functional</a:t>
            </a:r>
          </a:p>
          <a:p>
            <a:pPr lvl="1"/>
            <a:r>
              <a:rPr lang="en-US" sz="3200" dirty="0" smtClean="0"/>
              <a:t>different mechanisms of contrast (endogenous or exogenous)</a:t>
            </a:r>
          </a:p>
          <a:p>
            <a:pPr lvl="1"/>
            <a:r>
              <a:rPr lang="en-US" sz="3200" dirty="0" smtClean="0"/>
              <a:t>hybrids</a:t>
            </a:r>
          </a:p>
        </p:txBody>
      </p:sp>
    </p:spTree>
    <p:extLst>
      <p:ext uri="{BB962C8B-B14F-4D97-AF65-F5344CB8AC3E}">
        <p14:creationId xmlns:p14="http://schemas.microsoft.com/office/powerpoint/2010/main" val="21819964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Modality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Different image characteristics</a:t>
            </a:r>
          </a:p>
          <a:p>
            <a:pPr lvl="1"/>
            <a:r>
              <a:rPr lang="en-US" sz="2800" dirty="0"/>
              <a:t>s</a:t>
            </a:r>
            <a:r>
              <a:rPr lang="en-US" sz="2800" dirty="0" smtClean="0"/>
              <a:t>ingle or multiple channels (</a:t>
            </a:r>
            <a:r>
              <a:rPr lang="en-US" sz="2800" dirty="0" err="1" smtClean="0"/>
              <a:t>grayscale</a:t>
            </a:r>
            <a:r>
              <a:rPr lang="en-US" sz="2800" dirty="0" smtClean="0"/>
              <a:t>, color)</a:t>
            </a:r>
          </a:p>
          <a:p>
            <a:pPr lvl="1"/>
            <a:r>
              <a:rPr lang="en-US" sz="2800" dirty="0"/>
              <a:t>u</a:t>
            </a:r>
            <a:r>
              <a:rPr lang="en-US" sz="2800" dirty="0" smtClean="0"/>
              <a:t>se of pseudo-color (palette color)</a:t>
            </a:r>
          </a:p>
          <a:p>
            <a:pPr lvl="1"/>
            <a:r>
              <a:rPr lang="en-US" sz="2800" dirty="0"/>
              <a:t>b</a:t>
            </a:r>
            <a:r>
              <a:rPr lang="en-US" sz="2800" dirty="0" smtClean="0"/>
              <a:t>roader dynamic range than displayed</a:t>
            </a:r>
          </a:p>
          <a:p>
            <a:pPr lvl="1"/>
            <a:r>
              <a:rPr lang="en-US" sz="2800" dirty="0"/>
              <a:t>values may be &gt; 8 bits in depth and signed</a:t>
            </a:r>
          </a:p>
          <a:p>
            <a:pPr lvl="1"/>
            <a:r>
              <a:rPr lang="en-US" sz="2800" dirty="0" smtClean="0"/>
              <a:t>non-linear transformation (or linear window)</a:t>
            </a:r>
          </a:p>
          <a:p>
            <a:pPr lvl="1"/>
            <a:r>
              <a:rPr lang="en-US" sz="2800" dirty="0" smtClean="0"/>
              <a:t>physical significance of pixel values (counts, HU, velocity)</a:t>
            </a:r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hysical significance of size (measurements)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54139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Modality-specific DICOM IODs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Information Object Definition (IOD)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ne (or more) for each modality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ore if conformance reason for variants</a:t>
            </a:r>
          </a:p>
          <a:p>
            <a:r>
              <a:rPr lang="en-US" sz="2400" dirty="0" smtClean="0"/>
              <a:t>“Composite”</a:t>
            </a:r>
          </a:p>
          <a:p>
            <a:pPr lvl="1"/>
            <a:r>
              <a:rPr lang="en-US" sz="2000" dirty="0" smtClean="0"/>
              <a:t>multiple real-world entities in same IOD</a:t>
            </a:r>
          </a:p>
          <a:p>
            <a:r>
              <a:rPr lang="en-US" sz="2400" dirty="0" smtClean="0"/>
              <a:t>“Object-oriented” (sort of)</a:t>
            </a:r>
          </a:p>
          <a:p>
            <a:pPr lvl="1"/>
            <a:r>
              <a:rPr lang="en-US" sz="2000" dirty="0" smtClean="0"/>
              <a:t>“inherit” </a:t>
            </a:r>
            <a:r>
              <a:rPr lang="en-US" sz="2000" dirty="0" smtClean="0"/>
              <a:t>same (composite) </a:t>
            </a:r>
            <a:r>
              <a:rPr lang="en-US" sz="2000" dirty="0" smtClean="0"/>
              <a:t>real-world/information “model”</a:t>
            </a:r>
          </a:p>
          <a:p>
            <a:pPr lvl="2"/>
            <a:r>
              <a:rPr lang="en-US" sz="1800" dirty="0"/>
              <a:t>p</a:t>
            </a:r>
            <a:r>
              <a:rPr lang="en-US" sz="1800" dirty="0" smtClean="0"/>
              <a:t>atient/study/procedure step/series/image/frame</a:t>
            </a:r>
          </a:p>
          <a:p>
            <a:pPr lvl="1"/>
            <a:r>
              <a:rPr lang="en-US" sz="2000" dirty="0"/>
              <a:t>r</a:t>
            </a:r>
            <a:r>
              <a:rPr lang="en-US" sz="2000" dirty="0" smtClean="0"/>
              <a:t>e-use common general Modules</a:t>
            </a:r>
          </a:p>
          <a:p>
            <a:pPr lvl="2"/>
            <a:r>
              <a:rPr lang="en-US" sz="1800" dirty="0"/>
              <a:t>e</a:t>
            </a:r>
            <a:r>
              <a:rPr lang="en-US" sz="1800" dirty="0" smtClean="0"/>
              <a:t>.g., Patient, General Study, General </a:t>
            </a:r>
            <a:r>
              <a:rPr lang="en-US" sz="1800" dirty="0" smtClean="0"/>
              <a:t>Image Module</a:t>
            </a:r>
            <a:endParaRPr lang="en-US" sz="1800" dirty="0" smtClean="0"/>
          </a:p>
          <a:p>
            <a:pPr lvl="1"/>
            <a:r>
              <a:rPr lang="en-US" sz="2000" dirty="0"/>
              <a:t>re-use common technology Modules</a:t>
            </a:r>
          </a:p>
          <a:p>
            <a:pPr lvl="2"/>
            <a:r>
              <a:rPr lang="en-US" sz="1800" dirty="0"/>
              <a:t>e.g., Contrast/Bolus, Frame of Reference, X-Ray </a:t>
            </a:r>
            <a:r>
              <a:rPr lang="en-US" sz="1800" dirty="0" smtClean="0"/>
              <a:t>Grid Module</a:t>
            </a:r>
            <a:endParaRPr lang="en-US" sz="1800" dirty="0"/>
          </a:p>
          <a:p>
            <a:pPr lvl="1"/>
            <a:r>
              <a:rPr lang="en-US" sz="2000" dirty="0" smtClean="0"/>
              <a:t>“specialize” with modality-specific Modules</a:t>
            </a:r>
          </a:p>
          <a:p>
            <a:pPr lvl="2"/>
            <a:r>
              <a:rPr lang="en-US" sz="1800" dirty="0"/>
              <a:t>e</a:t>
            </a:r>
            <a:r>
              <a:rPr lang="en-US" sz="1800" dirty="0" smtClean="0"/>
              <a:t>.g., CT Image, MR </a:t>
            </a:r>
            <a:r>
              <a:rPr lang="en-US" sz="1800" dirty="0" smtClean="0"/>
              <a:t>Image Module</a:t>
            </a:r>
            <a:endParaRPr lang="en-US" sz="18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625689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106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Composite Information Model</a:t>
            </a:r>
            <a:endParaRPr lang="en-US" dirty="0"/>
          </a:p>
        </p:txBody>
      </p:sp>
      <p:pic>
        <p:nvPicPr>
          <p:cNvPr id="3" name="Picture 2" descr="Screen Shot 2014-08-18 at 3.1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01" y="1224292"/>
            <a:ext cx="4903304" cy="544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7734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4327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MR Image IOD</a:t>
            </a:r>
            <a:endParaRPr lang="en-US" dirty="0"/>
          </a:p>
        </p:txBody>
      </p:sp>
      <p:graphicFrame>
        <p:nvGraphicFramePr>
          <p:cNvPr id="6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746531"/>
              </p:ext>
            </p:extLst>
          </p:nvPr>
        </p:nvGraphicFramePr>
        <p:xfrm>
          <a:off x="174453" y="1484743"/>
          <a:ext cx="8807794" cy="510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61" name="Document" r:id="rId3" imgW="6237288" imgH="3829050" progId="Word.Document.8">
                  <p:embed/>
                </p:oleObj>
              </mc:Choice>
              <mc:Fallback>
                <p:oleObj name="Document" r:id="rId3" imgW="6237288" imgH="382905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53" y="1484743"/>
                        <a:ext cx="8807794" cy="5105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76677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54327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Image Plane Module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799797"/>
              </p:ext>
            </p:extLst>
          </p:nvPr>
        </p:nvGraphicFramePr>
        <p:xfrm>
          <a:off x="16445" y="1395317"/>
          <a:ext cx="9009545" cy="4105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72" name="Document" r:id="rId3" imgW="6515100" imgH="2974975" progId="Word.Document.8">
                  <p:embed/>
                </p:oleObj>
              </mc:Choice>
              <mc:Fallback>
                <p:oleObj name="Document" r:id="rId3" imgW="6515100" imgH="297497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5" y="1395317"/>
                        <a:ext cx="9009545" cy="4105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3061" y="5912146"/>
            <a:ext cx="860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Type: 1 – required, 2 – may be empty if unknown, 3 – optional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290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Encoding – Data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Flat list of sorted unique “Data Elements”</a:t>
            </a:r>
          </a:p>
          <a:p>
            <a:pPr lvl="1"/>
            <a:r>
              <a:rPr lang="en-US" sz="2400" dirty="0" smtClean="0"/>
              <a:t>IOD/Module structure is NOT encoded</a:t>
            </a:r>
          </a:p>
          <a:p>
            <a:pPr lvl="1"/>
            <a:r>
              <a:rPr lang="en-US" sz="2400" dirty="0" smtClean="0"/>
              <a:t>Module Attributes encoded as Data Elements</a:t>
            </a:r>
          </a:p>
          <a:p>
            <a:r>
              <a:rPr lang="en-US" sz="2800" dirty="0" smtClean="0"/>
              <a:t>Each Data Element is a Tag-Value </a:t>
            </a:r>
            <a:r>
              <a:rPr lang="en-US" sz="2800" dirty="0" smtClean="0"/>
              <a:t>pair</a:t>
            </a:r>
          </a:p>
          <a:p>
            <a:pPr lvl="1"/>
            <a:r>
              <a:rPr lang="en-US" sz="2300" dirty="0" smtClean="0"/>
              <a:t>Tag-Type-Value triple with explicit type (VR) encoding</a:t>
            </a:r>
            <a:endParaRPr lang="en-US" sz="2300" dirty="0" smtClean="0"/>
          </a:p>
          <a:p>
            <a:r>
              <a:rPr lang="en-US" sz="2800" dirty="0" smtClean="0"/>
              <a:t>Data Element Tag: pair of 16 bit numbers</a:t>
            </a:r>
          </a:p>
          <a:p>
            <a:pPr lvl="1"/>
            <a:r>
              <a:rPr lang="en-US" sz="2400" dirty="0" smtClean="0"/>
              <a:t>16 bit “group number” (historical distinction)</a:t>
            </a:r>
          </a:p>
          <a:p>
            <a:pPr lvl="1"/>
            <a:r>
              <a:rPr lang="en-US" sz="2400" dirty="0" smtClean="0"/>
              <a:t>16 bit “element number”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ncoded in binary, described in hexadecimal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.g., </a:t>
            </a:r>
            <a:r>
              <a:rPr lang="pl-PL" sz="2400" dirty="0" smtClean="0"/>
              <a:t>(0008,0020</a:t>
            </a:r>
            <a:r>
              <a:rPr lang="pl-PL" sz="2400" dirty="0"/>
              <a:t>) </a:t>
            </a:r>
            <a:r>
              <a:rPr lang="en-US" sz="2400" dirty="0" smtClean="0"/>
              <a:t>means “Study Date”</a:t>
            </a:r>
          </a:p>
          <a:p>
            <a:pPr lvl="1"/>
            <a:r>
              <a:rPr lang="en-US" sz="2400" dirty="0" smtClean="0"/>
              <a:t>“meaning” is not encoded – need “data dictionary” to look them up (PS3.6) – i.e., not “self-describing”</a:t>
            </a:r>
          </a:p>
        </p:txBody>
      </p:sp>
    </p:spTree>
    <p:extLst>
      <p:ext uri="{BB962C8B-B14F-4D97-AF65-F5344CB8AC3E}">
        <p14:creationId xmlns:p14="http://schemas.microsoft.com/office/powerpoint/2010/main" val="1299526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Encoding – Data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Value Representation (VR) (“type”)</a:t>
            </a:r>
          </a:p>
          <a:p>
            <a:pPr lvl="1"/>
            <a:r>
              <a:rPr lang="en-US" dirty="0" smtClean="0"/>
              <a:t>Value Length (16 or 32 bits; limits max size)</a:t>
            </a:r>
          </a:p>
          <a:p>
            <a:pPr lvl="1"/>
            <a:r>
              <a:rPr lang="en-US" dirty="0" smtClean="0"/>
              <a:t>Value (even length padded; 16 bit parallel legacy)</a:t>
            </a:r>
          </a:p>
          <a:p>
            <a:r>
              <a:rPr lang="en-US" dirty="0" smtClean="0"/>
              <a:t>VRs (“types”)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inary: US, SS, UL, SL, FL, FD, AT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ulk binary: OB, OW, OF, OD, UN (“unknown”)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umeric string: AS, DS, IS, DA, DT, TM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tring: AE, CS, LO, PN, SH, UI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ext: LT, ST,</a:t>
            </a:r>
            <a:r>
              <a:rPr lang="en-US" dirty="0"/>
              <a:t> </a:t>
            </a:r>
            <a:r>
              <a:rPr lang="en-US" dirty="0" smtClean="0"/>
              <a:t>UT</a:t>
            </a:r>
          </a:p>
        </p:txBody>
      </p:sp>
    </p:spTree>
    <p:extLst>
      <p:ext uri="{BB962C8B-B14F-4D97-AF65-F5344CB8AC3E}">
        <p14:creationId xmlns:p14="http://schemas.microsoft.com/office/powerpoint/2010/main" val="38638414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18 at 2.07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0" y="1370212"/>
            <a:ext cx="8848209" cy="412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749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47106" y="285011"/>
            <a:ext cx="7262488" cy="70546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/>
            <a:r>
              <a:rPr lang="en-US" dirty="0"/>
              <a:t>Example MR Image Dataset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207963" y="1538288"/>
            <a:ext cx="4661619" cy="396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600" dirty="0">
                <a:latin typeface="Monaco"/>
                <a:cs typeface="Monaco"/>
              </a:rPr>
              <a:t>(0x0008,0x0005) CS Specific Character Set   VR=&lt;CS&gt;   VL=&lt;0x000a&gt;  &lt;ISO_IR 100&gt; </a:t>
            </a:r>
          </a:p>
          <a:p>
            <a:r>
              <a:rPr lang="en-US" sz="600" dirty="0">
                <a:latin typeface="Monaco"/>
                <a:cs typeface="Monaco"/>
              </a:rPr>
              <a:t>(0x0008,0x0008) CS Image Type       VR=&lt;CS&gt;   VL=&lt;0x0010&gt;  &lt;ORIGINAL\PRIMARY&gt; </a:t>
            </a:r>
          </a:p>
          <a:p>
            <a:r>
              <a:rPr lang="en-US" sz="600" dirty="0">
                <a:latin typeface="Monaco"/>
                <a:cs typeface="Monaco"/>
              </a:rPr>
              <a:t>(0x0008,0x0016) UI SOP Class UID    VR=&lt;UI&gt;   VL=&lt;0x001a&gt;  &lt;1.2.840.10008.5.1.4.1.1.4&gt; </a:t>
            </a:r>
          </a:p>
          <a:p>
            <a:r>
              <a:rPr lang="en-US" sz="600" dirty="0">
                <a:latin typeface="Monaco"/>
                <a:cs typeface="Monaco"/>
              </a:rPr>
              <a:t>(0x0008,0x0018) UI SOP Instance UID         VR=&lt;UI&gt;   VL=&lt;0x002e&gt;</a:t>
            </a:r>
          </a:p>
          <a:p>
            <a:r>
              <a:rPr lang="en-US" sz="600" dirty="0">
                <a:latin typeface="Monaco"/>
                <a:cs typeface="Monaco"/>
              </a:rPr>
              <a:t>	&lt;1.2.840.113619.2.1.2.1909421756.1.1.602501582&gt; </a:t>
            </a:r>
          </a:p>
          <a:p>
            <a:r>
              <a:rPr lang="en-US" sz="600" dirty="0">
                <a:latin typeface="Monaco"/>
                <a:cs typeface="Monaco"/>
              </a:rPr>
              <a:t>(0x0008,0x0020) DA Study Date       VR=&lt;DA&gt;   VL=&lt;0x0008&gt;  &lt;19890203&gt; </a:t>
            </a:r>
          </a:p>
          <a:p>
            <a:r>
              <a:rPr lang="en-US" sz="600" dirty="0">
                <a:latin typeface="Monaco"/>
                <a:cs typeface="Monaco"/>
              </a:rPr>
              <a:t>(0x0008,0x0021) DA Series Date      VR=&lt;DA&gt;   VL=&lt;0x0008&gt;  &lt;19890203&gt; </a:t>
            </a:r>
          </a:p>
          <a:p>
            <a:r>
              <a:rPr lang="en-US" sz="600" dirty="0">
                <a:latin typeface="Monaco"/>
                <a:cs typeface="Monaco"/>
              </a:rPr>
              <a:t>(0x0008,0x0022) DA Acquisition Date         VR=&lt;DA&gt;   VL=&lt;0x0008&gt;  &lt;19890203&gt; </a:t>
            </a:r>
          </a:p>
          <a:p>
            <a:r>
              <a:rPr lang="en-US" sz="600" dirty="0">
                <a:latin typeface="Monaco"/>
                <a:cs typeface="Monaco"/>
              </a:rPr>
              <a:t>(0x0008,0x0023) DA Image Date       VR=&lt;DA&gt;   VL=&lt;0x0008&gt;  &lt;19890203&gt; </a:t>
            </a:r>
          </a:p>
          <a:p>
            <a:r>
              <a:rPr lang="en-US" sz="600" dirty="0">
                <a:latin typeface="Monaco"/>
                <a:cs typeface="Monaco"/>
              </a:rPr>
              <a:t>(0x0008,0x0030) TM Study Time       VR=&lt;TM&gt;   VL=&lt;0x0006&gt;  &lt;092618&gt; </a:t>
            </a:r>
          </a:p>
          <a:p>
            <a:r>
              <a:rPr lang="en-US" sz="600" dirty="0">
                <a:latin typeface="Monaco"/>
                <a:cs typeface="Monaco"/>
              </a:rPr>
              <a:t>(0x0008,0x0031) TM Series Time      VR=&lt;TM&gt;   VL=&lt;0x0006&gt;  &lt;093221&gt; </a:t>
            </a:r>
          </a:p>
          <a:p>
            <a:r>
              <a:rPr lang="en-US" sz="600" dirty="0">
                <a:latin typeface="Monaco"/>
                <a:cs typeface="Monaco"/>
              </a:rPr>
              <a:t>(0x0008,0x0032) TM Acquisition Time         VR=&lt;TM&gt;   VL=&lt;0x0006&gt;  &lt;093302&gt; </a:t>
            </a:r>
          </a:p>
          <a:p>
            <a:r>
              <a:rPr lang="en-US" sz="600" dirty="0">
                <a:latin typeface="Monaco"/>
                <a:cs typeface="Monaco"/>
              </a:rPr>
              <a:t>(0x0008,0x0033) TM Image Time       VR=&lt;TM&gt;   VL=&lt;0x0006&gt;  &lt;093302&gt; </a:t>
            </a:r>
          </a:p>
          <a:p>
            <a:r>
              <a:rPr lang="en-US" sz="600" dirty="0">
                <a:latin typeface="Monaco"/>
                <a:cs typeface="Monaco"/>
              </a:rPr>
              <a:t>(0x0008,0x0050) SH Accession Number         VR=&lt;SH&gt;   VL=&lt;0x0000&gt;          []</a:t>
            </a:r>
          </a:p>
          <a:p>
            <a:r>
              <a:rPr lang="en-US" sz="600" dirty="0">
                <a:latin typeface="Monaco"/>
                <a:cs typeface="Monaco"/>
              </a:rPr>
              <a:t>(0x0008,0x0060) CS Modality         VR=&lt;CS&gt;   VL=&lt;0x0002&gt;  &lt;MR&gt; </a:t>
            </a:r>
          </a:p>
          <a:p>
            <a:r>
              <a:rPr lang="en-US" sz="600" dirty="0">
                <a:latin typeface="Monaco"/>
                <a:cs typeface="Monaco"/>
              </a:rPr>
              <a:t>(0x0008,0x0070) LO Manufacturer     VR=&lt;LO&gt;   VL=&lt;0x0012&gt;  &lt;GE MEDICAL SYSTEMS&gt; </a:t>
            </a:r>
          </a:p>
          <a:p>
            <a:r>
              <a:rPr lang="en-US" sz="600" dirty="0">
                <a:latin typeface="Monaco"/>
                <a:cs typeface="Monaco"/>
              </a:rPr>
              <a:t>(0x0008,0x0080) LO Institution Name         VR=&lt;LO&gt;   VL=&lt;0x001c&gt;  &lt;THOMAS JEFF UNIVHOSPITAL MRI&gt; </a:t>
            </a:r>
          </a:p>
          <a:p>
            <a:r>
              <a:rPr lang="en-US" sz="600" dirty="0">
                <a:latin typeface="Monaco"/>
                <a:cs typeface="Monaco"/>
              </a:rPr>
              <a:t>(0x0008,0x0090) PN Referring Physician's Name       VR=&lt;PN&gt;   VL=&lt;0x0004&gt;  &lt;HUME&gt; </a:t>
            </a:r>
          </a:p>
          <a:p>
            <a:r>
              <a:rPr lang="en-US" sz="600" dirty="0">
                <a:latin typeface="Monaco"/>
                <a:cs typeface="Monaco"/>
              </a:rPr>
              <a:t>(0x0008,0x1010) SH Station Name     VR=&lt;SH&gt;   VL=&lt;0x0008&gt;  &lt;FOR.IC0 &gt; </a:t>
            </a:r>
          </a:p>
          <a:p>
            <a:r>
              <a:rPr lang="en-US" sz="600" dirty="0">
                <a:latin typeface="Monaco"/>
                <a:cs typeface="Monaco"/>
              </a:rPr>
              <a:t>(0x0008,0x1030) LO Study Description        VR=&lt;LO&gt;   VL=&lt;0x0004&gt;  &lt;KNEE&gt; </a:t>
            </a:r>
          </a:p>
          <a:p>
            <a:r>
              <a:rPr lang="en-US" sz="600" dirty="0">
                <a:latin typeface="Monaco"/>
                <a:cs typeface="Monaco"/>
              </a:rPr>
              <a:t>(0x0008,0x103e) LO Series Description       VR=&lt;LO&gt;   VL=&lt;0x0006&gt;  &lt;COR T2&gt; </a:t>
            </a:r>
          </a:p>
          <a:p>
            <a:r>
              <a:rPr lang="en-US" sz="600" dirty="0">
                <a:latin typeface="Monaco"/>
                <a:cs typeface="Monaco"/>
              </a:rPr>
              <a:t>(0x0008,0x1060) PN Name of Physician(s) Reading Study       VR=&lt;PN&gt;   VL=&lt;0x0004&gt;  &lt;BODY&gt; </a:t>
            </a:r>
          </a:p>
          <a:p>
            <a:r>
              <a:rPr lang="en-US" sz="600" dirty="0">
                <a:latin typeface="Monaco"/>
                <a:cs typeface="Monaco"/>
              </a:rPr>
              <a:t>(0x0008,0x1070) PN Operator's Name          VR=&lt;PN&gt;   VL=&lt;0x0002&gt;  &lt;RB&gt; </a:t>
            </a:r>
          </a:p>
          <a:p>
            <a:r>
              <a:rPr lang="en-US" sz="600" dirty="0">
                <a:latin typeface="Monaco"/>
                <a:cs typeface="Monaco"/>
              </a:rPr>
              <a:t>(0x0008,0x1090) LO Manufacturer's Model Name        VR=&lt;LO&gt;   VL=&lt;0x000e&gt;  &lt;GENESIS_SIGNA &gt; </a:t>
            </a:r>
          </a:p>
          <a:p>
            <a:r>
              <a:rPr lang="en-US" sz="600" dirty="0">
                <a:latin typeface="Monaco"/>
                <a:cs typeface="Monaco"/>
              </a:rPr>
              <a:t>(0x0010,0x0010) PN Patient's Name   VR=&lt;PN&gt;   VL=&lt;0x000c&gt;  &lt;* GRX KNEE *&gt; </a:t>
            </a:r>
          </a:p>
          <a:p>
            <a:r>
              <a:rPr lang="en-US" sz="600" dirty="0">
                <a:latin typeface="Monaco"/>
                <a:cs typeface="Monaco"/>
              </a:rPr>
              <a:t>(0x0010,0x0020) LO Patient's ID     VR=&lt;LO&gt;   VL=&lt;0x0006&gt;  &lt;RSNA2 &gt; </a:t>
            </a:r>
          </a:p>
          <a:p>
            <a:r>
              <a:rPr lang="en-US" sz="600" dirty="0">
                <a:latin typeface="Monaco"/>
                <a:cs typeface="Monaco"/>
              </a:rPr>
              <a:t>(0x0010,0x0030) DA Patient's Birth Date     VR=&lt;DA&gt;   VL=&lt;0x0000&gt;          []</a:t>
            </a:r>
          </a:p>
          <a:p>
            <a:r>
              <a:rPr lang="en-US" sz="600" dirty="0">
                <a:latin typeface="Monaco"/>
                <a:cs typeface="Monaco"/>
              </a:rPr>
              <a:t>(0x0010,0x0040) CS Patient's Sex    VR=&lt;CS&gt;   VL=&lt;0x0002&gt;  &lt;M &gt; </a:t>
            </a:r>
          </a:p>
          <a:p>
            <a:r>
              <a:rPr lang="en-US" sz="600" dirty="0">
                <a:latin typeface="Monaco"/>
                <a:cs typeface="Monaco"/>
              </a:rPr>
              <a:t>(0x0010,0x1010) AS Patient's Age    VR=&lt;AS&gt;   VL=&lt;0x0004&gt;  &lt;034Y&gt; </a:t>
            </a:r>
          </a:p>
          <a:p>
            <a:r>
              <a:rPr lang="en-US" sz="600" dirty="0">
                <a:latin typeface="Monaco"/>
                <a:cs typeface="Monaco"/>
              </a:rPr>
              <a:t>(0x0010,0x1030) DS Patient's Weight         VR=&lt;DS&gt;   VL=&lt;0x000a&gt;  &lt; 90.718000&gt; </a:t>
            </a:r>
          </a:p>
          <a:p>
            <a:r>
              <a:rPr lang="en-US" sz="600" dirty="0">
                <a:latin typeface="Monaco"/>
                <a:cs typeface="Monaco"/>
              </a:rPr>
              <a:t>(0x0010,0x21b0) LT Additional Patient History       VR=&lt;LT&gt;   VL=&lt;0x0008&gt;  &lt;R/O TEAR&gt; </a:t>
            </a:r>
          </a:p>
          <a:p>
            <a:r>
              <a:rPr lang="en-US" sz="600" dirty="0">
                <a:latin typeface="Monaco"/>
                <a:cs typeface="Monaco"/>
              </a:rPr>
              <a:t>(0x0018,0x0020) CS Scanning Sequence        VR=&lt;CS&gt;   VL=&lt;0x0002&gt;  &lt;SE&gt; </a:t>
            </a:r>
          </a:p>
          <a:p>
            <a:r>
              <a:rPr lang="en-US" sz="600" dirty="0">
                <a:latin typeface="Monaco"/>
                <a:cs typeface="Monaco"/>
              </a:rPr>
              <a:t>(0x0018,0x0021) CS Sequence Variant         VR=&lt;CS&gt;   VL=&lt;0x0004&gt;  &lt;OSP &gt; </a:t>
            </a:r>
          </a:p>
          <a:p>
            <a:r>
              <a:rPr lang="en-US" sz="600" dirty="0">
                <a:latin typeface="Monaco"/>
                <a:cs typeface="Monaco"/>
              </a:rPr>
              <a:t>(0x0018,0x0022) CS Scan Options     VR=&lt;CS&gt;   VL=&lt;0x0004&gt;  &lt;NPW &gt; </a:t>
            </a:r>
          </a:p>
          <a:p>
            <a:r>
              <a:rPr lang="en-US" sz="600" dirty="0">
                <a:latin typeface="Monaco"/>
                <a:cs typeface="Monaco"/>
              </a:rPr>
              <a:t>(0x0018,0x0023) CS MR Acquisition Type      VR=&lt;CS&gt;   VL=&lt;0x0002&gt;  &lt;2D&gt; </a:t>
            </a:r>
          </a:p>
          <a:p>
            <a:r>
              <a:rPr lang="en-US" sz="600" dirty="0">
                <a:latin typeface="Monaco"/>
                <a:cs typeface="Monaco"/>
              </a:rPr>
              <a:t>(0x0018,0x0025) CS </a:t>
            </a:r>
            <a:r>
              <a:rPr lang="en-US" sz="600" dirty="0" err="1">
                <a:latin typeface="Monaco"/>
                <a:cs typeface="Monaco"/>
              </a:rPr>
              <a:t>Angio</a:t>
            </a:r>
            <a:r>
              <a:rPr lang="en-US" sz="600" dirty="0">
                <a:latin typeface="Monaco"/>
                <a:cs typeface="Monaco"/>
              </a:rPr>
              <a:t> Flag       VR=&lt;CS&gt;   VL=&lt;0x0002&gt;  &lt;N &gt; </a:t>
            </a:r>
          </a:p>
          <a:p>
            <a:r>
              <a:rPr lang="en-US" sz="600" dirty="0">
                <a:latin typeface="Monaco"/>
                <a:cs typeface="Monaco"/>
              </a:rPr>
              <a:t>(0x0018,0x0050) DS Slice Thickness          VR=&lt;DS&gt;   VL=&lt;0x0008&gt;  &lt;5.000000&gt; </a:t>
            </a:r>
          </a:p>
          <a:p>
            <a:r>
              <a:rPr lang="en-US" sz="600" dirty="0">
                <a:latin typeface="Monaco"/>
                <a:cs typeface="Monaco"/>
              </a:rPr>
              <a:t>(0x0018,0x0080) DS Repetition Time          VR=&lt;DS&gt;   VL=&lt;0x000c&gt;  &lt; 2000.000000&gt; </a:t>
            </a:r>
          </a:p>
          <a:p>
            <a:r>
              <a:rPr lang="en-US" sz="600" dirty="0">
                <a:latin typeface="Monaco"/>
                <a:cs typeface="Monaco"/>
              </a:rPr>
              <a:t>(0x0018,0x0081) DS Echo Time        VR=&lt;DS&gt;   VL=&lt;0x000a&gt;  &lt; 20.000000&gt; </a:t>
            </a:r>
          </a:p>
          <a:p>
            <a:r>
              <a:rPr lang="en-US" sz="600" dirty="0">
                <a:latin typeface="Monaco"/>
                <a:cs typeface="Monaco"/>
              </a:rPr>
              <a:t>(0x0018,0x0082) DS Inversion Time   VR=&lt;DS&gt;   VL=&lt;0x0008&gt;  &lt;0.000000&gt; </a:t>
            </a:r>
          </a:p>
          <a:p>
            <a:r>
              <a:rPr lang="en-US" sz="600" dirty="0">
                <a:latin typeface="Monaco"/>
                <a:cs typeface="Monaco"/>
              </a:rPr>
              <a:t>(0x0018,0x0083) DS Number of Averages       VR=&lt;DS&gt;   VL=&lt;0x0008&gt;  &lt;0.500000&gt; </a:t>
            </a:r>
          </a:p>
          <a:p>
            <a:r>
              <a:rPr lang="en-US" sz="600" dirty="0">
                <a:latin typeface="Monaco"/>
                <a:cs typeface="Monaco"/>
              </a:rPr>
              <a:t>(0x0018,0x0084) DS Imaging Frequency        VR=&lt;DS&gt;   VL=&lt;0x0010&gt;  &lt; 638746840.00000&gt; 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551363" y="1538288"/>
            <a:ext cx="4292227" cy="433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600" dirty="0">
                <a:latin typeface="Monaco"/>
                <a:cs typeface="Monaco"/>
              </a:rPr>
              <a:t>(0x0018,0x0085) SH Imaged Nucleus   VR=&lt;SH&gt;   VL=&lt;0x0002&gt;  &lt;H1&gt; </a:t>
            </a:r>
          </a:p>
          <a:p>
            <a:r>
              <a:rPr lang="en-US" sz="600" dirty="0">
                <a:latin typeface="Monaco"/>
                <a:cs typeface="Monaco"/>
              </a:rPr>
              <a:t>(0x0018,0x0086) IS Echo Number(s)   VR=&lt;IS&gt;   VL=&lt;0x0002&gt;  &lt; 1&gt; </a:t>
            </a:r>
          </a:p>
          <a:p>
            <a:r>
              <a:rPr lang="en-US" sz="600" dirty="0">
                <a:latin typeface="Monaco"/>
                <a:cs typeface="Monaco"/>
              </a:rPr>
              <a:t>(0x0018,0x0087) DS Magnetic Field Strength          VR=&lt;DS&gt;   VL=&lt;0x0006&gt;  &lt;15000 &gt; </a:t>
            </a:r>
          </a:p>
          <a:p>
            <a:r>
              <a:rPr lang="en-US" sz="600" dirty="0">
                <a:latin typeface="Monaco"/>
                <a:cs typeface="Monaco"/>
              </a:rPr>
              <a:t>(0x0018,0x0088) DS Spacing Between Slices   VR=&lt;DS&gt;   VL=&lt;0x0008&gt;  &lt;6.000000&gt; </a:t>
            </a:r>
          </a:p>
          <a:p>
            <a:r>
              <a:rPr lang="en-US" sz="600" dirty="0">
                <a:latin typeface="Monaco"/>
                <a:cs typeface="Monaco"/>
              </a:rPr>
              <a:t>(0x0018,0x0091) IS Echo Train Length        VR=&lt;IS&gt;   VL=&lt;0x0002&gt;  &lt;0 &gt; </a:t>
            </a:r>
          </a:p>
          <a:p>
            <a:r>
              <a:rPr lang="en-US" sz="600" dirty="0">
                <a:latin typeface="Monaco"/>
                <a:cs typeface="Monaco"/>
              </a:rPr>
              <a:t>(0x0018,0x0093) DS Percent Sampling         VR=&lt;DS&gt;   VL=&lt;0x000a&gt;  &lt; 53.125000&gt; </a:t>
            </a:r>
          </a:p>
          <a:p>
            <a:r>
              <a:rPr lang="en-US" sz="600" dirty="0">
                <a:latin typeface="Monaco"/>
                <a:cs typeface="Monaco"/>
              </a:rPr>
              <a:t>(0x0018,0x0094) DS Percent Phase Field of View      VR=&lt;DS&gt;   VL=&lt;0x000a&gt;  &lt;100.000000&gt; </a:t>
            </a:r>
          </a:p>
          <a:p>
            <a:r>
              <a:rPr lang="en-US" sz="600" dirty="0">
                <a:latin typeface="Monaco"/>
                <a:cs typeface="Monaco"/>
              </a:rPr>
              <a:t>(0x0018,0x1088) IS Heart Rate       VR=&lt;IS&gt;   VL=&lt;0x0002&gt;  &lt;0 &gt; </a:t>
            </a:r>
          </a:p>
          <a:p>
            <a:r>
              <a:rPr lang="en-US" sz="600" dirty="0">
                <a:latin typeface="Monaco"/>
                <a:cs typeface="Monaco"/>
              </a:rPr>
              <a:t>(0x0018,0x1090) IS Cardiac Number of Images         VR=&lt;IS&gt;   VL=&lt;0x0002&gt;  &lt;0 &gt; </a:t>
            </a:r>
          </a:p>
          <a:p>
            <a:r>
              <a:rPr lang="en-US" sz="600" dirty="0">
                <a:latin typeface="Monaco"/>
                <a:cs typeface="Monaco"/>
              </a:rPr>
              <a:t>(0x0018,0x1094) IS Trigger Window   VR=&lt;IS&gt;   VL=&lt;0x0002&gt;  &lt;10&gt; </a:t>
            </a:r>
          </a:p>
          <a:p>
            <a:r>
              <a:rPr lang="en-US" sz="600" dirty="0">
                <a:latin typeface="Monaco"/>
                <a:cs typeface="Monaco"/>
              </a:rPr>
              <a:t>(0x0018,0x1100) DS Reconstruction Diameter          VR=&lt;DS&gt;   VL=&lt;0x000a&gt;  &lt;140.000000&gt; </a:t>
            </a:r>
          </a:p>
          <a:p>
            <a:r>
              <a:rPr lang="en-US" sz="600" dirty="0">
                <a:latin typeface="Monaco"/>
                <a:cs typeface="Monaco"/>
              </a:rPr>
              <a:t>(0x0018,0x1314) DS Flip Angle       VR=&lt;DS&gt;   VL=&lt;0x0002&gt;  &lt;0 &gt; </a:t>
            </a:r>
          </a:p>
          <a:p>
            <a:r>
              <a:rPr lang="en-US" sz="600" dirty="0">
                <a:latin typeface="Monaco"/>
                <a:cs typeface="Monaco"/>
              </a:rPr>
              <a:t>(0x0018,0x1315) CS Variable Flip Angle Flag         VR=&lt;CS&gt;   VL=&lt;0x0002&gt;  &lt;N &gt; </a:t>
            </a:r>
          </a:p>
          <a:p>
            <a:r>
              <a:rPr lang="en-US" sz="600" dirty="0">
                <a:latin typeface="Monaco"/>
                <a:cs typeface="Monaco"/>
              </a:rPr>
              <a:t>(0x0018,0x1316) DS SAR      VR=&lt;DS&gt;   VL=&lt;0x0008&gt;  &lt;0.052993&gt; </a:t>
            </a:r>
          </a:p>
          <a:p>
            <a:r>
              <a:rPr lang="en-US" sz="600" dirty="0">
                <a:latin typeface="Monaco"/>
                <a:cs typeface="Monaco"/>
              </a:rPr>
              <a:t>(0x0018,0x5100) CS Patient Position         VR=&lt;CS&gt;   VL=&lt;0x0004&gt;  &lt;FFS &gt; </a:t>
            </a:r>
          </a:p>
          <a:p>
            <a:r>
              <a:rPr lang="en-US" sz="600" dirty="0">
                <a:latin typeface="Monaco"/>
                <a:cs typeface="Monaco"/>
              </a:rPr>
              <a:t>(0x0020,0x000d) UI Study Instance UID       VR=&lt;UI&gt;   VL=&lt;0x0028&gt; </a:t>
            </a:r>
          </a:p>
          <a:p>
            <a:r>
              <a:rPr lang="en-US" sz="600" dirty="0">
                <a:latin typeface="Monaco"/>
                <a:cs typeface="Monaco"/>
              </a:rPr>
              <a:t> 	&lt;1.2.840.113619.2.1.2.139348932.602501178&gt; </a:t>
            </a:r>
          </a:p>
          <a:p>
            <a:r>
              <a:rPr lang="en-US" sz="600" dirty="0">
                <a:latin typeface="Monaco"/>
                <a:cs typeface="Monaco"/>
              </a:rPr>
              <a:t>(0x0020,0x000e) UI Series Instance UID      VR=&lt;UI&gt;   VL=&lt;0x002a&gt;</a:t>
            </a:r>
          </a:p>
          <a:p>
            <a:r>
              <a:rPr lang="en-US" sz="600" dirty="0">
                <a:latin typeface="Monaco"/>
                <a:cs typeface="Monaco"/>
              </a:rPr>
              <a:t>	&lt;1.2.840.113619.2.1.2.596272627.1.602501541&gt; </a:t>
            </a:r>
          </a:p>
          <a:p>
            <a:r>
              <a:rPr lang="en-US" sz="600" dirty="0">
                <a:latin typeface="Monaco"/>
                <a:cs typeface="Monaco"/>
              </a:rPr>
              <a:t>(0x0020,0x0010) SH Study ID         VR=&lt;SH&gt;   VL=&lt;0x0002&gt;  &lt;2 &gt; </a:t>
            </a:r>
          </a:p>
          <a:p>
            <a:r>
              <a:rPr lang="en-US" sz="600" dirty="0">
                <a:latin typeface="Monaco"/>
                <a:cs typeface="Monaco"/>
              </a:rPr>
              <a:t>(0x0020,0x0011) IS Series Number    VR=&lt;IS&gt;   VL=&lt;0x0002&gt;  &lt; 1&gt; </a:t>
            </a:r>
          </a:p>
          <a:p>
            <a:r>
              <a:rPr lang="en-US" sz="600" dirty="0">
                <a:latin typeface="Monaco"/>
                <a:cs typeface="Monaco"/>
              </a:rPr>
              <a:t>(0x0020,0x0012) IS Acquisition Number       VR=&lt;IS&gt;   VL=&lt;0x0002&gt;  &lt; 0&gt; </a:t>
            </a:r>
          </a:p>
          <a:p>
            <a:r>
              <a:rPr lang="en-US" sz="600" dirty="0">
                <a:latin typeface="Monaco"/>
                <a:cs typeface="Monaco"/>
              </a:rPr>
              <a:t>(0x0020,0x0013) IS Image Number     VR=&lt;IS&gt;   VL=&lt;0x0002&gt;  &lt; 1&gt; </a:t>
            </a:r>
          </a:p>
          <a:p>
            <a:r>
              <a:rPr lang="en-US" sz="600" dirty="0">
                <a:latin typeface="Monaco"/>
                <a:cs typeface="Monaco"/>
              </a:rPr>
              <a:t>(0x0020,0x0032) DS Image Position (Patient)         VR=&lt;DS&gt;   VL=&lt;0x0020&gt;</a:t>
            </a:r>
          </a:p>
          <a:p>
            <a:r>
              <a:rPr lang="en-US" sz="600" dirty="0">
                <a:latin typeface="Monaco"/>
                <a:cs typeface="Monaco"/>
              </a:rPr>
              <a:t>	&lt;-70.000000\ 18.000000\ 75.000000&gt; </a:t>
            </a:r>
          </a:p>
          <a:p>
            <a:r>
              <a:rPr lang="en-US" sz="600" dirty="0">
                <a:latin typeface="Monaco"/>
                <a:cs typeface="Monaco"/>
              </a:rPr>
              <a:t>(0x0020,0x0037) DS Image Orientation (Patient)      VR=&lt;DS&gt;   VL=&lt;0x0038&gt; </a:t>
            </a:r>
          </a:p>
          <a:p>
            <a:r>
              <a:rPr lang="en-US" sz="600" dirty="0">
                <a:latin typeface="Monaco"/>
                <a:cs typeface="Monaco"/>
              </a:rPr>
              <a:t>	&lt; 1.000000\0.000000\0.000000\0.000000\0.000000\ -1.000000&gt; </a:t>
            </a:r>
          </a:p>
          <a:p>
            <a:r>
              <a:rPr lang="en-US" sz="600" dirty="0">
                <a:latin typeface="Monaco"/>
                <a:cs typeface="Monaco"/>
              </a:rPr>
              <a:t>(0x0020,0x0052) UI Frame of Reference UID   VR=&lt;UI&gt;   VL=&lt;0x002c&gt;</a:t>
            </a:r>
          </a:p>
          <a:p>
            <a:r>
              <a:rPr lang="en-US" sz="600" dirty="0">
                <a:latin typeface="Monaco"/>
                <a:cs typeface="Monaco"/>
              </a:rPr>
              <a:t>	&lt;1.2.840.113619.2.1.2.596272627.1.602501541.0&gt; </a:t>
            </a:r>
          </a:p>
          <a:p>
            <a:r>
              <a:rPr lang="en-US" sz="600" dirty="0">
                <a:latin typeface="Monaco"/>
                <a:cs typeface="Monaco"/>
              </a:rPr>
              <a:t>(0x0020,0x0060) CS Laterality       VR=&lt;CS&gt;   VL=&lt;0x0000&gt;          []</a:t>
            </a:r>
          </a:p>
          <a:p>
            <a:r>
              <a:rPr lang="en-US" sz="600" dirty="0">
                <a:latin typeface="Monaco"/>
                <a:cs typeface="Monaco"/>
              </a:rPr>
              <a:t>(0x0020,0x0110) DS Temporal Resolution      VR=&lt;DS&gt;   VL=&lt;0x000a&gt;  &lt;1120403456&gt; </a:t>
            </a:r>
          </a:p>
          <a:p>
            <a:r>
              <a:rPr lang="en-US" sz="600" dirty="0">
                <a:latin typeface="Monaco"/>
                <a:cs typeface="Monaco"/>
              </a:rPr>
              <a:t>(0x0020,0x1040) LO Position Reference Indicator     VR=&lt;LO&gt;   VL=&lt;0x0002&gt;  &lt;KN&gt; </a:t>
            </a:r>
          </a:p>
          <a:p>
            <a:r>
              <a:rPr lang="en-US" sz="600" dirty="0">
                <a:latin typeface="Monaco"/>
                <a:cs typeface="Monaco"/>
              </a:rPr>
              <a:t>(0x0020,0x1041) DS Slice Location   VR=&lt;DS&gt;   VL=&lt;0x000e&gt;  &lt;-18.0000000000&gt; </a:t>
            </a:r>
          </a:p>
          <a:p>
            <a:r>
              <a:rPr lang="en-US" sz="600" dirty="0">
                <a:latin typeface="Monaco"/>
                <a:cs typeface="Monaco"/>
              </a:rPr>
              <a:t>(0x0028,0x0002) US Samples per Pixel        VR=&lt;US&gt;   VL=&lt;0x0002&gt;  [0x01] </a:t>
            </a:r>
          </a:p>
          <a:p>
            <a:r>
              <a:rPr lang="en-US" sz="600" dirty="0">
                <a:latin typeface="Monaco"/>
                <a:cs typeface="Monaco"/>
              </a:rPr>
              <a:t>(0x0028,0x0004) CS Photometric Interpretation       VR=&lt;CS&gt;   VL=&lt;0x000c&gt;  &lt;MONOCHROME2 &gt; </a:t>
            </a:r>
          </a:p>
          <a:p>
            <a:r>
              <a:rPr lang="en-US" sz="600" dirty="0">
                <a:latin typeface="Monaco"/>
                <a:cs typeface="Monaco"/>
              </a:rPr>
              <a:t>(0x0028,0x0010) US Rows     VR=&lt;US&gt;   VL=&lt;0x0002&gt;  [0x100] </a:t>
            </a:r>
          </a:p>
          <a:p>
            <a:r>
              <a:rPr lang="en-US" sz="600" dirty="0">
                <a:latin typeface="Monaco"/>
                <a:cs typeface="Monaco"/>
              </a:rPr>
              <a:t>(0x0028,0x0011) US Columns          VR=&lt;US&gt;   VL=&lt;0x0002&gt;  [0x100] </a:t>
            </a:r>
          </a:p>
          <a:p>
            <a:r>
              <a:rPr lang="en-US" sz="600" dirty="0">
                <a:latin typeface="Monaco"/>
                <a:cs typeface="Monaco"/>
              </a:rPr>
              <a:t>(0x0028,0x0030) DS Pixel Spacing    VR=&lt;DS&gt;   VL=&lt;0x0012&gt;  &lt; 0.546875\0.546875&gt; </a:t>
            </a:r>
          </a:p>
          <a:p>
            <a:r>
              <a:rPr lang="en-US" sz="600" dirty="0">
                <a:latin typeface="Monaco"/>
                <a:cs typeface="Monaco"/>
              </a:rPr>
              <a:t>(0x0028,0x0100) US Bits Allocated   VR=&lt;US&gt;   VL=&lt;0x0002&gt;  [0x10] </a:t>
            </a:r>
          </a:p>
          <a:p>
            <a:r>
              <a:rPr lang="en-US" sz="600" dirty="0">
                <a:latin typeface="Monaco"/>
                <a:cs typeface="Monaco"/>
              </a:rPr>
              <a:t>(0x0028,0x0101) US Bits Stored      VR=&lt;US&gt;   VL=&lt;0x0002&gt;  [0x10] </a:t>
            </a:r>
          </a:p>
          <a:p>
            <a:r>
              <a:rPr lang="en-US" sz="600" dirty="0">
                <a:latin typeface="Monaco"/>
                <a:cs typeface="Monaco"/>
              </a:rPr>
              <a:t>(0x0028,0x0102) US High Bit         VR=&lt;US&gt;   VL=&lt;0x0002&gt;  [0x0f] </a:t>
            </a:r>
          </a:p>
          <a:p>
            <a:r>
              <a:rPr lang="en-US" sz="600" dirty="0">
                <a:latin typeface="Monaco"/>
                <a:cs typeface="Monaco"/>
              </a:rPr>
              <a:t>(0x0028,0x0103) US Pixel Representation     VR=&lt;US&gt;   VL=&lt;0x0002&gt;  [0x01] </a:t>
            </a:r>
          </a:p>
          <a:p>
            <a:r>
              <a:rPr lang="en-US" sz="600" dirty="0">
                <a:latin typeface="Monaco"/>
                <a:cs typeface="Monaco"/>
              </a:rPr>
              <a:t>(0x0028,0x0120) XS Pixel Padding Value      VR=&lt;SS&gt;   VL=&lt;0x0002&gt;  [0x00] </a:t>
            </a:r>
          </a:p>
          <a:p>
            <a:r>
              <a:rPr lang="en-US" sz="600" dirty="0">
                <a:latin typeface="Monaco"/>
                <a:cs typeface="Monaco"/>
              </a:rPr>
              <a:t>(0x7fe0,0x0010) OX Pixel Data       VR=&lt;OW&gt;   VL=&lt;0x20000&gt;         [</a:t>
            </a:r>
            <a:r>
              <a:rPr lang="en-US" sz="600" dirty="0" smtClean="0">
                <a:latin typeface="Monaco"/>
                <a:cs typeface="Monaco"/>
              </a:rPr>
              <a:t>]</a:t>
            </a:r>
            <a:endParaRPr lang="en-US" sz="600" dirty="0">
              <a:latin typeface="Monaco"/>
              <a:cs typeface="Monaco"/>
            </a:endParaRPr>
          </a:p>
          <a:p>
            <a:endParaRPr lang="en-US" sz="600" dirty="0">
              <a:latin typeface="Monaco"/>
              <a:cs typeface="Monaco"/>
            </a:endParaRPr>
          </a:p>
          <a:p>
            <a:endParaRPr lang="en-US" sz="600" dirty="0">
              <a:latin typeface="Monaco"/>
              <a:cs typeface="Monaco"/>
            </a:endParaRPr>
          </a:p>
        </p:txBody>
      </p:sp>
    </p:spTree>
    <p:extLst>
      <p:ext uri="{BB962C8B-B14F-4D97-AF65-F5344CB8AC3E}">
        <p14:creationId xmlns:p14="http://schemas.microsoft.com/office/powerpoint/2010/main" val="3408734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DICOM – Brief History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1982 – 1</a:t>
            </a:r>
            <a:r>
              <a:rPr lang="en-US" sz="2000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PACS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Conference –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session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standards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1982 – AAPM Report 10 – Standard Format for Image Interchange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1983 – ad hoc meeting between FDA, ACR &amp; NEMA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1983 – 1</a:t>
            </a:r>
            <a:r>
              <a:rPr lang="en-US" sz="2000" baseline="30000" dirty="0" smtClean="0"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 meeting of ACR-NEMA “Digital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Imaging and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Communications Standards” Committee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1985 – ACR-NEMA 300-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1985 (“version 1.0”) issued</a:t>
            </a:r>
          </a:p>
          <a:p>
            <a:pPr eaLnBrk="1" hangingPunct="1"/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1988 – </a:t>
            </a:r>
            <a:r>
              <a:rPr lang="en-US" sz="2000" dirty="0"/>
              <a:t>ACR-NEMA 300-</a:t>
            </a:r>
            <a:r>
              <a:rPr lang="en-US" sz="2000" dirty="0" smtClean="0"/>
              <a:t>1988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(“version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2.0”) issued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1990 – Inter-vendor testing </a:t>
            </a:r>
            <a:r>
              <a:rPr lang="en-US" sz="2000" dirty="0"/>
              <a:t>of version </a:t>
            </a:r>
            <a:r>
              <a:rPr lang="en-US" sz="2000" dirty="0" smtClean="0"/>
              <a:t>2.0 at Georgetown</a:t>
            </a:r>
          </a:p>
          <a:p>
            <a:pPr eaLnBrk="1" hangingPunct="1"/>
            <a:r>
              <a:rPr lang="en-US" sz="2000" dirty="0" smtClean="0"/>
              <a:t>1992 – Trial of DICOM (“version 3.0) at RSNA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1993 </a:t>
            </a:r>
            <a:r>
              <a:rPr lang="en-US" sz="2000" dirty="0" smtClean="0"/>
              <a:t>– DICOM 3.0 </a:t>
            </a:r>
            <a:r>
              <a:rPr lang="en-US" sz="2000" dirty="0" smtClean="0"/>
              <a:t>issued</a:t>
            </a:r>
            <a:endParaRPr lang="en-US" sz="20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739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8 at 1.00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9" y="224145"/>
            <a:ext cx="7899948" cy="638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79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Encoding – Sequences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(SQ) VR allows “nesting” of lists</a:t>
            </a:r>
          </a:p>
          <a:p>
            <a:r>
              <a:rPr lang="en-US" dirty="0" smtClean="0"/>
              <a:t>Data Element with an SQ VR</a:t>
            </a:r>
          </a:p>
          <a:p>
            <a:pPr lvl="1"/>
            <a:r>
              <a:rPr lang="en-US" dirty="0" smtClean="0"/>
              <a:t>no “value” field per se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ay have a fixed or undefined length</a:t>
            </a:r>
          </a:p>
          <a:p>
            <a:pPr lvl="1"/>
            <a:r>
              <a:rPr lang="en-US" dirty="0" smtClean="0"/>
              <a:t>zero or more Sequence Items</a:t>
            </a:r>
          </a:p>
          <a:p>
            <a:pPr lvl="1"/>
            <a:r>
              <a:rPr lang="en-US" dirty="0" smtClean="0"/>
              <a:t>Sequence Delimiter tag (if was undefined length)</a:t>
            </a:r>
          </a:p>
          <a:p>
            <a:r>
              <a:rPr lang="en-US" dirty="0" smtClean="0"/>
              <a:t>Sequence Item</a:t>
            </a:r>
          </a:p>
          <a:p>
            <a:pPr lvl="1"/>
            <a:r>
              <a:rPr lang="en-US" dirty="0" smtClean="0"/>
              <a:t>Item tag (</a:t>
            </a:r>
            <a:r>
              <a:rPr lang="en-US" dirty="0"/>
              <a:t>may have a fixed or undefined </a:t>
            </a:r>
            <a:r>
              <a:rPr lang="en-US" dirty="0" smtClean="0"/>
              <a:t>length)</a:t>
            </a:r>
          </a:p>
          <a:p>
            <a:pPr lvl="1"/>
            <a:r>
              <a:rPr lang="en-US" dirty="0" smtClean="0"/>
              <a:t>list of (sorted, unique) data elements</a:t>
            </a:r>
          </a:p>
          <a:p>
            <a:pPr lvl="1"/>
            <a:r>
              <a:rPr lang="en-US" dirty="0" smtClean="0"/>
              <a:t>Item Delimiter tag (if was undefined length)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111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8 at 3.44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5023"/>
            <a:ext cx="9144000" cy="317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057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6222" y="2066103"/>
            <a:ext cx="8473263" cy="267765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Courier"/>
                <a:cs typeface="Courier"/>
              </a:rPr>
              <a:t>%item				</a:t>
            </a:r>
          </a:p>
          <a:p>
            <a:r>
              <a:rPr lang="en-US" altLang="en-US" sz="1400" dirty="0">
                <a:latin typeface="Courier"/>
                <a:cs typeface="Courier"/>
              </a:rPr>
              <a:t>(0x0040,0xa010) Relationship Type &lt;HAS OBS CONTEXT&gt;</a:t>
            </a:r>
          </a:p>
          <a:p>
            <a:r>
              <a:rPr lang="en-US" altLang="en-US" sz="1400" dirty="0">
                <a:latin typeface="Courier"/>
                <a:cs typeface="Courier"/>
              </a:rPr>
              <a:t>(0x0040,0xa040) Value Type &lt;PNAME &gt;</a:t>
            </a:r>
          </a:p>
          <a:p>
            <a:r>
              <a:rPr lang="en-US" altLang="en-US" sz="1400" dirty="0">
                <a:latin typeface="Courier"/>
                <a:cs typeface="Courier"/>
              </a:rPr>
              <a:t>(0x0040,0xa043) Concept Name Code Sequence	</a:t>
            </a:r>
          </a:p>
          <a:p>
            <a:r>
              <a:rPr lang="en-US" altLang="en-US" sz="1400" dirty="0">
                <a:latin typeface="Courier"/>
                <a:cs typeface="Courier"/>
              </a:rPr>
              <a:t>	%item				</a:t>
            </a:r>
          </a:p>
          <a:p>
            <a:r>
              <a:rPr lang="en-US" altLang="en-US" sz="1400" dirty="0">
                <a:latin typeface="Courier"/>
                <a:cs typeface="Courier"/>
              </a:rPr>
              <a:t>	(0x0008,0x0100) Code Value &lt;000555&gt;</a:t>
            </a:r>
          </a:p>
          <a:p>
            <a:r>
              <a:rPr lang="en-US" altLang="en-US" sz="1400" dirty="0">
                <a:latin typeface="Courier"/>
                <a:cs typeface="Courier"/>
              </a:rPr>
              <a:t>	(0x0008,0x0102) Coding Scheme Designator &lt;</a:t>
            </a:r>
            <a:r>
              <a:rPr lang="en-US" altLang="en-US" sz="1400" dirty="0" err="1">
                <a:latin typeface="Courier"/>
                <a:cs typeface="Courier"/>
              </a:rPr>
              <a:t>LNdemo</a:t>
            </a:r>
            <a:r>
              <a:rPr lang="en-US" altLang="en-US" sz="1400" dirty="0">
                <a:latin typeface="Courier"/>
                <a:cs typeface="Courier"/>
              </a:rPr>
              <a:t>&gt;</a:t>
            </a:r>
          </a:p>
          <a:p>
            <a:r>
              <a:rPr lang="en-US" altLang="en-US" sz="1400" dirty="0">
                <a:latin typeface="Courier"/>
                <a:cs typeface="Courier"/>
              </a:rPr>
              <a:t>	(0x0008,0x0104) Code Meaning  &lt;Recording 0bserver&gt;</a:t>
            </a:r>
          </a:p>
          <a:p>
            <a:r>
              <a:rPr lang="en-US" altLang="en-US" sz="1400" dirty="0">
                <a:latin typeface="Courier"/>
                <a:cs typeface="Courier"/>
              </a:rPr>
              <a:t>	%</a:t>
            </a:r>
            <a:r>
              <a:rPr lang="en-US" altLang="en-US" sz="1400" dirty="0" err="1">
                <a:latin typeface="Courier"/>
                <a:cs typeface="Courier"/>
              </a:rPr>
              <a:t>enditem</a:t>
            </a:r>
            <a:r>
              <a:rPr lang="en-US" altLang="en-US" sz="1400" dirty="0">
                <a:latin typeface="Courier"/>
                <a:cs typeface="Courier"/>
              </a:rPr>
              <a:t>				</a:t>
            </a:r>
          </a:p>
          <a:p>
            <a:r>
              <a:rPr lang="en-US" altLang="en-US" sz="1400" dirty="0">
                <a:latin typeface="Courier"/>
                <a:cs typeface="Courier"/>
              </a:rPr>
              <a:t>%</a:t>
            </a:r>
            <a:r>
              <a:rPr lang="en-US" altLang="en-US" sz="1400" dirty="0" err="1">
                <a:latin typeface="Courier"/>
                <a:cs typeface="Courier"/>
              </a:rPr>
              <a:t>endseq</a:t>
            </a:r>
            <a:r>
              <a:rPr lang="en-US" altLang="en-US" sz="1400" dirty="0">
                <a:latin typeface="Courier"/>
                <a:cs typeface="Courier"/>
              </a:rPr>
              <a:t>				</a:t>
            </a:r>
          </a:p>
          <a:p>
            <a:r>
              <a:rPr lang="en-US" altLang="en-US" sz="1400" dirty="0">
                <a:latin typeface="Courier"/>
                <a:cs typeface="Courier"/>
              </a:rPr>
              <a:t>(0x0040,0xa123) Person Name &lt;</a:t>
            </a:r>
            <a:r>
              <a:rPr lang="en-US" altLang="en-US" sz="1400" dirty="0" err="1">
                <a:latin typeface="Courier"/>
                <a:cs typeface="Courier"/>
              </a:rPr>
              <a:t>Smith^John</a:t>
            </a:r>
            <a:r>
              <a:rPr lang="en-US" altLang="en-US" sz="1400" dirty="0">
                <a:latin typeface="Courier"/>
                <a:cs typeface="Courier"/>
              </a:rPr>
              <a:t>^^</a:t>
            </a:r>
            <a:r>
              <a:rPr lang="en-US" altLang="en-US" sz="1400" dirty="0" err="1">
                <a:latin typeface="Courier"/>
                <a:cs typeface="Courier"/>
              </a:rPr>
              <a:t>Dr</a:t>
            </a:r>
            <a:r>
              <a:rPr lang="en-US" altLang="en-US" sz="1400" dirty="0">
                <a:latin typeface="Courier"/>
                <a:cs typeface="Courier"/>
              </a:rPr>
              <a:t>^ &gt;</a:t>
            </a:r>
          </a:p>
          <a:p>
            <a:r>
              <a:rPr lang="en-US" altLang="en-US" sz="1400" dirty="0">
                <a:latin typeface="Courier"/>
                <a:cs typeface="Courier"/>
              </a:rPr>
              <a:t>%</a:t>
            </a:r>
            <a:r>
              <a:rPr lang="en-US" altLang="en-US" sz="1400" dirty="0" err="1">
                <a:latin typeface="Courier"/>
                <a:cs typeface="Courier"/>
              </a:rPr>
              <a:t>enditem</a:t>
            </a:r>
            <a:endParaRPr lang="en-US" altLang="en-US" sz="1400" dirty="0">
              <a:latin typeface="Courier"/>
              <a:cs typeface="Courier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026" y="293955"/>
            <a:ext cx="8210481" cy="705465"/>
          </a:xfrm>
        </p:spPr>
        <p:txBody>
          <a:bodyPr/>
          <a:lstStyle/>
          <a:p>
            <a:pPr algn="ctr"/>
            <a:r>
              <a:rPr lang="en-US" dirty="0" smtClean="0"/>
              <a:t>Dump Tool Output for Sequence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191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Actual Binary Encoding</a:t>
            </a:r>
            <a:endParaRPr lang="en-US" dirty="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65148" y="1606424"/>
            <a:ext cx="8652707" cy="418576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ourier" charset="0"/>
              </a:rPr>
              <a:t>...</a:t>
            </a:r>
          </a:p>
          <a:p>
            <a:r>
              <a:rPr lang="en-US" sz="1400" dirty="0" smtClean="0">
                <a:latin typeface="Courier" charset="0"/>
              </a:rPr>
              <a:t>(0x0028,0x0002</a:t>
            </a:r>
            <a:r>
              <a:rPr lang="en-US" sz="1400" dirty="0">
                <a:latin typeface="Courier" charset="0"/>
              </a:rPr>
              <a:t>) Samples per Pixel          </a:t>
            </a:r>
            <a:r>
              <a:rPr lang="en-US" sz="1400" dirty="0" smtClean="0">
                <a:latin typeface="Courier" charset="0"/>
              </a:rPr>
              <a:t>VR</a:t>
            </a:r>
            <a:r>
              <a:rPr lang="en-US" sz="1400" dirty="0">
                <a:latin typeface="Courier" charset="0"/>
              </a:rPr>
              <a:t>=&lt;US&gt; </a:t>
            </a:r>
            <a:r>
              <a:rPr lang="en-US" sz="1400" dirty="0" smtClean="0">
                <a:latin typeface="Courier" charset="0"/>
              </a:rPr>
              <a:t>VL</a:t>
            </a:r>
            <a:r>
              <a:rPr lang="en-US" sz="1400" dirty="0">
                <a:latin typeface="Courier" charset="0"/>
              </a:rPr>
              <a:t>=&lt;0x0002&gt;  [0x0001] </a:t>
            </a:r>
          </a:p>
          <a:p>
            <a:r>
              <a:rPr lang="en-US" sz="1400" dirty="0" smtClean="0">
                <a:latin typeface="Courier" charset="0"/>
              </a:rPr>
              <a:t>(0x0028,0x0004</a:t>
            </a:r>
            <a:r>
              <a:rPr lang="en-US" sz="1400" dirty="0">
                <a:latin typeface="Courier" charset="0"/>
              </a:rPr>
              <a:t>) Photometric Interpretation </a:t>
            </a:r>
            <a:r>
              <a:rPr lang="en-US" sz="1400" dirty="0" smtClean="0">
                <a:latin typeface="Courier" charset="0"/>
              </a:rPr>
              <a:t>VR</a:t>
            </a:r>
            <a:r>
              <a:rPr lang="en-US" sz="1400" dirty="0">
                <a:latin typeface="Courier" charset="0"/>
              </a:rPr>
              <a:t>=&lt;CS&gt; </a:t>
            </a:r>
            <a:r>
              <a:rPr lang="en-US" sz="1400" dirty="0" smtClean="0">
                <a:latin typeface="Courier" charset="0"/>
              </a:rPr>
              <a:t>VL</a:t>
            </a:r>
            <a:r>
              <a:rPr lang="en-US" sz="1400" dirty="0">
                <a:latin typeface="Courier" charset="0"/>
              </a:rPr>
              <a:t>=&lt;0x000c&gt;  &lt;MONOCHROME2 &gt; </a:t>
            </a:r>
          </a:p>
          <a:p>
            <a:r>
              <a:rPr lang="en-US" sz="1400" dirty="0" smtClean="0">
                <a:latin typeface="Courier" charset="0"/>
              </a:rPr>
              <a:t>(0x0028,0x0008</a:t>
            </a:r>
            <a:r>
              <a:rPr lang="en-US" sz="1400" dirty="0">
                <a:latin typeface="Courier" charset="0"/>
              </a:rPr>
              <a:t>) Number of Frames           </a:t>
            </a:r>
            <a:r>
              <a:rPr lang="en-US" sz="1400" dirty="0" smtClean="0">
                <a:latin typeface="Courier" charset="0"/>
              </a:rPr>
              <a:t>VR</a:t>
            </a:r>
            <a:r>
              <a:rPr lang="en-US" sz="1400" dirty="0">
                <a:latin typeface="Courier" charset="0"/>
              </a:rPr>
              <a:t>=&lt;IS&gt; </a:t>
            </a:r>
            <a:r>
              <a:rPr lang="en-US" sz="1400" dirty="0" smtClean="0">
                <a:latin typeface="Courier" charset="0"/>
              </a:rPr>
              <a:t>VL</a:t>
            </a:r>
            <a:r>
              <a:rPr lang="en-US" sz="1400" dirty="0">
                <a:latin typeface="Courier" charset="0"/>
              </a:rPr>
              <a:t>=&lt;0x0004&gt;  &lt;124 &gt; </a:t>
            </a:r>
          </a:p>
          <a:p>
            <a:r>
              <a:rPr lang="en-US" sz="1400" dirty="0" smtClean="0">
                <a:latin typeface="Courier" charset="0"/>
              </a:rPr>
              <a:t>(0x0028,0x0010</a:t>
            </a:r>
            <a:r>
              <a:rPr lang="en-US" sz="1400" dirty="0">
                <a:latin typeface="Courier" charset="0"/>
              </a:rPr>
              <a:t>) Rows                       </a:t>
            </a:r>
            <a:r>
              <a:rPr lang="en-US" sz="1400" dirty="0" smtClean="0">
                <a:latin typeface="Courier" charset="0"/>
              </a:rPr>
              <a:t>VR</a:t>
            </a:r>
            <a:r>
              <a:rPr lang="en-US" sz="1400" dirty="0">
                <a:latin typeface="Courier" charset="0"/>
              </a:rPr>
              <a:t>=&lt;US&gt; </a:t>
            </a:r>
            <a:r>
              <a:rPr lang="en-US" sz="1400" dirty="0" smtClean="0">
                <a:latin typeface="Courier" charset="0"/>
              </a:rPr>
              <a:t>VL</a:t>
            </a:r>
            <a:r>
              <a:rPr lang="en-US" sz="1400" dirty="0">
                <a:latin typeface="Courier" charset="0"/>
              </a:rPr>
              <a:t>=&lt;0x0002&gt;  [0x0100] </a:t>
            </a:r>
          </a:p>
          <a:p>
            <a:r>
              <a:rPr lang="en-US" sz="1400" dirty="0" smtClean="0">
                <a:latin typeface="Courier" charset="0"/>
              </a:rPr>
              <a:t>(0x0028,0x0011</a:t>
            </a:r>
            <a:r>
              <a:rPr lang="en-US" sz="1400" dirty="0">
                <a:latin typeface="Courier" charset="0"/>
              </a:rPr>
              <a:t>) Columns                    </a:t>
            </a:r>
            <a:r>
              <a:rPr lang="en-US" sz="1400" dirty="0" smtClean="0">
                <a:latin typeface="Courier" charset="0"/>
              </a:rPr>
              <a:t>VR</a:t>
            </a:r>
            <a:r>
              <a:rPr lang="en-US" sz="1400" dirty="0">
                <a:latin typeface="Courier" charset="0"/>
              </a:rPr>
              <a:t>=&lt;US&gt; </a:t>
            </a:r>
            <a:r>
              <a:rPr lang="en-US" sz="1400" dirty="0" smtClean="0">
                <a:latin typeface="Courier" charset="0"/>
              </a:rPr>
              <a:t>VL</a:t>
            </a:r>
            <a:r>
              <a:rPr lang="en-US" sz="1400" dirty="0">
                <a:latin typeface="Courier" charset="0"/>
              </a:rPr>
              <a:t>=&lt;0x0002&gt;  [0x0100] </a:t>
            </a:r>
          </a:p>
          <a:p>
            <a:r>
              <a:rPr lang="en-US" sz="1400" dirty="0" smtClean="0">
                <a:latin typeface="Courier" charset="0"/>
              </a:rPr>
              <a:t>(0x0028,0x0100</a:t>
            </a:r>
            <a:r>
              <a:rPr lang="en-US" sz="1400" dirty="0">
                <a:latin typeface="Courier" charset="0"/>
              </a:rPr>
              <a:t>) Bits Allocated             </a:t>
            </a:r>
            <a:r>
              <a:rPr lang="en-US" sz="1400" dirty="0" smtClean="0">
                <a:latin typeface="Courier" charset="0"/>
              </a:rPr>
              <a:t>VR</a:t>
            </a:r>
            <a:r>
              <a:rPr lang="en-US" sz="1400" dirty="0">
                <a:latin typeface="Courier" charset="0"/>
              </a:rPr>
              <a:t>=&lt;US&gt; </a:t>
            </a:r>
            <a:r>
              <a:rPr lang="en-US" sz="1400" dirty="0" smtClean="0">
                <a:latin typeface="Courier" charset="0"/>
              </a:rPr>
              <a:t>VL</a:t>
            </a:r>
            <a:r>
              <a:rPr lang="en-US" sz="1400" dirty="0">
                <a:latin typeface="Courier" charset="0"/>
              </a:rPr>
              <a:t>=&lt;0x0002&gt;  [0x0010] </a:t>
            </a:r>
          </a:p>
          <a:p>
            <a:r>
              <a:rPr lang="en-US" sz="1400" dirty="0" smtClean="0">
                <a:latin typeface="Courier" charset="0"/>
              </a:rPr>
              <a:t>(0x0028,0x0101</a:t>
            </a:r>
            <a:r>
              <a:rPr lang="en-US" sz="1400" dirty="0">
                <a:latin typeface="Courier" charset="0"/>
              </a:rPr>
              <a:t>) Bits Stored                </a:t>
            </a:r>
            <a:r>
              <a:rPr lang="en-US" sz="1400" dirty="0" smtClean="0">
                <a:latin typeface="Courier" charset="0"/>
              </a:rPr>
              <a:t>VR</a:t>
            </a:r>
            <a:r>
              <a:rPr lang="en-US" sz="1400" dirty="0">
                <a:latin typeface="Courier" charset="0"/>
              </a:rPr>
              <a:t>=&lt;US&gt; </a:t>
            </a:r>
            <a:r>
              <a:rPr lang="en-US" sz="1400" dirty="0" smtClean="0">
                <a:latin typeface="Courier" charset="0"/>
              </a:rPr>
              <a:t>VL</a:t>
            </a:r>
            <a:r>
              <a:rPr lang="en-US" sz="1400" dirty="0">
                <a:latin typeface="Courier" charset="0"/>
              </a:rPr>
              <a:t>=&lt;0x0002&gt;  [0x0010] </a:t>
            </a:r>
          </a:p>
          <a:p>
            <a:r>
              <a:rPr lang="en-US" sz="1400" dirty="0" smtClean="0">
                <a:latin typeface="Courier" charset="0"/>
              </a:rPr>
              <a:t>(0x0028,0x0102</a:t>
            </a:r>
            <a:r>
              <a:rPr lang="en-US" sz="1400" dirty="0">
                <a:latin typeface="Courier" charset="0"/>
              </a:rPr>
              <a:t>) High Bit                   </a:t>
            </a:r>
            <a:r>
              <a:rPr lang="en-US" sz="1400" dirty="0" smtClean="0">
                <a:latin typeface="Courier" charset="0"/>
              </a:rPr>
              <a:t>VR</a:t>
            </a:r>
            <a:r>
              <a:rPr lang="en-US" sz="1400" dirty="0">
                <a:latin typeface="Courier" charset="0"/>
              </a:rPr>
              <a:t>=&lt;US&gt; </a:t>
            </a:r>
            <a:r>
              <a:rPr lang="en-US" sz="1400" dirty="0" smtClean="0">
                <a:latin typeface="Courier" charset="0"/>
              </a:rPr>
              <a:t>VL</a:t>
            </a:r>
            <a:r>
              <a:rPr lang="en-US" sz="1400" dirty="0">
                <a:latin typeface="Courier" charset="0"/>
              </a:rPr>
              <a:t>=&lt;0x0002&gt;  [0x000f] </a:t>
            </a:r>
          </a:p>
          <a:p>
            <a:r>
              <a:rPr lang="en-US" sz="1400" dirty="0">
                <a:latin typeface="Courier" charset="0"/>
              </a:rPr>
              <a:t>...</a:t>
            </a:r>
          </a:p>
          <a:p>
            <a:endParaRPr lang="en-US" sz="1400" dirty="0">
              <a:latin typeface="Courier" charset="0"/>
            </a:endParaRPr>
          </a:p>
          <a:p>
            <a:r>
              <a:rPr lang="en-US" sz="1400" dirty="0">
                <a:latin typeface="Courier" charset="0"/>
              </a:rPr>
              <a:t>...</a:t>
            </a:r>
          </a:p>
          <a:p>
            <a:r>
              <a:rPr lang="en-US" sz="1400" dirty="0">
                <a:latin typeface="Courier" charset="0"/>
              </a:rPr>
              <a:t>00000560  .. .. .. .. .. .. 28 00  02 00 55 53 02 00 01 00  |..........US....|</a:t>
            </a:r>
          </a:p>
          <a:p>
            <a:r>
              <a:rPr lang="en-US" sz="1400" dirty="0">
                <a:latin typeface="Courier" charset="0"/>
              </a:rPr>
              <a:t>00000570  28 00 04 00 43 53 0c 00  4d 4f 4e 4f 43 48 52 4f  |(...CS..MONOCHRO|</a:t>
            </a:r>
          </a:p>
          <a:p>
            <a:r>
              <a:rPr lang="en-US" sz="1400" dirty="0">
                <a:latin typeface="Courier" charset="0"/>
              </a:rPr>
              <a:t>00000580  4d 45 32 20 28 00 08 00  49 53 04 00 31 32 34 20  |ME2 (...IS..124 |</a:t>
            </a:r>
          </a:p>
          <a:p>
            <a:r>
              <a:rPr lang="en-US" sz="1400" dirty="0">
                <a:latin typeface="Courier" charset="0"/>
              </a:rPr>
              <a:t>00000590  28 00 10 00 55 53 02 00  00 01 28 00 11 00 55 53  |(...US....(...US|</a:t>
            </a:r>
          </a:p>
          <a:p>
            <a:r>
              <a:rPr lang="en-US" sz="1400" dirty="0">
                <a:latin typeface="Courier" charset="0"/>
              </a:rPr>
              <a:t>000005a0  02 00 00 01 28 00 00 01  55 53 02 00 10 00 28 00  |....(...US....(.|</a:t>
            </a:r>
          </a:p>
          <a:p>
            <a:r>
              <a:rPr lang="en-US" sz="1400" dirty="0">
                <a:latin typeface="Courier" charset="0"/>
              </a:rPr>
              <a:t>000005b0  01 01 55 53 02 00 10 00  28 00 02 01 55 53 02 00  |..US....(...US..|</a:t>
            </a:r>
          </a:p>
          <a:p>
            <a:r>
              <a:rPr lang="en-US" sz="1400" dirty="0">
                <a:latin typeface="Courier" charset="0"/>
              </a:rPr>
              <a:t>...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33400" y="5983288"/>
            <a:ext cx="791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*names </a:t>
            </a:r>
            <a:r>
              <a:rPr lang="en-US" dirty="0" smtClean="0"/>
              <a:t>shown in test tool dump are </a:t>
            </a:r>
            <a:r>
              <a:rPr lang="en-US" dirty="0"/>
              <a:t>not actually encoded</a:t>
            </a:r>
          </a:p>
        </p:txBody>
      </p:sp>
    </p:spTree>
    <p:extLst>
      <p:ext uri="{BB962C8B-B14F-4D97-AF65-F5344CB8AC3E}">
        <p14:creationId xmlns:p14="http://schemas.microsoft.com/office/powerpoint/2010/main" val="8420765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You </a:t>
            </a:r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 smtClean="0"/>
              <a:t>a </a:t>
            </a:r>
            <a:r>
              <a:rPr lang="en-US" dirty="0" smtClean="0"/>
              <a:t>Library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smtClean="0"/>
              <a:t>Toolkit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hand-code reading &amp; writing</a:t>
            </a:r>
          </a:p>
          <a:p>
            <a:r>
              <a:rPr lang="en-US" dirty="0" smtClean="0"/>
              <a:t>But: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egal variations in encoding (Transfer Syntax)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equence handling is non-trivial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a “data dictionary” to understand tags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an “IOD” library to map flat list of data elements as encoded to/from IODs/Modules (or “classes”)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utilities for dumping, testing, editing, etc.</a:t>
            </a:r>
          </a:p>
          <a:p>
            <a:r>
              <a:rPr lang="en-US" dirty="0" smtClean="0"/>
              <a:t>Not to mention files, services, protocols!</a:t>
            </a:r>
          </a:p>
          <a:p>
            <a:r>
              <a:rPr lang="en-US" dirty="0" smtClean="0"/>
              <a:t>Fortunately, are available for all platforms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295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Private Data Elements</a:t>
            </a:r>
            <a:endParaRPr lang="en-US" dirty="0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Odd </a:t>
            </a:r>
            <a:r>
              <a:rPr lang="en-US" sz="2800" dirty="0"/>
              <a:t>group numbers are all private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(gggg,</a:t>
            </a:r>
            <a:r>
              <a:rPr lang="en-US" sz="2800" dirty="0" smtClean="0"/>
              <a:t>00xx) </a:t>
            </a:r>
            <a:r>
              <a:rPr lang="en-US" sz="2800" dirty="0"/>
              <a:t>is a private creator string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(</a:t>
            </a:r>
            <a:r>
              <a:rPr lang="en-US" sz="2800" dirty="0" err="1"/>
              <a:t>gggg</a:t>
            </a:r>
            <a:r>
              <a:rPr lang="en-US" sz="2800" dirty="0" err="1" smtClean="0"/>
              <a:t>,xxyy</a:t>
            </a:r>
            <a:r>
              <a:rPr lang="en-US" sz="2800" dirty="0" smtClean="0"/>
              <a:t>) </a:t>
            </a:r>
            <a:r>
              <a:rPr lang="en-US" sz="2800" dirty="0"/>
              <a:t>is the block defined </a:t>
            </a:r>
            <a:r>
              <a:rPr lang="en-US" sz="2800" dirty="0" smtClean="0"/>
              <a:t>by that </a:t>
            </a:r>
            <a:r>
              <a:rPr lang="en-US" sz="2800" dirty="0"/>
              <a:t>creator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8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/>
              <a:t>(0019,00</a:t>
            </a:r>
            <a:r>
              <a:rPr lang="en-US" sz="2000" u="sng" dirty="0"/>
              <a:t>10</a:t>
            </a:r>
            <a:r>
              <a:rPr lang="en-US" sz="2000" dirty="0"/>
              <a:t>)	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 smtClean="0"/>
              <a:t>David</a:t>
            </a:r>
            <a:r>
              <a:rPr lang="en-US" sz="2000" dirty="0" smtClean="0">
                <a:latin typeface="Arial"/>
              </a:rPr>
              <a:t>’</a:t>
            </a:r>
            <a:r>
              <a:rPr lang="en-US" sz="2000" dirty="0" smtClean="0"/>
              <a:t>s </a:t>
            </a:r>
            <a:r>
              <a:rPr lang="en-US" sz="2000" dirty="0"/>
              <a:t>Stuff</a:t>
            </a:r>
            <a:r>
              <a:rPr lang="ja-JP" altLang="en-US" sz="2000" dirty="0">
                <a:latin typeface="Arial"/>
              </a:rPr>
              <a:t>”</a:t>
            </a:r>
            <a:endParaRPr lang="en-US" sz="20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/>
              <a:t>(0019,00</a:t>
            </a:r>
            <a:r>
              <a:rPr lang="en-US" sz="2000" u="sng" dirty="0"/>
              <a:t>11</a:t>
            </a:r>
            <a:r>
              <a:rPr lang="en-US" sz="2000" dirty="0"/>
              <a:t>)	</a:t>
            </a:r>
            <a:r>
              <a:rPr lang="ja-JP" altLang="en-US" sz="2000" dirty="0">
                <a:latin typeface="Arial"/>
              </a:rPr>
              <a:t>“</a:t>
            </a:r>
            <a:r>
              <a:rPr lang="en-US" sz="2000" dirty="0" smtClean="0"/>
              <a:t>Harry</a:t>
            </a:r>
            <a:r>
              <a:rPr lang="en-US" sz="2000" dirty="0" smtClean="0">
                <a:latin typeface="Arial"/>
              </a:rPr>
              <a:t>’</a:t>
            </a:r>
            <a:r>
              <a:rPr lang="en-US" sz="2000" dirty="0" smtClean="0"/>
              <a:t>s </a:t>
            </a:r>
            <a:r>
              <a:rPr lang="en-US" sz="2000" dirty="0"/>
              <a:t>Stuff</a:t>
            </a:r>
            <a:r>
              <a:rPr lang="ja-JP" altLang="en-US" sz="2000" dirty="0" smtClean="0">
                <a:latin typeface="Arial"/>
              </a:rPr>
              <a:t>”</a:t>
            </a:r>
            <a:endParaRPr lang="en-US" altLang="ja-JP" sz="2000" dirty="0" smtClean="0">
              <a:latin typeface="Arial"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endParaRPr lang="en-US" sz="2000" dirty="0"/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/>
              <a:t>(0019,</a:t>
            </a:r>
            <a:r>
              <a:rPr lang="en-US" sz="2000" u="sng" dirty="0"/>
              <a:t>10</a:t>
            </a:r>
            <a:r>
              <a:rPr lang="en-US" sz="2000" dirty="0"/>
              <a:t>01)	1st of </a:t>
            </a:r>
            <a:r>
              <a:rPr lang="en-US" sz="2000" dirty="0" err="1" smtClean="0"/>
              <a:t>david</a:t>
            </a:r>
            <a:r>
              <a:rPr lang="en-US" sz="2000" dirty="0" err="1" smtClean="0">
                <a:latin typeface="Arial"/>
              </a:rPr>
              <a:t>’</a:t>
            </a:r>
            <a:r>
              <a:rPr lang="en-US" sz="2000" dirty="0" err="1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private </a:t>
            </a:r>
            <a:r>
              <a:rPr lang="en-US" sz="2000" dirty="0" smtClean="0"/>
              <a:t>data elements</a:t>
            </a:r>
            <a:endParaRPr lang="en-US" sz="2000" dirty="0"/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(0019,</a:t>
            </a:r>
            <a:r>
              <a:rPr lang="en-US" sz="2000" u="sng" dirty="0"/>
              <a:t>10</a:t>
            </a:r>
            <a:r>
              <a:rPr lang="en-US" sz="2000" dirty="0"/>
              <a:t>02)	2nd of </a:t>
            </a:r>
            <a:r>
              <a:rPr lang="en-US" sz="2000" dirty="0" err="1" smtClean="0"/>
              <a:t>david</a:t>
            </a:r>
            <a:r>
              <a:rPr lang="en-US" sz="2000" dirty="0" err="1" smtClean="0">
                <a:latin typeface="Arial"/>
              </a:rPr>
              <a:t>’</a:t>
            </a:r>
            <a:r>
              <a:rPr lang="en-US" sz="2000" dirty="0" err="1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private data elements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/>
              <a:t>…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(0019,</a:t>
            </a:r>
            <a:r>
              <a:rPr lang="en-US" sz="2000" u="sng" dirty="0"/>
              <a:t>11</a:t>
            </a:r>
            <a:r>
              <a:rPr lang="en-US" sz="2000" dirty="0"/>
              <a:t>01)	1st of </a:t>
            </a:r>
            <a:r>
              <a:rPr lang="en-US" sz="2000" dirty="0" err="1" smtClean="0"/>
              <a:t>harry</a:t>
            </a:r>
            <a:r>
              <a:rPr lang="en-US" sz="2000" dirty="0" err="1" smtClean="0">
                <a:latin typeface="Arial"/>
              </a:rPr>
              <a:t>’</a:t>
            </a:r>
            <a:r>
              <a:rPr lang="en-US" sz="2000" dirty="0" err="1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private data elements</a:t>
            </a:r>
          </a:p>
          <a:p>
            <a:pPr>
              <a:lnSpc>
                <a:spcPct val="90000"/>
              </a:lnSpc>
              <a:buNone/>
            </a:pPr>
            <a:r>
              <a:rPr lang="en-US" sz="2000" dirty="0"/>
              <a:t>(0019,</a:t>
            </a:r>
            <a:r>
              <a:rPr lang="en-US" sz="2000" u="sng" dirty="0"/>
              <a:t>11</a:t>
            </a:r>
            <a:r>
              <a:rPr lang="en-US" sz="2000" dirty="0"/>
              <a:t>02)	2nd of </a:t>
            </a:r>
            <a:r>
              <a:rPr lang="en-US" sz="2000" dirty="0" err="1" smtClean="0"/>
              <a:t>harry</a:t>
            </a:r>
            <a:r>
              <a:rPr lang="en-US" sz="2000" dirty="0" err="1" smtClean="0">
                <a:latin typeface="Arial"/>
              </a:rPr>
              <a:t>’</a:t>
            </a:r>
            <a:r>
              <a:rPr lang="en-US" sz="2000" dirty="0" err="1" smtClean="0"/>
              <a:t>s</a:t>
            </a:r>
            <a:r>
              <a:rPr lang="en-US" sz="2000" dirty="0" smtClean="0"/>
              <a:t> </a:t>
            </a:r>
            <a:r>
              <a:rPr lang="en-US" sz="2000" dirty="0"/>
              <a:t>private data elements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6989663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– Is it a “File Format”?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 and no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ince 1995 – a formal “file format” has been defined (PS3.10 aka. “part 10”)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ut, it applies </a:t>
            </a:r>
            <a:r>
              <a:rPr lang="en-US" dirty="0" smtClean="0"/>
              <a:t>only to files </a:t>
            </a:r>
            <a:r>
              <a:rPr lang="en-US" dirty="0" smtClean="0"/>
              <a:t>on specified media (e.g., CD) with DICOMDIR (directory</a:t>
            </a:r>
            <a:r>
              <a:rPr lang="en-US" dirty="0" smtClean="0"/>
              <a:t>) (“File Set”)</a:t>
            </a:r>
            <a:endParaRPr lang="en-US" dirty="0" smtClean="0"/>
          </a:p>
          <a:p>
            <a:pPr lvl="1"/>
            <a:r>
              <a:rPr lang="en-US" dirty="0"/>
              <a:t>s</a:t>
            </a:r>
            <a:r>
              <a:rPr lang="en-US" dirty="0" smtClean="0"/>
              <a:t>trictly speaking, no standard conformance requirements </a:t>
            </a:r>
            <a:r>
              <a:rPr lang="en-US" dirty="0" smtClean="0"/>
              <a:t>for </a:t>
            </a:r>
            <a:r>
              <a:rPr lang="en-US" dirty="0" smtClean="0"/>
              <a:t>files “by themselves”</a:t>
            </a:r>
          </a:p>
          <a:p>
            <a:r>
              <a:rPr lang="en-US" dirty="0" smtClean="0"/>
              <a:t>In practice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sp. for research and testing, “DICOM files” are often stored and exchanged informally</a:t>
            </a:r>
          </a:p>
          <a:p>
            <a:pPr lvl="1"/>
            <a:r>
              <a:rPr lang="en-US" dirty="0" smtClean="0"/>
              <a:t>even old </a:t>
            </a:r>
            <a:r>
              <a:rPr lang="en-US" dirty="0" smtClean="0"/>
              <a:t>ACR-NEMA data sets were stored in files and interchanged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536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File Format v. 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</a:p>
          <a:p>
            <a:pPr lvl="1"/>
            <a:r>
              <a:rPr lang="en-US" dirty="0"/>
              <a:t>“an instance of a real world Information Object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“constructed of Data Elements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what is exchanged on network using the C-STORE “command”</a:t>
            </a:r>
          </a:p>
          <a:p>
            <a:r>
              <a:rPr lang="en-US" dirty="0" smtClean="0"/>
              <a:t>File Format</a:t>
            </a:r>
          </a:p>
          <a:p>
            <a:pPr lvl="1"/>
            <a:r>
              <a:rPr lang="en-US" dirty="0"/>
              <a:t>“a means to encapsulate in a file the Data </a:t>
            </a:r>
            <a:r>
              <a:rPr lang="en-US" dirty="0" smtClean="0"/>
              <a:t>Set”</a:t>
            </a:r>
          </a:p>
          <a:p>
            <a:pPr lvl="1"/>
            <a:r>
              <a:rPr lang="en-US" dirty="0"/>
              <a:t>“byte stream of the Data Set is placed into the file after the DICOM File Meta Information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“each file contains </a:t>
            </a:r>
            <a:r>
              <a:rPr lang="en-US" dirty="0"/>
              <a:t>a single SOP Instance”</a:t>
            </a:r>
          </a:p>
        </p:txBody>
      </p:sp>
    </p:spTree>
    <p:extLst>
      <p:ext uri="{BB962C8B-B14F-4D97-AF65-F5344CB8AC3E}">
        <p14:creationId xmlns:p14="http://schemas.microsoft.com/office/powerpoint/2010/main" val="24989798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284806" y="3248858"/>
            <a:ext cx="3513667" cy="340359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13404" y="3344110"/>
            <a:ext cx="3280833" cy="118109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0788" y="375262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cxnSp>
        <p:nvCxnSpPr>
          <p:cNvPr id="25" name="Straight Arrow Connector 24"/>
          <p:cNvCxnSpPr>
            <a:stCxn id="16" idx="1"/>
            <a:endCxn id="9" idx="3"/>
          </p:cNvCxnSpPr>
          <p:nvPr/>
        </p:nvCxnSpPr>
        <p:spPr bwMode="auto">
          <a:xfrm flipH="1" flipV="1">
            <a:off x="4694237" y="3934659"/>
            <a:ext cx="336551" cy="26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954048" y="2831881"/>
            <a:ext cx="108286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52250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DICOM – Brief History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1982 – 1</a:t>
            </a:r>
            <a:r>
              <a:rPr lang="en-US" sz="2000" baseline="30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PACS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Conference –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session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on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standards</a:t>
            </a:r>
          </a:p>
          <a:p>
            <a:pPr eaLnBrk="1" hangingPunct="1"/>
            <a:r>
              <a:rPr lang="en-US" sz="20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1982 – AAPM Report 10 – Standard Format for Image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Interchange</a:t>
            </a:r>
            <a:endParaRPr lang="en-US" sz="2000" dirty="0" smtClean="0">
              <a:solidFill>
                <a:schemeClr val="bg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1983 – ad hoc meeting between FDA, ACR &amp; NEMA</a:t>
            </a:r>
          </a:p>
          <a:p>
            <a:pPr eaLnBrk="1" hangingPunct="1"/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1983 – 1</a:t>
            </a:r>
            <a:r>
              <a:rPr lang="en-US" sz="2000" baseline="30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 meeting of ACR-NEMA “Digital </a:t>
            </a:r>
            <a:r>
              <a:rPr lang="en-US" sz="20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Imaging and 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Communications Standards” Committee</a:t>
            </a:r>
          </a:p>
          <a:p>
            <a:pPr eaLnBrk="1" hangingPunct="1"/>
            <a:r>
              <a:rPr lang="en-US" sz="2000" dirty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1985 – ACR-NEMA 300-</a:t>
            </a:r>
            <a:r>
              <a:rPr lang="en-US" sz="2000" dirty="0" smtClean="0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rPr>
              <a:t>1985 (“version 1.0”) issued</a:t>
            </a:r>
          </a:p>
          <a:p>
            <a:pPr eaLnBrk="1" hangingPunct="1"/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1985 – 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IEEE 802.3 Ethernet (based on 1976 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etcalfe)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1986 – Aldus TIFF (version 3; prior versions drafts only)</a:t>
            </a:r>
          </a:p>
          <a:p>
            <a:pPr eaLnBrk="1" hangingPunct="1"/>
            <a:r>
              <a:rPr lang="en-US" sz="2000" dirty="0" smtClean="0">
                <a:latin typeface="Arial" charset="0"/>
                <a:ea typeface="ＭＳ Ｐゴシック" charset="0"/>
                <a:cs typeface="ＭＳ Ｐゴシック" charset="0"/>
              </a:rPr>
              <a:t>1987 – CompuServe GIF</a:t>
            </a:r>
          </a:p>
          <a:p>
            <a:pPr eaLnBrk="1" hangingPunct="1"/>
            <a:r>
              <a:rPr lang="en-US" sz="2000" dirty="0" smtClean="0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rPr>
              <a:t>1988 – </a:t>
            </a:r>
            <a:r>
              <a:rPr lang="en-US" sz="2000" dirty="0">
                <a:solidFill>
                  <a:srgbClr val="666699"/>
                </a:solidFill>
              </a:rPr>
              <a:t>ACR-NEMA 300-</a:t>
            </a:r>
            <a:r>
              <a:rPr lang="en-US" sz="2000" dirty="0" smtClean="0">
                <a:solidFill>
                  <a:srgbClr val="666699"/>
                </a:solidFill>
              </a:rPr>
              <a:t>1988</a:t>
            </a:r>
            <a:r>
              <a:rPr lang="en-US" sz="2000" dirty="0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rPr>
              <a:t> (“version </a:t>
            </a:r>
            <a:r>
              <a:rPr lang="en-US" sz="2000" dirty="0" smtClean="0">
                <a:solidFill>
                  <a:srgbClr val="666699"/>
                </a:solidFill>
                <a:latin typeface="Arial" charset="0"/>
                <a:ea typeface="ＭＳ Ｐゴシック" charset="0"/>
                <a:cs typeface="ＭＳ Ｐゴシック" charset="0"/>
              </a:rPr>
              <a:t>2.0”) issued</a:t>
            </a:r>
            <a:endParaRPr lang="en-US" sz="2000" dirty="0" smtClean="0">
              <a:solidFill>
                <a:srgbClr val="666699"/>
              </a:solidFill>
            </a:endParaRPr>
          </a:p>
          <a:p>
            <a:pPr eaLnBrk="1" hangingPunct="1"/>
            <a:r>
              <a:rPr lang="en-US" sz="2000" dirty="0" smtClean="0">
                <a:solidFill>
                  <a:srgbClr val="666699"/>
                </a:solidFill>
              </a:rPr>
              <a:t>1990 – Inter-vendor testing </a:t>
            </a:r>
            <a:r>
              <a:rPr lang="en-US" sz="2000" dirty="0">
                <a:solidFill>
                  <a:srgbClr val="666699"/>
                </a:solidFill>
              </a:rPr>
              <a:t>of version </a:t>
            </a:r>
            <a:r>
              <a:rPr lang="en-US" sz="2000" dirty="0" smtClean="0">
                <a:solidFill>
                  <a:srgbClr val="666699"/>
                </a:solidFill>
              </a:rPr>
              <a:t>2.0 at Georgetown</a:t>
            </a:r>
          </a:p>
          <a:p>
            <a:pPr eaLnBrk="1" hangingPunct="1"/>
            <a:r>
              <a:rPr lang="en-US" sz="2000" dirty="0" smtClean="0">
                <a:solidFill>
                  <a:srgbClr val="666699"/>
                </a:solidFill>
              </a:rPr>
              <a:t>1992 – Trial of DICOM (“version 3.0) at RSNA</a:t>
            </a:r>
          </a:p>
          <a:p>
            <a:pPr eaLnBrk="1" hangingPunct="1"/>
            <a:r>
              <a:rPr lang="en-US" sz="2000" dirty="0" smtClean="0"/>
              <a:t>1992 – JPEG (ITU T.81; ISO 10918-1 1994)</a:t>
            </a:r>
          </a:p>
          <a:p>
            <a:pPr eaLnBrk="1" hangingPunct="1"/>
            <a:r>
              <a:rPr lang="en-US" sz="2000" dirty="0" smtClean="0">
                <a:solidFill>
                  <a:srgbClr val="666699"/>
                </a:solidFill>
              </a:rPr>
              <a:t>1993 </a:t>
            </a:r>
            <a:r>
              <a:rPr lang="en-US" sz="2000" dirty="0" smtClean="0">
                <a:solidFill>
                  <a:srgbClr val="666699"/>
                </a:solidFill>
              </a:rPr>
              <a:t>– DICOM 3.0 </a:t>
            </a:r>
            <a:r>
              <a:rPr lang="en-US" sz="2000" dirty="0" smtClean="0">
                <a:solidFill>
                  <a:srgbClr val="666699"/>
                </a:solidFill>
              </a:rPr>
              <a:t>issued</a:t>
            </a:r>
            <a:endParaRPr lang="en-US" sz="2000" dirty="0" smtClean="0">
              <a:solidFill>
                <a:srgbClr val="66669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625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284806" y="3248858"/>
            <a:ext cx="3513667" cy="340359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7572" y="4620464"/>
            <a:ext cx="3280833" cy="1725083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13404" y="3344110"/>
            <a:ext cx="3280833" cy="118109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0788" y="375262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30788" y="5304139"/>
            <a:ext cx="214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Pixel Data Element</a:t>
            </a:r>
            <a:endParaRPr lang="en-US" sz="1800" dirty="0"/>
          </a:p>
        </p:txBody>
      </p:sp>
      <p:cxnSp>
        <p:nvCxnSpPr>
          <p:cNvPr id="22" name="Straight Arrow Connector 21"/>
          <p:cNvCxnSpPr>
            <a:stCxn id="17" idx="1"/>
            <a:endCxn id="8" idx="3"/>
          </p:cNvCxnSpPr>
          <p:nvPr/>
        </p:nvCxnSpPr>
        <p:spPr bwMode="auto">
          <a:xfrm flipH="1" flipV="1">
            <a:off x="4688405" y="5483006"/>
            <a:ext cx="342383" cy="57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6" idx="1"/>
            <a:endCxn id="9" idx="3"/>
          </p:cNvCxnSpPr>
          <p:nvPr/>
        </p:nvCxnSpPr>
        <p:spPr bwMode="auto">
          <a:xfrm flipH="1" flipV="1">
            <a:off x="4694237" y="3934659"/>
            <a:ext cx="336551" cy="26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954048" y="2831881"/>
            <a:ext cx="108286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85190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284806" y="3248858"/>
            <a:ext cx="3513667" cy="340359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7572" y="4620464"/>
            <a:ext cx="3280833" cy="1725083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13404" y="3344110"/>
            <a:ext cx="3280833" cy="118109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0788" y="375262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30788" y="5304139"/>
            <a:ext cx="214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Pixel Data Element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407059" y="6417418"/>
            <a:ext cx="3280833" cy="16086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0788" y="630955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cxnSp>
        <p:nvCxnSpPr>
          <p:cNvPr id="21" name="Straight Arrow Connector 20"/>
          <p:cNvCxnSpPr>
            <a:stCxn id="19" idx="1"/>
            <a:endCxn id="18" idx="3"/>
          </p:cNvCxnSpPr>
          <p:nvPr/>
        </p:nvCxnSpPr>
        <p:spPr bwMode="auto">
          <a:xfrm flipH="1">
            <a:off x="4687892" y="6494223"/>
            <a:ext cx="342896" cy="36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1"/>
            <a:endCxn id="8" idx="3"/>
          </p:cNvCxnSpPr>
          <p:nvPr/>
        </p:nvCxnSpPr>
        <p:spPr bwMode="auto">
          <a:xfrm flipH="1" flipV="1">
            <a:off x="4688405" y="5483006"/>
            <a:ext cx="342383" cy="57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6" idx="1"/>
            <a:endCxn id="9" idx="3"/>
          </p:cNvCxnSpPr>
          <p:nvPr/>
        </p:nvCxnSpPr>
        <p:spPr bwMode="auto">
          <a:xfrm flipH="1" flipV="1">
            <a:off x="4694237" y="3934659"/>
            <a:ext cx="336551" cy="26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954048" y="2831881"/>
            <a:ext cx="108286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43790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284806" y="3248858"/>
            <a:ext cx="3513667" cy="340359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7572" y="4620464"/>
            <a:ext cx="3280833" cy="1725083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13404" y="3344110"/>
            <a:ext cx="3280833" cy="118109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0788" y="375262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30788" y="5304139"/>
            <a:ext cx="214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Pixel Data Element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407059" y="6417418"/>
            <a:ext cx="3280833" cy="16086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0788" y="630955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cxnSp>
        <p:nvCxnSpPr>
          <p:cNvPr id="21" name="Straight Arrow Connector 20"/>
          <p:cNvCxnSpPr>
            <a:stCxn id="19" idx="1"/>
            <a:endCxn id="18" idx="3"/>
          </p:cNvCxnSpPr>
          <p:nvPr/>
        </p:nvCxnSpPr>
        <p:spPr bwMode="auto">
          <a:xfrm flipH="1">
            <a:off x="4687892" y="6494223"/>
            <a:ext cx="342896" cy="36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1"/>
            <a:endCxn id="8" idx="3"/>
          </p:cNvCxnSpPr>
          <p:nvPr/>
        </p:nvCxnSpPr>
        <p:spPr bwMode="auto">
          <a:xfrm flipH="1" flipV="1">
            <a:off x="4688405" y="5483006"/>
            <a:ext cx="342383" cy="57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6" idx="1"/>
            <a:endCxn id="9" idx="3"/>
          </p:cNvCxnSpPr>
          <p:nvPr/>
        </p:nvCxnSpPr>
        <p:spPr bwMode="auto">
          <a:xfrm flipH="1" flipV="1">
            <a:off x="4694237" y="3934659"/>
            <a:ext cx="336551" cy="26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954048" y="2831881"/>
            <a:ext cx="108286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</a:t>
            </a:r>
            <a:endParaRPr lang="en-US" sz="1800" dirty="0"/>
          </a:p>
        </p:txBody>
      </p:sp>
      <p:sp>
        <p:nvSpPr>
          <p:cNvPr id="43" name="Cloud Callout 42"/>
          <p:cNvSpPr/>
          <p:nvPr/>
        </p:nvSpPr>
        <p:spPr bwMode="auto">
          <a:xfrm>
            <a:off x="5822466" y="3094700"/>
            <a:ext cx="2137588" cy="617153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“header”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4131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1284806" y="3248858"/>
            <a:ext cx="3513667" cy="340359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7572" y="4620464"/>
            <a:ext cx="3280833" cy="1725083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13404" y="3344110"/>
            <a:ext cx="3280833" cy="118109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0788" y="375262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30788" y="5304139"/>
            <a:ext cx="214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Pixel Data Element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407059" y="6417418"/>
            <a:ext cx="3280833" cy="16086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0788" y="630955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cxnSp>
        <p:nvCxnSpPr>
          <p:cNvPr id="21" name="Straight Arrow Connector 20"/>
          <p:cNvCxnSpPr>
            <a:stCxn id="19" idx="1"/>
            <a:endCxn id="18" idx="3"/>
          </p:cNvCxnSpPr>
          <p:nvPr/>
        </p:nvCxnSpPr>
        <p:spPr bwMode="auto">
          <a:xfrm flipH="1">
            <a:off x="4687892" y="6494223"/>
            <a:ext cx="342896" cy="36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1"/>
            <a:endCxn id="8" idx="3"/>
          </p:cNvCxnSpPr>
          <p:nvPr/>
        </p:nvCxnSpPr>
        <p:spPr bwMode="auto">
          <a:xfrm flipH="1" flipV="1">
            <a:off x="4688405" y="5483006"/>
            <a:ext cx="342383" cy="57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6" idx="1"/>
            <a:endCxn id="9" idx="3"/>
          </p:cNvCxnSpPr>
          <p:nvPr/>
        </p:nvCxnSpPr>
        <p:spPr bwMode="auto">
          <a:xfrm flipH="1" flipV="1">
            <a:off x="4694237" y="3934659"/>
            <a:ext cx="336551" cy="26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954048" y="2831881"/>
            <a:ext cx="108286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</a:t>
            </a:r>
            <a:endParaRPr lang="en-US" sz="1800" dirty="0"/>
          </a:p>
        </p:txBody>
      </p:sp>
      <p:sp>
        <p:nvSpPr>
          <p:cNvPr id="43" name="Cloud Callout 42"/>
          <p:cNvSpPr/>
          <p:nvPr/>
        </p:nvSpPr>
        <p:spPr bwMode="auto">
          <a:xfrm>
            <a:off x="5822466" y="3094700"/>
            <a:ext cx="2137588" cy="617153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“header”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Cloud Callout 13"/>
          <p:cNvSpPr/>
          <p:nvPr/>
        </p:nvSpPr>
        <p:spPr bwMode="auto">
          <a:xfrm>
            <a:off x="5216482" y="4233831"/>
            <a:ext cx="3500356" cy="864274"/>
          </a:xfrm>
          <a:prstGeom prst="cloudCallout">
            <a:avLst>
              <a:gd name="adj1" fmla="val -61660"/>
              <a:gd name="adj2" fmla="val -5673"/>
            </a:avLst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o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charset="-128"/>
                <a:cs typeface="ＭＳ Ｐゴシック" charset="-128"/>
              </a:rPr>
              <a:t>ffset to start of pixel data not fixed length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4003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91156" y="1149138"/>
            <a:ext cx="3513667" cy="1629833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84806" y="3248858"/>
            <a:ext cx="3513667" cy="340359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7572" y="4620464"/>
            <a:ext cx="3280833" cy="1725083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13404" y="3344110"/>
            <a:ext cx="3280833" cy="118109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19236" y="2038138"/>
            <a:ext cx="3280833" cy="66675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25068" y="1741804"/>
            <a:ext cx="3280833" cy="201084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30900" y="1265554"/>
            <a:ext cx="3280833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788" y="1267668"/>
            <a:ext cx="308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128 byte preamble (ignored)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30788" y="1661369"/>
            <a:ext cx="258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“DICM” prefix (magic #)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030788" y="2188413"/>
            <a:ext cx="393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File Meta Information Data Elements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30788" y="375262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30788" y="5304139"/>
            <a:ext cx="214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Pixel Data Element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407059" y="6417418"/>
            <a:ext cx="3280833" cy="16086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0788" y="630955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cxnSp>
        <p:nvCxnSpPr>
          <p:cNvPr id="21" name="Straight Arrow Connector 20"/>
          <p:cNvCxnSpPr>
            <a:stCxn id="19" idx="1"/>
            <a:endCxn id="18" idx="3"/>
          </p:cNvCxnSpPr>
          <p:nvPr/>
        </p:nvCxnSpPr>
        <p:spPr bwMode="auto">
          <a:xfrm flipH="1">
            <a:off x="4687892" y="6494223"/>
            <a:ext cx="342896" cy="36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1"/>
            <a:endCxn id="8" idx="3"/>
          </p:cNvCxnSpPr>
          <p:nvPr/>
        </p:nvCxnSpPr>
        <p:spPr bwMode="auto">
          <a:xfrm flipH="1" flipV="1">
            <a:off x="4688405" y="5483006"/>
            <a:ext cx="342383" cy="57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6" idx="1"/>
            <a:endCxn id="9" idx="3"/>
          </p:cNvCxnSpPr>
          <p:nvPr/>
        </p:nvCxnSpPr>
        <p:spPr bwMode="auto">
          <a:xfrm flipH="1" flipV="1">
            <a:off x="4694237" y="3934659"/>
            <a:ext cx="336551" cy="26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5" idx="1"/>
            <a:endCxn id="10" idx="3"/>
          </p:cNvCxnSpPr>
          <p:nvPr/>
        </p:nvCxnSpPr>
        <p:spPr bwMode="auto">
          <a:xfrm flipH="1" flipV="1">
            <a:off x="4700069" y="2371513"/>
            <a:ext cx="330719" cy="15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4" idx="1"/>
            <a:endCxn id="11" idx="3"/>
          </p:cNvCxnSpPr>
          <p:nvPr/>
        </p:nvCxnSpPr>
        <p:spPr bwMode="auto">
          <a:xfrm flipH="1" flipV="1">
            <a:off x="4705901" y="1842346"/>
            <a:ext cx="324887" cy="36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3" idx="1"/>
            <a:endCxn id="12" idx="3"/>
          </p:cNvCxnSpPr>
          <p:nvPr/>
        </p:nvCxnSpPr>
        <p:spPr bwMode="auto">
          <a:xfrm flipH="1">
            <a:off x="4711733" y="1452334"/>
            <a:ext cx="319055" cy="37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954049" y="698280"/>
            <a:ext cx="2352777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File Meta Information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954048" y="2831881"/>
            <a:ext cx="108286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30891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291156" y="1149138"/>
            <a:ext cx="3513667" cy="1629833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84806" y="3248858"/>
            <a:ext cx="3513667" cy="340359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7572" y="4620464"/>
            <a:ext cx="3280833" cy="1725083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13404" y="3344110"/>
            <a:ext cx="3280833" cy="118109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19236" y="2038138"/>
            <a:ext cx="3280833" cy="66675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25068" y="1741804"/>
            <a:ext cx="3280833" cy="201084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30900" y="1265554"/>
            <a:ext cx="3280833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788" y="1267668"/>
            <a:ext cx="308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128 byte preamble (ignored)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30788" y="1661369"/>
            <a:ext cx="258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“DICM” prefix (magic #)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030788" y="2188413"/>
            <a:ext cx="393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File Meta Information Data Elements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30788" y="375262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30788" y="5304139"/>
            <a:ext cx="214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Pixel Data Element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407059" y="6417418"/>
            <a:ext cx="3280833" cy="16086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0788" y="630955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cxnSp>
        <p:nvCxnSpPr>
          <p:cNvPr id="21" name="Straight Arrow Connector 20"/>
          <p:cNvCxnSpPr>
            <a:stCxn id="19" idx="1"/>
            <a:endCxn id="18" idx="3"/>
          </p:cNvCxnSpPr>
          <p:nvPr/>
        </p:nvCxnSpPr>
        <p:spPr bwMode="auto">
          <a:xfrm flipH="1">
            <a:off x="4687892" y="6494223"/>
            <a:ext cx="342896" cy="36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1"/>
            <a:endCxn id="8" idx="3"/>
          </p:cNvCxnSpPr>
          <p:nvPr/>
        </p:nvCxnSpPr>
        <p:spPr bwMode="auto">
          <a:xfrm flipH="1" flipV="1">
            <a:off x="4688405" y="5483006"/>
            <a:ext cx="342383" cy="57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6" idx="1"/>
            <a:endCxn id="9" idx="3"/>
          </p:cNvCxnSpPr>
          <p:nvPr/>
        </p:nvCxnSpPr>
        <p:spPr bwMode="auto">
          <a:xfrm flipH="1" flipV="1">
            <a:off x="4694237" y="3934659"/>
            <a:ext cx="336551" cy="26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5" idx="1"/>
            <a:endCxn id="10" idx="3"/>
          </p:cNvCxnSpPr>
          <p:nvPr/>
        </p:nvCxnSpPr>
        <p:spPr bwMode="auto">
          <a:xfrm flipH="1" flipV="1">
            <a:off x="4700069" y="2371513"/>
            <a:ext cx="330719" cy="15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4" idx="1"/>
            <a:endCxn id="11" idx="3"/>
          </p:cNvCxnSpPr>
          <p:nvPr/>
        </p:nvCxnSpPr>
        <p:spPr bwMode="auto">
          <a:xfrm flipH="1" flipV="1">
            <a:off x="4705901" y="1842346"/>
            <a:ext cx="324887" cy="36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3" idx="1"/>
            <a:endCxn id="12" idx="3"/>
          </p:cNvCxnSpPr>
          <p:nvPr/>
        </p:nvCxnSpPr>
        <p:spPr bwMode="auto">
          <a:xfrm flipH="1">
            <a:off x="4711733" y="1452334"/>
            <a:ext cx="319055" cy="37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954049" y="698280"/>
            <a:ext cx="2352777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File Meta Information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954048" y="2831881"/>
            <a:ext cx="108286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</a:t>
            </a:r>
            <a:endParaRPr lang="en-US" sz="1800" dirty="0"/>
          </a:p>
        </p:txBody>
      </p:sp>
      <p:sp>
        <p:nvSpPr>
          <p:cNvPr id="27" name="Cloud Callout 26"/>
          <p:cNvSpPr/>
          <p:nvPr/>
        </p:nvSpPr>
        <p:spPr bwMode="auto">
          <a:xfrm>
            <a:off x="5822466" y="3094700"/>
            <a:ext cx="2137588" cy="617153"/>
          </a:xfrm>
          <a:prstGeom prst="cloud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“header”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Cloud Callout 27"/>
          <p:cNvSpPr/>
          <p:nvPr/>
        </p:nvSpPr>
        <p:spPr bwMode="auto">
          <a:xfrm>
            <a:off x="2755069" y="71893"/>
            <a:ext cx="2137588" cy="617153"/>
          </a:xfrm>
          <a:prstGeom prst="cloudCallou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“header”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3657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41486" y="223606"/>
            <a:ext cx="4847582" cy="649352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91156" y="1149138"/>
            <a:ext cx="3513667" cy="1629833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84806" y="3248858"/>
            <a:ext cx="3513667" cy="340359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7572" y="4620464"/>
            <a:ext cx="3280833" cy="1725083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13404" y="3344110"/>
            <a:ext cx="3280833" cy="118109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19236" y="2038138"/>
            <a:ext cx="3280833" cy="66675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25068" y="1741804"/>
            <a:ext cx="3280833" cy="201084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30900" y="1265554"/>
            <a:ext cx="3280833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788" y="1267668"/>
            <a:ext cx="308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128 byte preamble (ignored)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30788" y="1661369"/>
            <a:ext cx="258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“DICM” prefix (magic #)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030788" y="2188413"/>
            <a:ext cx="393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File Meta Information Data Elements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30788" y="375262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30788" y="5304139"/>
            <a:ext cx="214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Pixel Data Element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407059" y="6417418"/>
            <a:ext cx="3280833" cy="16086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0788" y="630955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cxnSp>
        <p:nvCxnSpPr>
          <p:cNvPr id="21" name="Straight Arrow Connector 20"/>
          <p:cNvCxnSpPr>
            <a:stCxn id="19" idx="1"/>
            <a:endCxn id="18" idx="3"/>
          </p:cNvCxnSpPr>
          <p:nvPr/>
        </p:nvCxnSpPr>
        <p:spPr bwMode="auto">
          <a:xfrm flipH="1">
            <a:off x="4687892" y="6494223"/>
            <a:ext cx="342896" cy="36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1"/>
            <a:endCxn id="8" idx="3"/>
          </p:cNvCxnSpPr>
          <p:nvPr/>
        </p:nvCxnSpPr>
        <p:spPr bwMode="auto">
          <a:xfrm flipH="1" flipV="1">
            <a:off x="4688405" y="5483006"/>
            <a:ext cx="342383" cy="57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6" idx="1"/>
            <a:endCxn id="9" idx="3"/>
          </p:cNvCxnSpPr>
          <p:nvPr/>
        </p:nvCxnSpPr>
        <p:spPr bwMode="auto">
          <a:xfrm flipH="1" flipV="1">
            <a:off x="4694237" y="3934659"/>
            <a:ext cx="336551" cy="26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5" idx="1"/>
            <a:endCxn id="10" idx="3"/>
          </p:cNvCxnSpPr>
          <p:nvPr/>
        </p:nvCxnSpPr>
        <p:spPr bwMode="auto">
          <a:xfrm flipH="1" flipV="1">
            <a:off x="4700069" y="2371513"/>
            <a:ext cx="330719" cy="15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4" idx="1"/>
            <a:endCxn id="11" idx="3"/>
          </p:cNvCxnSpPr>
          <p:nvPr/>
        </p:nvCxnSpPr>
        <p:spPr bwMode="auto">
          <a:xfrm flipH="1" flipV="1">
            <a:off x="4705901" y="1842346"/>
            <a:ext cx="324887" cy="36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3" idx="1"/>
            <a:endCxn id="12" idx="3"/>
          </p:cNvCxnSpPr>
          <p:nvPr/>
        </p:nvCxnSpPr>
        <p:spPr bwMode="auto">
          <a:xfrm flipH="1">
            <a:off x="4711733" y="1452334"/>
            <a:ext cx="319055" cy="37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954049" y="698280"/>
            <a:ext cx="2352777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File Meta Information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954048" y="2831881"/>
            <a:ext cx="108286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274662" y="251425"/>
            <a:ext cx="13901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DICOM File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34667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41486" y="2823142"/>
            <a:ext cx="4847582" cy="3893985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291156" y="1149138"/>
            <a:ext cx="3513667" cy="1629833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84806" y="3248858"/>
            <a:ext cx="3513667" cy="340359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07572" y="4620464"/>
            <a:ext cx="3280833" cy="1725083"/>
          </a:xfrm>
          <a:prstGeom prst="rect">
            <a:avLst/>
          </a:prstGeom>
          <a:solidFill>
            <a:srgbClr val="66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13404" y="3344110"/>
            <a:ext cx="3280833" cy="118109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19236" y="2038138"/>
            <a:ext cx="3280833" cy="66675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425068" y="1741804"/>
            <a:ext cx="3280833" cy="201084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30900" y="1265554"/>
            <a:ext cx="3280833" cy="381000"/>
          </a:xfrm>
          <a:prstGeom prst="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0788" y="1267668"/>
            <a:ext cx="3084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128 byte preamble (ignored)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30788" y="1661369"/>
            <a:ext cx="2582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“DICM” prefix (magic #)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5030788" y="2188413"/>
            <a:ext cx="393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File Meta Information Data Elements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30788" y="375262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5030788" y="5304139"/>
            <a:ext cx="2147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Pixel Data Element</a:t>
            </a:r>
            <a:endParaRPr lang="en-US" sz="1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407059" y="6417418"/>
            <a:ext cx="3280833" cy="16086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0788" y="6309557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 Data Elements</a:t>
            </a:r>
            <a:endParaRPr lang="en-US" sz="1800" dirty="0"/>
          </a:p>
        </p:txBody>
      </p:sp>
      <p:cxnSp>
        <p:nvCxnSpPr>
          <p:cNvPr id="21" name="Straight Arrow Connector 20"/>
          <p:cNvCxnSpPr>
            <a:stCxn id="19" idx="1"/>
            <a:endCxn id="18" idx="3"/>
          </p:cNvCxnSpPr>
          <p:nvPr/>
        </p:nvCxnSpPr>
        <p:spPr bwMode="auto">
          <a:xfrm flipH="1">
            <a:off x="4687892" y="6494223"/>
            <a:ext cx="342896" cy="362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17" idx="1"/>
            <a:endCxn id="8" idx="3"/>
          </p:cNvCxnSpPr>
          <p:nvPr/>
        </p:nvCxnSpPr>
        <p:spPr bwMode="auto">
          <a:xfrm flipH="1" flipV="1">
            <a:off x="4688405" y="5483006"/>
            <a:ext cx="342383" cy="57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6" idx="1"/>
            <a:endCxn id="9" idx="3"/>
          </p:cNvCxnSpPr>
          <p:nvPr/>
        </p:nvCxnSpPr>
        <p:spPr bwMode="auto">
          <a:xfrm flipH="1" flipV="1">
            <a:off x="4694237" y="3934659"/>
            <a:ext cx="336551" cy="263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5" idx="1"/>
            <a:endCxn id="10" idx="3"/>
          </p:cNvCxnSpPr>
          <p:nvPr/>
        </p:nvCxnSpPr>
        <p:spPr bwMode="auto">
          <a:xfrm flipH="1" flipV="1">
            <a:off x="4700069" y="2371513"/>
            <a:ext cx="330719" cy="156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4" idx="1"/>
            <a:endCxn id="11" idx="3"/>
          </p:cNvCxnSpPr>
          <p:nvPr/>
        </p:nvCxnSpPr>
        <p:spPr bwMode="auto">
          <a:xfrm flipH="1" flipV="1">
            <a:off x="4705901" y="1842346"/>
            <a:ext cx="324887" cy="36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>
            <a:stCxn id="13" idx="1"/>
            <a:endCxn id="12" idx="3"/>
          </p:cNvCxnSpPr>
          <p:nvPr/>
        </p:nvCxnSpPr>
        <p:spPr bwMode="auto">
          <a:xfrm flipH="1">
            <a:off x="4711733" y="1452334"/>
            <a:ext cx="319055" cy="37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954049" y="698280"/>
            <a:ext cx="2352777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File Meta Information</a:t>
            </a:r>
            <a:endParaRPr lang="en-US" sz="1800" dirty="0"/>
          </a:p>
        </p:txBody>
      </p:sp>
      <p:sp>
        <p:nvSpPr>
          <p:cNvPr id="42" name="TextBox 41"/>
          <p:cNvSpPr txBox="1"/>
          <p:nvPr/>
        </p:nvSpPr>
        <p:spPr>
          <a:xfrm>
            <a:off x="954048" y="2831881"/>
            <a:ext cx="1082861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Data Set</a:t>
            </a:r>
            <a:endParaRPr lang="en-US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247250" y="3248159"/>
            <a:ext cx="1031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Network</a:t>
            </a:r>
            <a:endParaRPr lang="en-US" sz="1800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65113" y="200025"/>
            <a:ext cx="4806004" cy="255746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274115" y="188913"/>
            <a:ext cx="4815276" cy="256857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036263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Why Meta Information Header?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ake the “file” recognizable as a DICOM file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just Data Set stored, would have to “guess”</a:t>
            </a:r>
          </a:p>
          <a:p>
            <a:r>
              <a:rPr lang="en-US" dirty="0" smtClean="0"/>
              <a:t>Describe the encoding of the Data Set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“Transfer Syntax”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ittle or big endian? compressed?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egotiated on network; needs to to be explicitly specified for file</a:t>
            </a:r>
          </a:p>
          <a:p>
            <a:r>
              <a:rPr lang="en-US" dirty="0" smtClean="0"/>
              <a:t>Describe contents of the Data Set</a:t>
            </a:r>
          </a:p>
          <a:p>
            <a:pPr lvl="1"/>
            <a:r>
              <a:rPr lang="en-US" dirty="0" smtClean="0"/>
              <a:t>SOP Class and SOP Instance UIDs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decision to use or ignore before decoding Data </a:t>
            </a:r>
            <a:r>
              <a:rPr lang="en-US" dirty="0"/>
              <a:t>S</a:t>
            </a:r>
            <a:r>
              <a:rPr lang="en-US" dirty="0" smtClean="0"/>
              <a:t>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593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Transfer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erm inherited from ISO/OSI</a:t>
            </a:r>
          </a:p>
          <a:p>
            <a:r>
              <a:rPr lang="en-US" dirty="0" smtClean="0"/>
              <a:t>“a set </a:t>
            </a:r>
            <a:r>
              <a:rPr lang="en-US" dirty="0"/>
              <a:t>of encoding </a:t>
            </a:r>
            <a:r>
              <a:rPr lang="en-US" dirty="0" smtClean="0"/>
              <a:t>rules”</a:t>
            </a:r>
          </a:p>
          <a:p>
            <a:r>
              <a:rPr lang="en-US" dirty="0" smtClean="0"/>
              <a:t>Uncompressed</a:t>
            </a:r>
          </a:p>
          <a:p>
            <a:pPr lvl="1"/>
            <a:r>
              <a:rPr lang="en-US" dirty="0" smtClean="0"/>
              <a:t>Default: little endian implicit VR (no “type” is sent)</a:t>
            </a:r>
          </a:p>
          <a:p>
            <a:pPr lvl="1"/>
            <a:r>
              <a:rPr lang="en-US" dirty="0" smtClean="0"/>
              <a:t>Little endian explicit VR (“type” is sent)</a:t>
            </a:r>
          </a:p>
          <a:p>
            <a:pPr lvl="1"/>
            <a:r>
              <a:rPr lang="en-US" dirty="0" smtClean="0"/>
              <a:t>Big endian explicit VR (byte order affected speed)</a:t>
            </a:r>
          </a:p>
          <a:p>
            <a:r>
              <a:rPr lang="en-US" dirty="0" smtClean="0"/>
              <a:t>Compressed</a:t>
            </a:r>
          </a:p>
          <a:p>
            <a:pPr lvl="1"/>
            <a:r>
              <a:rPr lang="en-US" dirty="0" smtClean="0"/>
              <a:t>Entire Data Set: Deflate (</a:t>
            </a:r>
            <a:r>
              <a:rPr lang="en-US" dirty="0" err="1" smtClean="0"/>
              <a:t>gzip</a:t>
            </a:r>
            <a:r>
              <a:rPr lang="en-US" dirty="0" smtClean="0"/>
              <a:t>-like) (rarely used)</a:t>
            </a:r>
          </a:p>
          <a:p>
            <a:pPr lvl="1"/>
            <a:r>
              <a:rPr lang="en-US" dirty="0" smtClean="0"/>
              <a:t>Pixel Data: JPEG (8,12,DCT,lossless), JPEG-LS, JPEG 2000, MPEG2, MPEG4, RLE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965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– 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ACR-NEMA versions 1 and 2</a:t>
            </a:r>
          </a:p>
          <a:p>
            <a:pPr lvl="1"/>
            <a:r>
              <a:rPr lang="en-US" dirty="0" smtClean="0"/>
              <a:t>50-pin 16 bit parallel interface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network (assumed “network interface unit”)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ayered</a:t>
            </a:r>
          </a:p>
          <a:p>
            <a:pPr lvl="1"/>
            <a:r>
              <a:rPr lang="en-US" dirty="0" smtClean="0"/>
              <a:t>messages with commands and data</a:t>
            </a:r>
          </a:p>
          <a:p>
            <a:pPr lvl="1"/>
            <a:r>
              <a:rPr lang="en-US" dirty="0" smtClean="0"/>
              <a:t>tag-value pairs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escribed patients, studies, images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escribed modality, acquisition, 3D position, etc.</a:t>
            </a:r>
          </a:p>
        </p:txBody>
      </p:sp>
    </p:spTree>
    <p:extLst>
      <p:ext uri="{BB962C8B-B14F-4D97-AF65-F5344CB8AC3E}">
        <p14:creationId xmlns:p14="http://schemas.microsoft.com/office/powerpoint/2010/main" val="33149067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2908300" y="2189163"/>
            <a:ext cx="2497138" cy="4089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954327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DICOM Services - PACS</a:t>
            </a:r>
            <a:endParaRPr lang="en-US" dirty="0"/>
          </a:p>
        </p:txBody>
      </p:sp>
      <p:grpSp>
        <p:nvGrpSpPr>
          <p:cNvPr id="330756" name="Group 4"/>
          <p:cNvGrpSpPr>
            <a:grpSpLocks/>
          </p:cNvGrpSpPr>
          <p:nvPr/>
        </p:nvGrpSpPr>
        <p:grpSpPr bwMode="auto">
          <a:xfrm>
            <a:off x="1303338" y="2506663"/>
            <a:ext cx="904875" cy="909637"/>
            <a:chOff x="527" y="1457"/>
            <a:chExt cx="570" cy="573"/>
          </a:xfrm>
        </p:grpSpPr>
        <p:grpSp>
          <p:nvGrpSpPr>
            <p:cNvPr id="330757" name="Group 5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758" name="Group 6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759" name="Rectangle 7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0" name="Rectangle 8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1" name="AutoShape 9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4" name="Line 12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765" name="Group 13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766" name="AutoShape 14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7" name="AutoShape 15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8" name="AutoShape 16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9" name="Freeform 17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0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1" name="Freeform 19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2" name="Line 20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3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4" name="Line 22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5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7" name="Rectangle 25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779" name="Group 27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780" name="Rectangle 28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793" name="Rectangle 41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4" name="Rectangle 42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795" name="Group 43"/>
          <p:cNvGrpSpPr>
            <a:grpSpLocks/>
          </p:cNvGrpSpPr>
          <p:nvPr/>
        </p:nvGrpSpPr>
        <p:grpSpPr bwMode="auto">
          <a:xfrm>
            <a:off x="3389313" y="2751138"/>
            <a:ext cx="1447800" cy="1095375"/>
            <a:chOff x="3840" y="192"/>
            <a:chExt cx="1776" cy="1344"/>
          </a:xfrm>
        </p:grpSpPr>
        <p:sp>
          <p:nvSpPr>
            <p:cNvPr id="330796" name="Rectangle 44"/>
            <p:cNvSpPr>
              <a:spLocks noChangeArrowheads="1"/>
            </p:cNvSpPr>
            <p:nvPr/>
          </p:nvSpPr>
          <p:spPr bwMode="auto">
            <a:xfrm>
              <a:off x="3840" y="192"/>
              <a:ext cx="1776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7" name="Rectangle 45"/>
            <p:cNvSpPr>
              <a:spLocks noChangeArrowheads="1"/>
            </p:cNvSpPr>
            <p:nvPr/>
          </p:nvSpPr>
          <p:spPr bwMode="auto">
            <a:xfrm>
              <a:off x="3840" y="192"/>
              <a:ext cx="953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8" name="Rectangle 46"/>
            <p:cNvSpPr>
              <a:spLocks noChangeArrowheads="1"/>
            </p:cNvSpPr>
            <p:nvPr/>
          </p:nvSpPr>
          <p:spPr bwMode="auto">
            <a:xfrm>
              <a:off x="3840" y="192"/>
              <a:ext cx="477" cy="134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9" name="Rectangle 47"/>
            <p:cNvSpPr>
              <a:spLocks noChangeArrowheads="1"/>
            </p:cNvSpPr>
            <p:nvPr/>
          </p:nvSpPr>
          <p:spPr bwMode="auto">
            <a:xfrm>
              <a:off x="3925" y="609"/>
              <a:ext cx="196" cy="92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00" name="Oval 48"/>
            <p:cNvSpPr>
              <a:spLocks noChangeArrowheads="1"/>
            </p:cNvSpPr>
            <p:nvPr/>
          </p:nvSpPr>
          <p:spPr bwMode="auto">
            <a:xfrm>
              <a:off x="3925" y="517"/>
              <a:ext cx="196" cy="25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01" name="Line 49"/>
            <p:cNvSpPr>
              <a:spLocks noChangeShapeType="1"/>
            </p:cNvSpPr>
            <p:nvPr/>
          </p:nvSpPr>
          <p:spPr bwMode="auto">
            <a:xfrm>
              <a:off x="4251" y="840"/>
              <a:ext cx="0" cy="1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802" name="Group 50"/>
            <p:cNvGrpSpPr>
              <a:grpSpLocks/>
            </p:cNvGrpSpPr>
            <p:nvPr/>
          </p:nvGrpSpPr>
          <p:grpSpPr bwMode="auto">
            <a:xfrm>
              <a:off x="4317" y="377"/>
              <a:ext cx="476" cy="36"/>
              <a:chOff x="4317" y="377"/>
              <a:chExt cx="476" cy="36"/>
            </a:xfrm>
          </p:grpSpPr>
          <p:sp>
            <p:nvSpPr>
              <p:cNvPr id="330803" name="Line 51"/>
              <p:cNvSpPr>
                <a:spLocks noChangeShapeType="1"/>
              </p:cNvSpPr>
              <p:nvPr/>
            </p:nvSpPr>
            <p:spPr bwMode="auto">
              <a:xfrm>
                <a:off x="4317" y="399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04" name="AutoShape 52"/>
              <p:cNvSpPr>
                <a:spLocks noChangeArrowheads="1"/>
              </p:cNvSpPr>
              <p:nvPr/>
            </p:nvSpPr>
            <p:spPr bwMode="auto">
              <a:xfrm flipV="1">
                <a:off x="4447" y="377"/>
                <a:ext cx="216" cy="36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805" name="Group 53"/>
            <p:cNvGrpSpPr>
              <a:grpSpLocks/>
            </p:cNvGrpSpPr>
            <p:nvPr/>
          </p:nvGrpSpPr>
          <p:grpSpPr bwMode="auto">
            <a:xfrm>
              <a:off x="4317" y="469"/>
              <a:ext cx="476" cy="38"/>
              <a:chOff x="4317" y="469"/>
              <a:chExt cx="476" cy="38"/>
            </a:xfrm>
          </p:grpSpPr>
          <p:sp>
            <p:nvSpPr>
              <p:cNvPr id="330806" name="Line 54"/>
              <p:cNvSpPr>
                <a:spLocks noChangeShapeType="1"/>
              </p:cNvSpPr>
              <p:nvPr/>
            </p:nvSpPr>
            <p:spPr bwMode="auto">
              <a:xfrm>
                <a:off x="4317" y="493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07" name="AutoShape 55"/>
              <p:cNvSpPr>
                <a:spLocks noChangeArrowheads="1"/>
              </p:cNvSpPr>
              <p:nvPr/>
            </p:nvSpPr>
            <p:spPr bwMode="auto">
              <a:xfrm flipV="1">
                <a:off x="4447" y="469"/>
                <a:ext cx="216" cy="38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0808" name="Group 56"/>
            <p:cNvGrpSpPr>
              <a:grpSpLocks/>
            </p:cNvGrpSpPr>
            <p:nvPr/>
          </p:nvGrpSpPr>
          <p:grpSpPr bwMode="auto">
            <a:xfrm>
              <a:off x="4317" y="563"/>
              <a:ext cx="476" cy="38"/>
              <a:chOff x="4317" y="563"/>
              <a:chExt cx="476" cy="38"/>
            </a:xfrm>
          </p:grpSpPr>
          <p:sp>
            <p:nvSpPr>
              <p:cNvPr id="330809" name="Line 57"/>
              <p:cNvSpPr>
                <a:spLocks noChangeShapeType="1"/>
              </p:cNvSpPr>
              <p:nvPr/>
            </p:nvSpPr>
            <p:spPr bwMode="auto">
              <a:xfrm>
                <a:off x="4317" y="587"/>
                <a:ext cx="47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10" name="AutoShape 58"/>
              <p:cNvSpPr>
                <a:spLocks noChangeArrowheads="1"/>
              </p:cNvSpPr>
              <p:nvPr/>
            </p:nvSpPr>
            <p:spPr bwMode="auto">
              <a:xfrm flipV="1">
                <a:off x="4447" y="563"/>
                <a:ext cx="216" cy="38"/>
              </a:xfrm>
              <a:custGeom>
                <a:avLst/>
                <a:gdLst>
                  <a:gd name="G0" fmla="+- 5399 0 0"/>
                  <a:gd name="G1" fmla="+- 21600 0 5399"/>
                  <a:gd name="G2" fmla="*/ 5399 1 2"/>
                  <a:gd name="G3" fmla="+- 21600 0 G2"/>
                  <a:gd name="G4" fmla="+/ 5399 21600 2"/>
                  <a:gd name="G5" fmla="+/ G1 0 2"/>
                  <a:gd name="G6" fmla="*/ 21600 21600 5399"/>
                  <a:gd name="G7" fmla="*/ G6 1 2"/>
                  <a:gd name="G8" fmla="+- 21600 0 G7"/>
                  <a:gd name="G9" fmla="*/ 21600 1 2"/>
                  <a:gd name="G10" fmla="+- 5399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399" y="21600"/>
                    </a:lnTo>
                    <a:lnTo>
                      <a:pt x="1620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0811" name="Line 59"/>
            <p:cNvSpPr>
              <a:spLocks noChangeShapeType="1"/>
            </p:cNvSpPr>
            <p:nvPr/>
          </p:nvSpPr>
          <p:spPr bwMode="auto">
            <a:xfrm>
              <a:off x="4338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2" name="Line 60"/>
            <p:cNvSpPr>
              <a:spLocks noChangeShapeType="1"/>
            </p:cNvSpPr>
            <p:nvPr/>
          </p:nvSpPr>
          <p:spPr bwMode="auto">
            <a:xfrm>
              <a:off x="4382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3" name="Line 61"/>
            <p:cNvSpPr>
              <a:spLocks noChangeShapeType="1"/>
            </p:cNvSpPr>
            <p:nvPr/>
          </p:nvSpPr>
          <p:spPr bwMode="auto">
            <a:xfrm>
              <a:off x="442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4" name="Line 62"/>
            <p:cNvSpPr>
              <a:spLocks noChangeShapeType="1"/>
            </p:cNvSpPr>
            <p:nvPr/>
          </p:nvSpPr>
          <p:spPr bwMode="auto">
            <a:xfrm>
              <a:off x="446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5" name="Line 63"/>
            <p:cNvSpPr>
              <a:spLocks noChangeShapeType="1"/>
            </p:cNvSpPr>
            <p:nvPr/>
          </p:nvSpPr>
          <p:spPr bwMode="auto">
            <a:xfrm>
              <a:off x="4512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6" name="Line 64"/>
            <p:cNvSpPr>
              <a:spLocks noChangeShapeType="1"/>
            </p:cNvSpPr>
            <p:nvPr/>
          </p:nvSpPr>
          <p:spPr bwMode="auto">
            <a:xfrm>
              <a:off x="455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7" name="Line 65"/>
            <p:cNvSpPr>
              <a:spLocks noChangeShapeType="1"/>
            </p:cNvSpPr>
            <p:nvPr/>
          </p:nvSpPr>
          <p:spPr bwMode="auto">
            <a:xfrm>
              <a:off x="459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8" name="Line 66"/>
            <p:cNvSpPr>
              <a:spLocks noChangeShapeType="1"/>
            </p:cNvSpPr>
            <p:nvPr/>
          </p:nvSpPr>
          <p:spPr bwMode="auto">
            <a:xfrm>
              <a:off x="4643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19" name="Line 67"/>
            <p:cNvSpPr>
              <a:spLocks noChangeShapeType="1"/>
            </p:cNvSpPr>
            <p:nvPr/>
          </p:nvSpPr>
          <p:spPr bwMode="auto">
            <a:xfrm>
              <a:off x="440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0" name="Line 68"/>
            <p:cNvSpPr>
              <a:spLocks noChangeShapeType="1"/>
            </p:cNvSpPr>
            <p:nvPr/>
          </p:nvSpPr>
          <p:spPr bwMode="auto">
            <a:xfrm>
              <a:off x="4447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1" name="Line 69"/>
            <p:cNvSpPr>
              <a:spLocks noChangeShapeType="1"/>
            </p:cNvSpPr>
            <p:nvPr/>
          </p:nvSpPr>
          <p:spPr bwMode="auto">
            <a:xfrm>
              <a:off x="4360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2" name="Line 70"/>
            <p:cNvSpPr>
              <a:spLocks noChangeShapeType="1"/>
            </p:cNvSpPr>
            <p:nvPr/>
          </p:nvSpPr>
          <p:spPr bwMode="auto">
            <a:xfrm>
              <a:off x="449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3" name="Line 71"/>
            <p:cNvSpPr>
              <a:spLocks noChangeShapeType="1"/>
            </p:cNvSpPr>
            <p:nvPr/>
          </p:nvSpPr>
          <p:spPr bwMode="auto">
            <a:xfrm>
              <a:off x="462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4" name="Line 72"/>
            <p:cNvSpPr>
              <a:spLocks noChangeShapeType="1"/>
            </p:cNvSpPr>
            <p:nvPr/>
          </p:nvSpPr>
          <p:spPr bwMode="auto">
            <a:xfrm>
              <a:off x="4534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5" name="Line 73"/>
            <p:cNvSpPr>
              <a:spLocks noChangeShapeType="1"/>
            </p:cNvSpPr>
            <p:nvPr/>
          </p:nvSpPr>
          <p:spPr bwMode="auto">
            <a:xfrm>
              <a:off x="4663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6" name="Line 74"/>
            <p:cNvSpPr>
              <a:spLocks noChangeShapeType="1"/>
            </p:cNvSpPr>
            <p:nvPr/>
          </p:nvSpPr>
          <p:spPr bwMode="auto">
            <a:xfrm>
              <a:off x="4576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7" name="Line 75"/>
            <p:cNvSpPr>
              <a:spLocks noChangeShapeType="1"/>
            </p:cNvSpPr>
            <p:nvPr/>
          </p:nvSpPr>
          <p:spPr bwMode="auto">
            <a:xfrm>
              <a:off x="4685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8" name="Line 76"/>
            <p:cNvSpPr>
              <a:spLocks noChangeShapeType="1"/>
            </p:cNvSpPr>
            <p:nvPr/>
          </p:nvSpPr>
          <p:spPr bwMode="auto">
            <a:xfrm>
              <a:off x="4706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29" name="Line 77"/>
            <p:cNvSpPr>
              <a:spLocks noChangeShapeType="1"/>
            </p:cNvSpPr>
            <p:nvPr/>
          </p:nvSpPr>
          <p:spPr bwMode="auto">
            <a:xfrm>
              <a:off x="4771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30" name="Line 78"/>
            <p:cNvSpPr>
              <a:spLocks noChangeShapeType="1"/>
            </p:cNvSpPr>
            <p:nvPr/>
          </p:nvSpPr>
          <p:spPr bwMode="auto">
            <a:xfrm>
              <a:off x="4728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31" name="Line 79"/>
            <p:cNvSpPr>
              <a:spLocks noChangeShapeType="1"/>
            </p:cNvSpPr>
            <p:nvPr/>
          </p:nvSpPr>
          <p:spPr bwMode="auto">
            <a:xfrm>
              <a:off x="4750" y="1396"/>
              <a:ext cx="0" cy="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0832" name="Line 80"/>
          <p:cNvSpPr>
            <a:spLocks noChangeShapeType="1"/>
          </p:cNvSpPr>
          <p:nvPr/>
        </p:nvSpPr>
        <p:spPr bwMode="auto">
          <a:xfrm>
            <a:off x="4360863" y="2809875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3" name="Line 81"/>
          <p:cNvSpPr>
            <a:spLocks noChangeShapeType="1"/>
          </p:cNvSpPr>
          <p:nvPr/>
        </p:nvSpPr>
        <p:spPr bwMode="auto">
          <a:xfrm>
            <a:off x="4360863" y="282733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4" name="Line 82"/>
          <p:cNvSpPr>
            <a:spLocks noChangeShapeType="1"/>
          </p:cNvSpPr>
          <p:nvPr/>
        </p:nvSpPr>
        <p:spPr bwMode="auto">
          <a:xfrm>
            <a:off x="4360863" y="28448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5" name="Line 83"/>
          <p:cNvSpPr>
            <a:spLocks noChangeShapeType="1"/>
          </p:cNvSpPr>
          <p:nvPr/>
        </p:nvSpPr>
        <p:spPr bwMode="auto">
          <a:xfrm>
            <a:off x="4360863" y="286543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6" name="Line 84"/>
          <p:cNvSpPr>
            <a:spLocks noChangeShapeType="1"/>
          </p:cNvSpPr>
          <p:nvPr/>
        </p:nvSpPr>
        <p:spPr bwMode="auto">
          <a:xfrm>
            <a:off x="4360863" y="2884488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7" name="Line 85"/>
          <p:cNvSpPr>
            <a:spLocks noChangeShapeType="1"/>
          </p:cNvSpPr>
          <p:nvPr/>
        </p:nvSpPr>
        <p:spPr bwMode="auto">
          <a:xfrm>
            <a:off x="4360863" y="29019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8" name="Line 86"/>
          <p:cNvSpPr>
            <a:spLocks noChangeShapeType="1"/>
          </p:cNvSpPr>
          <p:nvPr/>
        </p:nvSpPr>
        <p:spPr bwMode="auto">
          <a:xfrm>
            <a:off x="4360863" y="291941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39" name="Line 87"/>
          <p:cNvSpPr>
            <a:spLocks noChangeShapeType="1"/>
          </p:cNvSpPr>
          <p:nvPr/>
        </p:nvSpPr>
        <p:spPr bwMode="auto">
          <a:xfrm>
            <a:off x="4360863" y="29400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0" name="Line 88"/>
          <p:cNvSpPr>
            <a:spLocks noChangeShapeType="1"/>
          </p:cNvSpPr>
          <p:nvPr/>
        </p:nvSpPr>
        <p:spPr bwMode="auto">
          <a:xfrm>
            <a:off x="4360863" y="29591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1" name="Line 89"/>
          <p:cNvSpPr>
            <a:spLocks noChangeShapeType="1"/>
          </p:cNvSpPr>
          <p:nvPr/>
        </p:nvSpPr>
        <p:spPr bwMode="auto">
          <a:xfrm>
            <a:off x="4360863" y="297656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2" name="Line 90"/>
          <p:cNvSpPr>
            <a:spLocks noChangeShapeType="1"/>
          </p:cNvSpPr>
          <p:nvPr/>
        </p:nvSpPr>
        <p:spPr bwMode="auto">
          <a:xfrm>
            <a:off x="4360863" y="299720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3" name="Line 91"/>
          <p:cNvSpPr>
            <a:spLocks noChangeShapeType="1"/>
          </p:cNvSpPr>
          <p:nvPr/>
        </p:nvSpPr>
        <p:spPr bwMode="auto">
          <a:xfrm>
            <a:off x="4360863" y="30162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4" name="Line 92"/>
          <p:cNvSpPr>
            <a:spLocks noChangeShapeType="1"/>
          </p:cNvSpPr>
          <p:nvPr/>
        </p:nvSpPr>
        <p:spPr bwMode="auto">
          <a:xfrm>
            <a:off x="4360863" y="3033713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5" name="Line 93"/>
          <p:cNvSpPr>
            <a:spLocks noChangeShapeType="1"/>
          </p:cNvSpPr>
          <p:nvPr/>
        </p:nvSpPr>
        <p:spPr bwMode="auto">
          <a:xfrm>
            <a:off x="4360863" y="3054350"/>
            <a:ext cx="458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6" name="Rectangle 94"/>
          <p:cNvSpPr>
            <a:spLocks noChangeArrowheads="1"/>
          </p:cNvSpPr>
          <p:nvPr/>
        </p:nvSpPr>
        <p:spPr bwMode="auto">
          <a:xfrm>
            <a:off x="4200525" y="3262313"/>
            <a:ext cx="495300" cy="746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7" name="Line 95"/>
          <p:cNvSpPr>
            <a:spLocks noChangeShapeType="1"/>
          </p:cNvSpPr>
          <p:nvPr/>
        </p:nvSpPr>
        <p:spPr bwMode="auto">
          <a:xfrm>
            <a:off x="4219575" y="3298825"/>
            <a:ext cx="458788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8" name="Rectangle 96"/>
          <p:cNvSpPr>
            <a:spLocks noChangeArrowheads="1"/>
          </p:cNvSpPr>
          <p:nvPr/>
        </p:nvSpPr>
        <p:spPr bwMode="auto">
          <a:xfrm>
            <a:off x="4730750" y="3262313"/>
            <a:ext cx="36513" cy="7461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849" name="Rectangle 97"/>
          <p:cNvSpPr>
            <a:spLocks noChangeArrowheads="1"/>
          </p:cNvSpPr>
          <p:nvPr/>
        </p:nvSpPr>
        <p:spPr bwMode="auto">
          <a:xfrm>
            <a:off x="3705225" y="3902075"/>
            <a:ext cx="8921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i="1">
                <a:latin typeface="Times New Roman" charset="0"/>
              </a:rPr>
              <a:t>Archive</a:t>
            </a:r>
            <a:endParaRPr lang="en-US" sz="2000" i="1">
              <a:latin typeface="Times New Roman" charset="0"/>
            </a:endParaRPr>
          </a:p>
        </p:txBody>
      </p:sp>
      <p:grpSp>
        <p:nvGrpSpPr>
          <p:cNvPr id="330850" name="Group 98"/>
          <p:cNvGrpSpPr>
            <a:grpSpLocks/>
          </p:cNvGrpSpPr>
          <p:nvPr/>
        </p:nvGrpSpPr>
        <p:grpSpPr bwMode="auto">
          <a:xfrm>
            <a:off x="1300163" y="3436938"/>
            <a:ext cx="904875" cy="909637"/>
            <a:chOff x="527" y="1457"/>
            <a:chExt cx="570" cy="573"/>
          </a:xfrm>
        </p:grpSpPr>
        <p:grpSp>
          <p:nvGrpSpPr>
            <p:cNvPr id="330851" name="Group 99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852" name="Group 100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853" name="Rectangle 101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4" name="Rectangle 102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5" name="AutoShape 103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6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7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58" name="Line 106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859" name="Group 107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860" name="AutoShape 108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1" name="AutoShape 109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2" name="AutoShape 110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3" name="Freeform 111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4" name="Rectangle 112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5" name="Freeform 113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6" name="Line 114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7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8" name="Line 116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69" name="Line 117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0" name="Rectangle 118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1" name="Rectangle 119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2" name="Rectangle 120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873" name="Group 121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874" name="Rectangle 122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5" name="Line 123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6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7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8" name="Line 126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79" name="Line 127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0" name="Line 128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1" name="Line 129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2" name="Line 130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3" name="Line 131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4" name="Line 132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5" name="Line 133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86" name="Line 134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887" name="Rectangle 135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88" name="Rectangle 136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889" name="Group 137"/>
          <p:cNvGrpSpPr>
            <a:grpSpLocks/>
          </p:cNvGrpSpPr>
          <p:nvPr/>
        </p:nvGrpSpPr>
        <p:grpSpPr bwMode="auto">
          <a:xfrm>
            <a:off x="1293813" y="4370388"/>
            <a:ext cx="904875" cy="909637"/>
            <a:chOff x="527" y="1457"/>
            <a:chExt cx="570" cy="573"/>
          </a:xfrm>
        </p:grpSpPr>
        <p:grpSp>
          <p:nvGrpSpPr>
            <p:cNvPr id="330890" name="Group 138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891" name="Group 139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89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4" name="AutoShape 142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5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6" name="Line 144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897" name="Line 145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898" name="Group 146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899" name="AutoShape 147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0" name="AutoShape 148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1" name="AutoShape 149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2" name="Freeform 150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4" name="Freeform 152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5" name="Line 153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6" name="Line 154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7" name="Line 155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8" name="Line 156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0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12" name="Group 160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91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4" name="Line 162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5" name="Line 163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6" name="Line 164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7" name="Line 165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8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19" name="Line 167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0" name="Line 168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1" name="Line 169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2" name="Line 170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3" name="Line 171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4" name="Line 172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25" name="Line 173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926" name="Rectangle 174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27" name="Rectangle 175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928" name="Group 176"/>
          <p:cNvGrpSpPr>
            <a:grpSpLocks/>
          </p:cNvGrpSpPr>
          <p:nvPr/>
        </p:nvGrpSpPr>
        <p:grpSpPr bwMode="auto">
          <a:xfrm>
            <a:off x="1290638" y="5300663"/>
            <a:ext cx="904875" cy="909637"/>
            <a:chOff x="527" y="1457"/>
            <a:chExt cx="570" cy="573"/>
          </a:xfrm>
        </p:grpSpPr>
        <p:grpSp>
          <p:nvGrpSpPr>
            <p:cNvPr id="330929" name="Group 177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930" name="Group 178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93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3" name="AutoShape 181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4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5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6" name="Line 184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37" name="Group 185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938" name="AutoShape 186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9" name="AutoShape 187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0" name="AutoShape 188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1" name="Freeform 189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3" name="Freeform 191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4" name="Line 192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5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6" name="Line 194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7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9" name="Rectangle 197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0" name="Rectangle 198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51" name="Group 199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952" name="Rectangle 200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3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4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5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6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7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8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9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0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1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2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3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4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965" name="Rectangle 213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66" name="Rectangle 214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sp>
        <p:nvSpPr>
          <p:cNvPr id="330967" name="Rectangle 215"/>
          <p:cNvSpPr>
            <a:spLocks noChangeArrowheads="1"/>
          </p:cNvSpPr>
          <p:nvPr/>
        </p:nvSpPr>
        <p:spPr bwMode="auto">
          <a:xfrm>
            <a:off x="2990850" y="2290763"/>
            <a:ext cx="16081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000" i="1">
                <a:latin typeface="Times New Roman" charset="0"/>
              </a:rPr>
              <a:t>PACS +/- RIS</a:t>
            </a:r>
          </a:p>
        </p:txBody>
      </p:sp>
      <p:grpSp>
        <p:nvGrpSpPr>
          <p:cNvPr id="330968" name="Group 216"/>
          <p:cNvGrpSpPr>
            <a:grpSpLocks/>
          </p:cNvGrpSpPr>
          <p:nvPr/>
        </p:nvGrpSpPr>
        <p:grpSpPr bwMode="auto">
          <a:xfrm>
            <a:off x="3411538" y="4402138"/>
            <a:ext cx="1462087" cy="1635125"/>
            <a:chOff x="1776" y="2256"/>
            <a:chExt cx="1680" cy="1878"/>
          </a:xfrm>
        </p:grpSpPr>
        <p:sp>
          <p:nvSpPr>
            <p:cNvPr id="330969" name="Rectangle 217"/>
            <p:cNvSpPr>
              <a:spLocks noChangeArrowheads="1"/>
            </p:cNvSpPr>
            <p:nvPr/>
          </p:nvSpPr>
          <p:spPr bwMode="auto">
            <a:xfrm>
              <a:off x="1776" y="2256"/>
              <a:ext cx="123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0" name="Rectangle 218"/>
            <p:cNvSpPr>
              <a:spLocks noChangeArrowheads="1"/>
            </p:cNvSpPr>
            <p:nvPr/>
          </p:nvSpPr>
          <p:spPr bwMode="auto">
            <a:xfrm>
              <a:off x="1776" y="2256"/>
              <a:ext cx="43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1" name="Rectangle 219"/>
            <p:cNvSpPr>
              <a:spLocks noChangeArrowheads="1"/>
            </p:cNvSpPr>
            <p:nvPr/>
          </p:nvSpPr>
          <p:spPr bwMode="auto">
            <a:xfrm>
              <a:off x="2206" y="2256"/>
              <a:ext cx="400" cy="127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2" name="Rectangle 220"/>
            <p:cNvSpPr>
              <a:spLocks noChangeArrowheads="1"/>
            </p:cNvSpPr>
            <p:nvPr/>
          </p:nvSpPr>
          <p:spPr bwMode="auto">
            <a:xfrm>
              <a:off x="1776" y="2256"/>
              <a:ext cx="430" cy="2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3" name="Rectangle 221"/>
            <p:cNvSpPr>
              <a:spLocks noChangeArrowheads="1"/>
            </p:cNvSpPr>
            <p:nvPr/>
          </p:nvSpPr>
          <p:spPr bwMode="auto">
            <a:xfrm>
              <a:off x="1776" y="2474"/>
              <a:ext cx="43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4" name="Rectangle 222"/>
            <p:cNvSpPr>
              <a:spLocks noChangeArrowheads="1"/>
            </p:cNvSpPr>
            <p:nvPr/>
          </p:nvSpPr>
          <p:spPr bwMode="auto">
            <a:xfrm>
              <a:off x="1776" y="2694"/>
              <a:ext cx="430" cy="2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5" name="Rectangle 223"/>
            <p:cNvSpPr>
              <a:spLocks noChangeArrowheads="1"/>
            </p:cNvSpPr>
            <p:nvPr/>
          </p:nvSpPr>
          <p:spPr bwMode="auto">
            <a:xfrm>
              <a:off x="1776" y="2913"/>
              <a:ext cx="43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6" name="Rectangle 224"/>
            <p:cNvSpPr>
              <a:spLocks noChangeArrowheads="1"/>
            </p:cNvSpPr>
            <p:nvPr/>
          </p:nvSpPr>
          <p:spPr bwMode="auto">
            <a:xfrm>
              <a:off x="1776" y="3133"/>
              <a:ext cx="430" cy="21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7" name="Line 225"/>
            <p:cNvSpPr>
              <a:spLocks noChangeShapeType="1"/>
            </p:cNvSpPr>
            <p:nvPr/>
          </p:nvSpPr>
          <p:spPr bwMode="auto">
            <a:xfrm flipV="1">
              <a:off x="180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8" name="Line 226"/>
            <p:cNvSpPr>
              <a:spLocks noChangeShapeType="1"/>
            </p:cNvSpPr>
            <p:nvPr/>
          </p:nvSpPr>
          <p:spPr bwMode="auto">
            <a:xfrm flipV="1">
              <a:off x="183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79" name="Line 227"/>
            <p:cNvSpPr>
              <a:spLocks noChangeShapeType="1"/>
            </p:cNvSpPr>
            <p:nvPr/>
          </p:nvSpPr>
          <p:spPr bwMode="auto">
            <a:xfrm flipV="1">
              <a:off x="185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0" name="Line 228"/>
            <p:cNvSpPr>
              <a:spLocks noChangeShapeType="1"/>
            </p:cNvSpPr>
            <p:nvPr/>
          </p:nvSpPr>
          <p:spPr bwMode="auto">
            <a:xfrm flipV="1">
              <a:off x="189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1" name="Line 229"/>
            <p:cNvSpPr>
              <a:spLocks noChangeShapeType="1"/>
            </p:cNvSpPr>
            <p:nvPr/>
          </p:nvSpPr>
          <p:spPr bwMode="auto">
            <a:xfrm flipV="1">
              <a:off x="191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2" name="Line 230"/>
            <p:cNvSpPr>
              <a:spLocks noChangeShapeType="1"/>
            </p:cNvSpPr>
            <p:nvPr/>
          </p:nvSpPr>
          <p:spPr bwMode="auto">
            <a:xfrm flipV="1">
              <a:off x="223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3" name="Line 231"/>
            <p:cNvSpPr>
              <a:spLocks noChangeShapeType="1"/>
            </p:cNvSpPr>
            <p:nvPr/>
          </p:nvSpPr>
          <p:spPr bwMode="auto">
            <a:xfrm flipV="1">
              <a:off x="226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4" name="Line 232"/>
            <p:cNvSpPr>
              <a:spLocks noChangeShapeType="1"/>
            </p:cNvSpPr>
            <p:nvPr/>
          </p:nvSpPr>
          <p:spPr bwMode="auto">
            <a:xfrm flipV="1">
              <a:off x="228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5" name="Line 233"/>
            <p:cNvSpPr>
              <a:spLocks noChangeShapeType="1"/>
            </p:cNvSpPr>
            <p:nvPr/>
          </p:nvSpPr>
          <p:spPr bwMode="auto">
            <a:xfrm flipV="1">
              <a:off x="231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6" name="Line 234"/>
            <p:cNvSpPr>
              <a:spLocks noChangeShapeType="1"/>
            </p:cNvSpPr>
            <p:nvPr/>
          </p:nvSpPr>
          <p:spPr bwMode="auto">
            <a:xfrm flipV="1">
              <a:off x="234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7" name="Line 235"/>
            <p:cNvSpPr>
              <a:spLocks noChangeShapeType="1"/>
            </p:cNvSpPr>
            <p:nvPr/>
          </p:nvSpPr>
          <p:spPr bwMode="auto">
            <a:xfrm flipV="1">
              <a:off x="23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8" name="Line 236"/>
            <p:cNvSpPr>
              <a:spLocks noChangeShapeType="1"/>
            </p:cNvSpPr>
            <p:nvPr/>
          </p:nvSpPr>
          <p:spPr bwMode="auto">
            <a:xfrm flipV="1">
              <a:off x="2394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9" name="Line 237"/>
            <p:cNvSpPr>
              <a:spLocks noChangeShapeType="1"/>
            </p:cNvSpPr>
            <p:nvPr/>
          </p:nvSpPr>
          <p:spPr bwMode="auto">
            <a:xfrm flipV="1">
              <a:off x="2418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0" name="Line 238"/>
            <p:cNvSpPr>
              <a:spLocks noChangeShapeType="1"/>
            </p:cNvSpPr>
            <p:nvPr/>
          </p:nvSpPr>
          <p:spPr bwMode="auto">
            <a:xfrm flipV="1">
              <a:off x="244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1" name="Line 239"/>
            <p:cNvSpPr>
              <a:spLocks noChangeShapeType="1"/>
            </p:cNvSpPr>
            <p:nvPr/>
          </p:nvSpPr>
          <p:spPr bwMode="auto">
            <a:xfrm flipV="1">
              <a:off x="24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2" name="Line 240"/>
            <p:cNvSpPr>
              <a:spLocks noChangeShapeType="1"/>
            </p:cNvSpPr>
            <p:nvPr/>
          </p:nvSpPr>
          <p:spPr bwMode="auto">
            <a:xfrm flipV="1">
              <a:off x="250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3" name="Line 241"/>
            <p:cNvSpPr>
              <a:spLocks noChangeShapeType="1"/>
            </p:cNvSpPr>
            <p:nvPr/>
          </p:nvSpPr>
          <p:spPr bwMode="auto">
            <a:xfrm flipV="1">
              <a:off x="252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4" name="Line 242"/>
            <p:cNvSpPr>
              <a:spLocks noChangeShapeType="1"/>
            </p:cNvSpPr>
            <p:nvPr/>
          </p:nvSpPr>
          <p:spPr bwMode="auto">
            <a:xfrm flipV="1">
              <a:off x="255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5" name="Line 243"/>
            <p:cNvSpPr>
              <a:spLocks noChangeShapeType="1"/>
            </p:cNvSpPr>
            <p:nvPr/>
          </p:nvSpPr>
          <p:spPr bwMode="auto">
            <a:xfrm flipV="1">
              <a:off x="257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6" name="Line 244"/>
            <p:cNvSpPr>
              <a:spLocks noChangeShapeType="1"/>
            </p:cNvSpPr>
            <p:nvPr/>
          </p:nvSpPr>
          <p:spPr bwMode="auto">
            <a:xfrm flipV="1">
              <a:off x="2632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7" name="Line 245"/>
            <p:cNvSpPr>
              <a:spLocks noChangeShapeType="1"/>
            </p:cNvSpPr>
            <p:nvPr/>
          </p:nvSpPr>
          <p:spPr bwMode="auto">
            <a:xfrm flipV="1">
              <a:off x="266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8" name="Line 246"/>
            <p:cNvSpPr>
              <a:spLocks noChangeShapeType="1"/>
            </p:cNvSpPr>
            <p:nvPr/>
          </p:nvSpPr>
          <p:spPr bwMode="auto">
            <a:xfrm flipV="1">
              <a:off x="268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99" name="Line 247"/>
            <p:cNvSpPr>
              <a:spLocks noChangeShapeType="1"/>
            </p:cNvSpPr>
            <p:nvPr/>
          </p:nvSpPr>
          <p:spPr bwMode="auto">
            <a:xfrm flipV="1">
              <a:off x="270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0" name="Line 248"/>
            <p:cNvSpPr>
              <a:spLocks noChangeShapeType="1"/>
            </p:cNvSpPr>
            <p:nvPr/>
          </p:nvSpPr>
          <p:spPr bwMode="auto">
            <a:xfrm flipV="1">
              <a:off x="2740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1" name="Line 249"/>
            <p:cNvSpPr>
              <a:spLocks noChangeShapeType="1"/>
            </p:cNvSpPr>
            <p:nvPr/>
          </p:nvSpPr>
          <p:spPr bwMode="auto">
            <a:xfrm flipV="1">
              <a:off x="2709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2" name="Line 250"/>
            <p:cNvSpPr>
              <a:spLocks noChangeShapeType="1"/>
            </p:cNvSpPr>
            <p:nvPr/>
          </p:nvSpPr>
          <p:spPr bwMode="auto">
            <a:xfrm flipV="1">
              <a:off x="2795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3" name="Line 251"/>
            <p:cNvSpPr>
              <a:spLocks noChangeShapeType="1"/>
            </p:cNvSpPr>
            <p:nvPr/>
          </p:nvSpPr>
          <p:spPr bwMode="auto">
            <a:xfrm flipV="1">
              <a:off x="276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4" name="Line 252"/>
            <p:cNvSpPr>
              <a:spLocks noChangeShapeType="1"/>
            </p:cNvSpPr>
            <p:nvPr/>
          </p:nvSpPr>
          <p:spPr bwMode="auto">
            <a:xfrm flipV="1">
              <a:off x="2821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5" name="Line 253"/>
            <p:cNvSpPr>
              <a:spLocks noChangeShapeType="1"/>
            </p:cNvSpPr>
            <p:nvPr/>
          </p:nvSpPr>
          <p:spPr bwMode="auto">
            <a:xfrm flipV="1">
              <a:off x="284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6" name="Line 254"/>
            <p:cNvSpPr>
              <a:spLocks noChangeShapeType="1"/>
            </p:cNvSpPr>
            <p:nvPr/>
          </p:nvSpPr>
          <p:spPr bwMode="auto">
            <a:xfrm flipV="1">
              <a:off x="2873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7" name="Line 255"/>
            <p:cNvSpPr>
              <a:spLocks noChangeShapeType="1"/>
            </p:cNvSpPr>
            <p:nvPr/>
          </p:nvSpPr>
          <p:spPr bwMode="auto">
            <a:xfrm flipV="1">
              <a:off x="289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8" name="Line 256"/>
            <p:cNvSpPr>
              <a:spLocks noChangeShapeType="1"/>
            </p:cNvSpPr>
            <p:nvPr/>
          </p:nvSpPr>
          <p:spPr bwMode="auto">
            <a:xfrm flipV="1">
              <a:off x="292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09" name="Line 257"/>
            <p:cNvSpPr>
              <a:spLocks noChangeShapeType="1"/>
            </p:cNvSpPr>
            <p:nvPr/>
          </p:nvSpPr>
          <p:spPr bwMode="auto">
            <a:xfrm flipV="1">
              <a:off x="2947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0" name="Line 258"/>
            <p:cNvSpPr>
              <a:spLocks noChangeShapeType="1"/>
            </p:cNvSpPr>
            <p:nvPr/>
          </p:nvSpPr>
          <p:spPr bwMode="auto">
            <a:xfrm flipV="1">
              <a:off x="2976" y="3415"/>
              <a:ext cx="0" cy="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1" name="AutoShape 259"/>
            <p:cNvSpPr>
              <a:spLocks noChangeArrowheads="1"/>
            </p:cNvSpPr>
            <p:nvPr/>
          </p:nvSpPr>
          <p:spPr bwMode="auto">
            <a:xfrm>
              <a:off x="2921" y="2766"/>
              <a:ext cx="80" cy="111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2" name="Rectangle 260"/>
            <p:cNvSpPr>
              <a:spLocks noChangeArrowheads="1"/>
            </p:cNvSpPr>
            <p:nvPr/>
          </p:nvSpPr>
          <p:spPr bwMode="auto">
            <a:xfrm>
              <a:off x="3011" y="3004"/>
              <a:ext cx="426" cy="5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3" name="Rectangle 261"/>
            <p:cNvSpPr>
              <a:spLocks noChangeArrowheads="1"/>
            </p:cNvSpPr>
            <p:nvPr/>
          </p:nvSpPr>
          <p:spPr bwMode="auto">
            <a:xfrm>
              <a:off x="3006" y="2949"/>
              <a:ext cx="450" cy="1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4" name="Rectangle 262"/>
            <p:cNvSpPr>
              <a:spLocks noChangeArrowheads="1"/>
            </p:cNvSpPr>
            <p:nvPr/>
          </p:nvSpPr>
          <p:spPr bwMode="auto">
            <a:xfrm>
              <a:off x="1806" y="3533"/>
              <a:ext cx="1599" cy="1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5" name="Rectangle 263"/>
            <p:cNvSpPr>
              <a:spLocks noChangeArrowheads="1"/>
            </p:cNvSpPr>
            <p:nvPr/>
          </p:nvSpPr>
          <p:spPr bwMode="auto">
            <a:xfrm>
              <a:off x="3041" y="2829"/>
              <a:ext cx="206" cy="1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6" name="Line 264"/>
            <p:cNvSpPr>
              <a:spLocks noChangeShapeType="1"/>
            </p:cNvSpPr>
            <p:nvPr/>
          </p:nvSpPr>
          <p:spPr bwMode="auto">
            <a:xfrm flipH="1">
              <a:off x="3090" y="2801"/>
              <a:ext cx="1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7" name="AutoShape 265"/>
            <p:cNvSpPr>
              <a:spLocks noChangeArrowheads="1"/>
            </p:cNvSpPr>
            <p:nvPr/>
          </p:nvSpPr>
          <p:spPr bwMode="auto">
            <a:xfrm>
              <a:off x="2527" y="2766"/>
              <a:ext cx="79" cy="111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8" name="Freeform 266"/>
            <p:cNvSpPr>
              <a:spLocks/>
            </p:cNvSpPr>
            <p:nvPr/>
          </p:nvSpPr>
          <p:spPr bwMode="auto">
            <a:xfrm>
              <a:off x="3029" y="2484"/>
              <a:ext cx="271" cy="273"/>
            </a:xfrm>
            <a:custGeom>
              <a:avLst/>
              <a:gdLst>
                <a:gd name="T0" fmla="*/ 270 w 271"/>
                <a:gd name="T1" fmla="*/ 272 h 273"/>
                <a:gd name="T2" fmla="*/ 0 w 271"/>
                <a:gd name="T3" fmla="*/ 272 h 273"/>
                <a:gd name="T4" fmla="*/ 0 w 271"/>
                <a:gd name="T5" fmla="*/ 50 h 273"/>
                <a:gd name="T6" fmla="*/ 262 w 271"/>
                <a:gd name="T7" fmla="*/ 0 h 273"/>
                <a:gd name="T8" fmla="*/ 262 w 271"/>
                <a:gd name="T9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273">
                  <a:moveTo>
                    <a:pt x="270" y="272"/>
                  </a:moveTo>
                  <a:lnTo>
                    <a:pt x="0" y="272"/>
                  </a:lnTo>
                  <a:lnTo>
                    <a:pt x="0" y="50"/>
                  </a:lnTo>
                  <a:lnTo>
                    <a:pt x="262" y="0"/>
                  </a:lnTo>
                  <a:lnTo>
                    <a:pt x="262" y="272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19" name="Freeform 267"/>
            <p:cNvSpPr>
              <a:spLocks/>
            </p:cNvSpPr>
            <p:nvPr/>
          </p:nvSpPr>
          <p:spPr bwMode="auto">
            <a:xfrm>
              <a:off x="3264" y="2874"/>
              <a:ext cx="171" cy="52"/>
            </a:xfrm>
            <a:custGeom>
              <a:avLst/>
              <a:gdLst>
                <a:gd name="T0" fmla="*/ 170 w 171"/>
                <a:gd name="T1" fmla="*/ 51 h 52"/>
                <a:gd name="T2" fmla="*/ 0 w 171"/>
                <a:gd name="T3" fmla="*/ 51 h 52"/>
                <a:gd name="T4" fmla="*/ 0 w 171"/>
                <a:gd name="T5" fmla="*/ 0 h 52"/>
                <a:gd name="T6" fmla="*/ 170 w 171"/>
                <a:gd name="T7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" h="52">
                  <a:moveTo>
                    <a:pt x="170" y="51"/>
                  </a:moveTo>
                  <a:lnTo>
                    <a:pt x="0" y="51"/>
                  </a:lnTo>
                  <a:lnTo>
                    <a:pt x="0" y="0"/>
                  </a:lnTo>
                  <a:lnTo>
                    <a:pt x="170" y="51"/>
                  </a:lnTo>
                </a:path>
              </a:pathLst>
            </a:custGeom>
            <a:solidFill>
              <a:schemeClr val="tx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0" name="Rectangle 268"/>
            <p:cNvSpPr>
              <a:spLocks noChangeArrowheads="1"/>
            </p:cNvSpPr>
            <p:nvPr/>
          </p:nvSpPr>
          <p:spPr bwMode="auto">
            <a:xfrm>
              <a:off x="2055" y="3717"/>
              <a:ext cx="1171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1800" i="1">
                  <a:latin typeface="Times New Roman" charset="0"/>
                </a:rPr>
                <a:t>Manager</a:t>
              </a:r>
            </a:p>
          </p:txBody>
        </p:sp>
      </p:grpSp>
      <p:grpSp>
        <p:nvGrpSpPr>
          <p:cNvPr id="331021" name="Group 269"/>
          <p:cNvGrpSpPr>
            <a:grpSpLocks/>
          </p:cNvGrpSpPr>
          <p:nvPr/>
        </p:nvGrpSpPr>
        <p:grpSpPr bwMode="auto">
          <a:xfrm>
            <a:off x="5915025" y="3006725"/>
            <a:ext cx="854075" cy="474663"/>
            <a:chOff x="3432" y="1772"/>
            <a:chExt cx="640" cy="313"/>
          </a:xfrm>
        </p:grpSpPr>
        <p:sp>
          <p:nvSpPr>
            <p:cNvPr id="331022" name="Rectangle 270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3" name="Rectangle 271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4" name="Rectangle 272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5" name="AutoShape 273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6" name="Line 274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7" name="Line 275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8" name="Rectangle 276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29" name="Line 277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0" name="Line 278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1" name="Line 279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2" name="Line 280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3" name="Rectangle 281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4" name="Line 282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5" name="Rectangle 283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6" name="Oval 284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7" name="Line 285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8" name="Rectangle 286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39" name="Line 287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0" name="Line 288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1" name="Line 289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2" name="Line 290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3" name="Line 291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4" name="Line 292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045" name="Rectangle 293"/>
          <p:cNvSpPr>
            <a:spLocks noChangeArrowheads="1"/>
          </p:cNvSpPr>
          <p:nvPr/>
        </p:nvSpPr>
        <p:spPr bwMode="auto">
          <a:xfrm>
            <a:off x="6389688" y="4995863"/>
            <a:ext cx="1120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i="1">
                <a:latin typeface="Times New Roman" charset="0"/>
              </a:rPr>
              <a:t>Workstations</a:t>
            </a:r>
            <a:endParaRPr lang="en-US" sz="2000" i="1">
              <a:latin typeface="Times New Roman" charset="0"/>
            </a:endParaRPr>
          </a:p>
        </p:txBody>
      </p:sp>
      <p:grpSp>
        <p:nvGrpSpPr>
          <p:cNvPr id="331046" name="Group 294"/>
          <p:cNvGrpSpPr>
            <a:grpSpLocks/>
          </p:cNvGrpSpPr>
          <p:nvPr/>
        </p:nvGrpSpPr>
        <p:grpSpPr bwMode="auto">
          <a:xfrm>
            <a:off x="6067425" y="3159125"/>
            <a:ext cx="854075" cy="474663"/>
            <a:chOff x="3432" y="1772"/>
            <a:chExt cx="640" cy="313"/>
          </a:xfrm>
        </p:grpSpPr>
        <p:sp>
          <p:nvSpPr>
            <p:cNvPr id="331047" name="Rectangle 29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8" name="Rectangle 29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9" name="Rectangle 29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0" name="AutoShape 29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1" name="Line 29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2" name="Line 30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3" name="Rectangle 30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4" name="Line 30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5" name="Line 30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6" name="Line 30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7" name="Line 30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8" name="Rectangle 30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9" name="Line 30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0" name="Rectangle 30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1" name="Oval 30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2" name="Line 31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3" name="Rectangle 31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4" name="Line 31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5" name="Line 31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6" name="Line 31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7" name="Line 31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8" name="Line 31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9" name="Line 31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070" name="Group 318"/>
          <p:cNvGrpSpPr>
            <a:grpSpLocks/>
          </p:cNvGrpSpPr>
          <p:nvPr/>
        </p:nvGrpSpPr>
        <p:grpSpPr bwMode="auto">
          <a:xfrm>
            <a:off x="6219825" y="3311525"/>
            <a:ext cx="854075" cy="474663"/>
            <a:chOff x="3432" y="1772"/>
            <a:chExt cx="640" cy="313"/>
          </a:xfrm>
        </p:grpSpPr>
        <p:sp>
          <p:nvSpPr>
            <p:cNvPr id="331071" name="Rectangle 319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2" name="Rectangle 320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3" name="Rectangle 321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4" name="AutoShape 322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5" name="Line 323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6" name="Line 324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7" name="Rectangle 325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8" name="Line 326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79" name="Line 327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0" name="Line 328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1" name="Line 329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2" name="Rectangle 330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3" name="Line 331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4" name="Rectangle 332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5" name="Oval 333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6" name="Line 334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7" name="Rectangle 335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8" name="Line 336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89" name="Line 337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0" name="Line 338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1" name="Line 339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2" name="Line 340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3" name="Line 341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094" name="Group 342"/>
          <p:cNvGrpSpPr>
            <a:grpSpLocks/>
          </p:cNvGrpSpPr>
          <p:nvPr/>
        </p:nvGrpSpPr>
        <p:grpSpPr bwMode="auto">
          <a:xfrm>
            <a:off x="6372225" y="3463925"/>
            <a:ext cx="854075" cy="474663"/>
            <a:chOff x="3432" y="1772"/>
            <a:chExt cx="640" cy="313"/>
          </a:xfrm>
        </p:grpSpPr>
        <p:sp>
          <p:nvSpPr>
            <p:cNvPr id="331095" name="Rectangle 343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6" name="Rectangle 344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7" name="Rectangle 345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8" name="AutoShape 346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99" name="Line 347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0" name="Line 348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1" name="Rectangle 349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2" name="Line 350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3" name="Line 351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4" name="Line 352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5" name="Line 353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6" name="Rectangle 354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7" name="Line 355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8" name="Rectangle 356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09" name="Oval 357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0" name="Line 358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1" name="Rectangle 359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2" name="Line 360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3" name="Line 361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4" name="Line 362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5" name="Line 363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6" name="Line 364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17" name="Line 365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18" name="Group 366"/>
          <p:cNvGrpSpPr>
            <a:grpSpLocks/>
          </p:cNvGrpSpPr>
          <p:nvPr/>
        </p:nvGrpSpPr>
        <p:grpSpPr bwMode="auto">
          <a:xfrm>
            <a:off x="6524625" y="3616325"/>
            <a:ext cx="854075" cy="474663"/>
            <a:chOff x="3432" y="1772"/>
            <a:chExt cx="640" cy="313"/>
          </a:xfrm>
        </p:grpSpPr>
        <p:sp>
          <p:nvSpPr>
            <p:cNvPr id="331119" name="Rectangle 367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0" name="Rectangle 368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1" name="Rectangle 369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2" name="AutoShape 370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3" name="Line 371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4" name="Line 372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5" name="Rectangle 373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6" name="Line 374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7" name="Line 375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8" name="Line 376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29" name="Line 377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0" name="Rectangle 378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1" name="Line 379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2" name="Rectangle 380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3" name="Oval 381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4" name="Line 382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5" name="Rectangle 383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6" name="Line 384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7" name="Line 385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8" name="Line 386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39" name="Line 387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0" name="Line 388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1" name="Line 389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42" name="Group 390"/>
          <p:cNvGrpSpPr>
            <a:grpSpLocks/>
          </p:cNvGrpSpPr>
          <p:nvPr/>
        </p:nvGrpSpPr>
        <p:grpSpPr bwMode="auto">
          <a:xfrm>
            <a:off x="6677025" y="3768725"/>
            <a:ext cx="854075" cy="474663"/>
            <a:chOff x="3432" y="1772"/>
            <a:chExt cx="640" cy="313"/>
          </a:xfrm>
        </p:grpSpPr>
        <p:sp>
          <p:nvSpPr>
            <p:cNvPr id="331143" name="Rectangle 391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4" name="Rectangle 392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5" name="Rectangle 393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6" name="AutoShape 394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7" name="Line 395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8" name="Line 396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49" name="Rectangle 397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0" name="Line 398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1" name="Line 399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2" name="Line 400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3" name="Line 401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4" name="Rectangle 402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5" name="Line 403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6" name="Rectangle 404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7" name="Oval 405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8" name="Line 406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59" name="Rectangle 407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0" name="Line 408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1" name="Line 409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2" name="Line 410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3" name="Line 411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4" name="Line 412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5" name="Line 413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66" name="Group 414"/>
          <p:cNvGrpSpPr>
            <a:grpSpLocks/>
          </p:cNvGrpSpPr>
          <p:nvPr/>
        </p:nvGrpSpPr>
        <p:grpSpPr bwMode="auto">
          <a:xfrm>
            <a:off x="6829425" y="3921125"/>
            <a:ext cx="854075" cy="474663"/>
            <a:chOff x="3432" y="1772"/>
            <a:chExt cx="640" cy="313"/>
          </a:xfrm>
        </p:grpSpPr>
        <p:sp>
          <p:nvSpPr>
            <p:cNvPr id="331167" name="Rectangle 41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8" name="Rectangle 41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69" name="Rectangle 41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0" name="AutoShape 41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1" name="Line 41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2" name="Line 42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3" name="Rectangle 42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4" name="Line 42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5" name="Line 42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6" name="Line 42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7" name="Line 42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8" name="Rectangle 42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79" name="Line 42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0" name="Rectangle 42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1" name="Oval 42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2" name="Line 43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3" name="Rectangle 43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4" name="Line 43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5" name="Line 43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6" name="Line 43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7" name="Line 43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8" name="Line 43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89" name="Line 43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190" name="Group 438"/>
          <p:cNvGrpSpPr>
            <a:grpSpLocks/>
          </p:cNvGrpSpPr>
          <p:nvPr/>
        </p:nvGrpSpPr>
        <p:grpSpPr bwMode="auto">
          <a:xfrm>
            <a:off x="6981825" y="4073525"/>
            <a:ext cx="854075" cy="474663"/>
            <a:chOff x="3432" y="1772"/>
            <a:chExt cx="640" cy="313"/>
          </a:xfrm>
        </p:grpSpPr>
        <p:sp>
          <p:nvSpPr>
            <p:cNvPr id="331191" name="Rectangle 439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2" name="Rectangle 440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3" name="Rectangle 441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4" name="AutoShape 442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5" name="Line 443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6" name="Line 444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7" name="Rectangle 445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8" name="Line 446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199" name="Line 447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0" name="Line 448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1" name="Line 449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2" name="Rectangle 450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3" name="Line 451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4" name="Rectangle 452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5" name="Oval 453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6" name="Line 454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7" name="Rectangle 455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8" name="Line 456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09" name="Line 457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0" name="Line 458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1" name="Line 459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2" name="Line 460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3" name="Line 461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1214" name="Group 462"/>
          <p:cNvGrpSpPr>
            <a:grpSpLocks/>
          </p:cNvGrpSpPr>
          <p:nvPr/>
        </p:nvGrpSpPr>
        <p:grpSpPr bwMode="auto">
          <a:xfrm>
            <a:off x="7134225" y="4225925"/>
            <a:ext cx="854075" cy="474663"/>
            <a:chOff x="3432" y="1772"/>
            <a:chExt cx="640" cy="313"/>
          </a:xfrm>
        </p:grpSpPr>
        <p:sp>
          <p:nvSpPr>
            <p:cNvPr id="331215" name="Rectangle 463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6" name="Rectangle 464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7" name="Rectangle 465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8" name="AutoShape 466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19" name="Line 467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0" name="Line 468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1" name="Rectangle 469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2" name="Line 470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3" name="Line 471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4" name="Line 472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5" name="Line 473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6" name="Rectangle 474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7" name="Line 475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8" name="Rectangle 476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29" name="Oval 477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0" name="Line 478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1" name="Rectangle 479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2" name="Line 480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3" name="Line 481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4" name="Line 482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5" name="Line 483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6" name="Line 484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37" name="Line 485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31238" name="AutoShape 486"/>
          <p:cNvCxnSpPr>
            <a:cxnSpLocks noChangeShapeType="1"/>
            <a:stCxn id="330759" idx="3"/>
            <a:endCxn id="330754" idx="1"/>
          </p:cNvCxnSpPr>
          <p:nvPr/>
        </p:nvCxnSpPr>
        <p:spPr bwMode="auto">
          <a:xfrm>
            <a:off x="2208213" y="2790825"/>
            <a:ext cx="700087" cy="1443038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39" name="AutoShape 487"/>
          <p:cNvCxnSpPr>
            <a:cxnSpLocks noChangeShapeType="1"/>
            <a:stCxn id="330853" idx="3"/>
            <a:endCxn id="330754" idx="1"/>
          </p:cNvCxnSpPr>
          <p:nvPr/>
        </p:nvCxnSpPr>
        <p:spPr bwMode="auto">
          <a:xfrm>
            <a:off x="2205038" y="3721100"/>
            <a:ext cx="703262" cy="512763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0" name="AutoShape 488"/>
          <p:cNvCxnSpPr>
            <a:cxnSpLocks noChangeShapeType="1"/>
            <a:stCxn id="330892" idx="3"/>
            <a:endCxn id="330754" idx="1"/>
          </p:cNvCxnSpPr>
          <p:nvPr/>
        </p:nvCxnSpPr>
        <p:spPr bwMode="auto">
          <a:xfrm flipV="1">
            <a:off x="2198688" y="4233863"/>
            <a:ext cx="709612" cy="420687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1" name="AutoShape 489"/>
          <p:cNvCxnSpPr>
            <a:cxnSpLocks noChangeShapeType="1"/>
            <a:stCxn id="330931" idx="3"/>
            <a:endCxn id="330754" idx="1"/>
          </p:cNvCxnSpPr>
          <p:nvPr/>
        </p:nvCxnSpPr>
        <p:spPr bwMode="auto">
          <a:xfrm flipV="1">
            <a:off x="2195513" y="4233863"/>
            <a:ext cx="712787" cy="1350962"/>
          </a:xfrm>
          <a:prstGeom prst="bentConnector3">
            <a:avLst>
              <a:gd name="adj1" fmla="val 49889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3" name="AutoShape 491"/>
          <p:cNvCxnSpPr>
            <a:cxnSpLocks noChangeShapeType="1"/>
            <a:stCxn id="330754" idx="3"/>
            <a:endCxn id="331028" idx="1"/>
          </p:cNvCxnSpPr>
          <p:nvPr/>
        </p:nvCxnSpPr>
        <p:spPr bwMode="auto">
          <a:xfrm flipV="1">
            <a:off x="5405438" y="3433763"/>
            <a:ext cx="527050" cy="800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4" name="AutoShape 492"/>
          <p:cNvCxnSpPr>
            <a:cxnSpLocks noChangeShapeType="1"/>
            <a:stCxn id="330754" idx="3"/>
            <a:endCxn id="331053" idx="1"/>
          </p:cNvCxnSpPr>
          <p:nvPr/>
        </p:nvCxnSpPr>
        <p:spPr bwMode="auto">
          <a:xfrm flipV="1">
            <a:off x="5405438" y="3586163"/>
            <a:ext cx="679450" cy="6477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5" name="AutoShape 493"/>
          <p:cNvCxnSpPr>
            <a:cxnSpLocks noChangeShapeType="1"/>
            <a:stCxn id="330754" idx="3"/>
            <a:endCxn id="331077" idx="1"/>
          </p:cNvCxnSpPr>
          <p:nvPr/>
        </p:nvCxnSpPr>
        <p:spPr bwMode="auto">
          <a:xfrm flipV="1">
            <a:off x="5405438" y="3738563"/>
            <a:ext cx="831850" cy="4953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6" name="AutoShape 494"/>
          <p:cNvCxnSpPr>
            <a:cxnSpLocks noChangeShapeType="1"/>
            <a:stCxn id="330754" idx="3"/>
            <a:endCxn id="331101" idx="1"/>
          </p:cNvCxnSpPr>
          <p:nvPr/>
        </p:nvCxnSpPr>
        <p:spPr bwMode="auto">
          <a:xfrm flipV="1">
            <a:off x="5405438" y="3890963"/>
            <a:ext cx="984250" cy="3429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7" name="AutoShape 495"/>
          <p:cNvCxnSpPr>
            <a:cxnSpLocks noChangeShapeType="1"/>
            <a:stCxn id="330754" idx="3"/>
            <a:endCxn id="331125" idx="1"/>
          </p:cNvCxnSpPr>
          <p:nvPr/>
        </p:nvCxnSpPr>
        <p:spPr bwMode="auto">
          <a:xfrm flipV="1">
            <a:off x="5405438" y="4043363"/>
            <a:ext cx="1136650" cy="1905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8" name="AutoShape 496"/>
          <p:cNvCxnSpPr>
            <a:cxnSpLocks noChangeShapeType="1"/>
            <a:stCxn id="330754" idx="3"/>
            <a:endCxn id="331149" idx="1"/>
          </p:cNvCxnSpPr>
          <p:nvPr/>
        </p:nvCxnSpPr>
        <p:spPr bwMode="auto">
          <a:xfrm flipV="1">
            <a:off x="5405438" y="4195763"/>
            <a:ext cx="1289050" cy="38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49" name="AutoShape 497"/>
          <p:cNvCxnSpPr>
            <a:cxnSpLocks noChangeShapeType="1"/>
            <a:stCxn id="330754" idx="3"/>
            <a:endCxn id="331173" idx="1"/>
          </p:cNvCxnSpPr>
          <p:nvPr/>
        </p:nvCxnSpPr>
        <p:spPr bwMode="auto">
          <a:xfrm>
            <a:off x="5405438" y="4233863"/>
            <a:ext cx="1441450" cy="1143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50" name="AutoShape 498"/>
          <p:cNvCxnSpPr>
            <a:cxnSpLocks noChangeShapeType="1"/>
            <a:stCxn id="330754" idx="3"/>
            <a:endCxn id="331197" idx="1"/>
          </p:cNvCxnSpPr>
          <p:nvPr/>
        </p:nvCxnSpPr>
        <p:spPr bwMode="auto">
          <a:xfrm>
            <a:off x="5405438" y="4233863"/>
            <a:ext cx="1593850" cy="2667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1251" name="AutoShape 499"/>
          <p:cNvCxnSpPr>
            <a:cxnSpLocks noChangeShapeType="1"/>
            <a:stCxn id="330754" idx="3"/>
            <a:endCxn id="331221" idx="1"/>
          </p:cNvCxnSpPr>
          <p:nvPr/>
        </p:nvCxnSpPr>
        <p:spPr bwMode="auto">
          <a:xfrm>
            <a:off x="5405438" y="4233863"/>
            <a:ext cx="1746250" cy="419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1254" name="Line 502"/>
          <p:cNvSpPr>
            <a:spLocks noChangeShapeType="1"/>
          </p:cNvSpPr>
          <p:nvPr/>
        </p:nvSpPr>
        <p:spPr bwMode="auto">
          <a:xfrm>
            <a:off x="5563935" y="1673226"/>
            <a:ext cx="0" cy="4722813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6" name="Line 502"/>
          <p:cNvSpPr>
            <a:spLocks noChangeShapeType="1"/>
          </p:cNvSpPr>
          <p:nvPr/>
        </p:nvSpPr>
        <p:spPr bwMode="auto">
          <a:xfrm>
            <a:off x="2560213" y="1677464"/>
            <a:ext cx="0" cy="4722813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39130" y="1238248"/>
            <a:ext cx="1039517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DICOM</a:t>
            </a:r>
            <a:endParaRPr lang="en-US" sz="2000" dirty="0"/>
          </a:p>
        </p:txBody>
      </p:sp>
      <p:sp>
        <p:nvSpPr>
          <p:cNvPr id="508" name="TextBox 507"/>
          <p:cNvSpPr txBox="1"/>
          <p:nvPr/>
        </p:nvSpPr>
        <p:spPr>
          <a:xfrm>
            <a:off x="5048242" y="1231898"/>
            <a:ext cx="1039517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44078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Original DICOM Services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Verification</a:t>
            </a:r>
          </a:p>
          <a:p>
            <a:r>
              <a:rPr lang="en-US"/>
              <a:t>Storage</a:t>
            </a:r>
          </a:p>
          <a:p>
            <a:r>
              <a:rPr lang="en-US"/>
              <a:t>Query/Retrieve</a:t>
            </a:r>
          </a:p>
          <a:p>
            <a:r>
              <a:rPr lang="en-US"/>
              <a:t>Study Content Notification (*)</a:t>
            </a:r>
          </a:p>
          <a:p>
            <a:r>
              <a:rPr lang="en-US"/>
              <a:t>Detached Management (*)</a:t>
            </a:r>
          </a:p>
          <a:p>
            <a:pPr lvl="1"/>
            <a:r>
              <a:rPr lang="en-US"/>
              <a:t>patient/visit/study/results/interpretation</a:t>
            </a:r>
          </a:p>
          <a:p>
            <a:r>
              <a:rPr lang="en-US"/>
              <a:t>Print Management</a:t>
            </a:r>
            <a:br>
              <a:rPr lang="en-US"/>
            </a:br>
            <a:r>
              <a:rPr lang="en-US"/>
              <a:t>					</a:t>
            </a:r>
            <a:r>
              <a:rPr lang="en-US" sz="2000" i="1">
                <a:solidFill>
                  <a:schemeClr val="tx2"/>
                </a:solidFill>
              </a:rPr>
              <a:t>(* = not widely used)</a:t>
            </a:r>
          </a:p>
        </p:txBody>
      </p:sp>
    </p:spTree>
    <p:extLst>
      <p:ext uri="{BB962C8B-B14F-4D97-AF65-F5344CB8AC3E}">
        <p14:creationId xmlns:p14="http://schemas.microsoft.com/office/powerpoint/2010/main" val="3699970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Newer </a:t>
            </a:r>
            <a:r>
              <a:rPr lang="en-US" dirty="0"/>
              <a:t>DICOM Services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Media Storage</a:t>
            </a:r>
          </a:p>
          <a:p>
            <a:r>
              <a:rPr lang="en-US" dirty="0"/>
              <a:t>Storage Commitment</a:t>
            </a:r>
          </a:p>
          <a:p>
            <a:r>
              <a:rPr lang="en-US" dirty="0" smtClean="0"/>
              <a:t>(Modality) </a:t>
            </a:r>
            <a:r>
              <a:rPr lang="en-US" dirty="0" err="1" smtClean="0"/>
              <a:t>Worklist</a:t>
            </a:r>
            <a:r>
              <a:rPr lang="en-US" dirty="0" smtClean="0"/>
              <a:t> Management</a:t>
            </a:r>
            <a:endParaRPr lang="en-US" dirty="0"/>
          </a:p>
          <a:p>
            <a:r>
              <a:rPr lang="en-US" dirty="0" smtClean="0"/>
              <a:t>(Modality) Performed </a:t>
            </a:r>
            <a:r>
              <a:rPr lang="en-US" dirty="0"/>
              <a:t>Procedure </a:t>
            </a:r>
            <a:r>
              <a:rPr lang="en-US" dirty="0" smtClean="0"/>
              <a:t>Step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Display </a:t>
            </a:r>
            <a:r>
              <a:rPr lang="en-US" dirty="0"/>
              <a:t>Function Standard</a:t>
            </a:r>
          </a:p>
          <a:p>
            <a:r>
              <a:rPr lang="en-US" dirty="0"/>
              <a:t>Structured </a:t>
            </a:r>
            <a:r>
              <a:rPr lang="en-US" dirty="0" smtClean="0"/>
              <a:t>Reporting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13073472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Query/Retrieve Classes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Hierarchical or relational (*)</a:t>
            </a:r>
          </a:p>
          <a:p>
            <a:r>
              <a:rPr lang="en-US"/>
              <a:t>Models</a:t>
            </a:r>
          </a:p>
          <a:p>
            <a:pPr lvl="1"/>
            <a:r>
              <a:rPr lang="en-US"/>
              <a:t>Patient/Study/Series/Image</a:t>
            </a:r>
          </a:p>
          <a:p>
            <a:pPr lvl="1"/>
            <a:r>
              <a:rPr lang="en-US"/>
              <a:t>Study (including Patient)/Series/Image</a:t>
            </a:r>
          </a:p>
          <a:p>
            <a:pPr lvl="1"/>
            <a:r>
              <a:rPr lang="en-US"/>
              <a:t>Patient/Study only (*)</a:t>
            </a:r>
          </a:p>
          <a:p>
            <a:r>
              <a:rPr lang="en-US"/>
              <a:t>Services:</a:t>
            </a:r>
          </a:p>
          <a:p>
            <a:pPr lvl="1"/>
            <a:r>
              <a:rPr lang="en-US"/>
              <a:t>Find, Move, Get (*)</a:t>
            </a:r>
            <a:br>
              <a:rPr lang="en-US"/>
            </a:br>
            <a:r>
              <a:rPr lang="en-US"/>
              <a:t>						</a:t>
            </a:r>
            <a:r>
              <a:rPr lang="en-US" sz="2000"/>
              <a:t>(* = rarely used)</a:t>
            </a:r>
          </a:p>
        </p:txBody>
      </p:sp>
    </p:spTree>
    <p:extLst>
      <p:ext uri="{BB962C8B-B14F-4D97-AF65-F5344CB8AC3E}">
        <p14:creationId xmlns:p14="http://schemas.microsoft.com/office/powerpoint/2010/main" val="4132113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Print Service Classes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Basic vs. Referenced</a:t>
            </a:r>
          </a:p>
          <a:p>
            <a:pPr lvl="1"/>
            <a:r>
              <a:rPr lang="en-US"/>
              <a:t>Images included or referenced</a:t>
            </a:r>
          </a:p>
          <a:p>
            <a:pPr lvl="1"/>
            <a:r>
              <a:rPr lang="en-US"/>
              <a:t>Basic is far more common</a:t>
            </a:r>
          </a:p>
          <a:p>
            <a:r>
              <a:rPr lang="en-US"/>
              <a:t>Grayscale vs. Color</a:t>
            </a:r>
          </a:p>
          <a:p>
            <a:pPr lvl="1"/>
            <a:r>
              <a:rPr lang="en-US"/>
              <a:t>grayscale for traditional laser images</a:t>
            </a:r>
          </a:p>
          <a:p>
            <a:pPr lvl="1"/>
            <a:r>
              <a:rPr lang="en-US"/>
              <a:t>color for dye sub, etc.</a:t>
            </a:r>
          </a:p>
          <a:p>
            <a:pPr lvl="1"/>
            <a:r>
              <a:rPr lang="en-US"/>
              <a:t>CR, CT, MR vs. NM, US</a:t>
            </a:r>
          </a:p>
        </p:txBody>
      </p:sp>
    </p:spTree>
    <p:extLst>
      <p:ext uri="{BB962C8B-B14F-4D97-AF65-F5344CB8AC3E}">
        <p14:creationId xmlns:p14="http://schemas.microsoft.com/office/powerpoint/2010/main" val="6467976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Modality/IS Related Services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Modality </a:t>
            </a:r>
            <a:r>
              <a:rPr lang="en-US" sz="2800" dirty="0" err="1"/>
              <a:t>Worklist</a:t>
            </a:r>
            <a:r>
              <a:rPr lang="en-US" sz="2800" dirty="0"/>
              <a:t> </a:t>
            </a:r>
            <a:r>
              <a:rPr lang="en-US" sz="2800" dirty="0" smtClean="0"/>
              <a:t>(MWL)</a:t>
            </a:r>
            <a:endParaRPr lang="en-US" sz="2800" dirty="0"/>
          </a:p>
          <a:p>
            <a:pPr lvl="1"/>
            <a:r>
              <a:rPr lang="en-US" sz="2400" dirty="0" smtClean="0"/>
              <a:t>modality </a:t>
            </a:r>
            <a:r>
              <a:rPr lang="en-US" sz="2400" dirty="0"/>
              <a:t>queries IS for list of work</a:t>
            </a:r>
          </a:p>
          <a:p>
            <a:pPr lvl="2"/>
            <a:r>
              <a:rPr lang="en-US" sz="2000" dirty="0"/>
              <a:t>patient name, id etc.</a:t>
            </a:r>
          </a:p>
          <a:p>
            <a:pPr lvl="2"/>
            <a:r>
              <a:rPr lang="en-US" sz="2000" dirty="0"/>
              <a:t>a</a:t>
            </a:r>
            <a:r>
              <a:rPr lang="en-US" sz="2000" dirty="0" smtClean="0"/>
              <a:t>ttributes to </a:t>
            </a:r>
            <a:r>
              <a:rPr lang="en-US" sz="2000" dirty="0"/>
              <a:t>identify images of study </a:t>
            </a:r>
            <a:r>
              <a:rPr lang="en-US" sz="2000" dirty="0" smtClean="0"/>
              <a:t>in stored output (UIDs)</a:t>
            </a:r>
            <a:endParaRPr lang="en-US" sz="2000" dirty="0"/>
          </a:p>
          <a:p>
            <a:r>
              <a:rPr lang="en-US" sz="2800" dirty="0" smtClean="0"/>
              <a:t>Modality Performed Procedure Step (MPPS)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odality reports what was done</a:t>
            </a:r>
          </a:p>
          <a:p>
            <a:r>
              <a:rPr lang="en-US" sz="2800" dirty="0" smtClean="0"/>
              <a:t>Storage </a:t>
            </a:r>
            <a:r>
              <a:rPr lang="en-US" sz="2800" dirty="0"/>
              <a:t>Commitment</a:t>
            </a:r>
          </a:p>
          <a:p>
            <a:pPr lvl="1"/>
            <a:r>
              <a:rPr lang="en-US" sz="2400" dirty="0" smtClean="0"/>
              <a:t>modality </a:t>
            </a:r>
            <a:r>
              <a:rPr lang="en-US" sz="2400" dirty="0"/>
              <a:t>asks archive/workstation to take responsibility for subsequent storage of </a:t>
            </a:r>
            <a:r>
              <a:rPr lang="en-US" sz="2400" dirty="0" smtClean="0"/>
              <a:t>images</a:t>
            </a:r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3200" i="1" dirty="0" smtClean="0"/>
              <a:t>Basis for IHE Scheduled Workflow Profile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132929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54327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IHE Scheduled Workflow</a:t>
            </a:r>
            <a:endParaRPr lang="en-US" dirty="0"/>
          </a:p>
        </p:txBody>
      </p:sp>
      <p:pic>
        <p:nvPicPr>
          <p:cNvPr id="2" name="Picture 1" descr="Swf-v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87" y="1401309"/>
            <a:ext cx="64103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720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54327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IHE Scheduled Workflow</a:t>
            </a:r>
            <a:endParaRPr lang="en-US" dirty="0"/>
          </a:p>
        </p:txBody>
      </p:sp>
      <p:pic>
        <p:nvPicPr>
          <p:cNvPr id="2" name="Picture 1" descr="Swf-v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87" y="1401309"/>
            <a:ext cx="6410325" cy="4581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3857" y="3075215"/>
            <a:ext cx="890463" cy="36933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HL7V2</a:t>
            </a:r>
            <a:endParaRPr lang="en-US" sz="1800" dirty="0"/>
          </a:p>
        </p:txBody>
      </p:sp>
      <p:sp>
        <p:nvSpPr>
          <p:cNvPr id="172" name="TextBox 171"/>
          <p:cNvSpPr txBox="1"/>
          <p:nvPr/>
        </p:nvSpPr>
        <p:spPr>
          <a:xfrm>
            <a:off x="1830614" y="4715329"/>
            <a:ext cx="890463" cy="369332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HL7V2</a:t>
            </a:r>
            <a:endParaRPr lang="en-US" sz="1800" dirty="0"/>
          </a:p>
        </p:txBody>
      </p:sp>
      <p:sp>
        <p:nvSpPr>
          <p:cNvPr id="173" name="TextBox 172"/>
          <p:cNvSpPr txBox="1"/>
          <p:nvPr/>
        </p:nvSpPr>
        <p:spPr>
          <a:xfrm>
            <a:off x="4650014" y="5747657"/>
            <a:ext cx="954032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DICOM</a:t>
            </a:r>
            <a:br>
              <a:rPr lang="en-US" sz="1800" dirty="0" smtClean="0"/>
            </a:br>
            <a:r>
              <a:rPr lang="en-US" sz="1800" dirty="0" smtClean="0"/>
              <a:t>MWL</a:t>
            </a:r>
            <a:endParaRPr lang="en-US" sz="1800" dirty="0"/>
          </a:p>
        </p:txBody>
      </p:sp>
      <p:sp>
        <p:nvSpPr>
          <p:cNvPr id="174" name="TextBox 173"/>
          <p:cNvSpPr txBox="1"/>
          <p:nvPr/>
        </p:nvSpPr>
        <p:spPr>
          <a:xfrm>
            <a:off x="6950593" y="3487058"/>
            <a:ext cx="1120820" cy="1200329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DICOM</a:t>
            </a:r>
            <a:br>
              <a:rPr lang="en-US" sz="1800" dirty="0" smtClean="0"/>
            </a:br>
            <a:r>
              <a:rPr lang="en-US" sz="1800" dirty="0" smtClean="0"/>
              <a:t>STORE</a:t>
            </a:r>
            <a:br>
              <a:rPr lang="en-US" sz="1800" dirty="0" smtClean="0"/>
            </a:br>
            <a:r>
              <a:rPr lang="en-US" sz="1800" dirty="0" smtClean="0"/>
              <a:t>MPPS</a:t>
            </a:r>
            <a:br>
              <a:rPr lang="en-US" sz="1800" dirty="0" smtClean="0"/>
            </a:br>
            <a:r>
              <a:rPr lang="en-US" sz="1800" dirty="0" smtClean="0"/>
              <a:t>COMMIT</a:t>
            </a:r>
            <a:endParaRPr lang="en-US" sz="1800" dirty="0"/>
          </a:p>
        </p:txBody>
      </p:sp>
      <p:sp>
        <p:nvSpPr>
          <p:cNvPr id="175" name="TextBox 174"/>
          <p:cNvSpPr txBox="1"/>
          <p:nvPr/>
        </p:nvSpPr>
        <p:spPr>
          <a:xfrm>
            <a:off x="5306852" y="1026886"/>
            <a:ext cx="975673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/>
              <a:t>DICOM</a:t>
            </a:r>
            <a:br>
              <a:rPr lang="en-US" sz="1800" dirty="0" smtClean="0"/>
            </a:br>
            <a:r>
              <a:rPr lang="en-US" sz="1800" dirty="0" smtClean="0"/>
              <a:t>STORE</a:t>
            </a:r>
            <a:br>
              <a:rPr lang="en-US" sz="1800" dirty="0" smtClean="0"/>
            </a:br>
            <a:r>
              <a:rPr lang="en-US" sz="1800" dirty="0" smtClean="0"/>
              <a:t>Q/R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338696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Display Function Standard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Inconsistencies of </a:t>
            </a:r>
            <a:r>
              <a:rPr lang="en-US" sz="3200" dirty="0" err="1"/>
              <a:t>grayscale</a:t>
            </a:r>
            <a:r>
              <a:rPr lang="en-US" sz="3200" dirty="0"/>
              <a:t> display</a:t>
            </a:r>
          </a:p>
          <a:p>
            <a:pPr lvl="1"/>
            <a:r>
              <a:rPr lang="en-US" sz="2800" dirty="0"/>
              <a:t>monitor vs. workstation</a:t>
            </a:r>
          </a:p>
          <a:p>
            <a:pPr lvl="1"/>
            <a:r>
              <a:rPr lang="en-US" sz="2800" dirty="0"/>
              <a:t>display vs. printer</a:t>
            </a:r>
          </a:p>
          <a:p>
            <a:pPr lvl="1"/>
            <a:r>
              <a:rPr lang="en-US" sz="2800" dirty="0"/>
              <a:t>between printers (vendors, calibration)</a:t>
            </a:r>
          </a:p>
          <a:p>
            <a:r>
              <a:rPr lang="en-US" sz="3200" dirty="0"/>
              <a:t>Standard </a:t>
            </a:r>
            <a:r>
              <a:rPr lang="en-US" sz="3200" dirty="0" smtClean="0"/>
              <a:t>curve</a:t>
            </a:r>
            <a:endParaRPr lang="en-US" sz="3200" dirty="0"/>
          </a:p>
          <a:p>
            <a:pPr lvl="1"/>
            <a:r>
              <a:rPr lang="en-US" sz="2800" dirty="0"/>
              <a:t>p</a:t>
            </a:r>
            <a:r>
              <a:rPr lang="en-US" sz="2800" dirty="0" smtClean="0"/>
              <a:t>erceptually linearized (</a:t>
            </a:r>
            <a:r>
              <a:rPr lang="en-US" sz="2800" dirty="0" err="1" smtClean="0"/>
              <a:t>Barten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input </a:t>
            </a:r>
            <a:r>
              <a:rPr lang="en-US" sz="2800" dirty="0"/>
              <a:t>step is Just Noticeable Difference</a:t>
            </a:r>
          </a:p>
          <a:p>
            <a:pPr lvl="1"/>
            <a:r>
              <a:rPr lang="en-US" sz="2800" dirty="0"/>
              <a:t>output is luminance, optical </a:t>
            </a:r>
            <a:r>
              <a:rPr lang="en-US" sz="2800" dirty="0" smtClean="0"/>
              <a:t>density</a:t>
            </a:r>
          </a:p>
          <a:p>
            <a:pPr lvl="1"/>
            <a:r>
              <a:rPr lang="en-US" sz="2800" dirty="0"/>
              <a:t>c</a:t>
            </a:r>
            <a:r>
              <a:rPr lang="en-US" sz="2800" dirty="0" smtClean="0"/>
              <a:t>alibration of display device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309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Example of DICOM Services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CT scanner</a:t>
            </a:r>
          </a:p>
          <a:p>
            <a:pPr lvl="1"/>
            <a:r>
              <a:rPr lang="en-US"/>
              <a:t>acquire; archive and print over the network</a:t>
            </a:r>
          </a:p>
          <a:p>
            <a:r>
              <a:rPr lang="en-US"/>
              <a:t>Workstation</a:t>
            </a:r>
          </a:p>
          <a:p>
            <a:pPr lvl="1"/>
            <a:r>
              <a:rPr lang="en-US"/>
              <a:t>3D reconstruction of CT and MR images</a:t>
            </a:r>
          </a:p>
          <a:p>
            <a:pPr lvl="1"/>
            <a:r>
              <a:rPr lang="en-US"/>
              <a:t>store results on network and media</a:t>
            </a:r>
          </a:p>
          <a:p>
            <a:pPr lvl="1"/>
            <a:r>
              <a:rPr lang="en-US"/>
              <a:t>print over the network</a:t>
            </a:r>
          </a:p>
          <a:p>
            <a:r>
              <a:rPr lang="en-US"/>
              <a:t>Archive</a:t>
            </a:r>
          </a:p>
          <a:p>
            <a:r>
              <a:rPr lang="en-US"/>
              <a:t>Printer (laser imager)</a:t>
            </a:r>
          </a:p>
        </p:txBody>
      </p:sp>
    </p:spTree>
    <p:extLst>
      <p:ext uri="{BB962C8B-B14F-4D97-AF65-F5344CB8AC3E}">
        <p14:creationId xmlns:p14="http://schemas.microsoft.com/office/powerpoint/2010/main" val="17942702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8-18 at 12.5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452" y="709084"/>
            <a:ext cx="5133072" cy="4381500"/>
          </a:xfrm>
          <a:prstGeom prst="rect">
            <a:avLst/>
          </a:prstGeom>
        </p:spPr>
      </p:pic>
      <p:pic>
        <p:nvPicPr>
          <p:cNvPr id="5" name="Picture 4" descr="Screen Shot 2014-08-18 at 12.56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85" y="4254499"/>
            <a:ext cx="4406586" cy="195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169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32" name="Rectangle 1196"/>
          <p:cNvSpPr>
            <a:spLocks noChangeArrowheads="1"/>
          </p:cNvSpPr>
          <p:nvPr/>
        </p:nvSpPr>
        <p:spPr bwMode="auto">
          <a:xfrm>
            <a:off x="541992" y="1828800"/>
            <a:ext cx="8077200" cy="472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4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54327" y="293955"/>
            <a:ext cx="7262488" cy="705465"/>
          </a:xfrm>
        </p:spPr>
        <p:txBody>
          <a:bodyPr/>
          <a:lstStyle/>
          <a:p>
            <a:pPr algn="ctr"/>
            <a:r>
              <a:rPr lang="en-US" dirty="0"/>
              <a:t>DICOM </a:t>
            </a:r>
            <a:r>
              <a:rPr lang="en-US" dirty="0" smtClean="0"/>
              <a:t>Services – No PACS</a:t>
            </a:r>
            <a:endParaRPr lang="en-US" dirty="0"/>
          </a:p>
        </p:txBody>
      </p:sp>
      <p:grpSp>
        <p:nvGrpSpPr>
          <p:cNvPr id="424964" name="Group 1028"/>
          <p:cNvGrpSpPr>
            <a:grpSpLocks/>
          </p:cNvGrpSpPr>
          <p:nvPr/>
        </p:nvGrpSpPr>
        <p:grpSpPr bwMode="auto">
          <a:xfrm>
            <a:off x="914400" y="3387725"/>
            <a:ext cx="1400175" cy="1395413"/>
            <a:chOff x="576" y="2053"/>
            <a:chExt cx="882" cy="879"/>
          </a:xfrm>
        </p:grpSpPr>
        <p:sp>
          <p:nvSpPr>
            <p:cNvPr id="424965" name="Rectangle 1029"/>
            <p:cNvSpPr>
              <a:spLocks noChangeArrowheads="1"/>
            </p:cNvSpPr>
            <p:nvPr/>
          </p:nvSpPr>
          <p:spPr bwMode="auto">
            <a:xfrm>
              <a:off x="597" y="2641"/>
              <a:ext cx="151" cy="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4966" name="Group 1030"/>
            <p:cNvGrpSpPr>
              <a:grpSpLocks/>
            </p:cNvGrpSpPr>
            <p:nvPr/>
          </p:nvGrpSpPr>
          <p:grpSpPr bwMode="auto">
            <a:xfrm>
              <a:off x="576" y="2053"/>
              <a:ext cx="882" cy="879"/>
              <a:chOff x="576" y="2053"/>
              <a:chExt cx="882" cy="879"/>
            </a:xfrm>
          </p:grpSpPr>
          <p:grpSp>
            <p:nvGrpSpPr>
              <p:cNvPr id="424967" name="Group 1031"/>
              <p:cNvGrpSpPr>
                <a:grpSpLocks/>
              </p:cNvGrpSpPr>
              <p:nvPr/>
            </p:nvGrpSpPr>
            <p:grpSpPr bwMode="auto">
              <a:xfrm>
                <a:off x="576" y="2053"/>
                <a:ext cx="774" cy="648"/>
                <a:chOff x="576" y="2053"/>
                <a:chExt cx="774" cy="648"/>
              </a:xfrm>
            </p:grpSpPr>
            <p:grpSp>
              <p:nvGrpSpPr>
                <p:cNvPr id="424968" name="Group 1032"/>
                <p:cNvGrpSpPr>
                  <a:grpSpLocks/>
                </p:cNvGrpSpPr>
                <p:nvPr/>
              </p:nvGrpSpPr>
              <p:grpSpPr bwMode="auto">
                <a:xfrm>
                  <a:off x="1060" y="2053"/>
                  <a:ext cx="290" cy="648"/>
                  <a:chOff x="1060" y="2053"/>
                  <a:chExt cx="290" cy="648"/>
                </a:xfrm>
              </p:grpSpPr>
              <p:sp>
                <p:nvSpPr>
                  <p:cNvPr id="424969" name="Rectangle 1033"/>
                  <p:cNvSpPr>
                    <a:spLocks noChangeArrowheads="1"/>
                  </p:cNvSpPr>
                  <p:nvPr/>
                </p:nvSpPr>
                <p:spPr bwMode="auto">
                  <a:xfrm>
                    <a:off x="1078" y="2053"/>
                    <a:ext cx="272" cy="61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70" name="Rectangle 1034"/>
                  <p:cNvSpPr>
                    <a:spLocks noChangeArrowheads="1"/>
                  </p:cNvSpPr>
                  <p:nvPr/>
                </p:nvSpPr>
                <p:spPr bwMode="auto">
                  <a:xfrm>
                    <a:off x="1085" y="2672"/>
                    <a:ext cx="257" cy="29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71" name="AutoShape 1035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25" y="2352"/>
                    <a:ext cx="490" cy="20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72" name="Line 10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79" y="2053"/>
                    <a:ext cx="0" cy="61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73" name="Line 10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79" y="2054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74" name="Line 1038"/>
                  <p:cNvSpPr>
                    <a:spLocks noChangeShapeType="1"/>
                  </p:cNvSpPr>
                  <p:nvPr/>
                </p:nvSpPr>
                <p:spPr bwMode="auto">
                  <a:xfrm>
                    <a:off x="1080" y="2666"/>
                    <a:ext cx="26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4975" name="Group 1039"/>
                <p:cNvGrpSpPr>
                  <a:grpSpLocks/>
                </p:cNvGrpSpPr>
                <p:nvPr/>
              </p:nvGrpSpPr>
              <p:grpSpPr bwMode="auto">
                <a:xfrm>
                  <a:off x="576" y="2440"/>
                  <a:ext cx="463" cy="258"/>
                  <a:chOff x="576" y="2440"/>
                  <a:chExt cx="463" cy="258"/>
                </a:xfrm>
              </p:grpSpPr>
              <p:sp>
                <p:nvSpPr>
                  <p:cNvPr id="424976" name="AutoShape 1040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440"/>
                    <a:ext cx="454" cy="32"/>
                  </a:xfrm>
                  <a:prstGeom prst="roundRect">
                    <a:avLst>
                      <a:gd name="adj" fmla="val 12495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77" name="AutoShape 10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48" y="2666"/>
                    <a:ext cx="390" cy="31"/>
                  </a:xfrm>
                  <a:prstGeom prst="parallelogram">
                    <a:avLst>
                      <a:gd name="adj" fmla="val 314458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78" name="AutoShape 10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946" y="2666"/>
                    <a:ext cx="92" cy="31"/>
                  </a:xfrm>
                  <a:prstGeom prst="parallelogram">
                    <a:avLst>
                      <a:gd name="adj" fmla="val 74180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79" name="Freeform 1043"/>
                  <p:cNvSpPr>
                    <a:spLocks/>
                  </p:cNvSpPr>
                  <p:nvPr/>
                </p:nvSpPr>
                <p:spPr bwMode="auto">
                  <a:xfrm>
                    <a:off x="823" y="2491"/>
                    <a:ext cx="205" cy="202"/>
                  </a:xfrm>
                  <a:custGeom>
                    <a:avLst/>
                    <a:gdLst>
                      <a:gd name="T0" fmla="*/ 177 w 205"/>
                      <a:gd name="T1" fmla="*/ 201 h 202"/>
                      <a:gd name="T2" fmla="*/ 187 w 205"/>
                      <a:gd name="T3" fmla="*/ 198 h 202"/>
                      <a:gd name="T4" fmla="*/ 192 w 205"/>
                      <a:gd name="T5" fmla="*/ 198 h 202"/>
                      <a:gd name="T6" fmla="*/ 196 w 205"/>
                      <a:gd name="T7" fmla="*/ 196 h 202"/>
                      <a:gd name="T8" fmla="*/ 199 w 205"/>
                      <a:gd name="T9" fmla="*/ 195 h 202"/>
                      <a:gd name="T10" fmla="*/ 201 w 205"/>
                      <a:gd name="T11" fmla="*/ 191 h 202"/>
                      <a:gd name="T12" fmla="*/ 48 w 205"/>
                      <a:gd name="T13" fmla="*/ 0 h 202"/>
                      <a:gd name="T14" fmla="*/ 51 w 205"/>
                      <a:gd name="T15" fmla="*/ 1 h 202"/>
                      <a:gd name="T16" fmla="*/ 0 w 205"/>
                      <a:gd name="T17" fmla="*/ 0 h 202"/>
                      <a:gd name="T18" fmla="*/ 172 w 205"/>
                      <a:gd name="T19" fmla="*/ 201 h 202"/>
                      <a:gd name="T20" fmla="*/ 204 w 205"/>
                      <a:gd name="T21" fmla="*/ 194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5" h="202">
                        <a:moveTo>
                          <a:pt x="177" y="201"/>
                        </a:moveTo>
                        <a:lnTo>
                          <a:pt x="187" y="198"/>
                        </a:lnTo>
                        <a:lnTo>
                          <a:pt x="192" y="198"/>
                        </a:lnTo>
                        <a:lnTo>
                          <a:pt x="196" y="196"/>
                        </a:lnTo>
                        <a:lnTo>
                          <a:pt x="199" y="195"/>
                        </a:lnTo>
                        <a:lnTo>
                          <a:pt x="201" y="191"/>
                        </a:lnTo>
                        <a:lnTo>
                          <a:pt x="48" y="0"/>
                        </a:lnTo>
                        <a:lnTo>
                          <a:pt x="51" y="1"/>
                        </a:lnTo>
                        <a:lnTo>
                          <a:pt x="0" y="0"/>
                        </a:lnTo>
                        <a:lnTo>
                          <a:pt x="172" y="201"/>
                        </a:lnTo>
                        <a:lnTo>
                          <a:pt x="204" y="194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80" name="Rectangle 1044"/>
                  <p:cNvSpPr>
                    <a:spLocks noChangeArrowheads="1"/>
                  </p:cNvSpPr>
                  <p:nvPr/>
                </p:nvSpPr>
                <p:spPr bwMode="auto">
                  <a:xfrm>
                    <a:off x="918" y="2666"/>
                    <a:ext cx="42" cy="23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81" name="Freeform 1045"/>
                  <p:cNvSpPr>
                    <a:spLocks/>
                  </p:cNvSpPr>
                  <p:nvPr/>
                </p:nvSpPr>
                <p:spPr bwMode="auto">
                  <a:xfrm>
                    <a:off x="995" y="2666"/>
                    <a:ext cx="44" cy="32"/>
                  </a:xfrm>
                  <a:custGeom>
                    <a:avLst/>
                    <a:gdLst>
                      <a:gd name="T0" fmla="*/ 0 w 44"/>
                      <a:gd name="T1" fmla="*/ 2 h 32"/>
                      <a:gd name="T2" fmla="*/ 1 w 44"/>
                      <a:gd name="T3" fmla="*/ 0 h 32"/>
                      <a:gd name="T4" fmla="*/ 3 w 44"/>
                      <a:gd name="T5" fmla="*/ 0 h 32"/>
                      <a:gd name="T6" fmla="*/ 4 w 44"/>
                      <a:gd name="T7" fmla="*/ 1 h 32"/>
                      <a:gd name="T8" fmla="*/ 5 w 44"/>
                      <a:gd name="T9" fmla="*/ 1 h 32"/>
                      <a:gd name="T10" fmla="*/ 7 w 44"/>
                      <a:gd name="T11" fmla="*/ 1 h 32"/>
                      <a:gd name="T12" fmla="*/ 8 w 44"/>
                      <a:gd name="T13" fmla="*/ 2 h 32"/>
                      <a:gd name="T14" fmla="*/ 8 w 44"/>
                      <a:gd name="T15" fmla="*/ 2 h 32"/>
                      <a:gd name="T16" fmla="*/ 9 w 44"/>
                      <a:gd name="T17" fmla="*/ 3 h 32"/>
                      <a:gd name="T18" fmla="*/ 10 w 44"/>
                      <a:gd name="T19" fmla="*/ 3 h 32"/>
                      <a:gd name="T20" fmla="*/ 11 w 44"/>
                      <a:gd name="T21" fmla="*/ 3 h 32"/>
                      <a:gd name="T22" fmla="*/ 11 w 44"/>
                      <a:gd name="T23" fmla="*/ 3 h 32"/>
                      <a:gd name="T24" fmla="*/ 12 w 44"/>
                      <a:gd name="T25" fmla="*/ 2 h 32"/>
                      <a:gd name="T26" fmla="*/ 13 w 44"/>
                      <a:gd name="T27" fmla="*/ 2 h 32"/>
                      <a:gd name="T28" fmla="*/ 13 w 44"/>
                      <a:gd name="T29" fmla="*/ 2 h 32"/>
                      <a:gd name="T30" fmla="*/ 14 w 44"/>
                      <a:gd name="T31" fmla="*/ 2 h 32"/>
                      <a:gd name="T32" fmla="*/ 15 w 44"/>
                      <a:gd name="T33" fmla="*/ 2 h 32"/>
                      <a:gd name="T34" fmla="*/ 16 w 44"/>
                      <a:gd name="T35" fmla="*/ 3 h 32"/>
                      <a:gd name="T36" fmla="*/ 36 w 44"/>
                      <a:gd name="T37" fmla="*/ 31 h 32"/>
                      <a:gd name="T38" fmla="*/ 43 w 44"/>
                      <a:gd name="T39" fmla="*/ 31 h 32"/>
                      <a:gd name="T40" fmla="*/ 22 w 44"/>
                      <a:gd name="T41" fmla="*/ 2 h 32"/>
                      <a:gd name="T42" fmla="*/ 14 w 44"/>
                      <a:gd name="T43" fmla="*/ 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4" h="32">
                        <a:moveTo>
                          <a:pt x="0" y="2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9" y="3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2" y="2"/>
                        </a:lnTo>
                        <a:lnTo>
                          <a:pt x="13" y="2"/>
                        </a:lnTo>
                        <a:lnTo>
                          <a:pt x="13" y="2"/>
                        </a:lnTo>
                        <a:lnTo>
                          <a:pt x="14" y="2"/>
                        </a:lnTo>
                        <a:lnTo>
                          <a:pt x="15" y="2"/>
                        </a:lnTo>
                        <a:lnTo>
                          <a:pt x="16" y="3"/>
                        </a:lnTo>
                        <a:lnTo>
                          <a:pt x="36" y="31"/>
                        </a:lnTo>
                        <a:lnTo>
                          <a:pt x="43" y="31"/>
                        </a:lnTo>
                        <a:lnTo>
                          <a:pt x="22" y="2"/>
                        </a:lnTo>
                        <a:lnTo>
                          <a:pt x="14" y="2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82" name="Line 1046"/>
                  <p:cNvSpPr>
                    <a:spLocks noChangeShapeType="1"/>
                  </p:cNvSpPr>
                  <p:nvPr/>
                </p:nvSpPr>
                <p:spPr bwMode="auto">
                  <a:xfrm>
                    <a:off x="1009" y="2666"/>
                    <a:ext cx="2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83" name="Line 10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17" y="2678"/>
                    <a:ext cx="13" cy="1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84" name="Line 1048"/>
                  <p:cNvSpPr>
                    <a:spLocks noChangeShapeType="1"/>
                  </p:cNvSpPr>
                  <p:nvPr/>
                </p:nvSpPr>
                <p:spPr bwMode="auto">
                  <a:xfrm>
                    <a:off x="1009" y="2666"/>
                    <a:ext cx="24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85" name="Line 10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95" y="2659"/>
                    <a:ext cx="35" cy="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86" name="Rectangle 1050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2657"/>
                    <a:ext cx="15" cy="2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87" name="Rectangle 1051"/>
                  <p:cNvSpPr>
                    <a:spLocks noChangeArrowheads="1"/>
                  </p:cNvSpPr>
                  <p:nvPr/>
                </p:nvSpPr>
                <p:spPr bwMode="auto">
                  <a:xfrm>
                    <a:off x="996" y="2663"/>
                    <a:ext cx="13" cy="2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88" name="Rectangle 1052"/>
                  <p:cNvSpPr>
                    <a:spLocks noChangeArrowheads="1"/>
                  </p:cNvSpPr>
                  <p:nvPr/>
                </p:nvSpPr>
                <p:spPr bwMode="auto">
                  <a:xfrm>
                    <a:off x="1006" y="2666"/>
                    <a:ext cx="12" cy="23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4989" name="Group 1053"/>
                <p:cNvGrpSpPr>
                  <a:grpSpLocks/>
                </p:cNvGrpSpPr>
                <p:nvPr/>
              </p:nvGrpSpPr>
              <p:grpSpPr bwMode="auto">
                <a:xfrm>
                  <a:off x="1105" y="2376"/>
                  <a:ext cx="60" cy="85"/>
                  <a:chOff x="1105" y="2376"/>
                  <a:chExt cx="60" cy="85"/>
                </a:xfrm>
              </p:grpSpPr>
              <p:sp>
                <p:nvSpPr>
                  <p:cNvPr id="424990" name="Rectangle 1054"/>
                  <p:cNvSpPr>
                    <a:spLocks noChangeArrowheads="1"/>
                  </p:cNvSpPr>
                  <p:nvPr/>
                </p:nvSpPr>
                <p:spPr bwMode="auto">
                  <a:xfrm>
                    <a:off x="1105" y="2376"/>
                    <a:ext cx="60" cy="8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91" name="Line 10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4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92" name="Line 10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3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93" name="Line 10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2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94" name="Line 10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1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95" name="Line 10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4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96" name="Line 10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3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97" name="Line 10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2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98" name="Line 10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1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4999" name="Line 10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07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00" name="Line 10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391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01" name="Line 10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5" y="2407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02" name="Line 10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5" y="2391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25003" name="Rectangle 1067"/>
              <p:cNvSpPr>
                <a:spLocks noChangeArrowheads="1"/>
              </p:cNvSpPr>
              <p:nvPr/>
            </p:nvSpPr>
            <p:spPr bwMode="auto">
              <a:xfrm>
                <a:off x="612" y="2703"/>
                <a:ext cx="84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i="1" dirty="0">
                    <a:latin typeface="Times New Roman" charset="0"/>
                  </a:rPr>
                  <a:t>CT Modality</a:t>
                </a:r>
              </a:p>
            </p:txBody>
          </p:sp>
        </p:grpSp>
      </p:grpSp>
      <p:grpSp>
        <p:nvGrpSpPr>
          <p:cNvPr id="425004" name="Group 1068"/>
          <p:cNvGrpSpPr>
            <a:grpSpLocks/>
          </p:cNvGrpSpPr>
          <p:nvPr/>
        </p:nvGrpSpPr>
        <p:grpSpPr bwMode="auto">
          <a:xfrm>
            <a:off x="6511925" y="2262188"/>
            <a:ext cx="1477963" cy="1158875"/>
            <a:chOff x="4102" y="1344"/>
            <a:chExt cx="931" cy="730"/>
          </a:xfrm>
        </p:grpSpPr>
        <p:sp>
          <p:nvSpPr>
            <p:cNvPr id="425005" name="Freeform 1069"/>
            <p:cNvSpPr>
              <a:spLocks/>
            </p:cNvSpPr>
            <p:nvPr/>
          </p:nvSpPr>
          <p:spPr bwMode="auto">
            <a:xfrm>
              <a:off x="4606" y="1344"/>
              <a:ext cx="427" cy="81"/>
            </a:xfrm>
            <a:custGeom>
              <a:avLst/>
              <a:gdLst>
                <a:gd name="T0" fmla="*/ 426 w 427"/>
                <a:gd name="T1" fmla="*/ 80 h 81"/>
                <a:gd name="T2" fmla="*/ 0 w 427"/>
                <a:gd name="T3" fmla="*/ 80 h 81"/>
                <a:gd name="T4" fmla="*/ 0 w 427"/>
                <a:gd name="T5" fmla="*/ 0 h 81"/>
                <a:gd name="T6" fmla="*/ 33 w 427"/>
                <a:gd name="T7" fmla="*/ 0 h 81"/>
                <a:gd name="T8" fmla="*/ 33 w 427"/>
                <a:gd name="T9" fmla="*/ 59 h 81"/>
                <a:gd name="T10" fmla="*/ 344 w 427"/>
                <a:gd name="T11" fmla="*/ 59 h 81"/>
                <a:gd name="T12" fmla="*/ 344 w 427"/>
                <a:gd name="T13" fmla="*/ 26 h 81"/>
                <a:gd name="T14" fmla="*/ 392 w 427"/>
                <a:gd name="T15" fmla="*/ 26 h 81"/>
                <a:gd name="T16" fmla="*/ 426 w 427"/>
                <a:gd name="T17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7" h="81">
                  <a:moveTo>
                    <a:pt x="426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59"/>
                  </a:lnTo>
                  <a:lnTo>
                    <a:pt x="344" y="59"/>
                  </a:lnTo>
                  <a:lnTo>
                    <a:pt x="344" y="26"/>
                  </a:lnTo>
                  <a:lnTo>
                    <a:pt x="392" y="26"/>
                  </a:lnTo>
                  <a:lnTo>
                    <a:pt x="426" y="80"/>
                  </a:lnTo>
                </a:path>
              </a:pathLst>
            </a:custGeom>
            <a:solidFill>
              <a:schemeClr val="bg1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06" name="Rectangle 1070"/>
            <p:cNvSpPr>
              <a:spLocks noChangeArrowheads="1"/>
            </p:cNvSpPr>
            <p:nvPr/>
          </p:nvSpPr>
          <p:spPr bwMode="auto">
            <a:xfrm>
              <a:off x="4648" y="1356"/>
              <a:ext cx="291" cy="3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5007" name="Group 1071"/>
            <p:cNvGrpSpPr>
              <a:grpSpLocks/>
            </p:cNvGrpSpPr>
            <p:nvPr/>
          </p:nvGrpSpPr>
          <p:grpSpPr bwMode="auto">
            <a:xfrm>
              <a:off x="4102" y="1370"/>
              <a:ext cx="899" cy="704"/>
              <a:chOff x="4102" y="1370"/>
              <a:chExt cx="899" cy="704"/>
            </a:xfrm>
          </p:grpSpPr>
          <p:grpSp>
            <p:nvGrpSpPr>
              <p:cNvPr id="425008" name="Group 1072"/>
              <p:cNvGrpSpPr>
                <a:grpSpLocks/>
              </p:cNvGrpSpPr>
              <p:nvPr/>
            </p:nvGrpSpPr>
            <p:grpSpPr bwMode="auto">
              <a:xfrm>
                <a:off x="4176" y="1370"/>
                <a:ext cx="825" cy="473"/>
                <a:chOff x="4176" y="1370"/>
                <a:chExt cx="825" cy="473"/>
              </a:xfrm>
            </p:grpSpPr>
            <p:grpSp>
              <p:nvGrpSpPr>
                <p:cNvPr id="425009" name="Group 1073"/>
                <p:cNvGrpSpPr>
                  <a:grpSpLocks/>
                </p:cNvGrpSpPr>
                <p:nvPr/>
              </p:nvGrpSpPr>
              <p:grpSpPr bwMode="auto">
                <a:xfrm>
                  <a:off x="4176" y="1432"/>
                  <a:ext cx="825" cy="411"/>
                  <a:chOff x="4176" y="1432"/>
                  <a:chExt cx="825" cy="411"/>
                </a:xfrm>
              </p:grpSpPr>
              <p:sp>
                <p:nvSpPr>
                  <p:cNvPr id="425010" name="Rectangle 1074"/>
                  <p:cNvSpPr>
                    <a:spLocks noChangeArrowheads="1"/>
                  </p:cNvSpPr>
                  <p:nvPr/>
                </p:nvSpPr>
                <p:spPr bwMode="auto">
                  <a:xfrm>
                    <a:off x="4176" y="1432"/>
                    <a:ext cx="399" cy="38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11" name="Rectangle 1075"/>
                  <p:cNvSpPr>
                    <a:spLocks noChangeArrowheads="1"/>
                  </p:cNvSpPr>
                  <p:nvPr/>
                </p:nvSpPr>
                <p:spPr bwMode="auto">
                  <a:xfrm>
                    <a:off x="4603" y="1432"/>
                    <a:ext cx="398" cy="38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12" name="Rectangle 1076"/>
                  <p:cNvSpPr>
                    <a:spLocks noChangeArrowheads="1"/>
                  </p:cNvSpPr>
                  <p:nvPr/>
                </p:nvSpPr>
                <p:spPr bwMode="auto">
                  <a:xfrm>
                    <a:off x="4190" y="1812"/>
                    <a:ext cx="783" cy="31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13" name="Line 1077"/>
                  <p:cNvSpPr>
                    <a:spLocks noChangeShapeType="1"/>
                  </p:cNvSpPr>
                  <p:nvPr/>
                </p:nvSpPr>
                <p:spPr bwMode="auto">
                  <a:xfrm>
                    <a:off x="4204" y="1534"/>
                    <a:ext cx="0" cy="25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14" name="Line 1078"/>
                  <p:cNvSpPr>
                    <a:spLocks noChangeShapeType="1"/>
                  </p:cNvSpPr>
                  <p:nvPr/>
                </p:nvSpPr>
                <p:spPr bwMode="auto">
                  <a:xfrm>
                    <a:off x="4234" y="1534"/>
                    <a:ext cx="0" cy="25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15" name="Line 1079"/>
                  <p:cNvSpPr>
                    <a:spLocks noChangeShapeType="1"/>
                  </p:cNvSpPr>
                  <p:nvPr/>
                </p:nvSpPr>
                <p:spPr bwMode="auto">
                  <a:xfrm>
                    <a:off x="4261" y="1534"/>
                    <a:ext cx="0" cy="25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16" name="Line 1080"/>
                  <p:cNvSpPr>
                    <a:spLocks noChangeShapeType="1"/>
                  </p:cNvSpPr>
                  <p:nvPr/>
                </p:nvSpPr>
                <p:spPr bwMode="auto">
                  <a:xfrm>
                    <a:off x="4289" y="1534"/>
                    <a:ext cx="0" cy="257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17" name="Rectangle 1081"/>
                  <p:cNvSpPr>
                    <a:spLocks noChangeArrowheads="1"/>
                  </p:cNvSpPr>
                  <p:nvPr/>
                </p:nvSpPr>
                <p:spPr bwMode="auto">
                  <a:xfrm>
                    <a:off x="4447" y="1771"/>
                    <a:ext cx="99" cy="20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5018" name="Group 1082"/>
                <p:cNvGrpSpPr>
                  <a:grpSpLocks/>
                </p:cNvGrpSpPr>
                <p:nvPr/>
              </p:nvGrpSpPr>
              <p:grpSpPr bwMode="auto">
                <a:xfrm>
                  <a:off x="4871" y="1486"/>
                  <a:ext cx="79" cy="80"/>
                  <a:chOff x="4871" y="1486"/>
                  <a:chExt cx="79" cy="80"/>
                </a:xfrm>
              </p:grpSpPr>
              <p:sp>
                <p:nvSpPr>
                  <p:cNvPr id="425019" name="Rectangle 1083"/>
                  <p:cNvSpPr>
                    <a:spLocks noChangeArrowheads="1"/>
                  </p:cNvSpPr>
                  <p:nvPr/>
                </p:nvSpPr>
                <p:spPr bwMode="auto">
                  <a:xfrm>
                    <a:off x="4871" y="1486"/>
                    <a:ext cx="79" cy="8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20" name="Line 1084"/>
                  <p:cNvSpPr>
                    <a:spLocks noChangeShapeType="1"/>
                  </p:cNvSpPr>
                  <p:nvPr/>
                </p:nvSpPr>
                <p:spPr bwMode="auto">
                  <a:xfrm>
                    <a:off x="4899" y="1500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21" name="Line 1085"/>
                  <p:cNvSpPr>
                    <a:spLocks noChangeShapeType="1"/>
                  </p:cNvSpPr>
                  <p:nvPr/>
                </p:nvSpPr>
                <p:spPr bwMode="auto">
                  <a:xfrm>
                    <a:off x="4899" y="1509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22" name="Line 1086"/>
                  <p:cNvSpPr>
                    <a:spLocks noChangeShapeType="1"/>
                  </p:cNvSpPr>
                  <p:nvPr/>
                </p:nvSpPr>
                <p:spPr bwMode="auto">
                  <a:xfrm>
                    <a:off x="4899" y="1519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23" name="Line 1087"/>
                  <p:cNvSpPr>
                    <a:spLocks noChangeShapeType="1"/>
                  </p:cNvSpPr>
                  <p:nvPr/>
                </p:nvSpPr>
                <p:spPr bwMode="auto">
                  <a:xfrm>
                    <a:off x="4899" y="1528"/>
                    <a:ext cx="45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24" name="Line 1088"/>
                  <p:cNvSpPr>
                    <a:spLocks noChangeShapeType="1"/>
                  </p:cNvSpPr>
                  <p:nvPr/>
                </p:nvSpPr>
                <p:spPr bwMode="auto">
                  <a:xfrm>
                    <a:off x="4877" y="1500"/>
                    <a:ext cx="1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25" name="Line 1089"/>
                  <p:cNvSpPr>
                    <a:spLocks noChangeShapeType="1"/>
                  </p:cNvSpPr>
                  <p:nvPr/>
                </p:nvSpPr>
                <p:spPr bwMode="auto">
                  <a:xfrm>
                    <a:off x="4877" y="1509"/>
                    <a:ext cx="1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26" name="Line 1090"/>
                  <p:cNvSpPr>
                    <a:spLocks noChangeShapeType="1"/>
                  </p:cNvSpPr>
                  <p:nvPr/>
                </p:nvSpPr>
                <p:spPr bwMode="auto">
                  <a:xfrm>
                    <a:off x="4877" y="1519"/>
                    <a:ext cx="1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27" name="Line 1091"/>
                  <p:cNvSpPr>
                    <a:spLocks noChangeShapeType="1"/>
                  </p:cNvSpPr>
                  <p:nvPr/>
                </p:nvSpPr>
                <p:spPr bwMode="auto">
                  <a:xfrm>
                    <a:off x="4877" y="1528"/>
                    <a:ext cx="1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28" name="Line 1092"/>
                  <p:cNvSpPr>
                    <a:spLocks noChangeShapeType="1"/>
                  </p:cNvSpPr>
                  <p:nvPr/>
                </p:nvSpPr>
                <p:spPr bwMode="auto">
                  <a:xfrm>
                    <a:off x="4877" y="1538"/>
                    <a:ext cx="1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29" name="Line 1093"/>
                  <p:cNvSpPr>
                    <a:spLocks noChangeShapeType="1"/>
                  </p:cNvSpPr>
                  <p:nvPr/>
                </p:nvSpPr>
                <p:spPr bwMode="auto">
                  <a:xfrm>
                    <a:off x="4877" y="1552"/>
                    <a:ext cx="1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30" name="Line 1094"/>
                  <p:cNvSpPr>
                    <a:spLocks noChangeShapeType="1"/>
                  </p:cNvSpPr>
                  <p:nvPr/>
                </p:nvSpPr>
                <p:spPr bwMode="auto">
                  <a:xfrm>
                    <a:off x="4899" y="1538"/>
                    <a:ext cx="1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5031" name="Line 1095"/>
                  <p:cNvSpPr>
                    <a:spLocks noChangeShapeType="1"/>
                  </p:cNvSpPr>
                  <p:nvPr/>
                </p:nvSpPr>
                <p:spPr bwMode="auto">
                  <a:xfrm>
                    <a:off x="4899" y="1552"/>
                    <a:ext cx="1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5032" name="Rectangle 1096"/>
                <p:cNvSpPr>
                  <a:spLocks noChangeArrowheads="1"/>
                </p:cNvSpPr>
                <p:nvPr/>
              </p:nvSpPr>
              <p:spPr bwMode="auto">
                <a:xfrm>
                  <a:off x="4176" y="1370"/>
                  <a:ext cx="393" cy="54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5033" name="Rectangle 1097"/>
              <p:cNvSpPr>
                <a:spLocks noChangeArrowheads="1"/>
              </p:cNvSpPr>
              <p:nvPr/>
            </p:nvSpPr>
            <p:spPr bwMode="auto">
              <a:xfrm>
                <a:off x="4102" y="1845"/>
                <a:ext cx="894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i="1">
                    <a:latin typeface="Times New Roman" charset="0"/>
                  </a:rPr>
                  <a:t>Laser Printer</a:t>
                </a:r>
              </a:p>
            </p:txBody>
          </p:sp>
        </p:grpSp>
      </p:grpSp>
      <p:grpSp>
        <p:nvGrpSpPr>
          <p:cNvPr id="425034" name="Group 1098"/>
          <p:cNvGrpSpPr>
            <a:grpSpLocks/>
          </p:cNvGrpSpPr>
          <p:nvPr/>
        </p:nvGrpSpPr>
        <p:grpSpPr bwMode="auto">
          <a:xfrm>
            <a:off x="6399213" y="4929188"/>
            <a:ext cx="1597025" cy="1319212"/>
            <a:chOff x="4031" y="3024"/>
            <a:chExt cx="1006" cy="831"/>
          </a:xfrm>
        </p:grpSpPr>
        <p:grpSp>
          <p:nvGrpSpPr>
            <p:cNvPr id="425035" name="Group 1099"/>
            <p:cNvGrpSpPr>
              <a:grpSpLocks/>
            </p:cNvGrpSpPr>
            <p:nvPr/>
          </p:nvGrpSpPr>
          <p:grpSpPr bwMode="auto">
            <a:xfrm>
              <a:off x="4176" y="3024"/>
              <a:ext cx="705" cy="588"/>
              <a:chOff x="4176" y="3024"/>
              <a:chExt cx="705" cy="588"/>
            </a:xfrm>
          </p:grpSpPr>
          <p:sp>
            <p:nvSpPr>
              <p:cNvPr id="425036" name="Rectangle 1100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705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37" name="Rectangle 1101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378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38" name="Rectangle 1102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189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39" name="Rectangle 1103"/>
              <p:cNvSpPr>
                <a:spLocks noChangeArrowheads="1"/>
              </p:cNvSpPr>
              <p:nvPr/>
            </p:nvSpPr>
            <p:spPr bwMode="auto">
              <a:xfrm>
                <a:off x="4209" y="3207"/>
                <a:ext cx="79" cy="40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40" name="Oval 1104"/>
              <p:cNvSpPr>
                <a:spLocks noChangeArrowheads="1"/>
              </p:cNvSpPr>
              <p:nvPr/>
            </p:nvSpPr>
            <p:spPr bwMode="auto">
              <a:xfrm>
                <a:off x="4209" y="3166"/>
                <a:ext cx="79" cy="1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41" name="Line 1105"/>
              <p:cNvSpPr>
                <a:spLocks noChangeShapeType="1"/>
              </p:cNvSpPr>
              <p:nvPr/>
            </p:nvSpPr>
            <p:spPr bwMode="auto">
              <a:xfrm>
                <a:off x="4339" y="3307"/>
                <a:ext cx="0" cy="6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25042" name="Group 1106"/>
              <p:cNvGrpSpPr>
                <a:grpSpLocks/>
              </p:cNvGrpSpPr>
              <p:nvPr/>
            </p:nvGrpSpPr>
            <p:grpSpPr bwMode="auto">
              <a:xfrm>
                <a:off x="4365" y="3105"/>
                <a:ext cx="189" cy="16"/>
                <a:chOff x="4365" y="3105"/>
                <a:chExt cx="189" cy="16"/>
              </a:xfrm>
            </p:grpSpPr>
            <p:sp>
              <p:nvSpPr>
                <p:cNvPr id="425043" name="Line 1107"/>
                <p:cNvSpPr>
                  <a:spLocks noChangeShapeType="1"/>
                </p:cNvSpPr>
                <p:nvPr/>
              </p:nvSpPr>
              <p:spPr bwMode="auto">
                <a:xfrm>
                  <a:off x="4365" y="3115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044" name="AutoShape 1108"/>
                <p:cNvSpPr>
                  <a:spLocks noChangeArrowheads="1"/>
                </p:cNvSpPr>
                <p:nvPr/>
              </p:nvSpPr>
              <p:spPr bwMode="auto">
                <a:xfrm flipV="1">
                  <a:off x="4417" y="3105"/>
                  <a:ext cx="85" cy="16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5045" name="Group 1109"/>
              <p:cNvGrpSpPr>
                <a:grpSpLocks/>
              </p:cNvGrpSpPr>
              <p:nvPr/>
            </p:nvGrpSpPr>
            <p:grpSpPr bwMode="auto">
              <a:xfrm>
                <a:off x="4365" y="3145"/>
                <a:ext cx="189" cy="17"/>
                <a:chOff x="4365" y="3145"/>
                <a:chExt cx="189" cy="17"/>
              </a:xfrm>
            </p:grpSpPr>
            <p:sp>
              <p:nvSpPr>
                <p:cNvPr id="425046" name="Line 1110"/>
                <p:cNvSpPr>
                  <a:spLocks noChangeShapeType="1"/>
                </p:cNvSpPr>
                <p:nvPr/>
              </p:nvSpPr>
              <p:spPr bwMode="auto">
                <a:xfrm>
                  <a:off x="4365" y="3156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047" name="AutoShape 1111"/>
                <p:cNvSpPr>
                  <a:spLocks noChangeArrowheads="1"/>
                </p:cNvSpPr>
                <p:nvPr/>
              </p:nvSpPr>
              <p:spPr bwMode="auto">
                <a:xfrm flipV="1">
                  <a:off x="4417" y="3145"/>
                  <a:ext cx="85" cy="17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25048" name="Group 1112"/>
              <p:cNvGrpSpPr>
                <a:grpSpLocks/>
              </p:cNvGrpSpPr>
              <p:nvPr/>
            </p:nvGrpSpPr>
            <p:grpSpPr bwMode="auto">
              <a:xfrm>
                <a:off x="4365" y="3186"/>
                <a:ext cx="189" cy="17"/>
                <a:chOff x="4365" y="3186"/>
                <a:chExt cx="189" cy="17"/>
              </a:xfrm>
            </p:grpSpPr>
            <p:sp>
              <p:nvSpPr>
                <p:cNvPr id="425049" name="Line 1113"/>
                <p:cNvSpPr>
                  <a:spLocks noChangeShapeType="1"/>
                </p:cNvSpPr>
                <p:nvPr/>
              </p:nvSpPr>
              <p:spPr bwMode="auto">
                <a:xfrm>
                  <a:off x="4365" y="3196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050" name="AutoShape 1114"/>
                <p:cNvSpPr>
                  <a:spLocks noChangeArrowheads="1"/>
                </p:cNvSpPr>
                <p:nvPr/>
              </p:nvSpPr>
              <p:spPr bwMode="auto">
                <a:xfrm flipV="1">
                  <a:off x="4417" y="3186"/>
                  <a:ext cx="85" cy="17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5051" name="Line 1115"/>
              <p:cNvSpPr>
                <a:spLocks noChangeShapeType="1"/>
              </p:cNvSpPr>
              <p:nvPr/>
            </p:nvSpPr>
            <p:spPr bwMode="auto">
              <a:xfrm>
                <a:off x="4373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2" name="Line 1116"/>
              <p:cNvSpPr>
                <a:spLocks noChangeShapeType="1"/>
              </p:cNvSpPr>
              <p:nvPr/>
            </p:nvSpPr>
            <p:spPr bwMode="auto">
              <a:xfrm>
                <a:off x="439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3" name="Line 1117"/>
              <p:cNvSpPr>
                <a:spLocks noChangeShapeType="1"/>
              </p:cNvSpPr>
              <p:nvPr/>
            </p:nvSpPr>
            <p:spPr bwMode="auto">
              <a:xfrm>
                <a:off x="440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4" name="Line 1118"/>
              <p:cNvSpPr>
                <a:spLocks noChangeShapeType="1"/>
              </p:cNvSpPr>
              <p:nvPr/>
            </p:nvSpPr>
            <p:spPr bwMode="auto">
              <a:xfrm>
                <a:off x="442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5" name="Line 1119"/>
              <p:cNvSpPr>
                <a:spLocks noChangeShapeType="1"/>
              </p:cNvSpPr>
              <p:nvPr/>
            </p:nvSpPr>
            <p:spPr bwMode="auto">
              <a:xfrm>
                <a:off x="4443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6" name="Line 1120"/>
              <p:cNvSpPr>
                <a:spLocks noChangeShapeType="1"/>
              </p:cNvSpPr>
              <p:nvPr/>
            </p:nvSpPr>
            <p:spPr bwMode="auto">
              <a:xfrm>
                <a:off x="4459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7" name="Line 1121"/>
              <p:cNvSpPr>
                <a:spLocks noChangeShapeType="1"/>
              </p:cNvSpPr>
              <p:nvPr/>
            </p:nvSpPr>
            <p:spPr bwMode="auto">
              <a:xfrm>
                <a:off x="4476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8" name="Line 1122"/>
              <p:cNvSpPr>
                <a:spLocks noChangeShapeType="1"/>
              </p:cNvSpPr>
              <p:nvPr/>
            </p:nvSpPr>
            <p:spPr bwMode="auto">
              <a:xfrm>
                <a:off x="449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59" name="Line 1123"/>
              <p:cNvSpPr>
                <a:spLocks noChangeShapeType="1"/>
              </p:cNvSpPr>
              <p:nvPr/>
            </p:nvSpPr>
            <p:spPr bwMode="auto">
              <a:xfrm>
                <a:off x="4400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0" name="Line 1124"/>
              <p:cNvSpPr>
                <a:spLocks noChangeShapeType="1"/>
              </p:cNvSpPr>
              <p:nvPr/>
            </p:nvSpPr>
            <p:spPr bwMode="auto">
              <a:xfrm>
                <a:off x="4417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1" name="Line 1125"/>
              <p:cNvSpPr>
                <a:spLocks noChangeShapeType="1"/>
              </p:cNvSpPr>
              <p:nvPr/>
            </p:nvSpPr>
            <p:spPr bwMode="auto">
              <a:xfrm>
                <a:off x="4382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2" name="Line 1126"/>
              <p:cNvSpPr>
                <a:spLocks noChangeShapeType="1"/>
              </p:cNvSpPr>
              <p:nvPr/>
            </p:nvSpPr>
            <p:spPr bwMode="auto">
              <a:xfrm>
                <a:off x="4434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3" name="Line 1127"/>
              <p:cNvSpPr>
                <a:spLocks noChangeShapeType="1"/>
              </p:cNvSpPr>
              <p:nvPr/>
            </p:nvSpPr>
            <p:spPr bwMode="auto">
              <a:xfrm>
                <a:off x="4486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4" name="Line 1128"/>
              <p:cNvSpPr>
                <a:spLocks noChangeShapeType="1"/>
              </p:cNvSpPr>
              <p:nvPr/>
            </p:nvSpPr>
            <p:spPr bwMode="auto">
              <a:xfrm>
                <a:off x="445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5" name="Line 1129"/>
              <p:cNvSpPr>
                <a:spLocks noChangeShapeType="1"/>
              </p:cNvSpPr>
              <p:nvPr/>
            </p:nvSpPr>
            <p:spPr bwMode="auto">
              <a:xfrm>
                <a:off x="4502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6" name="Line 1130"/>
              <p:cNvSpPr>
                <a:spLocks noChangeShapeType="1"/>
              </p:cNvSpPr>
              <p:nvPr/>
            </p:nvSpPr>
            <p:spPr bwMode="auto">
              <a:xfrm>
                <a:off x="446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7" name="Line 1131"/>
              <p:cNvSpPr>
                <a:spLocks noChangeShapeType="1"/>
              </p:cNvSpPr>
              <p:nvPr/>
            </p:nvSpPr>
            <p:spPr bwMode="auto">
              <a:xfrm>
                <a:off x="451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8" name="Line 1132"/>
              <p:cNvSpPr>
                <a:spLocks noChangeShapeType="1"/>
              </p:cNvSpPr>
              <p:nvPr/>
            </p:nvSpPr>
            <p:spPr bwMode="auto">
              <a:xfrm>
                <a:off x="4519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69" name="Line 1133"/>
              <p:cNvSpPr>
                <a:spLocks noChangeShapeType="1"/>
              </p:cNvSpPr>
              <p:nvPr/>
            </p:nvSpPr>
            <p:spPr bwMode="auto">
              <a:xfrm>
                <a:off x="454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70" name="Line 1134"/>
              <p:cNvSpPr>
                <a:spLocks noChangeShapeType="1"/>
              </p:cNvSpPr>
              <p:nvPr/>
            </p:nvSpPr>
            <p:spPr bwMode="auto">
              <a:xfrm>
                <a:off x="452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71" name="Line 1135"/>
              <p:cNvSpPr>
                <a:spLocks noChangeShapeType="1"/>
              </p:cNvSpPr>
              <p:nvPr/>
            </p:nvSpPr>
            <p:spPr bwMode="auto">
              <a:xfrm>
                <a:off x="4537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5072" name="Line 1136"/>
            <p:cNvSpPr>
              <a:spLocks noChangeShapeType="1"/>
            </p:cNvSpPr>
            <p:nvPr/>
          </p:nvSpPr>
          <p:spPr bwMode="auto">
            <a:xfrm>
              <a:off x="4649" y="305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73" name="Line 1137"/>
            <p:cNvSpPr>
              <a:spLocks noChangeShapeType="1"/>
            </p:cNvSpPr>
            <p:nvPr/>
          </p:nvSpPr>
          <p:spPr bwMode="auto">
            <a:xfrm>
              <a:off x="4649" y="306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74" name="Line 1138"/>
            <p:cNvSpPr>
              <a:spLocks noChangeShapeType="1"/>
            </p:cNvSpPr>
            <p:nvPr/>
          </p:nvSpPr>
          <p:spPr bwMode="auto">
            <a:xfrm>
              <a:off x="4649" y="3074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75" name="Line 1139"/>
            <p:cNvSpPr>
              <a:spLocks noChangeShapeType="1"/>
            </p:cNvSpPr>
            <p:nvPr/>
          </p:nvSpPr>
          <p:spPr bwMode="auto">
            <a:xfrm>
              <a:off x="4649" y="308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76" name="Line 1140"/>
            <p:cNvSpPr>
              <a:spLocks noChangeShapeType="1"/>
            </p:cNvSpPr>
            <p:nvPr/>
          </p:nvSpPr>
          <p:spPr bwMode="auto">
            <a:xfrm>
              <a:off x="4649" y="309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77" name="Line 1141"/>
            <p:cNvSpPr>
              <a:spLocks noChangeShapeType="1"/>
            </p:cNvSpPr>
            <p:nvPr/>
          </p:nvSpPr>
          <p:spPr bwMode="auto">
            <a:xfrm>
              <a:off x="4649" y="310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78" name="Line 1142"/>
            <p:cNvSpPr>
              <a:spLocks noChangeShapeType="1"/>
            </p:cNvSpPr>
            <p:nvPr/>
          </p:nvSpPr>
          <p:spPr bwMode="auto">
            <a:xfrm>
              <a:off x="4649" y="311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79" name="Line 1143"/>
            <p:cNvSpPr>
              <a:spLocks noChangeShapeType="1"/>
            </p:cNvSpPr>
            <p:nvPr/>
          </p:nvSpPr>
          <p:spPr bwMode="auto">
            <a:xfrm>
              <a:off x="4649" y="312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80" name="Line 1144"/>
            <p:cNvSpPr>
              <a:spLocks noChangeShapeType="1"/>
            </p:cNvSpPr>
            <p:nvPr/>
          </p:nvSpPr>
          <p:spPr bwMode="auto">
            <a:xfrm>
              <a:off x="4649" y="313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81" name="Line 1145"/>
            <p:cNvSpPr>
              <a:spLocks noChangeShapeType="1"/>
            </p:cNvSpPr>
            <p:nvPr/>
          </p:nvSpPr>
          <p:spPr bwMode="auto">
            <a:xfrm>
              <a:off x="4649" y="314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82" name="Line 1146"/>
            <p:cNvSpPr>
              <a:spLocks noChangeShapeType="1"/>
            </p:cNvSpPr>
            <p:nvPr/>
          </p:nvSpPr>
          <p:spPr bwMode="auto">
            <a:xfrm>
              <a:off x="4649" y="315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83" name="Line 1147"/>
            <p:cNvSpPr>
              <a:spLocks noChangeShapeType="1"/>
            </p:cNvSpPr>
            <p:nvPr/>
          </p:nvSpPr>
          <p:spPr bwMode="auto">
            <a:xfrm>
              <a:off x="4649" y="316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84" name="Line 1148"/>
            <p:cNvSpPr>
              <a:spLocks noChangeShapeType="1"/>
            </p:cNvSpPr>
            <p:nvPr/>
          </p:nvSpPr>
          <p:spPr bwMode="auto">
            <a:xfrm>
              <a:off x="4649" y="317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85" name="Line 1149"/>
            <p:cNvSpPr>
              <a:spLocks noChangeShapeType="1"/>
            </p:cNvSpPr>
            <p:nvPr/>
          </p:nvSpPr>
          <p:spPr bwMode="auto">
            <a:xfrm>
              <a:off x="4649" y="318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86" name="Rectangle 1150"/>
            <p:cNvSpPr>
              <a:spLocks noChangeArrowheads="1"/>
            </p:cNvSpPr>
            <p:nvPr/>
          </p:nvSpPr>
          <p:spPr bwMode="auto">
            <a:xfrm>
              <a:off x="4571" y="3298"/>
              <a:ext cx="240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87" name="Rectangle 1151"/>
            <p:cNvSpPr>
              <a:spLocks noChangeArrowheads="1"/>
            </p:cNvSpPr>
            <p:nvPr/>
          </p:nvSpPr>
          <p:spPr bwMode="auto">
            <a:xfrm>
              <a:off x="4828" y="3298"/>
              <a:ext cx="19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5088" name="Group 1152"/>
            <p:cNvGrpSpPr>
              <a:grpSpLocks/>
            </p:cNvGrpSpPr>
            <p:nvPr/>
          </p:nvGrpSpPr>
          <p:grpSpPr bwMode="auto">
            <a:xfrm>
              <a:off x="4031" y="3318"/>
              <a:ext cx="1006" cy="537"/>
              <a:chOff x="4031" y="3318"/>
              <a:chExt cx="1006" cy="537"/>
            </a:xfrm>
          </p:grpSpPr>
          <p:sp>
            <p:nvSpPr>
              <p:cNvPr id="425089" name="Line 1153"/>
              <p:cNvSpPr>
                <a:spLocks noChangeShapeType="1"/>
              </p:cNvSpPr>
              <p:nvPr/>
            </p:nvSpPr>
            <p:spPr bwMode="auto">
              <a:xfrm>
                <a:off x="4581" y="3318"/>
                <a:ext cx="223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90" name="Rectangle 1154"/>
              <p:cNvSpPr>
                <a:spLocks noChangeArrowheads="1"/>
              </p:cNvSpPr>
              <p:nvPr/>
            </p:nvSpPr>
            <p:spPr bwMode="auto">
              <a:xfrm>
                <a:off x="4031" y="3626"/>
                <a:ext cx="1006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i="1">
                    <a:latin typeface="Times New Roman" charset="0"/>
                  </a:rPr>
                  <a:t>Shared Archive</a:t>
                </a:r>
              </a:p>
            </p:txBody>
          </p:sp>
        </p:grpSp>
      </p:grpSp>
      <p:grpSp>
        <p:nvGrpSpPr>
          <p:cNvPr id="425091" name="Group 1155"/>
          <p:cNvGrpSpPr>
            <a:grpSpLocks/>
          </p:cNvGrpSpPr>
          <p:nvPr/>
        </p:nvGrpSpPr>
        <p:grpSpPr bwMode="auto">
          <a:xfrm>
            <a:off x="3962400" y="3557588"/>
            <a:ext cx="1371600" cy="1236662"/>
            <a:chOff x="2496" y="2160"/>
            <a:chExt cx="864" cy="779"/>
          </a:xfrm>
        </p:grpSpPr>
        <p:sp>
          <p:nvSpPr>
            <p:cNvPr id="425092" name="Rectangle 1156"/>
            <p:cNvSpPr>
              <a:spLocks noChangeArrowheads="1"/>
            </p:cNvSpPr>
            <p:nvPr/>
          </p:nvSpPr>
          <p:spPr bwMode="auto">
            <a:xfrm>
              <a:off x="2496" y="2160"/>
              <a:ext cx="151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93" name="Rectangle 1157"/>
            <p:cNvSpPr>
              <a:spLocks noChangeArrowheads="1"/>
            </p:cNvSpPr>
            <p:nvPr/>
          </p:nvSpPr>
          <p:spPr bwMode="auto">
            <a:xfrm>
              <a:off x="2749" y="2160"/>
              <a:ext cx="400" cy="3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94" name="Rectangle 1158"/>
            <p:cNvSpPr>
              <a:spLocks noChangeArrowheads="1"/>
            </p:cNvSpPr>
            <p:nvPr/>
          </p:nvSpPr>
          <p:spPr bwMode="auto">
            <a:xfrm>
              <a:off x="2780" y="2192"/>
              <a:ext cx="336" cy="297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95" name="AutoShape 1159"/>
            <p:cNvSpPr>
              <a:spLocks noChangeArrowheads="1"/>
            </p:cNvSpPr>
            <p:nvPr/>
          </p:nvSpPr>
          <p:spPr bwMode="auto">
            <a:xfrm flipV="1">
              <a:off x="2680" y="2551"/>
              <a:ext cx="536" cy="113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96" name="Line 1160"/>
            <p:cNvSpPr>
              <a:spLocks noChangeShapeType="1"/>
            </p:cNvSpPr>
            <p:nvPr/>
          </p:nvSpPr>
          <p:spPr bwMode="auto">
            <a:xfrm>
              <a:off x="2763" y="2632"/>
              <a:ext cx="3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97" name="Line 1161"/>
            <p:cNvSpPr>
              <a:spLocks noChangeShapeType="1"/>
            </p:cNvSpPr>
            <p:nvPr/>
          </p:nvSpPr>
          <p:spPr bwMode="auto">
            <a:xfrm>
              <a:off x="2806" y="2591"/>
              <a:ext cx="285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98" name="Rectangle 1162"/>
            <p:cNvSpPr>
              <a:spLocks noChangeArrowheads="1"/>
            </p:cNvSpPr>
            <p:nvPr/>
          </p:nvSpPr>
          <p:spPr bwMode="auto">
            <a:xfrm>
              <a:off x="2513" y="2580"/>
              <a:ext cx="118" cy="6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99" name="Line 1163"/>
            <p:cNvSpPr>
              <a:spLocks noChangeShapeType="1"/>
            </p:cNvSpPr>
            <p:nvPr/>
          </p:nvSpPr>
          <p:spPr bwMode="auto">
            <a:xfrm>
              <a:off x="2520" y="2501"/>
              <a:ext cx="1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00" name="Line 1164"/>
            <p:cNvSpPr>
              <a:spLocks noChangeShapeType="1"/>
            </p:cNvSpPr>
            <p:nvPr/>
          </p:nvSpPr>
          <p:spPr bwMode="auto">
            <a:xfrm>
              <a:off x="2520" y="2469"/>
              <a:ext cx="1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01" name="Line 1165"/>
            <p:cNvSpPr>
              <a:spLocks noChangeShapeType="1"/>
            </p:cNvSpPr>
            <p:nvPr/>
          </p:nvSpPr>
          <p:spPr bwMode="auto">
            <a:xfrm>
              <a:off x="2520" y="2439"/>
              <a:ext cx="1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02" name="Line 1166"/>
            <p:cNvSpPr>
              <a:spLocks noChangeShapeType="1"/>
            </p:cNvSpPr>
            <p:nvPr/>
          </p:nvSpPr>
          <p:spPr bwMode="auto">
            <a:xfrm>
              <a:off x="2520" y="2407"/>
              <a:ext cx="11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03" name="Rectangle 1167"/>
            <p:cNvSpPr>
              <a:spLocks noChangeArrowheads="1"/>
            </p:cNvSpPr>
            <p:nvPr/>
          </p:nvSpPr>
          <p:spPr bwMode="auto">
            <a:xfrm>
              <a:off x="2520" y="2181"/>
              <a:ext cx="36" cy="19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04" name="Line 1168"/>
            <p:cNvSpPr>
              <a:spLocks noChangeShapeType="1"/>
            </p:cNvSpPr>
            <p:nvPr/>
          </p:nvSpPr>
          <p:spPr bwMode="auto">
            <a:xfrm>
              <a:off x="2539" y="2200"/>
              <a:ext cx="0" cy="1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05" name="Rectangle 1169"/>
            <p:cNvSpPr>
              <a:spLocks noChangeArrowheads="1"/>
            </p:cNvSpPr>
            <p:nvPr/>
          </p:nvSpPr>
          <p:spPr bwMode="auto">
            <a:xfrm>
              <a:off x="2529" y="2355"/>
              <a:ext cx="22" cy="2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06" name="Oval 1170"/>
            <p:cNvSpPr>
              <a:spLocks noChangeArrowheads="1"/>
            </p:cNvSpPr>
            <p:nvPr/>
          </p:nvSpPr>
          <p:spPr bwMode="auto">
            <a:xfrm>
              <a:off x="3267" y="2561"/>
              <a:ext cx="93" cy="7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07" name="Line 1171"/>
            <p:cNvSpPr>
              <a:spLocks noChangeShapeType="1"/>
            </p:cNvSpPr>
            <p:nvPr/>
          </p:nvSpPr>
          <p:spPr bwMode="auto">
            <a:xfrm>
              <a:off x="3267" y="2591"/>
              <a:ext cx="9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08" name="Rectangle 1172"/>
            <p:cNvSpPr>
              <a:spLocks noChangeArrowheads="1"/>
            </p:cNvSpPr>
            <p:nvPr/>
          </p:nvSpPr>
          <p:spPr bwMode="auto">
            <a:xfrm>
              <a:off x="3267" y="2603"/>
              <a:ext cx="93" cy="5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09" name="Line 1173"/>
            <p:cNvSpPr>
              <a:spLocks noChangeShapeType="1"/>
            </p:cNvSpPr>
            <p:nvPr/>
          </p:nvSpPr>
          <p:spPr bwMode="auto">
            <a:xfrm flipH="1" flipV="1">
              <a:off x="3242" y="2561"/>
              <a:ext cx="17" cy="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10" name="Line 1174"/>
            <p:cNvSpPr>
              <a:spLocks noChangeShapeType="1"/>
            </p:cNvSpPr>
            <p:nvPr/>
          </p:nvSpPr>
          <p:spPr bwMode="auto">
            <a:xfrm flipH="1">
              <a:off x="3207" y="2561"/>
              <a:ext cx="35" cy="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11" name="Line 1175"/>
            <p:cNvSpPr>
              <a:spLocks noChangeShapeType="1"/>
            </p:cNvSpPr>
            <p:nvPr/>
          </p:nvSpPr>
          <p:spPr bwMode="auto">
            <a:xfrm flipH="1" flipV="1">
              <a:off x="3175" y="2561"/>
              <a:ext cx="32" cy="4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12" name="Line 1176"/>
            <p:cNvSpPr>
              <a:spLocks noChangeShapeType="1"/>
            </p:cNvSpPr>
            <p:nvPr/>
          </p:nvSpPr>
          <p:spPr bwMode="auto">
            <a:xfrm flipH="1">
              <a:off x="3158" y="2561"/>
              <a:ext cx="17" cy="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13" name="Line 1177"/>
            <p:cNvSpPr>
              <a:spLocks noChangeShapeType="1"/>
            </p:cNvSpPr>
            <p:nvPr/>
          </p:nvSpPr>
          <p:spPr bwMode="auto">
            <a:xfrm>
              <a:off x="3259" y="2580"/>
              <a:ext cx="3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14" name="Line 1178"/>
            <p:cNvSpPr>
              <a:spLocks noChangeShapeType="1"/>
            </p:cNvSpPr>
            <p:nvPr/>
          </p:nvSpPr>
          <p:spPr bwMode="auto">
            <a:xfrm flipH="1">
              <a:off x="3116" y="2580"/>
              <a:ext cx="4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15" name="Rectangle 1179"/>
            <p:cNvSpPr>
              <a:spLocks noChangeArrowheads="1"/>
            </p:cNvSpPr>
            <p:nvPr/>
          </p:nvSpPr>
          <p:spPr bwMode="auto">
            <a:xfrm>
              <a:off x="2509" y="2710"/>
              <a:ext cx="818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i="1">
                  <a:latin typeface="Times New Roman" charset="0"/>
                </a:rPr>
                <a:t>Workstation</a:t>
              </a:r>
            </a:p>
          </p:txBody>
        </p:sp>
      </p:grpSp>
      <p:sp>
        <p:nvSpPr>
          <p:cNvPr id="425116" name="Line 1180"/>
          <p:cNvSpPr>
            <a:spLocks noChangeShapeType="1"/>
          </p:cNvSpPr>
          <p:nvPr/>
        </p:nvSpPr>
        <p:spPr bwMode="auto">
          <a:xfrm flipV="1">
            <a:off x="2286000" y="2566988"/>
            <a:ext cx="41910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117" name="Line 1181"/>
          <p:cNvSpPr>
            <a:spLocks noChangeShapeType="1"/>
          </p:cNvSpPr>
          <p:nvPr/>
        </p:nvSpPr>
        <p:spPr bwMode="auto">
          <a:xfrm flipV="1">
            <a:off x="5334000" y="2947988"/>
            <a:ext cx="11430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118" name="Line 1182"/>
          <p:cNvSpPr>
            <a:spLocks noChangeShapeType="1"/>
          </p:cNvSpPr>
          <p:nvPr/>
        </p:nvSpPr>
        <p:spPr bwMode="auto">
          <a:xfrm>
            <a:off x="5334000" y="3862388"/>
            <a:ext cx="1219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119" name="Line 1183"/>
          <p:cNvSpPr>
            <a:spLocks noChangeShapeType="1"/>
          </p:cNvSpPr>
          <p:nvPr/>
        </p:nvSpPr>
        <p:spPr bwMode="auto">
          <a:xfrm>
            <a:off x="2286000" y="4471988"/>
            <a:ext cx="40386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120" name="Line 1184"/>
          <p:cNvSpPr>
            <a:spLocks noChangeShapeType="1"/>
          </p:cNvSpPr>
          <p:nvPr/>
        </p:nvSpPr>
        <p:spPr bwMode="auto">
          <a:xfrm>
            <a:off x="2362200" y="3862388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121" name="Rectangle 1185"/>
          <p:cNvSpPr>
            <a:spLocks noChangeArrowheads="1"/>
          </p:cNvSpPr>
          <p:nvPr/>
        </p:nvSpPr>
        <p:spPr bwMode="auto">
          <a:xfrm>
            <a:off x="2805113" y="3529013"/>
            <a:ext cx="5746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b="1"/>
              <a:t>Store</a:t>
            </a:r>
          </a:p>
        </p:txBody>
      </p:sp>
      <p:sp>
        <p:nvSpPr>
          <p:cNvPr id="425122" name="Rectangle 1186"/>
          <p:cNvSpPr>
            <a:spLocks noChangeArrowheads="1"/>
          </p:cNvSpPr>
          <p:nvPr/>
        </p:nvSpPr>
        <p:spPr bwMode="auto">
          <a:xfrm>
            <a:off x="4786313" y="4900613"/>
            <a:ext cx="5746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b="1"/>
              <a:t>Store</a:t>
            </a:r>
          </a:p>
        </p:txBody>
      </p:sp>
      <p:sp>
        <p:nvSpPr>
          <p:cNvPr id="425123" name="Rectangle 1187"/>
          <p:cNvSpPr>
            <a:spLocks noChangeArrowheads="1"/>
          </p:cNvSpPr>
          <p:nvPr/>
        </p:nvSpPr>
        <p:spPr bwMode="auto">
          <a:xfrm>
            <a:off x="5929313" y="3910013"/>
            <a:ext cx="5746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b="1"/>
              <a:t>Store</a:t>
            </a:r>
          </a:p>
        </p:txBody>
      </p:sp>
      <p:sp>
        <p:nvSpPr>
          <p:cNvPr id="425124" name="Rectangle 1188"/>
          <p:cNvSpPr>
            <a:spLocks noChangeArrowheads="1"/>
          </p:cNvSpPr>
          <p:nvPr/>
        </p:nvSpPr>
        <p:spPr bwMode="auto">
          <a:xfrm>
            <a:off x="3643313" y="2614613"/>
            <a:ext cx="523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b="1"/>
              <a:t>Print</a:t>
            </a:r>
          </a:p>
        </p:txBody>
      </p:sp>
      <p:sp>
        <p:nvSpPr>
          <p:cNvPr id="425125" name="Rectangle 1189"/>
          <p:cNvSpPr>
            <a:spLocks noChangeArrowheads="1"/>
          </p:cNvSpPr>
          <p:nvPr/>
        </p:nvSpPr>
        <p:spPr bwMode="auto">
          <a:xfrm>
            <a:off x="5929313" y="3376613"/>
            <a:ext cx="5238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b="1"/>
              <a:t>Print</a:t>
            </a:r>
          </a:p>
        </p:txBody>
      </p:sp>
      <p:sp>
        <p:nvSpPr>
          <p:cNvPr id="425126" name="Line 1190"/>
          <p:cNvSpPr>
            <a:spLocks noChangeShapeType="1"/>
          </p:cNvSpPr>
          <p:nvPr/>
        </p:nvSpPr>
        <p:spPr bwMode="auto">
          <a:xfrm>
            <a:off x="2286000" y="4014788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127" name="Rectangle 1191"/>
          <p:cNvSpPr>
            <a:spLocks noChangeArrowheads="1"/>
          </p:cNvSpPr>
          <p:nvPr/>
        </p:nvSpPr>
        <p:spPr bwMode="auto">
          <a:xfrm>
            <a:off x="2881313" y="4062413"/>
            <a:ext cx="4349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b="1"/>
              <a:t>Q/R</a:t>
            </a:r>
          </a:p>
        </p:txBody>
      </p:sp>
      <p:sp>
        <p:nvSpPr>
          <p:cNvPr id="425128" name="Line 1192"/>
          <p:cNvSpPr>
            <a:spLocks noChangeShapeType="1"/>
          </p:cNvSpPr>
          <p:nvPr/>
        </p:nvSpPr>
        <p:spPr bwMode="auto">
          <a:xfrm>
            <a:off x="5334000" y="4090988"/>
            <a:ext cx="12192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129" name="Rectangle 1193"/>
          <p:cNvSpPr>
            <a:spLocks noChangeArrowheads="1"/>
          </p:cNvSpPr>
          <p:nvPr/>
        </p:nvSpPr>
        <p:spPr bwMode="auto">
          <a:xfrm>
            <a:off x="5472113" y="4519613"/>
            <a:ext cx="4349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200" b="1"/>
              <a:t>Q/R</a:t>
            </a:r>
          </a:p>
        </p:txBody>
      </p:sp>
    </p:spTree>
    <p:extLst>
      <p:ext uri="{BB962C8B-B14F-4D97-AF65-F5344CB8AC3E}">
        <p14:creationId xmlns:p14="http://schemas.microsoft.com/office/powerpoint/2010/main" val="41190671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 smtClean="0"/>
              <a:t>Conformance Statement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DICOM Conformance Statement</a:t>
            </a:r>
          </a:p>
          <a:p>
            <a:pPr lvl="1"/>
            <a:r>
              <a:rPr lang="en-US" sz="2800" dirty="0"/>
              <a:t>defines services</a:t>
            </a:r>
          </a:p>
          <a:p>
            <a:pPr lvl="2"/>
            <a:r>
              <a:rPr lang="en-US" sz="2400" dirty="0"/>
              <a:t>including </a:t>
            </a:r>
            <a:r>
              <a:rPr lang="en-US" sz="2400" dirty="0" smtClean="0"/>
              <a:t>modality-specific </a:t>
            </a:r>
            <a:r>
              <a:rPr lang="en-US" sz="2400" dirty="0"/>
              <a:t>storage classes</a:t>
            </a:r>
          </a:p>
          <a:p>
            <a:pPr lvl="1"/>
            <a:r>
              <a:rPr lang="en-US" sz="2800" dirty="0"/>
              <a:t>defines roles (user or provider)</a:t>
            </a:r>
          </a:p>
          <a:p>
            <a:pPr lvl="1"/>
            <a:r>
              <a:rPr lang="en-US" sz="2800" dirty="0"/>
              <a:t>defines other specific conformance issues</a:t>
            </a:r>
          </a:p>
          <a:p>
            <a:pPr lvl="2"/>
            <a:r>
              <a:rPr lang="en-US" sz="2400" dirty="0"/>
              <a:t>Transfer Syntax (encoding) - there is a default</a:t>
            </a:r>
          </a:p>
          <a:p>
            <a:pPr lvl="2"/>
            <a:r>
              <a:rPr lang="en-US" sz="2400" dirty="0"/>
              <a:t>limitations</a:t>
            </a:r>
          </a:p>
          <a:p>
            <a:pPr lvl="2"/>
            <a:r>
              <a:rPr lang="en-US" sz="2400" dirty="0"/>
              <a:t>configuration</a:t>
            </a:r>
          </a:p>
          <a:p>
            <a:pPr lvl="2"/>
            <a:r>
              <a:rPr lang="en-US" sz="2400" dirty="0"/>
              <a:t>physical </a:t>
            </a:r>
            <a:r>
              <a:rPr lang="en-US" sz="2400" dirty="0" smtClean="0"/>
              <a:t>network</a:t>
            </a:r>
          </a:p>
          <a:p>
            <a:pPr lvl="1"/>
            <a:r>
              <a:rPr lang="en-US" sz="2800" dirty="0" smtClean="0"/>
              <a:t>required by the standard, in a standard format</a:t>
            </a:r>
          </a:p>
          <a:p>
            <a:pPr lvl="1"/>
            <a:r>
              <a:rPr lang="en-US" sz="2800" dirty="0"/>
              <a:t>a public document, usually shared on web </a:t>
            </a:r>
            <a:r>
              <a:rPr lang="en-US" sz="2800" dirty="0" smtClean="0"/>
              <a:t>site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85631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Conformance Statement</a:t>
            </a:r>
            <a:br>
              <a:rPr lang="en-US"/>
            </a:br>
            <a:r>
              <a:rPr lang="en-US" sz="2400" i="1"/>
              <a:t>Example CT Scanner Specifications - SCU Role</a:t>
            </a:r>
          </a:p>
        </p:txBody>
      </p:sp>
      <p:graphicFrame>
        <p:nvGraphicFramePr>
          <p:cNvPr id="37891" name="Object 3"/>
          <p:cNvGraphicFramePr>
            <a:graphicFrameLocks noGrp="1"/>
          </p:cNvGraphicFramePr>
          <p:nvPr>
            <p:ph type="tbl" idx="1"/>
          </p:nvPr>
        </p:nvGraphicFramePr>
        <p:xfrm>
          <a:off x="417513" y="3340100"/>
          <a:ext cx="8269287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82" name="Document" r:id="rId3" imgW="8001000" imgH="2365375" progId="Word.Document.8">
                  <p:embed/>
                </p:oleObj>
              </mc:Choice>
              <mc:Fallback>
                <p:oleObj name="Document" r:id="rId3" imgW="8001000" imgH="236537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3340100"/>
                        <a:ext cx="8269287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1128713" y="2241550"/>
            <a:ext cx="6718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ja-JP" altLang="en-US" sz="2000" i="1">
                <a:latin typeface="Arial"/>
              </a:rPr>
              <a:t>“</a:t>
            </a:r>
            <a:r>
              <a:rPr lang="en-US" sz="2000" i="1">
                <a:latin typeface="Arial" charset="0"/>
              </a:rPr>
              <a:t>This Application Entity provides Standard Conformance to the following DICOM v3.0 SOP Classes as an SCU:</a:t>
            </a:r>
            <a:r>
              <a:rPr lang="ja-JP" altLang="en-US" sz="2000" i="1">
                <a:latin typeface="Arial"/>
              </a:rPr>
              <a:t>”</a:t>
            </a:r>
            <a:endParaRPr lang="en-US" sz="20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45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Conformance Statement</a:t>
            </a:r>
            <a:br>
              <a:rPr lang="en-US"/>
            </a:br>
            <a:r>
              <a:rPr lang="en-US" sz="2400" i="1"/>
              <a:t>Example CT Scanner Specifications - SCP Role</a:t>
            </a:r>
          </a:p>
        </p:txBody>
      </p:sp>
      <p:graphicFrame>
        <p:nvGraphicFramePr>
          <p:cNvPr id="38915" name="Object 3"/>
          <p:cNvGraphicFramePr>
            <a:graphicFrameLocks noGrp="1"/>
          </p:cNvGraphicFramePr>
          <p:nvPr>
            <p:ph type="tbl" idx="1"/>
          </p:nvPr>
        </p:nvGraphicFramePr>
        <p:xfrm>
          <a:off x="417513" y="3340100"/>
          <a:ext cx="8269287" cy="197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6" name="Document" r:id="rId3" imgW="8001000" imgH="1984375" progId="Word.Document.8">
                  <p:embed/>
                </p:oleObj>
              </mc:Choice>
              <mc:Fallback>
                <p:oleObj name="Document" r:id="rId3" imgW="8001000" imgH="198437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3340100"/>
                        <a:ext cx="8269287" cy="197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28713" y="2241550"/>
            <a:ext cx="6718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ja-JP" altLang="en-US" sz="2000" i="1">
                <a:latin typeface="Arial"/>
              </a:rPr>
              <a:t>“</a:t>
            </a:r>
            <a:r>
              <a:rPr lang="en-US" sz="2000" i="1">
                <a:latin typeface="Arial" charset="0"/>
              </a:rPr>
              <a:t>This Application Entity provides Standard Conformance to the following DICOM v3.0 SOP Classes as an SCP:</a:t>
            </a:r>
            <a:r>
              <a:rPr lang="ja-JP" altLang="en-US" sz="2000" i="1">
                <a:latin typeface="Arial"/>
              </a:rPr>
              <a:t>”</a:t>
            </a:r>
            <a:endParaRPr lang="en-US" sz="20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42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Integration using DICOM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Define primary functions</a:t>
            </a:r>
          </a:p>
          <a:p>
            <a:r>
              <a:rPr lang="en-US" sz="2800" dirty="0"/>
              <a:t>Define boundaries between functions</a:t>
            </a:r>
          </a:p>
          <a:p>
            <a:r>
              <a:rPr lang="en-US" sz="2800" dirty="0"/>
              <a:t>Identify equipment with functions</a:t>
            </a:r>
          </a:p>
          <a:p>
            <a:r>
              <a:rPr lang="en-US" sz="2800" dirty="0"/>
              <a:t>Define primary services</a:t>
            </a:r>
          </a:p>
          <a:p>
            <a:r>
              <a:rPr lang="en-US" sz="2800" dirty="0"/>
              <a:t>Define support services</a:t>
            </a:r>
          </a:p>
          <a:p>
            <a:r>
              <a:rPr lang="en-US" sz="2800" dirty="0"/>
              <a:t>Identify DICOM service/role per device</a:t>
            </a:r>
          </a:p>
          <a:p>
            <a:r>
              <a:rPr lang="en-US" sz="2800" dirty="0"/>
              <a:t>Match Conformance </a:t>
            </a:r>
            <a:r>
              <a:rPr lang="en-US" sz="2800" dirty="0" smtClean="0"/>
              <a:t>Statements</a:t>
            </a:r>
          </a:p>
          <a:p>
            <a:r>
              <a:rPr lang="en-US" sz="2800" dirty="0"/>
              <a:t>Don’t assume </a:t>
            </a:r>
            <a:r>
              <a:rPr lang="ja-JP" altLang="en-US" sz="2800" dirty="0"/>
              <a:t>“</a:t>
            </a:r>
            <a:r>
              <a:rPr lang="en-US" sz="2800" dirty="0"/>
              <a:t>plug and play</a:t>
            </a:r>
            <a:r>
              <a:rPr lang="ja-JP" altLang="en-US" sz="2800" dirty="0"/>
              <a:t>”</a:t>
            </a:r>
            <a:endParaRPr lang="en-US" altLang="ja-JP" sz="2800" dirty="0"/>
          </a:p>
          <a:p>
            <a:r>
              <a:rPr lang="en-US" sz="2800" dirty="0"/>
              <a:t>Define expected functionality </a:t>
            </a:r>
            <a:r>
              <a:rPr lang="en-US" sz="2800" i="1" dirty="0"/>
              <a:t>a priori</a:t>
            </a:r>
          </a:p>
          <a:p>
            <a:r>
              <a:rPr lang="en-US" sz="2800" dirty="0"/>
              <a:t>Just specifying </a:t>
            </a:r>
            <a:r>
              <a:rPr lang="ja-JP" altLang="en-US" sz="2800" dirty="0"/>
              <a:t>“</a:t>
            </a:r>
            <a:r>
              <a:rPr lang="en-US" sz="2800" dirty="0"/>
              <a:t>DICOM</a:t>
            </a:r>
            <a:r>
              <a:rPr lang="ja-JP" altLang="en-US" sz="2800" dirty="0"/>
              <a:t>”</a:t>
            </a:r>
            <a:r>
              <a:rPr lang="en-US" sz="2800" dirty="0"/>
              <a:t> is </a:t>
            </a:r>
            <a:r>
              <a:rPr lang="en-US" sz="2800" dirty="0" smtClean="0"/>
              <a:t>meaningless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6625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Integration using </a:t>
            </a:r>
            <a:r>
              <a:rPr lang="en-US" dirty="0" smtClean="0"/>
              <a:t>DICOM</a:t>
            </a:r>
            <a:endParaRPr lang="en-US" sz="2800" i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Delineation of Responsibility</a:t>
            </a:r>
          </a:p>
          <a:p>
            <a:r>
              <a:rPr lang="en-US" dirty="0" smtClean="0"/>
              <a:t>One </a:t>
            </a:r>
            <a:r>
              <a:rPr lang="en-US" dirty="0"/>
              <a:t>source</a:t>
            </a:r>
          </a:p>
          <a:p>
            <a:pPr lvl="1"/>
            <a:r>
              <a:rPr lang="en-US" dirty="0"/>
              <a:t>vendor takes responsibility</a:t>
            </a:r>
          </a:p>
          <a:p>
            <a:r>
              <a:rPr lang="en-US" dirty="0"/>
              <a:t>Multiple sources in one purchase</a:t>
            </a:r>
          </a:p>
          <a:p>
            <a:pPr lvl="1"/>
            <a:r>
              <a:rPr lang="en-US" dirty="0"/>
              <a:t>integrator (user ?) takes responsibility</a:t>
            </a:r>
          </a:p>
          <a:p>
            <a:r>
              <a:rPr lang="en-US" dirty="0"/>
              <a:t>Multiple sources, multiple purchases</a:t>
            </a:r>
          </a:p>
          <a:p>
            <a:pPr lvl="1"/>
            <a:r>
              <a:rPr lang="en-US" dirty="0"/>
              <a:t>integrator ? user ? </a:t>
            </a:r>
            <a:r>
              <a:rPr lang="en-US" i="1" u="sng" dirty="0"/>
              <a:t>new supplier </a:t>
            </a:r>
            <a:r>
              <a:rPr lang="en-US" dirty="0"/>
              <a:t>?</a:t>
            </a:r>
          </a:p>
          <a:p>
            <a:r>
              <a:rPr lang="en-US" dirty="0"/>
              <a:t>Upgrades</a:t>
            </a:r>
          </a:p>
          <a:p>
            <a:pPr lvl="1"/>
            <a:r>
              <a:rPr lang="en-US" dirty="0"/>
              <a:t>upgrade supplier takes </a:t>
            </a:r>
            <a:r>
              <a:rPr lang="en-US" dirty="0" smtClean="0"/>
              <a:t>responsibility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volution v. revolution (data/image migration)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444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 smtClean="0"/>
              <a:t>More DICOM </a:t>
            </a:r>
            <a:r>
              <a:rPr lang="en-US" dirty="0"/>
              <a:t>Specifics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3600" dirty="0">
                <a:solidFill>
                  <a:schemeClr val="bg2"/>
                </a:solidFill>
              </a:rPr>
              <a:t>Information Object Definitions</a:t>
            </a:r>
          </a:p>
          <a:p>
            <a:r>
              <a:rPr lang="en-US" sz="3600" dirty="0">
                <a:solidFill>
                  <a:schemeClr val="bg2"/>
                </a:solidFill>
              </a:rPr>
              <a:t>Structures and Encoding</a:t>
            </a:r>
          </a:p>
          <a:p>
            <a:r>
              <a:rPr lang="en-US" sz="3600" dirty="0">
                <a:solidFill>
                  <a:schemeClr val="bg2"/>
                </a:solidFill>
              </a:rPr>
              <a:t>Media Format</a:t>
            </a:r>
          </a:p>
          <a:p>
            <a:r>
              <a:rPr lang="en-US" sz="3600" dirty="0"/>
              <a:t>Service Classes</a:t>
            </a:r>
          </a:p>
          <a:p>
            <a:r>
              <a:rPr lang="en-US" sz="3600" dirty="0" smtClean="0"/>
              <a:t>Upper </a:t>
            </a:r>
            <a:r>
              <a:rPr lang="en-US" sz="3600" dirty="0"/>
              <a:t>Layer </a:t>
            </a:r>
            <a:r>
              <a:rPr lang="en-US" sz="3600" dirty="0" smtClean="0"/>
              <a:t>Protocol (DUL)</a:t>
            </a:r>
            <a:endParaRPr lang="en-US" sz="3600" dirty="0"/>
          </a:p>
          <a:p>
            <a:r>
              <a:rPr lang="en-US" sz="3600" dirty="0"/>
              <a:t>Association </a:t>
            </a:r>
            <a:r>
              <a:rPr lang="en-US" sz="3600" dirty="0" smtClean="0"/>
              <a:t>Establishment (ACSE)</a:t>
            </a:r>
            <a:endParaRPr lang="en-US" sz="3600" dirty="0"/>
          </a:p>
          <a:p>
            <a:r>
              <a:rPr lang="en-US" sz="3600" dirty="0"/>
              <a:t>Message Service Element (DIMSE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09096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Service Classes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Verification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Query/Retrieve</a:t>
            </a:r>
          </a:p>
          <a:p>
            <a:r>
              <a:rPr lang="en-US" dirty="0" smtClean="0"/>
              <a:t>Print </a:t>
            </a:r>
            <a:r>
              <a:rPr lang="en-US" dirty="0"/>
              <a:t>Management</a:t>
            </a:r>
          </a:p>
          <a:p>
            <a:r>
              <a:rPr lang="en-US" dirty="0" smtClean="0"/>
              <a:t>Storage Commitment</a:t>
            </a:r>
            <a:endParaRPr lang="en-US" baseline="30000" dirty="0"/>
          </a:p>
          <a:p>
            <a:r>
              <a:rPr lang="en-US" dirty="0"/>
              <a:t>Basic </a:t>
            </a:r>
            <a:r>
              <a:rPr lang="en-US" dirty="0" err="1"/>
              <a:t>Worklist</a:t>
            </a:r>
            <a:r>
              <a:rPr lang="en-US" dirty="0"/>
              <a:t> </a:t>
            </a:r>
            <a:r>
              <a:rPr lang="en-US" dirty="0" smtClean="0"/>
              <a:t>Management.</a:t>
            </a:r>
            <a:endParaRPr lang="en-US" dirty="0"/>
          </a:p>
          <a:p>
            <a:r>
              <a:rPr lang="en-US" dirty="0" smtClean="0"/>
              <a:t>Modality Performed Procedure Step</a:t>
            </a:r>
          </a:p>
          <a:p>
            <a:r>
              <a:rPr lang="en-US" dirty="0" smtClean="0"/>
              <a:t>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2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Service Classes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Concept of </a:t>
            </a:r>
            <a:r>
              <a:rPr lang="en-US" dirty="0"/>
              <a:t>user </a:t>
            </a:r>
            <a:r>
              <a:rPr lang="en-US" dirty="0" smtClean="0"/>
              <a:t>(SCU), provider (SCP)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ike “client” and “server”, or “source” and “sink”</a:t>
            </a:r>
            <a:endParaRPr lang="en-US" dirty="0"/>
          </a:p>
          <a:p>
            <a:r>
              <a:rPr lang="en-US" dirty="0"/>
              <a:t>Message services used (DIMSE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Storage Service uses C-STORE message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Query Service uses C-FIND message</a:t>
            </a:r>
            <a:endParaRPr lang="en-US" dirty="0"/>
          </a:p>
          <a:p>
            <a:r>
              <a:rPr lang="en-US" dirty="0" smtClean="0"/>
              <a:t>Service</a:t>
            </a:r>
            <a:r>
              <a:rPr lang="en-US" dirty="0"/>
              <a:t>-Object Pair (SOP) </a:t>
            </a:r>
            <a:r>
              <a:rPr lang="en-US" dirty="0" smtClean="0"/>
              <a:t>Classes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ombine a service with an object (IOD)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CT Image Storage SOP Class</a:t>
            </a:r>
          </a:p>
          <a:p>
            <a:pPr lvl="2"/>
            <a:r>
              <a:rPr lang="en-US" dirty="0" smtClean="0"/>
              <a:t>Storage Service Class</a:t>
            </a:r>
          </a:p>
          <a:p>
            <a:pPr lvl="2"/>
            <a:r>
              <a:rPr lang="en-US" dirty="0" smtClean="0"/>
              <a:t>CT Image 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58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47106" y="293955"/>
            <a:ext cx="7262488" cy="705465"/>
          </a:xfrm>
          <a:noFill/>
          <a:ln/>
        </p:spPr>
        <p:txBody>
          <a:bodyPr/>
          <a:lstStyle/>
          <a:p>
            <a:pPr algn="ctr"/>
            <a:r>
              <a:rPr lang="en-US" dirty="0"/>
              <a:t>DICOM Application Layer</a:t>
            </a:r>
          </a:p>
        </p:txBody>
      </p:sp>
      <p:pic>
        <p:nvPicPr>
          <p:cNvPr id="2" name="Picture 1" descr="Screen Shot 2014-08-19 at 11.2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08" y="1327034"/>
            <a:ext cx="6120410" cy="545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610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8 at 12.5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45" y="338666"/>
            <a:ext cx="7506221" cy="584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519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7106" y="303026"/>
            <a:ext cx="7262488" cy="705465"/>
          </a:xfrm>
          <a:noFill/>
          <a:ln/>
        </p:spPr>
        <p:txBody>
          <a:bodyPr/>
          <a:lstStyle/>
          <a:p>
            <a:pPr algn="ctr"/>
            <a:r>
              <a:rPr lang="en-US" dirty="0"/>
              <a:t>DICOM Upper Layer </a:t>
            </a:r>
            <a:r>
              <a:rPr lang="en-US" dirty="0" smtClean="0"/>
              <a:t>Protocol</a:t>
            </a:r>
            <a:endParaRPr lang="en-US" dirty="0"/>
          </a:p>
        </p:txBody>
      </p:sp>
      <p:graphicFrame>
        <p:nvGraphicFramePr>
          <p:cNvPr id="4505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0817048"/>
              </p:ext>
            </p:extLst>
          </p:nvPr>
        </p:nvGraphicFramePr>
        <p:xfrm>
          <a:off x="2222484" y="1314323"/>
          <a:ext cx="5578928" cy="561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42" name="Document" r:id="rId3" imgW="5486400" imgH="5524500" progId="Word.Document.8">
                  <p:embed/>
                </p:oleObj>
              </mc:Choice>
              <mc:Fallback>
                <p:oleObj name="Document" r:id="rId3" imgW="5486400" imgH="55245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484" y="1314323"/>
                        <a:ext cx="5578928" cy="5610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8319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47106" y="303026"/>
            <a:ext cx="7262488" cy="705465"/>
          </a:xfrm>
          <a:noFill/>
          <a:ln/>
        </p:spPr>
        <p:txBody>
          <a:bodyPr/>
          <a:lstStyle/>
          <a:p>
            <a:pPr algn="ctr"/>
            <a:r>
              <a:rPr lang="en-US" dirty="0"/>
              <a:t>DICOM Upper Layer </a:t>
            </a:r>
            <a:r>
              <a:rPr lang="en-US" dirty="0" smtClean="0"/>
              <a:t>Protocol</a:t>
            </a:r>
            <a:endParaRPr lang="en-US" dirty="0"/>
          </a:p>
        </p:txBody>
      </p:sp>
      <p:graphicFrame>
        <p:nvGraphicFramePr>
          <p:cNvPr id="4505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620391"/>
              </p:ext>
            </p:extLst>
          </p:nvPr>
        </p:nvGraphicFramePr>
        <p:xfrm>
          <a:off x="2222484" y="1314323"/>
          <a:ext cx="5578928" cy="561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48" name="Document" r:id="rId3" imgW="5486400" imgH="5524500" progId="Word.Document.8">
                  <p:embed/>
                </p:oleObj>
              </mc:Choice>
              <mc:Fallback>
                <p:oleObj name="Document" r:id="rId3" imgW="5486400" imgH="552450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484" y="1314323"/>
                        <a:ext cx="5578928" cy="56109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/>
          <p:cNvSpPr/>
          <p:nvPr/>
        </p:nvSpPr>
        <p:spPr bwMode="auto">
          <a:xfrm>
            <a:off x="3428999" y="2385787"/>
            <a:ext cx="1139825" cy="3029856"/>
          </a:xfrm>
          <a:prstGeom prst="roundRect">
            <a:avLst/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653643" y="2549071"/>
            <a:ext cx="1968500" cy="276678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642765" y="2547264"/>
            <a:ext cx="1968500" cy="276678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286000" y="2530929"/>
            <a:ext cx="979714" cy="359228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2240643" y="2540000"/>
            <a:ext cx="1025072" cy="358321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383515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DICOM Upper Layer </a:t>
            </a:r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TCP/IP over usual physical </a:t>
            </a:r>
            <a:r>
              <a:rPr lang="en-US" sz="2800" dirty="0" smtClean="0"/>
              <a:t>layers</a:t>
            </a:r>
          </a:p>
          <a:p>
            <a:pPr lvl="1"/>
            <a:r>
              <a:rPr lang="en-US" sz="2300" dirty="0"/>
              <a:t>m</a:t>
            </a:r>
            <a:r>
              <a:rPr lang="en-US" sz="2300" dirty="0" smtClean="0"/>
              <a:t>ay be secured using TLS (or VPN)</a:t>
            </a:r>
            <a:endParaRPr lang="en-US" sz="2300" dirty="0"/>
          </a:p>
          <a:p>
            <a:r>
              <a:rPr lang="en-US" sz="2800" dirty="0"/>
              <a:t>Presentation Data Service</a:t>
            </a:r>
          </a:p>
          <a:p>
            <a:pPr lvl="1"/>
            <a:r>
              <a:rPr lang="en-US" sz="2400" dirty="0"/>
              <a:t>P-DATA-TF</a:t>
            </a:r>
          </a:p>
          <a:p>
            <a:r>
              <a:rPr lang="en-US" sz="2800" dirty="0" smtClean="0"/>
              <a:t>Association </a:t>
            </a:r>
            <a:r>
              <a:rPr lang="en-US" sz="2800" dirty="0"/>
              <a:t>Control Service </a:t>
            </a:r>
            <a:r>
              <a:rPr lang="en-US" sz="2800" dirty="0" smtClean="0"/>
              <a:t>Element (ACSE)</a:t>
            </a:r>
          </a:p>
          <a:p>
            <a:pPr lvl="1"/>
            <a:r>
              <a:rPr lang="en-US" sz="2400" dirty="0"/>
              <a:t>A-ASSOCIATE-RQ,-AC,-RJ</a:t>
            </a:r>
          </a:p>
          <a:p>
            <a:pPr lvl="1"/>
            <a:r>
              <a:rPr lang="en-US" sz="2400" dirty="0"/>
              <a:t>A-RELEASE-RQ,-</a:t>
            </a:r>
            <a:r>
              <a:rPr lang="en-US" sz="2400" dirty="0" smtClean="0"/>
              <a:t>RSP</a:t>
            </a:r>
            <a:endParaRPr lang="en-US" sz="2400" dirty="0"/>
          </a:p>
          <a:p>
            <a:pPr lvl="1"/>
            <a:r>
              <a:rPr lang="en-US" sz="2400" dirty="0"/>
              <a:t>A-</a:t>
            </a:r>
            <a:r>
              <a:rPr lang="en-US" sz="2400" dirty="0" smtClean="0"/>
              <a:t>ABORT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4094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 smtClean="0"/>
              <a:t>DUL </a:t>
            </a:r>
            <a:r>
              <a:rPr lang="en-US" dirty="0" smtClean="0"/>
              <a:t>– Addressing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800" dirty="0" smtClean="0"/>
              <a:t>Who am I and who am I talking to ?</a:t>
            </a:r>
          </a:p>
          <a:p>
            <a:r>
              <a:rPr lang="en-US" sz="2800" dirty="0" smtClean="0"/>
              <a:t>Application Entity Titles (AETs)</a:t>
            </a:r>
            <a:endParaRPr lang="en-US" sz="2800" dirty="0"/>
          </a:p>
          <a:p>
            <a:r>
              <a:rPr lang="en-US" sz="2800" dirty="0" smtClean="0"/>
              <a:t>Calling AET</a:t>
            </a:r>
            <a:endParaRPr lang="en-US" sz="2800" dirty="0"/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ells other end who (what device) I am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ther end can </a:t>
            </a:r>
            <a:r>
              <a:rPr lang="en-US" sz="2400" dirty="0"/>
              <a:t>filter on </a:t>
            </a:r>
            <a:r>
              <a:rPr lang="en-US" sz="2400" dirty="0" smtClean="0"/>
              <a:t>this (access control)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ogging/audit trail</a:t>
            </a:r>
            <a:endParaRPr lang="en-US" sz="2400" dirty="0"/>
          </a:p>
          <a:p>
            <a:r>
              <a:rPr lang="en-US" sz="2800" dirty="0"/>
              <a:t>Called </a:t>
            </a:r>
            <a:r>
              <a:rPr lang="en-US" sz="2800" dirty="0" smtClean="0"/>
              <a:t>AET</a:t>
            </a:r>
            <a:endParaRPr lang="en-US" sz="2800" dirty="0"/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ho (what device) I want to talk</a:t>
            </a:r>
          </a:p>
          <a:p>
            <a:pPr lvl="1"/>
            <a:r>
              <a:rPr lang="en-US" sz="2400" dirty="0" smtClean="0"/>
              <a:t>need mapping to Presentation Address</a:t>
            </a:r>
            <a:endParaRPr lang="en-US" sz="2400" dirty="0"/>
          </a:p>
          <a:p>
            <a:pPr lvl="2"/>
            <a:r>
              <a:rPr lang="en-US" sz="2000" dirty="0"/>
              <a:t>IP </a:t>
            </a:r>
            <a:r>
              <a:rPr lang="en-US" sz="2000" dirty="0" smtClean="0"/>
              <a:t>address </a:t>
            </a:r>
            <a:r>
              <a:rPr lang="en-US" sz="2000" dirty="0"/>
              <a:t>(or hostname via table/NIS/DNS)</a:t>
            </a:r>
          </a:p>
          <a:p>
            <a:pPr lvl="2"/>
            <a:r>
              <a:rPr lang="en-US" sz="2000" dirty="0"/>
              <a:t>Port: </a:t>
            </a:r>
            <a:r>
              <a:rPr lang="en-US" sz="2000" dirty="0" smtClean="0"/>
              <a:t>11112 or 104 </a:t>
            </a:r>
            <a:r>
              <a:rPr lang="en-US" sz="2000" dirty="0"/>
              <a:t>(though often others used)</a:t>
            </a:r>
          </a:p>
        </p:txBody>
      </p:sp>
    </p:spTree>
    <p:extLst>
      <p:ext uri="{BB962C8B-B14F-4D97-AF65-F5344CB8AC3E}">
        <p14:creationId xmlns:p14="http://schemas.microsoft.com/office/powerpoint/2010/main" val="671821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/>
              <a:t>Association </a:t>
            </a:r>
            <a:r>
              <a:rPr lang="en-US" dirty="0" smtClean="0"/>
              <a:t>Establishment</a:t>
            </a:r>
            <a:endParaRPr lang="en-US" sz="2400" i="1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Association Control Service Element (ACSE)</a:t>
            </a:r>
          </a:p>
          <a:p>
            <a:r>
              <a:rPr lang="en-US" dirty="0" smtClean="0"/>
              <a:t>Key </a:t>
            </a:r>
            <a:r>
              <a:rPr lang="en-US" dirty="0"/>
              <a:t>feature is </a:t>
            </a:r>
            <a:r>
              <a:rPr lang="en-US" i="1" dirty="0"/>
              <a:t>negotiation</a:t>
            </a:r>
          </a:p>
          <a:p>
            <a:pPr lvl="1"/>
            <a:r>
              <a:rPr lang="en-US" dirty="0"/>
              <a:t>Presentation Context</a:t>
            </a:r>
          </a:p>
          <a:p>
            <a:pPr lvl="2"/>
            <a:r>
              <a:rPr lang="en-US" dirty="0"/>
              <a:t>Abstract Syntax (SOP Class)</a:t>
            </a:r>
          </a:p>
          <a:p>
            <a:pPr lvl="2"/>
            <a:r>
              <a:rPr lang="en-US" dirty="0"/>
              <a:t>Transfer Syntax (encoding, compression)</a:t>
            </a:r>
          </a:p>
          <a:p>
            <a:pPr lvl="1"/>
            <a:r>
              <a:rPr lang="en-US" dirty="0"/>
              <a:t>Other parameters</a:t>
            </a:r>
          </a:p>
          <a:p>
            <a:pPr lvl="2"/>
            <a:r>
              <a:rPr lang="en-US" dirty="0"/>
              <a:t>Maximum PDU length</a:t>
            </a:r>
          </a:p>
          <a:p>
            <a:pPr lvl="2"/>
            <a:r>
              <a:rPr lang="en-US" dirty="0"/>
              <a:t>Implementation Class UID</a:t>
            </a:r>
          </a:p>
          <a:p>
            <a:pPr lvl="2"/>
            <a:r>
              <a:rPr lang="en-US" dirty="0"/>
              <a:t>Asynchronous </a:t>
            </a:r>
            <a:r>
              <a:rPr lang="en-US" dirty="0" smtClean="0"/>
              <a:t>Operations</a:t>
            </a:r>
            <a:endParaRPr lang="en-US" dirty="0"/>
          </a:p>
          <a:p>
            <a:pPr lvl="2"/>
            <a:r>
              <a:rPr lang="en-US" dirty="0"/>
              <a:t>SCP/SCU Role selection</a:t>
            </a:r>
          </a:p>
        </p:txBody>
      </p:sp>
    </p:spTree>
    <p:extLst>
      <p:ext uri="{BB962C8B-B14F-4D97-AF65-F5344CB8AC3E}">
        <p14:creationId xmlns:p14="http://schemas.microsoft.com/office/powerpoint/2010/main" val="16405552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9621" y="293955"/>
            <a:ext cx="7262488" cy="705465"/>
          </a:xfrm>
          <a:noFill/>
          <a:ln/>
        </p:spPr>
        <p:txBody>
          <a:bodyPr/>
          <a:lstStyle/>
          <a:p>
            <a:pPr algn="ctr"/>
            <a:r>
              <a:rPr lang="en-US" dirty="0" smtClean="0"/>
              <a:t>DUL – </a:t>
            </a:r>
            <a:r>
              <a:rPr lang="en-US" dirty="0" smtClean="0"/>
              <a:t>Association Request</a:t>
            </a:r>
            <a:endParaRPr lang="en-US" sz="2400" dirty="0"/>
          </a:p>
        </p:txBody>
      </p:sp>
      <p:pic>
        <p:nvPicPr>
          <p:cNvPr id="2" name="Picture 1" descr="Screen Shot 2014-08-19 at 11.34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6" y="1805205"/>
            <a:ext cx="8558128" cy="436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134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01479" y="293955"/>
            <a:ext cx="7262488" cy="705465"/>
          </a:xfrm>
          <a:noFill/>
          <a:ln/>
        </p:spPr>
        <p:txBody>
          <a:bodyPr/>
          <a:lstStyle/>
          <a:p>
            <a:pPr algn="ctr"/>
            <a:r>
              <a:rPr lang="en-US" dirty="0" smtClean="0"/>
              <a:t>Presentation Context</a:t>
            </a:r>
            <a:endParaRPr lang="en-US" sz="2400" dirty="0"/>
          </a:p>
        </p:txBody>
      </p:sp>
      <p:pic>
        <p:nvPicPr>
          <p:cNvPr id="2" name="Picture 1" descr="Screen Shot 2014-08-19 at 11.39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55" y="1211965"/>
            <a:ext cx="5788635" cy="550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49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215" y="293955"/>
            <a:ext cx="8327225" cy="705465"/>
          </a:xfrm>
          <a:noFill/>
          <a:ln/>
        </p:spPr>
        <p:txBody>
          <a:bodyPr/>
          <a:lstStyle/>
          <a:p>
            <a:pPr algn="ctr"/>
            <a:r>
              <a:rPr lang="en-US" dirty="0" smtClean="0"/>
              <a:t>A</a:t>
            </a:r>
            <a:r>
              <a:rPr lang="en-US" dirty="0"/>
              <a:t>-ASSOCIATE-RQ/-AC </a:t>
            </a:r>
            <a:r>
              <a:rPr lang="en-US" dirty="0" smtClean="0"/>
              <a:t>PDU</a:t>
            </a:r>
            <a:endParaRPr lang="en-US" dirty="0"/>
          </a:p>
        </p:txBody>
      </p:sp>
      <p:pic>
        <p:nvPicPr>
          <p:cNvPr id="2" name="Picture 1" descr="Screen Shot 2014-08-19 at 11.37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03" y="1070432"/>
            <a:ext cx="5668897" cy="56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399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r"/>
            <a:r>
              <a:rPr lang="en-US" dirty="0" smtClean="0"/>
              <a:t>Message Service Elements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362200"/>
            <a:ext cx="3810000" cy="4114800"/>
          </a:xfrm>
          <a:noFill/>
          <a:ln/>
        </p:spPr>
        <p:txBody>
          <a:bodyPr/>
          <a:lstStyle/>
          <a:p>
            <a:r>
              <a:rPr lang="en-US" dirty="0" smtClean="0"/>
              <a:t>DIMSE-C</a:t>
            </a:r>
          </a:p>
          <a:p>
            <a:pPr lvl="1"/>
            <a:r>
              <a:rPr lang="en-US" dirty="0" smtClean="0"/>
              <a:t>C</a:t>
            </a:r>
            <a:r>
              <a:rPr lang="en-US" dirty="0"/>
              <a:t>-STORE</a:t>
            </a:r>
          </a:p>
          <a:p>
            <a:pPr lvl="1"/>
            <a:r>
              <a:rPr lang="en-US" dirty="0"/>
              <a:t>C-GET</a:t>
            </a:r>
          </a:p>
          <a:p>
            <a:pPr lvl="1"/>
            <a:r>
              <a:rPr lang="en-US" dirty="0"/>
              <a:t>C-MOVE</a:t>
            </a:r>
          </a:p>
          <a:p>
            <a:pPr lvl="1"/>
            <a:r>
              <a:rPr lang="en-US" dirty="0"/>
              <a:t>C-FIND</a:t>
            </a:r>
          </a:p>
          <a:p>
            <a:pPr lvl="1"/>
            <a:r>
              <a:rPr lang="en-US" dirty="0"/>
              <a:t>C-</a:t>
            </a:r>
            <a:r>
              <a:rPr lang="en-US" dirty="0" smtClean="0"/>
              <a:t>ECHO</a:t>
            </a:r>
          </a:p>
          <a:p>
            <a:pPr lvl="1"/>
            <a:r>
              <a:rPr lang="en-US" dirty="0" smtClean="0"/>
              <a:t>C-CANCEL</a:t>
            </a:r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62200"/>
            <a:ext cx="3810000" cy="4114800"/>
          </a:xfrm>
          <a:noFill/>
          <a:ln/>
        </p:spPr>
        <p:txBody>
          <a:bodyPr/>
          <a:lstStyle/>
          <a:p>
            <a:r>
              <a:rPr lang="en-US" dirty="0" smtClean="0"/>
              <a:t>DIMSE-N</a:t>
            </a:r>
          </a:p>
          <a:p>
            <a:pPr lvl="1"/>
            <a:r>
              <a:rPr lang="en-US" dirty="0" smtClean="0"/>
              <a:t>N</a:t>
            </a:r>
            <a:r>
              <a:rPr lang="en-US" dirty="0"/>
              <a:t>-EVENT-REPORT</a:t>
            </a:r>
          </a:p>
          <a:p>
            <a:pPr lvl="1"/>
            <a:r>
              <a:rPr lang="en-US" dirty="0"/>
              <a:t>N-GET</a:t>
            </a:r>
          </a:p>
          <a:p>
            <a:pPr lvl="1"/>
            <a:r>
              <a:rPr lang="en-US" dirty="0"/>
              <a:t>N-SET</a:t>
            </a:r>
          </a:p>
          <a:p>
            <a:pPr lvl="1"/>
            <a:r>
              <a:rPr lang="en-US" dirty="0"/>
              <a:t>N-ACTION</a:t>
            </a:r>
          </a:p>
          <a:p>
            <a:pPr lvl="1"/>
            <a:r>
              <a:rPr lang="en-US" dirty="0"/>
              <a:t>N-CREATE</a:t>
            </a:r>
          </a:p>
          <a:p>
            <a:pPr lvl="1"/>
            <a:r>
              <a:rPr lang="en-US" dirty="0"/>
              <a:t>N-DELETE</a:t>
            </a:r>
          </a:p>
        </p:txBody>
      </p:sp>
    </p:spTree>
    <p:extLst>
      <p:ext uri="{BB962C8B-B14F-4D97-AF65-F5344CB8AC3E}">
        <p14:creationId xmlns:p14="http://schemas.microsoft.com/office/powerpoint/2010/main" val="157087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0550" y="293955"/>
            <a:ext cx="7262488" cy="705465"/>
          </a:xfrm>
          <a:noFill/>
          <a:ln/>
        </p:spPr>
        <p:txBody>
          <a:bodyPr/>
          <a:lstStyle/>
          <a:p>
            <a:pPr algn="ctr"/>
            <a:r>
              <a:rPr lang="en-US" sz="3200" dirty="0" smtClean="0"/>
              <a:t>DIMSE </a:t>
            </a:r>
            <a:r>
              <a:rPr lang="en-US" sz="3200" dirty="0"/>
              <a:t>Service Primitives</a:t>
            </a:r>
          </a:p>
        </p:txBody>
      </p:sp>
      <p:pic>
        <p:nvPicPr>
          <p:cNvPr id="2" name="Picture 1" descr="Screen Shot 2014-08-19 at 11.43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4" y="1613889"/>
            <a:ext cx="8908677" cy="43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574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8-18 at 12.58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25" y="931333"/>
            <a:ext cx="7569725" cy="511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9262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0550" y="293955"/>
            <a:ext cx="7262488" cy="705465"/>
          </a:xfrm>
          <a:noFill/>
          <a:ln/>
        </p:spPr>
        <p:txBody>
          <a:bodyPr/>
          <a:lstStyle/>
          <a:p>
            <a:pPr algn="ctr"/>
            <a:r>
              <a:rPr lang="en-US" sz="3200" dirty="0" smtClean="0"/>
              <a:t>DIMSE Protocol - Commands</a:t>
            </a:r>
            <a:endParaRPr lang="en-US" sz="3200" dirty="0"/>
          </a:p>
        </p:txBody>
      </p:sp>
      <p:pic>
        <p:nvPicPr>
          <p:cNvPr id="3" name="Picture 2" descr="Screen Shot 2014-08-19 at 4.0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3" y="1233835"/>
            <a:ext cx="7885359" cy="534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08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215" y="293955"/>
            <a:ext cx="8327225" cy="705465"/>
          </a:xfrm>
          <a:noFill/>
          <a:ln/>
        </p:spPr>
        <p:txBody>
          <a:bodyPr/>
          <a:lstStyle/>
          <a:p>
            <a:pPr algn="ctr"/>
            <a:r>
              <a:rPr lang="en-US" dirty="0" smtClean="0"/>
              <a:t>P-DATA-TF PDU</a:t>
            </a:r>
            <a:endParaRPr lang="en-US" dirty="0"/>
          </a:p>
        </p:txBody>
      </p:sp>
      <p:pic>
        <p:nvPicPr>
          <p:cNvPr id="3" name="Picture 2" descr="Screen Shot 2014-08-19 at 4.0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4" y="2370024"/>
            <a:ext cx="8641457" cy="346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602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 bwMode="auto">
          <a:xfrm>
            <a:off x="5068210" y="2272042"/>
            <a:ext cx="402034" cy="42301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178699" y="2284097"/>
            <a:ext cx="402034" cy="42301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1069" y="284617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DUL and </a:t>
            </a:r>
            <a:r>
              <a:rPr lang="en-US" dirty="0" smtClean="0"/>
              <a:t>DIMSE Example</a:t>
            </a:r>
            <a:endParaRPr lang="en-US" dirty="0"/>
          </a:p>
        </p:txBody>
      </p:sp>
      <p:grpSp>
        <p:nvGrpSpPr>
          <p:cNvPr id="5" name="Group 1028"/>
          <p:cNvGrpSpPr>
            <a:grpSpLocks/>
          </p:cNvGrpSpPr>
          <p:nvPr/>
        </p:nvGrpSpPr>
        <p:grpSpPr bwMode="auto">
          <a:xfrm>
            <a:off x="960093" y="1204128"/>
            <a:ext cx="682116" cy="869831"/>
            <a:chOff x="576" y="2053"/>
            <a:chExt cx="774" cy="987"/>
          </a:xfrm>
        </p:grpSpPr>
        <p:sp>
          <p:nvSpPr>
            <p:cNvPr id="6" name="Rectangle 1029"/>
            <p:cNvSpPr>
              <a:spLocks noChangeArrowheads="1"/>
            </p:cNvSpPr>
            <p:nvPr/>
          </p:nvSpPr>
          <p:spPr bwMode="auto">
            <a:xfrm>
              <a:off x="597" y="2641"/>
              <a:ext cx="151" cy="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030"/>
            <p:cNvGrpSpPr>
              <a:grpSpLocks/>
            </p:cNvGrpSpPr>
            <p:nvPr/>
          </p:nvGrpSpPr>
          <p:grpSpPr bwMode="auto">
            <a:xfrm>
              <a:off x="576" y="2053"/>
              <a:ext cx="774" cy="987"/>
              <a:chOff x="576" y="2053"/>
              <a:chExt cx="774" cy="987"/>
            </a:xfrm>
          </p:grpSpPr>
          <p:grpSp>
            <p:nvGrpSpPr>
              <p:cNvPr id="8" name="Group 1031"/>
              <p:cNvGrpSpPr>
                <a:grpSpLocks/>
              </p:cNvGrpSpPr>
              <p:nvPr/>
            </p:nvGrpSpPr>
            <p:grpSpPr bwMode="auto">
              <a:xfrm>
                <a:off x="576" y="2053"/>
                <a:ext cx="774" cy="648"/>
                <a:chOff x="576" y="2053"/>
                <a:chExt cx="774" cy="648"/>
              </a:xfrm>
            </p:grpSpPr>
            <p:grpSp>
              <p:nvGrpSpPr>
                <p:cNvPr id="10" name="Group 1032"/>
                <p:cNvGrpSpPr>
                  <a:grpSpLocks/>
                </p:cNvGrpSpPr>
                <p:nvPr/>
              </p:nvGrpSpPr>
              <p:grpSpPr bwMode="auto">
                <a:xfrm>
                  <a:off x="1060" y="2053"/>
                  <a:ext cx="290" cy="648"/>
                  <a:chOff x="1060" y="2053"/>
                  <a:chExt cx="290" cy="648"/>
                </a:xfrm>
              </p:grpSpPr>
              <p:sp>
                <p:nvSpPr>
                  <p:cNvPr id="39" name="Rectangle 1033"/>
                  <p:cNvSpPr>
                    <a:spLocks noChangeArrowheads="1"/>
                  </p:cNvSpPr>
                  <p:nvPr/>
                </p:nvSpPr>
                <p:spPr bwMode="auto">
                  <a:xfrm>
                    <a:off x="1078" y="2053"/>
                    <a:ext cx="272" cy="61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Rectangle 1034"/>
                  <p:cNvSpPr>
                    <a:spLocks noChangeArrowheads="1"/>
                  </p:cNvSpPr>
                  <p:nvPr/>
                </p:nvSpPr>
                <p:spPr bwMode="auto">
                  <a:xfrm>
                    <a:off x="1085" y="2672"/>
                    <a:ext cx="257" cy="29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AutoShape 1035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25" y="2352"/>
                    <a:ext cx="490" cy="20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10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79" y="2053"/>
                    <a:ext cx="0" cy="61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10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79" y="2054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1038"/>
                  <p:cNvSpPr>
                    <a:spLocks noChangeShapeType="1"/>
                  </p:cNvSpPr>
                  <p:nvPr/>
                </p:nvSpPr>
                <p:spPr bwMode="auto">
                  <a:xfrm>
                    <a:off x="1080" y="2666"/>
                    <a:ext cx="26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1039"/>
                <p:cNvGrpSpPr>
                  <a:grpSpLocks/>
                </p:cNvGrpSpPr>
                <p:nvPr/>
              </p:nvGrpSpPr>
              <p:grpSpPr bwMode="auto">
                <a:xfrm>
                  <a:off x="576" y="2440"/>
                  <a:ext cx="463" cy="258"/>
                  <a:chOff x="576" y="2440"/>
                  <a:chExt cx="463" cy="258"/>
                </a:xfrm>
              </p:grpSpPr>
              <p:sp>
                <p:nvSpPr>
                  <p:cNvPr id="26" name="AutoShape 1040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440"/>
                    <a:ext cx="454" cy="32"/>
                  </a:xfrm>
                  <a:prstGeom prst="roundRect">
                    <a:avLst>
                      <a:gd name="adj" fmla="val 12495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AutoShape 10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48" y="2666"/>
                    <a:ext cx="390" cy="31"/>
                  </a:xfrm>
                  <a:prstGeom prst="parallelogram">
                    <a:avLst>
                      <a:gd name="adj" fmla="val 314458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AutoShape 10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946" y="2666"/>
                    <a:ext cx="92" cy="31"/>
                  </a:xfrm>
                  <a:prstGeom prst="parallelogram">
                    <a:avLst>
                      <a:gd name="adj" fmla="val 74180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1043"/>
                  <p:cNvSpPr>
                    <a:spLocks/>
                  </p:cNvSpPr>
                  <p:nvPr/>
                </p:nvSpPr>
                <p:spPr bwMode="auto">
                  <a:xfrm>
                    <a:off x="823" y="2491"/>
                    <a:ext cx="205" cy="202"/>
                  </a:xfrm>
                  <a:custGeom>
                    <a:avLst/>
                    <a:gdLst>
                      <a:gd name="T0" fmla="*/ 177 w 205"/>
                      <a:gd name="T1" fmla="*/ 201 h 202"/>
                      <a:gd name="T2" fmla="*/ 187 w 205"/>
                      <a:gd name="T3" fmla="*/ 198 h 202"/>
                      <a:gd name="T4" fmla="*/ 192 w 205"/>
                      <a:gd name="T5" fmla="*/ 198 h 202"/>
                      <a:gd name="T6" fmla="*/ 196 w 205"/>
                      <a:gd name="T7" fmla="*/ 196 h 202"/>
                      <a:gd name="T8" fmla="*/ 199 w 205"/>
                      <a:gd name="T9" fmla="*/ 195 h 202"/>
                      <a:gd name="T10" fmla="*/ 201 w 205"/>
                      <a:gd name="T11" fmla="*/ 191 h 202"/>
                      <a:gd name="T12" fmla="*/ 48 w 205"/>
                      <a:gd name="T13" fmla="*/ 0 h 202"/>
                      <a:gd name="T14" fmla="*/ 51 w 205"/>
                      <a:gd name="T15" fmla="*/ 1 h 202"/>
                      <a:gd name="T16" fmla="*/ 0 w 205"/>
                      <a:gd name="T17" fmla="*/ 0 h 202"/>
                      <a:gd name="T18" fmla="*/ 172 w 205"/>
                      <a:gd name="T19" fmla="*/ 201 h 202"/>
                      <a:gd name="T20" fmla="*/ 204 w 205"/>
                      <a:gd name="T21" fmla="*/ 194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5" h="202">
                        <a:moveTo>
                          <a:pt x="177" y="201"/>
                        </a:moveTo>
                        <a:lnTo>
                          <a:pt x="187" y="198"/>
                        </a:lnTo>
                        <a:lnTo>
                          <a:pt x="192" y="198"/>
                        </a:lnTo>
                        <a:lnTo>
                          <a:pt x="196" y="196"/>
                        </a:lnTo>
                        <a:lnTo>
                          <a:pt x="199" y="195"/>
                        </a:lnTo>
                        <a:lnTo>
                          <a:pt x="201" y="191"/>
                        </a:lnTo>
                        <a:lnTo>
                          <a:pt x="48" y="0"/>
                        </a:lnTo>
                        <a:lnTo>
                          <a:pt x="51" y="1"/>
                        </a:lnTo>
                        <a:lnTo>
                          <a:pt x="0" y="0"/>
                        </a:lnTo>
                        <a:lnTo>
                          <a:pt x="172" y="201"/>
                        </a:lnTo>
                        <a:lnTo>
                          <a:pt x="204" y="194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1044"/>
                  <p:cNvSpPr>
                    <a:spLocks noChangeArrowheads="1"/>
                  </p:cNvSpPr>
                  <p:nvPr/>
                </p:nvSpPr>
                <p:spPr bwMode="auto">
                  <a:xfrm>
                    <a:off x="918" y="2666"/>
                    <a:ext cx="42" cy="23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1045"/>
                  <p:cNvSpPr>
                    <a:spLocks/>
                  </p:cNvSpPr>
                  <p:nvPr/>
                </p:nvSpPr>
                <p:spPr bwMode="auto">
                  <a:xfrm>
                    <a:off x="995" y="2666"/>
                    <a:ext cx="44" cy="32"/>
                  </a:xfrm>
                  <a:custGeom>
                    <a:avLst/>
                    <a:gdLst>
                      <a:gd name="T0" fmla="*/ 0 w 44"/>
                      <a:gd name="T1" fmla="*/ 2 h 32"/>
                      <a:gd name="T2" fmla="*/ 1 w 44"/>
                      <a:gd name="T3" fmla="*/ 0 h 32"/>
                      <a:gd name="T4" fmla="*/ 3 w 44"/>
                      <a:gd name="T5" fmla="*/ 0 h 32"/>
                      <a:gd name="T6" fmla="*/ 4 w 44"/>
                      <a:gd name="T7" fmla="*/ 1 h 32"/>
                      <a:gd name="T8" fmla="*/ 5 w 44"/>
                      <a:gd name="T9" fmla="*/ 1 h 32"/>
                      <a:gd name="T10" fmla="*/ 7 w 44"/>
                      <a:gd name="T11" fmla="*/ 1 h 32"/>
                      <a:gd name="T12" fmla="*/ 8 w 44"/>
                      <a:gd name="T13" fmla="*/ 2 h 32"/>
                      <a:gd name="T14" fmla="*/ 8 w 44"/>
                      <a:gd name="T15" fmla="*/ 2 h 32"/>
                      <a:gd name="T16" fmla="*/ 9 w 44"/>
                      <a:gd name="T17" fmla="*/ 3 h 32"/>
                      <a:gd name="T18" fmla="*/ 10 w 44"/>
                      <a:gd name="T19" fmla="*/ 3 h 32"/>
                      <a:gd name="T20" fmla="*/ 11 w 44"/>
                      <a:gd name="T21" fmla="*/ 3 h 32"/>
                      <a:gd name="T22" fmla="*/ 11 w 44"/>
                      <a:gd name="T23" fmla="*/ 3 h 32"/>
                      <a:gd name="T24" fmla="*/ 12 w 44"/>
                      <a:gd name="T25" fmla="*/ 2 h 32"/>
                      <a:gd name="T26" fmla="*/ 13 w 44"/>
                      <a:gd name="T27" fmla="*/ 2 h 32"/>
                      <a:gd name="T28" fmla="*/ 13 w 44"/>
                      <a:gd name="T29" fmla="*/ 2 h 32"/>
                      <a:gd name="T30" fmla="*/ 14 w 44"/>
                      <a:gd name="T31" fmla="*/ 2 h 32"/>
                      <a:gd name="T32" fmla="*/ 15 w 44"/>
                      <a:gd name="T33" fmla="*/ 2 h 32"/>
                      <a:gd name="T34" fmla="*/ 16 w 44"/>
                      <a:gd name="T35" fmla="*/ 3 h 32"/>
                      <a:gd name="T36" fmla="*/ 36 w 44"/>
                      <a:gd name="T37" fmla="*/ 31 h 32"/>
                      <a:gd name="T38" fmla="*/ 43 w 44"/>
                      <a:gd name="T39" fmla="*/ 31 h 32"/>
                      <a:gd name="T40" fmla="*/ 22 w 44"/>
                      <a:gd name="T41" fmla="*/ 2 h 32"/>
                      <a:gd name="T42" fmla="*/ 14 w 44"/>
                      <a:gd name="T43" fmla="*/ 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4" h="32">
                        <a:moveTo>
                          <a:pt x="0" y="2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9" y="3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2" y="2"/>
                        </a:lnTo>
                        <a:lnTo>
                          <a:pt x="13" y="2"/>
                        </a:lnTo>
                        <a:lnTo>
                          <a:pt x="13" y="2"/>
                        </a:lnTo>
                        <a:lnTo>
                          <a:pt x="14" y="2"/>
                        </a:lnTo>
                        <a:lnTo>
                          <a:pt x="15" y="2"/>
                        </a:lnTo>
                        <a:lnTo>
                          <a:pt x="16" y="3"/>
                        </a:lnTo>
                        <a:lnTo>
                          <a:pt x="36" y="31"/>
                        </a:lnTo>
                        <a:lnTo>
                          <a:pt x="43" y="31"/>
                        </a:lnTo>
                        <a:lnTo>
                          <a:pt x="22" y="2"/>
                        </a:lnTo>
                        <a:lnTo>
                          <a:pt x="14" y="2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046"/>
                  <p:cNvSpPr>
                    <a:spLocks noChangeShapeType="1"/>
                  </p:cNvSpPr>
                  <p:nvPr/>
                </p:nvSpPr>
                <p:spPr bwMode="auto">
                  <a:xfrm>
                    <a:off x="1009" y="2666"/>
                    <a:ext cx="2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10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17" y="2678"/>
                    <a:ext cx="13" cy="1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1048"/>
                  <p:cNvSpPr>
                    <a:spLocks noChangeShapeType="1"/>
                  </p:cNvSpPr>
                  <p:nvPr/>
                </p:nvSpPr>
                <p:spPr bwMode="auto">
                  <a:xfrm>
                    <a:off x="1009" y="2666"/>
                    <a:ext cx="24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10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95" y="2659"/>
                    <a:ext cx="35" cy="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Rectangle 1050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2657"/>
                    <a:ext cx="15" cy="2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Rectangle 1051"/>
                  <p:cNvSpPr>
                    <a:spLocks noChangeArrowheads="1"/>
                  </p:cNvSpPr>
                  <p:nvPr/>
                </p:nvSpPr>
                <p:spPr bwMode="auto">
                  <a:xfrm>
                    <a:off x="996" y="2663"/>
                    <a:ext cx="13" cy="2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Rectangle 1052"/>
                  <p:cNvSpPr>
                    <a:spLocks noChangeArrowheads="1"/>
                  </p:cNvSpPr>
                  <p:nvPr/>
                </p:nvSpPr>
                <p:spPr bwMode="auto">
                  <a:xfrm>
                    <a:off x="1006" y="2666"/>
                    <a:ext cx="12" cy="23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053"/>
                <p:cNvGrpSpPr>
                  <a:grpSpLocks/>
                </p:cNvGrpSpPr>
                <p:nvPr/>
              </p:nvGrpSpPr>
              <p:grpSpPr bwMode="auto">
                <a:xfrm>
                  <a:off x="1105" y="2376"/>
                  <a:ext cx="60" cy="85"/>
                  <a:chOff x="1105" y="2376"/>
                  <a:chExt cx="60" cy="85"/>
                </a:xfrm>
              </p:grpSpPr>
              <p:sp>
                <p:nvSpPr>
                  <p:cNvPr id="13" name="Rectangle 1054"/>
                  <p:cNvSpPr>
                    <a:spLocks noChangeArrowheads="1"/>
                  </p:cNvSpPr>
                  <p:nvPr/>
                </p:nvSpPr>
                <p:spPr bwMode="auto">
                  <a:xfrm>
                    <a:off x="1105" y="2376"/>
                    <a:ext cx="60" cy="8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Line 10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4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Line 10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3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Line 10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2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Line 10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1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Line 10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4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10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3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10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2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Line 10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1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10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07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10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391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10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5" y="2407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10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5" y="2391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Rectangle 1067"/>
              <p:cNvSpPr>
                <a:spLocks noChangeArrowheads="1"/>
              </p:cNvSpPr>
              <p:nvPr/>
            </p:nvSpPr>
            <p:spPr bwMode="auto">
              <a:xfrm>
                <a:off x="672" y="2703"/>
                <a:ext cx="64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i="1" dirty="0" smtClean="0">
                    <a:latin typeface="Times New Roman" charset="0"/>
                  </a:rPr>
                  <a:t>SCU</a:t>
                </a:r>
                <a:endParaRPr lang="en-US" sz="1800" i="1" dirty="0">
                  <a:latin typeface="Times New Roman" charset="0"/>
                </a:endParaRPr>
              </a:p>
            </p:txBody>
          </p:sp>
        </p:grpSp>
      </p:grpSp>
      <p:grpSp>
        <p:nvGrpSpPr>
          <p:cNvPr id="45" name="Group 1098"/>
          <p:cNvGrpSpPr>
            <a:grpSpLocks/>
          </p:cNvGrpSpPr>
          <p:nvPr/>
        </p:nvGrpSpPr>
        <p:grpSpPr bwMode="auto">
          <a:xfrm>
            <a:off x="4800349" y="1110178"/>
            <a:ext cx="800219" cy="945508"/>
            <a:chOff x="4176" y="3024"/>
            <a:chExt cx="705" cy="833"/>
          </a:xfrm>
        </p:grpSpPr>
        <p:grpSp>
          <p:nvGrpSpPr>
            <p:cNvPr id="46" name="Group 1099"/>
            <p:cNvGrpSpPr>
              <a:grpSpLocks/>
            </p:cNvGrpSpPr>
            <p:nvPr/>
          </p:nvGrpSpPr>
          <p:grpSpPr bwMode="auto">
            <a:xfrm>
              <a:off x="4176" y="3024"/>
              <a:ext cx="705" cy="588"/>
              <a:chOff x="4176" y="3024"/>
              <a:chExt cx="705" cy="588"/>
            </a:xfrm>
          </p:grpSpPr>
          <p:sp>
            <p:nvSpPr>
              <p:cNvPr id="66" name="Rectangle 1100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705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1101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378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1102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189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1103"/>
              <p:cNvSpPr>
                <a:spLocks noChangeArrowheads="1"/>
              </p:cNvSpPr>
              <p:nvPr/>
            </p:nvSpPr>
            <p:spPr bwMode="auto">
              <a:xfrm>
                <a:off x="4209" y="3207"/>
                <a:ext cx="79" cy="40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Oval 1104"/>
              <p:cNvSpPr>
                <a:spLocks noChangeArrowheads="1"/>
              </p:cNvSpPr>
              <p:nvPr/>
            </p:nvSpPr>
            <p:spPr bwMode="auto">
              <a:xfrm>
                <a:off x="4209" y="3166"/>
                <a:ext cx="79" cy="1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05"/>
              <p:cNvSpPr>
                <a:spLocks noChangeShapeType="1"/>
              </p:cNvSpPr>
              <p:nvPr/>
            </p:nvSpPr>
            <p:spPr bwMode="auto">
              <a:xfrm>
                <a:off x="4339" y="3307"/>
                <a:ext cx="0" cy="6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" name="Group 1106"/>
              <p:cNvGrpSpPr>
                <a:grpSpLocks/>
              </p:cNvGrpSpPr>
              <p:nvPr/>
            </p:nvGrpSpPr>
            <p:grpSpPr bwMode="auto">
              <a:xfrm>
                <a:off x="4365" y="3105"/>
                <a:ext cx="189" cy="16"/>
                <a:chOff x="4365" y="3105"/>
                <a:chExt cx="189" cy="16"/>
              </a:xfrm>
            </p:grpSpPr>
            <p:sp>
              <p:nvSpPr>
                <p:cNvPr id="100" name="Line 1107"/>
                <p:cNvSpPr>
                  <a:spLocks noChangeShapeType="1"/>
                </p:cNvSpPr>
                <p:nvPr/>
              </p:nvSpPr>
              <p:spPr bwMode="auto">
                <a:xfrm>
                  <a:off x="4365" y="3115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AutoShape 1108"/>
                <p:cNvSpPr>
                  <a:spLocks noChangeArrowheads="1"/>
                </p:cNvSpPr>
                <p:nvPr/>
              </p:nvSpPr>
              <p:spPr bwMode="auto">
                <a:xfrm flipV="1">
                  <a:off x="4417" y="3105"/>
                  <a:ext cx="85" cy="16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109"/>
              <p:cNvGrpSpPr>
                <a:grpSpLocks/>
              </p:cNvGrpSpPr>
              <p:nvPr/>
            </p:nvGrpSpPr>
            <p:grpSpPr bwMode="auto">
              <a:xfrm>
                <a:off x="4365" y="3145"/>
                <a:ext cx="189" cy="17"/>
                <a:chOff x="4365" y="3145"/>
                <a:chExt cx="189" cy="17"/>
              </a:xfrm>
            </p:grpSpPr>
            <p:sp>
              <p:nvSpPr>
                <p:cNvPr id="98" name="Line 1110"/>
                <p:cNvSpPr>
                  <a:spLocks noChangeShapeType="1"/>
                </p:cNvSpPr>
                <p:nvPr/>
              </p:nvSpPr>
              <p:spPr bwMode="auto">
                <a:xfrm>
                  <a:off x="4365" y="3156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AutoShape 1111"/>
                <p:cNvSpPr>
                  <a:spLocks noChangeArrowheads="1"/>
                </p:cNvSpPr>
                <p:nvPr/>
              </p:nvSpPr>
              <p:spPr bwMode="auto">
                <a:xfrm flipV="1">
                  <a:off x="4417" y="3145"/>
                  <a:ext cx="85" cy="17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1112"/>
              <p:cNvGrpSpPr>
                <a:grpSpLocks/>
              </p:cNvGrpSpPr>
              <p:nvPr/>
            </p:nvGrpSpPr>
            <p:grpSpPr bwMode="auto">
              <a:xfrm>
                <a:off x="4365" y="3186"/>
                <a:ext cx="189" cy="17"/>
                <a:chOff x="4365" y="3186"/>
                <a:chExt cx="189" cy="17"/>
              </a:xfrm>
            </p:grpSpPr>
            <p:sp>
              <p:nvSpPr>
                <p:cNvPr id="96" name="Line 1113"/>
                <p:cNvSpPr>
                  <a:spLocks noChangeShapeType="1"/>
                </p:cNvSpPr>
                <p:nvPr/>
              </p:nvSpPr>
              <p:spPr bwMode="auto">
                <a:xfrm>
                  <a:off x="4365" y="3196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AutoShape 1114"/>
                <p:cNvSpPr>
                  <a:spLocks noChangeArrowheads="1"/>
                </p:cNvSpPr>
                <p:nvPr/>
              </p:nvSpPr>
              <p:spPr bwMode="auto">
                <a:xfrm flipV="1">
                  <a:off x="4417" y="3186"/>
                  <a:ext cx="85" cy="17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Line 1115"/>
              <p:cNvSpPr>
                <a:spLocks noChangeShapeType="1"/>
              </p:cNvSpPr>
              <p:nvPr/>
            </p:nvSpPr>
            <p:spPr bwMode="auto">
              <a:xfrm>
                <a:off x="4373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16"/>
              <p:cNvSpPr>
                <a:spLocks noChangeShapeType="1"/>
              </p:cNvSpPr>
              <p:nvPr/>
            </p:nvSpPr>
            <p:spPr bwMode="auto">
              <a:xfrm>
                <a:off x="439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17"/>
              <p:cNvSpPr>
                <a:spLocks noChangeShapeType="1"/>
              </p:cNvSpPr>
              <p:nvPr/>
            </p:nvSpPr>
            <p:spPr bwMode="auto">
              <a:xfrm>
                <a:off x="440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18"/>
              <p:cNvSpPr>
                <a:spLocks noChangeShapeType="1"/>
              </p:cNvSpPr>
              <p:nvPr/>
            </p:nvSpPr>
            <p:spPr bwMode="auto">
              <a:xfrm>
                <a:off x="442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119"/>
              <p:cNvSpPr>
                <a:spLocks noChangeShapeType="1"/>
              </p:cNvSpPr>
              <p:nvPr/>
            </p:nvSpPr>
            <p:spPr bwMode="auto">
              <a:xfrm>
                <a:off x="4443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120"/>
              <p:cNvSpPr>
                <a:spLocks noChangeShapeType="1"/>
              </p:cNvSpPr>
              <p:nvPr/>
            </p:nvSpPr>
            <p:spPr bwMode="auto">
              <a:xfrm>
                <a:off x="4459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121"/>
              <p:cNvSpPr>
                <a:spLocks noChangeShapeType="1"/>
              </p:cNvSpPr>
              <p:nvPr/>
            </p:nvSpPr>
            <p:spPr bwMode="auto">
              <a:xfrm>
                <a:off x="4476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122"/>
              <p:cNvSpPr>
                <a:spLocks noChangeShapeType="1"/>
              </p:cNvSpPr>
              <p:nvPr/>
            </p:nvSpPr>
            <p:spPr bwMode="auto">
              <a:xfrm>
                <a:off x="449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123"/>
              <p:cNvSpPr>
                <a:spLocks noChangeShapeType="1"/>
              </p:cNvSpPr>
              <p:nvPr/>
            </p:nvSpPr>
            <p:spPr bwMode="auto">
              <a:xfrm>
                <a:off x="4400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124"/>
              <p:cNvSpPr>
                <a:spLocks noChangeShapeType="1"/>
              </p:cNvSpPr>
              <p:nvPr/>
            </p:nvSpPr>
            <p:spPr bwMode="auto">
              <a:xfrm>
                <a:off x="4417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125"/>
              <p:cNvSpPr>
                <a:spLocks noChangeShapeType="1"/>
              </p:cNvSpPr>
              <p:nvPr/>
            </p:nvSpPr>
            <p:spPr bwMode="auto">
              <a:xfrm>
                <a:off x="4382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126"/>
              <p:cNvSpPr>
                <a:spLocks noChangeShapeType="1"/>
              </p:cNvSpPr>
              <p:nvPr/>
            </p:nvSpPr>
            <p:spPr bwMode="auto">
              <a:xfrm>
                <a:off x="4434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127"/>
              <p:cNvSpPr>
                <a:spLocks noChangeShapeType="1"/>
              </p:cNvSpPr>
              <p:nvPr/>
            </p:nvSpPr>
            <p:spPr bwMode="auto">
              <a:xfrm>
                <a:off x="4486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128"/>
              <p:cNvSpPr>
                <a:spLocks noChangeShapeType="1"/>
              </p:cNvSpPr>
              <p:nvPr/>
            </p:nvSpPr>
            <p:spPr bwMode="auto">
              <a:xfrm>
                <a:off x="445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129"/>
              <p:cNvSpPr>
                <a:spLocks noChangeShapeType="1"/>
              </p:cNvSpPr>
              <p:nvPr/>
            </p:nvSpPr>
            <p:spPr bwMode="auto">
              <a:xfrm>
                <a:off x="4502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130"/>
              <p:cNvSpPr>
                <a:spLocks noChangeShapeType="1"/>
              </p:cNvSpPr>
              <p:nvPr/>
            </p:nvSpPr>
            <p:spPr bwMode="auto">
              <a:xfrm>
                <a:off x="446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131"/>
              <p:cNvSpPr>
                <a:spLocks noChangeShapeType="1"/>
              </p:cNvSpPr>
              <p:nvPr/>
            </p:nvSpPr>
            <p:spPr bwMode="auto">
              <a:xfrm>
                <a:off x="451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132"/>
              <p:cNvSpPr>
                <a:spLocks noChangeShapeType="1"/>
              </p:cNvSpPr>
              <p:nvPr/>
            </p:nvSpPr>
            <p:spPr bwMode="auto">
              <a:xfrm>
                <a:off x="4519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133"/>
              <p:cNvSpPr>
                <a:spLocks noChangeShapeType="1"/>
              </p:cNvSpPr>
              <p:nvPr/>
            </p:nvSpPr>
            <p:spPr bwMode="auto">
              <a:xfrm>
                <a:off x="454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134"/>
              <p:cNvSpPr>
                <a:spLocks noChangeShapeType="1"/>
              </p:cNvSpPr>
              <p:nvPr/>
            </p:nvSpPr>
            <p:spPr bwMode="auto">
              <a:xfrm>
                <a:off x="452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135"/>
              <p:cNvSpPr>
                <a:spLocks noChangeShapeType="1"/>
              </p:cNvSpPr>
              <p:nvPr/>
            </p:nvSpPr>
            <p:spPr bwMode="auto">
              <a:xfrm>
                <a:off x="4537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Line 1136"/>
            <p:cNvSpPr>
              <a:spLocks noChangeShapeType="1"/>
            </p:cNvSpPr>
            <p:nvPr/>
          </p:nvSpPr>
          <p:spPr bwMode="auto">
            <a:xfrm>
              <a:off x="4649" y="305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137"/>
            <p:cNvSpPr>
              <a:spLocks noChangeShapeType="1"/>
            </p:cNvSpPr>
            <p:nvPr/>
          </p:nvSpPr>
          <p:spPr bwMode="auto">
            <a:xfrm>
              <a:off x="4649" y="306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138"/>
            <p:cNvSpPr>
              <a:spLocks noChangeShapeType="1"/>
            </p:cNvSpPr>
            <p:nvPr/>
          </p:nvSpPr>
          <p:spPr bwMode="auto">
            <a:xfrm>
              <a:off x="4649" y="3074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39"/>
            <p:cNvSpPr>
              <a:spLocks noChangeShapeType="1"/>
            </p:cNvSpPr>
            <p:nvPr/>
          </p:nvSpPr>
          <p:spPr bwMode="auto">
            <a:xfrm>
              <a:off x="4649" y="308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140"/>
            <p:cNvSpPr>
              <a:spLocks noChangeShapeType="1"/>
            </p:cNvSpPr>
            <p:nvPr/>
          </p:nvSpPr>
          <p:spPr bwMode="auto">
            <a:xfrm>
              <a:off x="4649" y="309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141"/>
            <p:cNvSpPr>
              <a:spLocks noChangeShapeType="1"/>
            </p:cNvSpPr>
            <p:nvPr/>
          </p:nvSpPr>
          <p:spPr bwMode="auto">
            <a:xfrm>
              <a:off x="4649" y="310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142"/>
            <p:cNvSpPr>
              <a:spLocks noChangeShapeType="1"/>
            </p:cNvSpPr>
            <p:nvPr/>
          </p:nvSpPr>
          <p:spPr bwMode="auto">
            <a:xfrm>
              <a:off x="4649" y="311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143"/>
            <p:cNvSpPr>
              <a:spLocks noChangeShapeType="1"/>
            </p:cNvSpPr>
            <p:nvPr/>
          </p:nvSpPr>
          <p:spPr bwMode="auto">
            <a:xfrm>
              <a:off x="4649" y="312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144"/>
            <p:cNvSpPr>
              <a:spLocks noChangeShapeType="1"/>
            </p:cNvSpPr>
            <p:nvPr/>
          </p:nvSpPr>
          <p:spPr bwMode="auto">
            <a:xfrm>
              <a:off x="4649" y="313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145"/>
            <p:cNvSpPr>
              <a:spLocks noChangeShapeType="1"/>
            </p:cNvSpPr>
            <p:nvPr/>
          </p:nvSpPr>
          <p:spPr bwMode="auto">
            <a:xfrm>
              <a:off x="4649" y="314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146"/>
            <p:cNvSpPr>
              <a:spLocks noChangeShapeType="1"/>
            </p:cNvSpPr>
            <p:nvPr/>
          </p:nvSpPr>
          <p:spPr bwMode="auto">
            <a:xfrm>
              <a:off x="4649" y="315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147"/>
            <p:cNvSpPr>
              <a:spLocks noChangeShapeType="1"/>
            </p:cNvSpPr>
            <p:nvPr/>
          </p:nvSpPr>
          <p:spPr bwMode="auto">
            <a:xfrm>
              <a:off x="4649" y="316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148"/>
            <p:cNvSpPr>
              <a:spLocks noChangeShapeType="1"/>
            </p:cNvSpPr>
            <p:nvPr/>
          </p:nvSpPr>
          <p:spPr bwMode="auto">
            <a:xfrm>
              <a:off x="4649" y="317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149"/>
            <p:cNvSpPr>
              <a:spLocks noChangeShapeType="1"/>
            </p:cNvSpPr>
            <p:nvPr/>
          </p:nvSpPr>
          <p:spPr bwMode="auto">
            <a:xfrm>
              <a:off x="4649" y="318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1150"/>
            <p:cNvSpPr>
              <a:spLocks noChangeArrowheads="1"/>
            </p:cNvSpPr>
            <p:nvPr/>
          </p:nvSpPr>
          <p:spPr bwMode="auto">
            <a:xfrm>
              <a:off x="4571" y="3298"/>
              <a:ext cx="240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151"/>
            <p:cNvSpPr>
              <a:spLocks noChangeArrowheads="1"/>
            </p:cNvSpPr>
            <p:nvPr/>
          </p:nvSpPr>
          <p:spPr bwMode="auto">
            <a:xfrm>
              <a:off x="4828" y="3298"/>
              <a:ext cx="19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" name="Group 1152"/>
            <p:cNvGrpSpPr>
              <a:grpSpLocks/>
            </p:cNvGrpSpPr>
            <p:nvPr/>
          </p:nvGrpSpPr>
          <p:grpSpPr bwMode="auto">
            <a:xfrm>
              <a:off x="4319" y="3318"/>
              <a:ext cx="485" cy="539"/>
              <a:chOff x="4319" y="3318"/>
              <a:chExt cx="485" cy="539"/>
            </a:xfrm>
          </p:grpSpPr>
          <p:sp>
            <p:nvSpPr>
              <p:cNvPr id="64" name="Line 1153"/>
              <p:cNvSpPr>
                <a:spLocks noChangeShapeType="1"/>
              </p:cNvSpPr>
              <p:nvPr/>
            </p:nvSpPr>
            <p:spPr bwMode="auto">
              <a:xfrm>
                <a:off x="4581" y="3318"/>
                <a:ext cx="223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1154"/>
              <p:cNvSpPr>
                <a:spLocks noChangeArrowheads="1"/>
              </p:cNvSpPr>
              <p:nvPr/>
            </p:nvSpPr>
            <p:spPr bwMode="auto">
              <a:xfrm>
                <a:off x="4319" y="3626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i="1" dirty="0" smtClean="0">
                    <a:latin typeface="Times New Roman" charset="0"/>
                  </a:rPr>
                  <a:t>SCP</a:t>
                </a:r>
                <a:endParaRPr lang="en-US" sz="1800" i="1" dirty="0">
                  <a:latin typeface="Times New Roman" charset="0"/>
                </a:endParaRPr>
              </a:p>
            </p:txBody>
          </p:sp>
        </p:grpSp>
      </p:grpSp>
      <p:sp>
        <p:nvSpPr>
          <p:cNvPr id="102" name="Line 502"/>
          <p:cNvSpPr>
            <a:spLocks noChangeShapeType="1"/>
          </p:cNvSpPr>
          <p:nvPr/>
        </p:nvSpPr>
        <p:spPr bwMode="auto">
          <a:xfrm>
            <a:off x="1381528" y="2135187"/>
            <a:ext cx="0" cy="4722813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502"/>
          <p:cNvSpPr>
            <a:spLocks noChangeShapeType="1"/>
          </p:cNvSpPr>
          <p:nvPr/>
        </p:nvSpPr>
        <p:spPr bwMode="auto">
          <a:xfrm>
            <a:off x="5271039" y="2153523"/>
            <a:ext cx="0" cy="4722813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 bwMode="auto">
          <a:xfrm flipV="1">
            <a:off x="1589870" y="2402870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1708653" y="2089991"/>
            <a:ext cx="3152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Establish TCP/IP Connection</a:t>
            </a:r>
            <a:endParaRPr lang="en-US" sz="1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714861" y="2498199"/>
            <a:ext cx="21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A-ASSOCIATE-RQ</a:t>
            </a:r>
            <a:endParaRPr lang="en-US" sz="1800" dirty="0"/>
          </a:p>
        </p:txBody>
      </p:sp>
      <p:cxnSp>
        <p:nvCxnSpPr>
          <p:cNvPr id="139" name="Straight Arrow Connector 138"/>
          <p:cNvCxnSpPr/>
          <p:nvPr/>
        </p:nvCxnSpPr>
        <p:spPr bwMode="auto">
          <a:xfrm flipV="1">
            <a:off x="1596077" y="2811088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598139" y="2105347"/>
            <a:ext cx="282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t</a:t>
            </a:r>
            <a:r>
              <a:rPr lang="en-US" sz="1600" i="1" dirty="0" smtClean="0"/>
              <a:t>o IP/port deduced from AET</a:t>
            </a:r>
            <a:endParaRPr lang="en-US" sz="1600" i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5595209" y="2513566"/>
            <a:ext cx="342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</a:t>
            </a:r>
            <a:r>
              <a:rPr lang="en-US" sz="1600" i="1" dirty="0" smtClean="0"/>
              <a:t>ffer CT Image Storage, default TS</a:t>
            </a:r>
            <a:endParaRPr lang="en-US" sz="1600" i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2863194" y="2869863"/>
            <a:ext cx="212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A-ASSOCIATE-AC</a:t>
            </a:r>
            <a:endParaRPr lang="en-US" sz="1800" dirty="0"/>
          </a:p>
        </p:txBody>
      </p:sp>
      <p:cxnSp>
        <p:nvCxnSpPr>
          <p:cNvPr id="143" name="Straight Arrow Connector 142"/>
          <p:cNvCxnSpPr/>
          <p:nvPr/>
        </p:nvCxnSpPr>
        <p:spPr bwMode="auto">
          <a:xfrm flipV="1">
            <a:off x="1593148" y="3191888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5583143" y="2885230"/>
            <a:ext cx="3620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</a:t>
            </a:r>
            <a:r>
              <a:rPr lang="en-US" sz="1600" i="1" dirty="0" smtClean="0"/>
              <a:t>ccept CT Image Storage, default TS</a:t>
            </a:r>
            <a:endParaRPr lang="en-US" sz="1600" i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1711930" y="3500274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P-DATA-TF</a:t>
            </a:r>
            <a:endParaRPr lang="en-US" sz="1800" dirty="0"/>
          </a:p>
        </p:txBody>
      </p:sp>
      <p:cxnSp>
        <p:nvCxnSpPr>
          <p:cNvPr id="146" name="Straight Arrow Connector 145"/>
          <p:cNvCxnSpPr/>
          <p:nvPr/>
        </p:nvCxnSpPr>
        <p:spPr bwMode="auto">
          <a:xfrm flipV="1">
            <a:off x="1593146" y="381316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7" name="TextBox 146"/>
          <p:cNvSpPr txBox="1"/>
          <p:nvPr/>
        </p:nvSpPr>
        <p:spPr>
          <a:xfrm>
            <a:off x="5592278" y="3515641"/>
            <a:ext cx="3034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C-STORE-RQ </a:t>
            </a:r>
            <a:r>
              <a:rPr lang="en-US" sz="1600" i="1" dirty="0" err="1" smtClean="0"/>
              <a:t>Msg</a:t>
            </a:r>
            <a:r>
              <a:rPr lang="en-US" sz="1600" i="1" dirty="0" smtClean="0"/>
              <a:t>: Command</a:t>
            </a:r>
            <a:endParaRPr lang="en-US" sz="1600" i="1" dirty="0"/>
          </a:p>
        </p:txBody>
      </p:sp>
      <p:sp>
        <p:nvSpPr>
          <p:cNvPr id="148" name="TextBox 147"/>
          <p:cNvSpPr txBox="1"/>
          <p:nvPr/>
        </p:nvSpPr>
        <p:spPr>
          <a:xfrm>
            <a:off x="1699861" y="4191710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P-DATA-TF</a:t>
            </a:r>
            <a:endParaRPr lang="en-US" sz="1800" dirty="0"/>
          </a:p>
        </p:txBody>
      </p:sp>
      <p:cxnSp>
        <p:nvCxnSpPr>
          <p:cNvPr id="149" name="Straight Arrow Connector 148"/>
          <p:cNvCxnSpPr/>
          <p:nvPr/>
        </p:nvCxnSpPr>
        <p:spPr bwMode="auto">
          <a:xfrm flipV="1">
            <a:off x="1581077" y="4504599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TextBox 149"/>
          <p:cNvSpPr txBox="1"/>
          <p:nvPr/>
        </p:nvSpPr>
        <p:spPr>
          <a:xfrm>
            <a:off x="5580209" y="4207077"/>
            <a:ext cx="2886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C-STORE-RQ </a:t>
            </a:r>
            <a:r>
              <a:rPr lang="en-US" sz="1600" i="1" dirty="0" err="1" smtClean="0"/>
              <a:t>Msg</a:t>
            </a:r>
            <a:r>
              <a:rPr lang="en-US" sz="1600" i="1" dirty="0" smtClean="0"/>
              <a:t>: Data Set</a:t>
            </a:r>
            <a:endParaRPr lang="en-US" sz="1600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3600360" y="460285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P-DATA-TF</a:t>
            </a:r>
            <a:endParaRPr lang="en-US" sz="1800" dirty="0"/>
          </a:p>
        </p:txBody>
      </p:sp>
      <p:cxnSp>
        <p:nvCxnSpPr>
          <p:cNvPr id="152" name="Straight Arrow Connector 151"/>
          <p:cNvCxnSpPr/>
          <p:nvPr/>
        </p:nvCxnSpPr>
        <p:spPr bwMode="auto">
          <a:xfrm flipV="1">
            <a:off x="1581080" y="492488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5571075" y="4618225"/>
            <a:ext cx="320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C-STORE-RSP </a:t>
            </a:r>
            <a:r>
              <a:rPr lang="en-US" sz="1600" i="1" dirty="0" err="1" smtClean="0"/>
              <a:t>Msg</a:t>
            </a:r>
            <a:r>
              <a:rPr lang="en-US" sz="1600" i="1" dirty="0" smtClean="0"/>
              <a:t>: Command</a:t>
            </a:r>
            <a:endParaRPr lang="en-US" sz="1600" i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1708519" y="5265394"/>
            <a:ext cx="191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A-RELEASE-RQ</a:t>
            </a:r>
            <a:endParaRPr lang="en-US" sz="1800" dirty="0"/>
          </a:p>
        </p:txBody>
      </p:sp>
      <p:cxnSp>
        <p:nvCxnSpPr>
          <p:cNvPr id="159" name="Straight Arrow Connector 158"/>
          <p:cNvCxnSpPr/>
          <p:nvPr/>
        </p:nvCxnSpPr>
        <p:spPr bwMode="auto">
          <a:xfrm flipV="1">
            <a:off x="1589735" y="557828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TextBox 159"/>
          <p:cNvSpPr txBox="1"/>
          <p:nvPr/>
        </p:nvSpPr>
        <p:spPr>
          <a:xfrm>
            <a:off x="2940894" y="5637058"/>
            <a:ext cx="204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A-RELEASE-RSP</a:t>
            </a:r>
            <a:endParaRPr lang="en-US" sz="1800" dirty="0"/>
          </a:p>
        </p:txBody>
      </p:sp>
      <p:cxnSp>
        <p:nvCxnSpPr>
          <p:cNvPr id="161" name="Straight Arrow Connector 160"/>
          <p:cNvCxnSpPr/>
          <p:nvPr/>
        </p:nvCxnSpPr>
        <p:spPr bwMode="auto">
          <a:xfrm flipV="1">
            <a:off x="1586806" y="595908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 flipV="1">
            <a:off x="1581291" y="6346722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1700074" y="6033843"/>
            <a:ext cx="280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Close TCP/IP Connection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9960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/>
          <p:cNvSpPr/>
          <p:nvPr/>
        </p:nvSpPr>
        <p:spPr bwMode="auto">
          <a:xfrm>
            <a:off x="5068210" y="2272042"/>
            <a:ext cx="402034" cy="42301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178699" y="2284097"/>
            <a:ext cx="402034" cy="42301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1069" y="284617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DUL and </a:t>
            </a:r>
            <a:r>
              <a:rPr lang="en-US" dirty="0" smtClean="0"/>
              <a:t>DIMSE Example</a:t>
            </a:r>
            <a:endParaRPr lang="en-US" dirty="0"/>
          </a:p>
        </p:txBody>
      </p:sp>
      <p:grpSp>
        <p:nvGrpSpPr>
          <p:cNvPr id="5" name="Group 1028"/>
          <p:cNvGrpSpPr>
            <a:grpSpLocks/>
          </p:cNvGrpSpPr>
          <p:nvPr/>
        </p:nvGrpSpPr>
        <p:grpSpPr bwMode="auto">
          <a:xfrm>
            <a:off x="960093" y="1204128"/>
            <a:ext cx="682116" cy="869831"/>
            <a:chOff x="576" y="2053"/>
            <a:chExt cx="774" cy="987"/>
          </a:xfrm>
        </p:grpSpPr>
        <p:sp>
          <p:nvSpPr>
            <p:cNvPr id="6" name="Rectangle 1029"/>
            <p:cNvSpPr>
              <a:spLocks noChangeArrowheads="1"/>
            </p:cNvSpPr>
            <p:nvPr/>
          </p:nvSpPr>
          <p:spPr bwMode="auto">
            <a:xfrm>
              <a:off x="597" y="2641"/>
              <a:ext cx="151" cy="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030"/>
            <p:cNvGrpSpPr>
              <a:grpSpLocks/>
            </p:cNvGrpSpPr>
            <p:nvPr/>
          </p:nvGrpSpPr>
          <p:grpSpPr bwMode="auto">
            <a:xfrm>
              <a:off x="576" y="2053"/>
              <a:ext cx="774" cy="987"/>
              <a:chOff x="576" y="2053"/>
              <a:chExt cx="774" cy="987"/>
            </a:xfrm>
          </p:grpSpPr>
          <p:grpSp>
            <p:nvGrpSpPr>
              <p:cNvPr id="8" name="Group 1031"/>
              <p:cNvGrpSpPr>
                <a:grpSpLocks/>
              </p:cNvGrpSpPr>
              <p:nvPr/>
            </p:nvGrpSpPr>
            <p:grpSpPr bwMode="auto">
              <a:xfrm>
                <a:off x="576" y="2053"/>
                <a:ext cx="774" cy="648"/>
                <a:chOff x="576" y="2053"/>
                <a:chExt cx="774" cy="648"/>
              </a:xfrm>
            </p:grpSpPr>
            <p:grpSp>
              <p:nvGrpSpPr>
                <p:cNvPr id="10" name="Group 1032"/>
                <p:cNvGrpSpPr>
                  <a:grpSpLocks/>
                </p:cNvGrpSpPr>
                <p:nvPr/>
              </p:nvGrpSpPr>
              <p:grpSpPr bwMode="auto">
                <a:xfrm>
                  <a:off x="1060" y="2053"/>
                  <a:ext cx="290" cy="648"/>
                  <a:chOff x="1060" y="2053"/>
                  <a:chExt cx="290" cy="648"/>
                </a:xfrm>
              </p:grpSpPr>
              <p:sp>
                <p:nvSpPr>
                  <p:cNvPr id="39" name="Rectangle 1033"/>
                  <p:cNvSpPr>
                    <a:spLocks noChangeArrowheads="1"/>
                  </p:cNvSpPr>
                  <p:nvPr/>
                </p:nvSpPr>
                <p:spPr bwMode="auto">
                  <a:xfrm>
                    <a:off x="1078" y="2053"/>
                    <a:ext cx="272" cy="61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Rectangle 1034"/>
                  <p:cNvSpPr>
                    <a:spLocks noChangeArrowheads="1"/>
                  </p:cNvSpPr>
                  <p:nvPr/>
                </p:nvSpPr>
                <p:spPr bwMode="auto">
                  <a:xfrm>
                    <a:off x="1085" y="2672"/>
                    <a:ext cx="257" cy="29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AutoShape 1035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25" y="2352"/>
                    <a:ext cx="490" cy="20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10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79" y="2053"/>
                    <a:ext cx="0" cy="61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10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79" y="2054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1038"/>
                  <p:cNvSpPr>
                    <a:spLocks noChangeShapeType="1"/>
                  </p:cNvSpPr>
                  <p:nvPr/>
                </p:nvSpPr>
                <p:spPr bwMode="auto">
                  <a:xfrm>
                    <a:off x="1080" y="2666"/>
                    <a:ext cx="26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1039"/>
                <p:cNvGrpSpPr>
                  <a:grpSpLocks/>
                </p:cNvGrpSpPr>
                <p:nvPr/>
              </p:nvGrpSpPr>
              <p:grpSpPr bwMode="auto">
                <a:xfrm>
                  <a:off x="576" y="2440"/>
                  <a:ext cx="463" cy="258"/>
                  <a:chOff x="576" y="2440"/>
                  <a:chExt cx="463" cy="258"/>
                </a:xfrm>
              </p:grpSpPr>
              <p:sp>
                <p:nvSpPr>
                  <p:cNvPr id="26" name="AutoShape 1040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440"/>
                    <a:ext cx="454" cy="32"/>
                  </a:xfrm>
                  <a:prstGeom prst="roundRect">
                    <a:avLst>
                      <a:gd name="adj" fmla="val 12495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AutoShape 10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48" y="2666"/>
                    <a:ext cx="390" cy="31"/>
                  </a:xfrm>
                  <a:prstGeom prst="parallelogram">
                    <a:avLst>
                      <a:gd name="adj" fmla="val 314458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AutoShape 10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946" y="2666"/>
                    <a:ext cx="92" cy="31"/>
                  </a:xfrm>
                  <a:prstGeom prst="parallelogram">
                    <a:avLst>
                      <a:gd name="adj" fmla="val 74180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1043"/>
                  <p:cNvSpPr>
                    <a:spLocks/>
                  </p:cNvSpPr>
                  <p:nvPr/>
                </p:nvSpPr>
                <p:spPr bwMode="auto">
                  <a:xfrm>
                    <a:off x="823" y="2491"/>
                    <a:ext cx="205" cy="202"/>
                  </a:xfrm>
                  <a:custGeom>
                    <a:avLst/>
                    <a:gdLst>
                      <a:gd name="T0" fmla="*/ 177 w 205"/>
                      <a:gd name="T1" fmla="*/ 201 h 202"/>
                      <a:gd name="T2" fmla="*/ 187 w 205"/>
                      <a:gd name="T3" fmla="*/ 198 h 202"/>
                      <a:gd name="T4" fmla="*/ 192 w 205"/>
                      <a:gd name="T5" fmla="*/ 198 h 202"/>
                      <a:gd name="T6" fmla="*/ 196 w 205"/>
                      <a:gd name="T7" fmla="*/ 196 h 202"/>
                      <a:gd name="T8" fmla="*/ 199 w 205"/>
                      <a:gd name="T9" fmla="*/ 195 h 202"/>
                      <a:gd name="T10" fmla="*/ 201 w 205"/>
                      <a:gd name="T11" fmla="*/ 191 h 202"/>
                      <a:gd name="T12" fmla="*/ 48 w 205"/>
                      <a:gd name="T13" fmla="*/ 0 h 202"/>
                      <a:gd name="T14" fmla="*/ 51 w 205"/>
                      <a:gd name="T15" fmla="*/ 1 h 202"/>
                      <a:gd name="T16" fmla="*/ 0 w 205"/>
                      <a:gd name="T17" fmla="*/ 0 h 202"/>
                      <a:gd name="T18" fmla="*/ 172 w 205"/>
                      <a:gd name="T19" fmla="*/ 201 h 202"/>
                      <a:gd name="T20" fmla="*/ 204 w 205"/>
                      <a:gd name="T21" fmla="*/ 194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5" h="202">
                        <a:moveTo>
                          <a:pt x="177" y="201"/>
                        </a:moveTo>
                        <a:lnTo>
                          <a:pt x="187" y="198"/>
                        </a:lnTo>
                        <a:lnTo>
                          <a:pt x="192" y="198"/>
                        </a:lnTo>
                        <a:lnTo>
                          <a:pt x="196" y="196"/>
                        </a:lnTo>
                        <a:lnTo>
                          <a:pt x="199" y="195"/>
                        </a:lnTo>
                        <a:lnTo>
                          <a:pt x="201" y="191"/>
                        </a:lnTo>
                        <a:lnTo>
                          <a:pt x="48" y="0"/>
                        </a:lnTo>
                        <a:lnTo>
                          <a:pt x="51" y="1"/>
                        </a:lnTo>
                        <a:lnTo>
                          <a:pt x="0" y="0"/>
                        </a:lnTo>
                        <a:lnTo>
                          <a:pt x="172" y="201"/>
                        </a:lnTo>
                        <a:lnTo>
                          <a:pt x="204" y="194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1044"/>
                  <p:cNvSpPr>
                    <a:spLocks noChangeArrowheads="1"/>
                  </p:cNvSpPr>
                  <p:nvPr/>
                </p:nvSpPr>
                <p:spPr bwMode="auto">
                  <a:xfrm>
                    <a:off x="918" y="2666"/>
                    <a:ext cx="42" cy="23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1045"/>
                  <p:cNvSpPr>
                    <a:spLocks/>
                  </p:cNvSpPr>
                  <p:nvPr/>
                </p:nvSpPr>
                <p:spPr bwMode="auto">
                  <a:xfrm>
                    <a:off x="995" y="2666"/>
                    <a:ext cx="44" cy="32"/>
                  </a:xfrm>
                  <a:custGeom>
                    <a:avLst/>
                    <a:gdLst>
                      <a:gd name="T0" fmla="*/ 0 w 44"/>
                      <a:gd name="T1" fmla="*/ 2 h 32"/>
                      <a:gd name="T2" fmla="*/ 1 w 44"/>
                      <a:gd name="T3" fmla="*/ 0 h 32"/>
                      <a:gd name="T4" fmla="*/ 3 w 44"/>
                      <a:gd name="T5" fmla="*/ 0 h 32"/>
                      <a:gd name="T6" fmla="*/ 4 w 44"/>
                      <a:gd name="T7" fmla="*/ 1 h 32"/>
                      <a:gd name="T8" fmla="*/ 5 w 44"/>
                      <a:gd name="T9" fmla="*/ 1 h 32"/>
                      <a:gd name="T10" fmla="*/ 7 w 44"/>
                      <a:gd name="T11" fmla="*/ 1 h 32"/>
                      <a:gd name="T12" fmla="*/ 8 w 44"/>
                      <a:gd name="T13" fmla="*/ 2 h 32"/>
                      <a:gd name="T14" fmla="*/ 8 w 44"/>
                      <a:gd name="T15" fmla="*/ 2 h 32"/>
                      <a:gd name="T16" fmla="*/ 9 w 44"/>
                      <a:gd name="T17" fmla="*/ 3 h 32"/>
                      <a:gd name="T18" fmla="*/ 10 w 44"/>
                      <a:gd name="T19" fmla="*/ 3 h 32"/>
                      <a:gd name="T20" fmla="*/ 11 w 44"/>
                      <a:gd name="T21" fmla="*/ 3 h 32"/>
                      <a:gd name="T22" fmla="*/ 11 w 44"/>
                      <a:gd name="T23" fmla="*/ 3 h 32"/>
                      <a:gd name="T24" fmla="*/ 12 w 44"/>
                      <a:gd name="T25" fmla="*/ 2 h 32"/>
                      <a:gd name="T26" fmla="*/ 13 w 44"/>
                      <a:gd name="T27" fmla="*/ 2 h 32"/>
                      <a:gd name="T28" fmla="*/ 13 w 44"/>
                      <a:gd name="T29" fmla="*/ 2 h 32"/>
                      <a:gd name="T30" fmla="*/ 14 w 44"/>
                      <a:gd name="T31" fmla="*/ 2 h 32"/>
                      <a:gd name="T32" fmla="*/ 15 w 44"/>
                      <a:gd name="T33" fmla="*/ 2 h 32"/>
                      <a:gd name="T34" fmla="*/ 16 w 44"/>
                      <a:gd name="T35" fmla="*/ 3 h 32"/>
                      <a:gd name="T36" fmla="*/ 36 w 44"/>
                      <a:gd name="T37" fmla="*/ 31 h 32"/>
                      <a:gd name="T38" fmla="*/ 43 w 44"/>
                      <a:gd name="T39" fmla="*/ 31 h 32"/>
                      <a:gd name="T40" fmla="*/ 22 w 44"/>
                      <a:gd name="T41" fmla="*/ 2 h 32"/>
                      <a:gd name="T42" fmla="*/ 14 w 44"/>
                      <a:gd name="T43" fmla="*/ 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4" h="32">
                        <a:moveTo>
                          <a:pt x="0" y="2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9" y="3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2" y="2"/>
                        </a:lnTo>
                        <a:lnTo>
                          <a:pt x="13" y="2"/>
                        </a:lnTo>
                        <a:lnTo>
                          <a:pt x="13" y="2"/>
                        </a:lnTo>
                        <a:lnTo>
                          <a:pt x="14" y="2"/>
                        </a:lnTo>
                        <a:lnTo>
                          <a:pt x="15" y="2"/>
                        </a:lnTo>
                        <a:lnTo>
                          <a:pt x="16" y="3"/>
                        </a:lnTo>
                        <a:lnTo>
                          <a:pt x="36" y="31"/>
                        </a:lnTo>
                        <a:lnTo>
                          <a:pt x="43" y="31"/>
                        </a:lnTo>
                        <a:lnTo>
                          <a:pt x="22" y="2"/>
                        </a:lnTo>
                        <a:lnTo>
                          <a:pt x="14" y="2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046"/>
                  <p:cNvSpPr>
                    <a:spLocks noChangeShapeType="1"/>
                  </p:cNvSpPr>
                  <p:nvPr/>
                </p:nvSpPr>
                <p:spPr bwMode="auto">
                  <a:xfrm>
                    <a:off x="1009" y="2666"/>
                    <a:ext cx="2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10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17" y="2678"/>
                    <a:ext cx="13" cy="1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1048"/>
                  <p:cNvSpPr>
                    <a:spLocks noChangeShapeType="1"/>
                  </p:cNvSpPr>
                  <p:nvPr/>
                </p:nvSpPr>
                <p:spPr bwMode="auto">
                  <a:xfrm>
                    <a:off x="1009" y="2666"/>
                    <a:ext cx="24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10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95" y="2659"/>
                    <a:ext cx="35" cy="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Rectangle 1050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2657"/>
                    <a:ext cx="15" cy="2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Rectangle 1051"/>
                  <p:cNvSpPr>
                    <a:spLocks noChangeArrowheads="1"/>
                  </p:cNvSpPr>
                  <p:nvPr/>
                </p:nvSpPr>
                <p:spPr bwMode="auto">
                  <a:xfrm>
                    <a:off x="996" y="2663"/>
                    <a:ext cx="13" cy="2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Rectangle 1052"/>
                  <p:cNvSpPr>
                    <a:spLocks noChangeArrowheads="1"/>
                  </p:cNvSpPr>
                  <p:nvPr/>
                </p:nvSpPr>
                <p:spPr bwMode="auto">
                  <a:xfrm>
                    <a:off x="1006" y="2666"/>
                    <a:ext cx="12" cy="23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053"/>
                <p:cNvGrpSpPr>
                  <a:grpSpLocks/>
                </p:cNvGrpSpPr>
                <p:nvPr/>
              </p:nvGrpSpPr>
              <p:grpSpPr bwMode="auto">
                <a:xfrm>
                  <a:off x="1105" y="2376"/>
                  <a:ext cx="60" cy="85"/>
                  <a:chOff x="1105" y="2376"/>
                  <a:chExt cx="60" cy="85"/>
                </a:xfrm>
              </p:grpSpPr>
              <p:sp>
                <p:nvSpPr>
                  <p:cNvPr id="13" name="Rectangle 1054"/>
                  <p:cNvSpPr>
                    <a:spLocks noChangeArrowheads="1"/>
                  </p:cNvSpPr>
                  <p:nvPr/>
                </p:nvSpPr>
                <p:spPr bwMode="auto">
                  <a:xfrm>
                    <a:off x="1105" y="2376"/>
                    <a:ext cx="60" cy="8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Line 10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4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Line 10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3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Line 10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2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Line 10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1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Line 10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4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10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3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10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2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Line 10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1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10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07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10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391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10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5" y="2407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10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5" y="2391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Rectangle 1067"/>
              <p:cNvSpPr>
                <a:spLocks noChangeArrowheads="1"/>
              </p:cNvSpPr>
              <p:nvPr/>
            </p:nvSpPr>
            <p:spPr bwMode="auto">
              <a:xfrm>
                <a:off x="672" y="2703"/>
                <a:ext cx="64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i="1" dirty="0" smtClean="0">
                    <a:latin typeface="Times New Roman" charset="0"/>
                  </a:rPr>
                  <a:t>SCU</a:t>
                </a:r>
                <a:endParaRPr lang="en-US" sz="1800" i="1" dirty="0">
                  <a:latin typeface="Times New Roman" charset="0"/>
                </a:endParaRPr>
              </a:p>
            </p:txBody>
          </p:sp>
        </p:grpSp>
      </p:grpSp>
      <p:grpSp>
        <p:nvGrpSpPr>
          <p:cNvPr id="45" name="Group 1098"/>
          <p:cNvGrpSpPr>
            <a:grpSpLocks/>
          </p:cNvGrpSpPr>
          <p:nvPr/>
        </p:nvGrpSpPr>
        <p:grpSpPr bwMode="auto">
          <a:xfrm>
            <a:off x="4800349" y="1110178"/>
            <a:ext cx="800219" cy="945508"/>
            <a:chOff x="4176" y="3024"/>
            <a:chExt cx="705" cy="833"/>
          </a:xfrm>
        </p:grpSpPr>
        <p:grpSp>
          <p:nvGrpSpPr>
            <p:cNvPr id="46" name="Group 1099"/>
            <p:cNvGrpSpPr>
              <a:grpSpLocks/>
            </p:cNvGrpSpPr>
            <p:nvPr/>
          </p:nvGrpSpPr>
          <p:grpSpPr bwMode="auto">
            <a:xfrm>
              <a:off x="4176" y="3024"/>
              <a:ext cx="705" cy="588"/>
              <a:chOff x="4176" y="3024"/>
              <a:chExt cx="705" cy="588"/>
            </a:xfrm>
          </p:grpSpPr>
          <p:sp>
            <p:nvSpPr>
              <p:cNvPr id="66" name="Rectangle 1100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705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1101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378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1102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189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1103"/>
              <p:cNvSpPr>
                <a:spLocks noChangeArrowheads="1"/>
              </p:cNvSpPr>
              <p:nvPr/>
            </p:nvSpPr>
            <p:spPr bwMode="auto">
              <a:xfrm>
                <a:off x="4209" y="3207"/>
                <a:ext cx="79" cy="40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Oval 1104"/>
              <p:cNvSpPr>
                <a:spLocks noChangeArrowheads="1"/>
              </p:cNvSpPr>
              <p:nvPr/>
            </p:nvSpPr>
            <p:spPr bwMode="auto">
              <a:xfrm>
                <a:off x="4209" y="3166"/>
                <a:ext cx="79" cy="1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05"/>
              <p:cNvSpPr>
                <a:spLocks noChangeShapeType="1"/>
              </p:cNvSpPr>
              <p:nvPr/>
            </p:nvSpPr>
            <p:spPr bwMode="auto">
              <a:xfrm>
                <a:off x="4339" y="3307"/>
                <a:ext cx="0" cy="6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" name="Group 1106"/>
              <p:cNvGrpSpPr>
                <a:grpSpLocks/>
              </p:cNvGrpSpPr>
              <p:nvPr/>
            </p:nvGrpSpPr>
            <p:grpSpPr bwMode="auto">
              <a:xfrm>
                <a:off x="4365" y="3105"/>
                <a:ext cx="189" cy="16"/>
                <a:chOff x="4365" y="3105"/>
                <a:chExt cx="189" cy="16"/>
              </a:xfrm>
            </p:grpSpPr>
            <p:sp>
              <p:nvSpPr>
                <p:cNvPr id="100" name="Line 1107"/>
                <p:cNvSpPr>
                  <a:spLocks noChangeShapeType="1"/>
                </p:cNvSpPr>
                <p:nvPr/>
              </p:nvSpPr>
              <p:spPr bwMode="auto">
                <a:xfrm>
                  <a:off x="4365" y="3115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AutoShape 1108"/>
                <p:cNvSpPr>
                  <a:spLocks noChangeArrowheads="1"/>
                </p:cNvSpPr>
                <p:nvPr/>
              </p:nvSpPr>
              <p:spPr bwMode="auto">
                <a:xfrm flipV="1">
                  <a:off x="4417" y="3105"/>
                  <a:ext cx="85" cy="16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109"/>
              <p:cNvGrpSpPr>
                <a:grpSpLocks/>
              </p:cNvGrpSpPr>
              <p:nvPr/>
            </p:nvGrpSpPr>
            <p:grpSpPr bwMode="auto">
              <a:xfrm>
                <a:off x="4365" y="3145"/>
                <a:ext cx="189" cy="17"/>
                <a:chOff x="4365" y="3145"/>
                <a:chExt cx="189" cy="17"/>
              </a:xfrm>
            </p:grpSpPr>
            <p:sp>
              <p:nvSpPr>
                <p:cNvPr id="98" name="Line 1110"/>
                <p:cNvSpPr>
                  <a:spLocks noChangeShapeType="1"/>
                </p:cNvSpPr>
                <p:nvPr/>
              </p:nvSpPr>
              <p:spPr bwMode="auto">
                <a:xfrm>
                  <a:off x="4365" y="3156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AutoShape 1111"/>
                <p:cNvSpPr>
                  <a:spLocks noChangeArrowheads="1"/>
                </p:cNvSpPr>
                <p:nvPr/>
              </p:nvSpPr>
              <p:spPr bwMode="auto">
                <a:xfrm flipV="1">
                  <a:off x="4417" y="3145"/>
                  <a:ext cx="85" cy="17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1112"/>
              <p:cNvGrpSpPr>
                <a:grpSpLocks/>
              </p:cNvGrpSpPr>
              <p:nvPr/>
            </p:nvGrpSpPr>
            <p:grpSpPr bwMode="auto">
              <a:xfrm>
                <a:off x="4365" y="3186"/>
                <a:ext cx="189" cy="17"/>
                <a:chOff x="4365" y="3186"/>
                <a:chExt cx="189" cy="17"/>
              </a:xfrm>
            </p:grpSpPr>
            <p:sp>
              <p:nvSpPr>
                <p:cNvPr id="96" name="Line 1113"/>
                <p:cNvSpPr>
                  <a:spLocks noChangeShapeType="1"/>
                </p:cNvSpPr>
                <p:nvPr/>
              </p:nvSpPr>
              <p:spPr bwMode="auto">
                <a:xfrm>
                  <a:off x="4365" y="3196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AutoShape 1114"/>
                <p:cNvSpPr>
                  <a:spLocks noChangeArrowheads="1"/>
                </p:cNvSpPr>
                <p:nvPr/>
              </p:nvSpPr>
              <p:spPr bwMode="auto">
                <a:xfrm flipV="1">
                  <a:off x="4417" y="3186"/>
                  <a:ext cx="85" cy="17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Line 1115"/>
              <p:cNvSpPr>
                <a:spLocks noChangeShapeType="1"/>
              </p:cNvSpPr>
              <p:nvPr/>
            </p:nvSpPr>
            <p:spPr bwMode="auto">
              <a:xfrm>
                <a:off x="4373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16"/>
              <p:cNvSpPr>
                <a:spLocks noChangeShapeType="1"/>
              </p:cNvSpPr>
              <p:nvPr/>
            </p:nvSpPr>
            <p:spPr bwMode="auto">
              <a:xfrm>
                <a:off x="439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17"/>
              <p:cNvSpPr>
                <a:spLocks noChangeShapeType="1"/>
              </p:cNvSpPr>
              <p:nvPr/>
            </p:nvSpPr>
            <p:spPr bwMode="auto">
              <a:xfrm>
                <a:off x="440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18"/>
              <p:cNvSpPr>
                <a:spLocks noChangeShapeType="1"/>
              </p:cNvSpPr>
              <p:nvPr/>
            </p:nvSpPr>
            <p:spPr bwMode="auto">
              <a:xfrm>
                <a:off x="442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119"/>
              <p:cNvSpPr>
                <a:spLocks noChangeShapeType="1"/>
              </p:cNvSpPr>
              <p:nvPr/>
            </p:nvSpPr>
            <p:spPr bwMode="auto">
              <a:xfrm>
                <a:off x="4443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120"/>
              <p:cNvSpPr>
                <a:spLocks noChangeShapeType="1"/>
              </p:cNvSpPr>
              <p:nvPr/>
            </p:nvSpPr>
            <p:spPr bwMode="auto">
              <a:xfrm>
                <a:off x="4459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121"/>
              <p:cNvSpPr>
                <a:spLocks noChangeShapeType="1"/>
              </p:cNvSpPr>
              <p:nvPr/>
            </p:nvSpPr>
            <p:spPr bwMode="auto">
              <a:xfrm>
                <a:off x="4476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122"/>
              <p:cNvSpPr>
                <a:spLocks noChangeShapeType="1"/>
              </p:cNvSpPr>
              <p:nvPr/>
            </p:nvSpPr>
            <p:spPr bwMode="auto">
              <a:xfrm>
                <a:off x="449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123"/>
              <p:cNvSpPr>
                <a:spLocks noChangeShapeType="1"/>
              </p:cNvSpPr>
              <p:nvPr/>
            </p:nvSpPr>
            <p:spPr bwMode="auto">
              <a:xfrm>
                <a:off x="4400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124"/>
              <p:cNvSpPr>
                <a:spLocks noChangeShapeType="1"/>
              </p:cNvSpPr>
              <p:nvPr/>
            </p:nvSpPr>
            <p:spPr bwMode="auto">
              <a:xfrm>
                <a:off x="4417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125"/>
              <p:cNvSpPr>
                <a:spLocks noChangeShapeType="1"/>
              </p:cNvSpPr>
              <p:nvPr/>
            </p:nvSpPr>
            <p:spPr bwMode="auto">
              <a:xfrm>
                <a:off x="4382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126"/>
              <p:cNvSpPr>
                <a:spLocks noChangeShapeType="1"/>
              </p:cNvSpPr>
              <p:nvPr/>
            </p:nvSpPr>
            <p:spPr bwMode="auto">
              <a:xfrm>
                <a:off x="4434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127"/>
              <p:cNvSpPr>
                <a:spLocks noChangeShapeType="1"/>
              </p:cNvSpPr>
              <p:nvPr/>
            </p:nvSpPr>
            <p:spPr bwMode="auto">
              <a:xfrm>
                <a:off x="4486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128"/>
              <p:cNvSpPr>
                <a:spLocks noChangeShapeType="1"/>
              </p:cNvSpPr>
              <p:nvPr/>
            </p:nvSpPr>
            <p:spPr bwMode="auto">
              <a:xfrm>
                <a:off x="445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129"/>
              <p:cNvSpPr>
                <a:spLocks noChangeShapeType="1"/>
              </p:cNvSpPr>
              <p:nvPr/>
            </p:nvSpPr>
            <p:spPr bwMode="auto">
              <a:xfrm>
                <a:off x="4502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130"/>
              <p:cNvSpPr>
                <a:spLocks noChangeShapeType="1"/>
              </p:cNvSpPr>
              <p:nvPr/>
            </p:nvSpPr>
            <p:spPr bwMode="auto">
              <a:xfrm>
                <a:off x="446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131"/>
              <p:cNvSpPr>
                <a:spLocks noChangeShapeType="1"/>
              </p:cNvSpPr>
              <p:nvPr/>
            </p:nvSpPr>
            <p:spPr bwMode="auto">
              <a:xfrm>
                <a:off x="451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132"/>
              <p:cNvSpPr>
                <a:spLocks noChangeShapeType="1"/>
              </p:cNvSpPr>
              <p:nvPr/>
            </p:nvSpPr>
            <p:spPr bwMode="auto">
              <a:xfrm>
                <a:off x="4519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133"/>
              <p:cNvSpPr>
                <a:spLocks noChangeShapeType="1"/>
              </p:cNvSpPr>
              <p:nvPr/>
            </p:nvSpPr>
            <p:spPr bwMode="auto">
              <a:xfrm>
                <a:off x="454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134"/>
              <p:cNvSpPr>
                <a:spLocks noChangeShapeType="1"/>
              </p:cNvSpPr>
              <p:nvPr/>
            </p:nvSpPr>
            <p:spPr bwMode="auto">
              <a:xfrm>
                <a:off x="452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135"/>
              <p:cNvSpPr>
                <a:spLocks noChangeShapeType="1"/>
              </p:cNvSpPr>
              <p:nvPr/>
            </p:nvSpPr>
            <p:spPr bwMode="auto">
              <a:xfrm>
                <a:off x="4537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Line 1136"/>
            <p:cNvSpPr>
              <a:spLocks noChangeShapeType="1"/>
            </p:cNvSpPr>
            <p:nvPr/>
          </p:nvSpPr>
          <p:spPr bwMode="auto">
            <a:xfrm>
              <a:off x="4649" y="305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137"/>
            <p:cNvSpPr>
              <a:spLocks noChangeShapeType="1"/>
            </p:cNvSpPr>
            <p:nvPr/>
          </p:nvSpPr>
          <p:spPr bwMode="auto">
            <a:xfrm>
              <a:off x="4649" y="306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138"/>
            <p:cNvSpPr>
              <a:spLocks noChangeShapeType="1"/>
            </p:cNvSpPr>
            <p:nvPr/>
          </p:nvSpPr>
          <p:spPr bwMode="auto">
            <a:xfrm>
              <a:off x="4649" y="3074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39"/>
            <p:cNvSpPr>
              <a:spLocks noChangeShapeType="1"/>
            </p:cNvSpPr>
            <p:nvPr/>
          </p:nvSpPr>
          <p:spPr bwMode="auto">
            <a:xfrm>
              <a:off x="4649" y="308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140"/>
            <p:cNvSpPr>
              <a:spLocks noChangeShapeType="1"/>
            </p:cNvSpPr>
            <p:nvPr/>
          </p:nvSpPr>
          <p:spPr bwMode="auto">
            <a:xfrm>
              <a:off x="4649" y="309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141"/>
            <p:cNvSpPr>
              <a:spLocks noChangeShapeType="1"/>
            </p:cNvSpPr>
            <p:nvPr/>
          </p:nvSpPr>
          <p:spPr bwMode="auto">
            <a:xfrm>
              <a:off x="4649" y="310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142"/>
            <p:cNvSpPr>
              <a:spLocks noChangeShapeType="1"/>
            </p:cNvSpPr>
            <p:nvPr/>
          </p:nvSpPr>
          <p:spPr bwMode="auto">
            <a:xfrm>
              <a:off x="4649" y="311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143"/>
            <p:cNvSpPr>
              <a:spLocks noChangeShapeType="1"/>
            </p:cNvSpPr>
            <p:nvPr/>
          </p:nvSpPr>
          <p:spPr bwMode="auto">
            <a:xfrm>
              <a:off x="4649" y="312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144"/>
            <p:cNvSpPr>
              <a:spLocks noChangeShapeType="1"/>
            </p:cNvSpPr>
            <p:nvPr/>
          </p:nvSpPr>
          <p:spPr bwMode="auto">
            <a:xfrm>
              <a:off x="4649" y="313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145"/>
            <p:cNvSpPr>
              <a:spLocks noChangeShapeType="1"/>
            </p:cNvSpPr>
            <p:nvPr/>
          </p:nvSpPr>
          <p:spPr bwMode="auto">
            <a:xfrm>
              <a:off x="4649" y="314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146"/>
            <p:cNvSpPr>
              <a:spLocks noChangeShapeType="1"/>
            </p:cNvSpPr>
            <p:nvPr/>
          </p:nvSpPr>
          <p:spPr bwMode="auto">
            <a:xfrm>
              <a:off x="4649" y="315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147"/>
            <p:cNvSpPr>
              <a:spLocks noChangeShapeType="1"/>
            </p:cNvSpPr>
            <p:nvPr/>
          </p:nvSpPr>
          <p:spPr bwMode="auto">
            <a:xfrm>
              <a:off x="4649" y="316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148"/>
            <p:cNvSpPr>
              <a:spLocks noChangeShapeType="1"/>
            </p:cNvSpPr>
            <p:nvPr/>
          </p:nvSpPr>
          <p:spPr bwMode="auto">
            <a:xfrm>
              <a:off x="4649" y="317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149"/>
            <p:cNvSpPr>
              <a:spLocks noChangeShapeType="1"/>
            </p:cNvSpPr>
            <p:nvPr/>
          </p:nvSpPr>
          <p:spPr bwMode="auto">
            <a:xfrm>
              <a:off x="4649" y="318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1150"/>
            <p:cNvSpPr>
              <a:spLocks noChangeArrowheads="1"/>
            </p:cNvSpPr>
            <p:nvPr/>
          </p:nvSpPr>
          <p:spPr bwMode="auto">
            <a:xfrm>
              <a:off x="4571" y="3298"/>
              <a:ext cx="240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151"/>
            <p:cNvSpPr>
              <a:spLocks noChangeArrowheads="1"/>
            </p:cNvSpPr>
            <p:nvPr/>
          </p:nvSpPr>
          <p:spPr bwMode="auto">
            <a:xfrm>
              <a:off x="4828" y="3298"/>
              <a:ext cx="19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" name="Group 1152"/>
            <p:cNvGrpSpPr>
              <a:grpSpLocks/>
            </p:cNvGrpSpPr>
            <p:nvPr/>
          </p:nvGrpSpPr>
          <p:grpSpPr bwMode="auto">
            <a:xfrm>
              <a:off x="4319" y="3318"/>
              <a:ext cx="485" cy="539"/>
              <a:chOff x="4319" y="3318"/>
              <a:chExt cx="485" cy="539"/>
            </a:xfrm>
          </p:grpSpPr>
          <p:sp>
            <p:nvSpPr>
              <p:cNvPr id="64" name="Line 1153"/>
              <p:cNvSpPr>
                <a:spLocks noChangeShapeType="1"/>
              </p:cNvSpPr>
              <p:nvPr/>
            </p:nvSpPr>
            <p:spPr bwMode="auto">
              <a:xfrm>
                <a:off x="4581" y="3318"/>
                <a:ext cx="223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1154"/>
              <p:cNvSpPr>
                <a:spLocks noChangeArrowheads="1"/>
              </p:cNvSpPr>
              <p:nvPr/>
            </p:nvSpPr>
            <p:spPr bwMode="auto">
              <a:xfrm>
                <a:off x="4319" y="3626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i="1" dirty="0" smtClean="0">
                    <a:latin typeface="Times New Roman" charset="0"/>
                  </a:rPr>
                  <a:t>SCP</a:t>
                </a:r>
                <a:endParaRPr lang="en-US" sz="1800" i="1" dirty="0">
                  <a:latin typeface="Times New Roman" charset="0"/>
                </a:endParaRPr>
              </a:p>
            </p:txBody>
          </p:sp>
        </p:grpSp>
      </p:grpSp>
      <p:sp>
        <p:nvSpPr>
          <p:cNvPr id="102" name="Line 502"/>
          <p:cNvSpPr>
            <a:spLocks noChangeShapeType="1"/>
          </p:cNvSpPr>
          <p:nvPr/>
        </p:nvSpPr>
        <p:spPr bwMode="auto">
          <a:xfrm>
            <a:off x="1381528" y="2135187"/>
            <a:ext cx="0" cy="4722813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502"/>
          <p:cNvSpPr>
            <a:spLocks noChangeShapeType="1"/>
          </p:cNvSpPr>
          <p:nvPr/>
        </p:nvSpPr>
        <p:spPr bwMode="auto">
          <a:xfrm>
            <a:off x="5271039" y="2153523"/>
            <a:ext cx="0" cy="4722813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 bwMode="auto">
          <a:xfrm flipV="1">
            <a:off x="1589870" y="2402870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1708653" y="2089991"/>
            <a:ext cx="3152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Establish TCP/IP Connection</a:t>
            </a:r>
            <a:endParaRPr lang="en-US" sz="1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714861" y="2498199"/>
            <a:ext cx="21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A-ASSOCIATE-RQ</a:t>
            </a:r>
            <a:endParaRPr lang="en-US" sz="1800" dirty="0"/>
          </a:p>
        </p:txBody>
      </p:sp>
      <p:cxnSp>
        <p:nvCxnSpPr>
          <p:cNvPr id="139" name="Straight Arrow Connector 138"/>
          <p:cNvCxnSpPr/>
          <p:nvPr/>
        </p:nvCxnSpPr>
        <p:spPr bwMode="auto">
          <a:xfrm flipV="1">
            <a:off x="1596077" y="2811088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598139" y="2105347"/>
            <a:ext cx="282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t</a:t>
            </a:r>
            <a:r>
              <a:rPr lang="en-US" sz="1600" i="1" dirty="0" smtClean="0"/>
              <a:t>o IP/port deduced from AET</a:t>
            </a:r>
            <a:endParaRPr lang="en-US" sz="1600" i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5595209" y="2513566"/>
            <a:ext cx="342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offer CT Image Storage, TS1, TS2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863194" y="2869863"/>
            <a:ext cx="212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A-ASSOCIATE-AC</a:t>
            </a:r>
            <a:endParaRPr lang="en-US" sz="1800" dirty="0"/>
          </a:p>
        </p:txBody>
      </p:sp>
      <p:cxnSp>
        <p:nvCxnSpPr>
          <p:cNvPr id="143" name="Straight Arrow Connector 142"/>
          <p:cNvCxnSpPr/>
          <p:nvPr/>
        </p:nvCxnSpPr>
        <p:spPr bwMode="auto">
          <a:xfrm flipV="1">
            <a:off x="1593148" y="3191888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5583143" y="2885230"/>
            <a:ext cx="3061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accept CT Image Storage, TS1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1711930" y="3500274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P-DATA-TF</a:t>
            </a:r>
            <a:endParaRPr lang="en-US" sz="1800" dirty="0"/>
          </a:p>
        </p:txBody>
      </p:sp>
      <p:cxnSp>
        <p:nvCxnSpPr>
          <p:cNvPr id="146" name="Straight Arrow Connector 145"/>
          <p:cNvCxnSpPr/>
          <p:nvPr/>
        </p:nvCxnSpPr>
        <p:spPr bwMode="auto">
          <a:xfrm flipV="1">
            <a:off x="1593146" y="381316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7" name="TextBox 146"/>
          <p:cNvSpPr txBox="1"/>
          <p:nvPr/>
        </p:nvSpPr>
        <p:spPr>
          <a:xfrm>
            <a:off x="5592278" y="3515641"/>
            <a:ext cx="3034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C-STORE-RQ </a:t>
            </a:r>
            <a:r>
              <a:rPr lang="en-US" sz="1600" i="1" dirty="0" err="1" smtClean="0"/>
              <a:t>Msg</a:t>
            </a:r>
            <a:r>
              <a:rPr lang="en-US" sz="1600" i="1" dirty="0" smtClean="0"/>
              <a:t>: Command</a:t>
            </a:r>
            <a:endParaRPr lang="en-US" sz="16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15687" y="3909985"/>
            <a:ext cx="3417165" cy="722162"/>
            <a:chOff x="1606550" y="3909985"/>
            <a:chExt cx="3417165" cy="722162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1606551" y="3910372"/>
              <a:ext cx="3417164" cy="72177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606550" y="3909985"/>
              <a:ext cx="60325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Loop</a:t>
              </a:r>
              <a:endParaRPr lang="en-US" sz="1400" dirty="0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1699861" y="4191710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P-DATA-TF</a:t>
            </a:r>
            <a:endParaRPr lang="en-US" sz="1800" dirty="0"/>
          </a:p>
        </p:txBody>
      </p:sp>
      <p:cxnSp>
        <p:nvCxnSpPr>
          <p:cNvPr id="149" name="Straight Arrow Connector 148"/>
          <p:cNvCxnSpPr/>
          <p:nvPr/>
        </p:nvCxnSpPr>
        <p:spPr bwMode="auto">
          <a:xfrm flipV="1">
            <a:off x="1581077" y="4504599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TextBox 149"/>
          <p:cNvSpPr txBox="1"/>
          <p:nvPr/>
        </p:nvSpPr>
        <p:spPr>
          <a:xfrm>
            <a:off x="5580209" y="4207077"/>
            <a:ext cx="2886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C-STORE-RQ </a:t>
            </a:r>
            <a:r>
              <a:rPr lang="en-US" sz="1600" i="1" dirty="0" err="1" smtClean="0"/>
              <a:t>Msg</a:t>
            </a:r>
            <a:r>
              <a:rPr lang="en-US" sz="1600" i="1" dirty="0" smtClean="0"/>
              <a:t>: Data Set</a:t>
            </a:r>
            <a:endParaRPr lang="en-US" sz="1600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3600360" y="460285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P-DATA-TF</a:t>
            </a:r>
            <a:endParaRPr lang="en-US" sz="1800" dirty="0"/>
          </a:p>
        </p:txBody>
      </p:sp>
      <p:cxnSp>
        <p:nvCxnSpPr>
          <p:cNvPr id="152" name="Straight Arrow Connector 151"/>
          <p:cNvCxnSpPr/>
          <p:nvPr/>
        </p:nvCxnSpPr>
        <p:spPr bwMode="auto">
          <a:xfrm flipV="1">
            <a:off x="1581080" y="492488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5571075" y="4618225"/>
            <a:ext cx="320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C-STORE-RSP </a:t>
            </a:r>
            <a:r>
              <a:rPr lang="en-US" sz="1600" i="1" dirty="0" err="1" smtClean="0"/>
              <a:t>Msg</a:t>
            </a:r>
            <a:r>
              <a:rPr lang="en-US" sz="1600" i="1" dirty="0" smtClean="0"/>
              <a:t>: Command</a:t>
            </a:r>
            <a:endParaRPr lang="en-US" sz="1600" i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1708519" y="5265394"/>
            <a:ext cx="191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A-RELEASE-RQ</a:t>
            </a:r>
            <a:endParaRPr lang="en-US" sz="1800" dirty="0"/>
          </a:p>
        </p:txBody>
      </p:sp>
      <p:cxnSp>
        <p:nvCxnSpPr>
          <p:cNvPr id="159" name="Straight Arrow Connector 158"/>
          <p:cNvCxnSpPr/>
          <p:nvPr/>
        </p:nvCxnSpPr>
        <p:spPr bwMode="auto">
          <a:xfrm flipV="1">
            <a:off x="1589735" y="557828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TextBox 159"/>
          <p:cNvSpPr txBox="1"/>
          <p:nvPr/>
        </p:nvSpPr>
        <p:spPr>
          <a:xfrm>
            <a:off x="2940894" y="5637058"/>
            <a:ext cx="204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A-RELEASE-RSP</a:t>
            </a:r>
            <a:endParaRPr lang="en-US" sz="1800" dirty="0"/>
          </a:p>
        </p:txBody>
      </p:sp>
      <p:cxnSp>
        <p:nvCxnSpPr>
          <p:cNvPr id="161" name="Straight Arrow Connector 160"/>
          <p:cNvCxnSpPr/>
          <p:nvPr/>
        </p:nvCxnSpPr>
        <p:spPr bwMode="auto">
          <a:xfrm flipV="1">
            <a:off x="1586806" y="595908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 flipV="1">
            <a:off x="1581291" y="6346722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1700074" y="6033843"/>
            <a:ext cx="2806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Close TCP/IP Connection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32524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550" y="3399233"/>
            <a:ext cx="5106973" cy="1718293"/>
            <a:chOff x="457550" y="3399233"/>
            <a:chExt cx="5182456" cy="1718293"/>
          </a:xfrm>
        </p:grpSpPr>
        <p:sp>
          <p:nvSpPr>
            <p:cNvPr id="156" name="Rectangle 155"/>
            <p:cNvSpPr/>
            <p:nvPr/>
          </p:nvSpPr>
          <p:spPr bwMode="auto">
            <a:xfrm>
              <a:off x="457550" y="3399233"/>
              <a:ext cx="5182456" cy="1718293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70339" y="3408686"/>
              <a:ext cx="60325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Loop</a:t>
              </a:r>
              <a:endParaRPr lang="en-US" sz="1400" dirty="0"/>
            </a:p>
          </p:txBody>
        </p:sp>
      </p:grpSp>
      <p:sp>
        <p:nvSpPr>
          <p:cNvPr id="110" name="Rectangle 109"/>
          <p:cNvSpPr/>
          <p:nvPr/>
        </p:nvSpPr>
        <p:spPr bwMode="auto">
          <a:xfrm>
            <a:off x="5068210" y="2272042"/>
            <a:ext cx="402034" cy="42301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" name="Rectangle 108"/>
          <p:cNvSpPr/>
          <p:nvPr/>
        </p:nvSpPr>
        <p:spPr bwMode="auto">
          <a:xfrm>
            <a:off x="1178699" y="2284097"/>
            <a:ext cx="402034" cy="423014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1069" y="284617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DUL and </a:t>
            </a:r>
            <a:r>
              <a:rPr lang="en-US" dirty="0" smtClean="0"/>
              <a:t>DIMSE Example</a:t>
            </a:r>
            <a:endParaRPr lang="en-US" dirty="0"/>
          </a:p>
        </p:txBody>
      </p:sp>
      <p:grpSp>
        <p:nvGrpSpPr>
          <p:cNvPr id="5" name="Group 1028"/>
          <p:cNvGrpSpPr>
            <a:grpSpLocks/>
          </p:cNvGrpSpPr>
          <p:nvPr/>
        </p:nvGrpSpPr>
        <p:grpSpPr bwMode="auto">
          <a:xfrm>
            <a:off x="960093" y="1204128"/>
            <a:ext cx="682116" cy="869831"/>
            <a:chOff x="576" y="2053"/>
            <a:chExt cx="774" cy="987"/>
          </a:xfrm>
        </p:grpSpPr>
        <p:sp>
          <p:nvSpPr>
            <p:cNvPr id="6" name="Rectangle 1029"/>
            <p:cNvSpPr>
              <a:spLocks noChangeArrowheads="1"/>
            </p:cNvSpPr>
            <p:nvPr/>
          </p:nvSpPr>
          <p:spPr bwMode="auto">
            <a:xfrm>
              <a:off x="597" y="2641"/>
              <a:ext cx="151" cy="6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030"/>
            <p:cNvGrpSpPr>
              <a:grpSpLocks/>
            </p:cNvGrpSpPr>
            <p:nvPr/>
          </p:nvGrpSpPr>
          <p:grpSpPr bwMode="auto">
            <a:xfrm>
              <a:off x="576" y="2053"/>
              <a:ext cx="774" cy="987"/>
              <a:chOff x="576" y="2053"/>
              <a:chExt cx="774" cy="987"/>
            </a:xfrm>
          </p:grpSpPr>
          <p:grpSp>
            <p:nvGrpSpPr>
              <p:cNvPr id="8" name="Group 1031"/>
              <p:cNvGrpSpPr>
                <a:grpSpLocks/>
              </p:cNvGrpSpPr>
              <p:nvPr/>
            </p:nvGrpSpPr>
            <p:grpSpPr bwMode="auto">
              <a:xfrm>
                <a:off x="576" y="2053"/>
                <a:ext cx="774" cy="648"/>
                <a:chOff x="576" y="2053"/>
                <a:chExt cx="774" cy="648"/>
              </a:xfrm>
            </p:grpSpPr>
            <p:grpSp>
              <p:nvGrpSpPr>
                <p:cNvPr id="10" name="Group 1032"/>
                <p:cNvGrpSpPr>
                  <a:grpSpLocks/>
                </p:cNvGrpSpPr>
                <p:nvPr/>
              </p:nvGrpSpPr>
              <p:grpSpPr bwMode="auto">
                <a:xfrm>
                  <a:off x="1060" y="2053"/>
                  <a:ext cx="290" cy="648"/>
                  <a:chOff x="1060" y="2053"/>
                  <a:chExt cx="290" cy="648"/>
                </a:xfrm>
              </p:grpSpPr>
              <p:sp>
                <p:nvSpPr>
                  <p:cNvPr id="39" name="Rectangle 1033"/>
                  <p:cNvSpPr>
                    <a:spLocks noChangeArrowheads="1"/>
                  </p:cNvSpPr>
                  <p:nvPr/>
                </p:nvSpPr>
                <p:spPr bwMode="auto">
                  <a:xfrm>
                    <a:off x="1078" y="2053"/>
                    <a:ext cx="272" cy="61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Rectangle 1034"/>
                  <p:cNvSpPr>
                    <a:spLocks noChangeArrowheads="1"/>
                  </p:cNvSpPr>
                  <p:nvPr/>
                </p:nvSpPr>
                <p:spPr bwMode="auto">
                  <a:xfrm>
                    <a:off x="1085" y="2672"/>
                    <a:ext cx="257" cy="29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" name="AutoShape 1035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25" y="2352"/>
                    <a:ext cx="490" cy="20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2" name="Line 103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79" y="2053"/>
                    <a:ext cx="0" cy="619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3" name="Line 10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79" y="2054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1038"/>
                  <p:cNvSpPr>
                    <a:spLocks noChangeShapeType="1"/>
                  </p:cNvSpPr>
                  <p:nvPr/>
                </p:nvSpPr>
                <p:spPr bwMode="auto">
                  <a:xfrm>
                    <a:off x="1080" y="2666"/>
                    <a:ext cx="26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" name="Group 1039"/>
                <p:cNvGrpSpPr>
                  <a:grpSpLocks/>
                </p:cNvGrpSpPr>
                <p:nvPr/>
              </p:nvGrpSpPr>
              <p:grpSpPr bwMode="auto">
                <a:xfrm>
                  <a:off x="576" y="2440"/>
                  <a:ext cx="463" cy="258"/>
                  <a:chOff x="576" y="2440"/>
                  <a:chExt cx="463" cy="258"/>
                </a:xfrm>
              </p:grpSpPr>
              <p:sp>
                <p:nvSpPr>
                  <p:cNvPr id="26" name="AutoShape 1040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440"/>
                    <a:ext cx="454" cy="32"/>
                  </a:xfrm>
                  <a:prstGeom prst="roundRect">
                    <a:avLst>
                      <a:gd name="adj" fmla="val 12495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7" name="AutoShape 104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648" y="2666"/>
                    <a:ext cx="390" cy="31"/>
                  </a:xfrm>
                  <a:prstGeom prst="parallelogram">
                    <a:avLst>
                      <a:gd name="adj" fmla="val 314458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AutoShape 104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946" y="2666"/>
                    <a:ext cx="92" cy="31"/>
                  </a:xfrm>
                  <a:prstGeom prst="parallelogram">
                    <a:avLst>
                      <a:gd name="adj" fmla="val 74180"/>
                    </a:avLst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1043"/>
                  <p:cNvSpPr>
                    <a:spLocks/>
                  </p:cNvSpPr>
                  <p:nvPr/>
                </p:nvSpPr>
                <p:spPr bwMode="auto">
                  <a:xfrm>
                    <a:off x="823" y="2491"/>
                    <a:ext cx="205" cy="202"/>
                  </a:xfrm>
                  <a:custGeom>
                    <a:avLst/>
                    <a:gdLst>
                      <a:gd name="T0" fmla="*/ 177 w 205"/>
                      <a:gd name="T1" fmla="*/ 201 h 202"/>
                      <a:gd name="T2" fmla="*/ 187 w 205"/>
                      <a:gd name="T3" fmla="*/ 198 h 202"/>
                      <a:gd name="T4" fmla="*/ 192 w 205"/>
                      <a:gd name="T5" fmla="*/ 198 h 202"/>
                      <a:gd name="T6" fmla="*/ 196 w 205"/>
                      <a:gd name="T7" fmla="*/ 196 h 202"/>
                      <a:gd name="T8" fmla="*/ 199 w 205"/>
                      <a:gd name="T9" fmla="*/ 195 h 202"/>
                      <a:gd name="T10" fmla="*/ 201 w 205"/>
                      <a:gd name="T11" fmla="*/ 191 h 202"/>
                      <a:gd name="T12" fmla="*/ 48 w 205"/>
                      <a:gd name="T13" fmla="*/ 0 h 202"/>
                      <a:gd name="T14" fmla="*/ 51 w 205"/>
                      <a:gd name="T15" fmla="*/ 1 h 202"/>
                      <a:gd name="T16" fmla="*/ 0 w 205"/>
                      <a:gd name="T17" fmla="*/ 0 h 202"/>
                      <a:gd name="T18" fmla="*/ 172 w 205"/>
                      <a:gd name="T19" fmla="*/ 201 h 202"/>
                      <a:gd name="T20" fmla="*/ 204 w 205"/>
                      <a:gd name="T21" fmla="*/ 194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5" h="202">
                        <a:moveTo>
                          <a:pt x="177" y="201"/>
                        </a:moveTo>
                        <a:lnTo>
                          <a:pt x="187" y="198"/>
                        </a:lnTo>
                        <a:lnTo>
                          <a:pt x="192" y="198"/>
                        </a:lnTo>
                        <a:lnTo>
                          <a:pt x="196" y="196"/>
                        </a:lnTo>
                        <a:lnTo>
                          <a:pt x="199" y="195"/>
                        </a:lnTo>
                        <a:lnTo>
                          <a:pt x="201" y="191"/>
                        </a:lnTo>
                        <a:lnTo>
                          <a:pt x="48" y="0"/>
                        </a:lnTo>
                        <a:lnTo>
                          <a:pt x="51" y="1"/>
                        </a:lnTo>
                        <a:lnTo>
                          <a:pt x="0" y="0"/>
                        </a:lnTo>
                        <a:lnTo>
                          <a:pt x="172" y="201"/>
                        </a:lnTo>
                        <a:lnTo>
                          <a:pt x="204" y="194"/>
                        </a:lnTo>
                      </a:path>
                    </a:pathLst>
                  </a:custGeom>
                  <a:solidFill>
                    <a:schemeClr val="tx1"/>
                  </a:solidFill>
                  <a:ln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0" name="Rectangle 1044"/>
                  <p:cNvSpPr>
                    <a:spLocks noChangeArrowheads="1"/>
                  </p:cNvSpPr>
                  <p:nvPr/>
                </p:nvSpPr>
                <p:spPr bwMode="auto">
                  <a:xfrm>
                    <a:off x="918" y="2666"/>
                    <a:ext cx="42" cy="23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1045"/>
                  <p:cNvSpPr>
                    <a:spLocks/>
                  </p:cNvSpPr>
                  <p:nvPr/>
                </p:nvSpPr>
                <p:spPr bwMode="auto">
                  <a:xfrm>
                    <a:off x="995" y="2666"/>
                    <a:ext cx="44" cy="32"/>
                  </a:xfrm>
                  <a:custGeom>
                    <a:avLst/>
                    <a:gdLst>
                      <a:gd name="T0" fmla="*/ 0 w 44"/>
                      <a:gd name="T1" fmla="*/ 2 h 32"/>
                      <a:gd name="T2" fmla="*/ 1 w 44"/>
                      <a:gd name="T3" fmla="*/ 0 h 32"/>
                      <a:gd name="T4" fmla="*/ 3 w 44"/>
                      <a:gd name="T5" fmla="*/ 0 h 32"/>
                      <a:gd name="T6" fmla="*/ 4 w 44"/>
                      <a:gd name="T7" fmla="*/ 1 h 32"/>
                      <a:gd name="T8" fmla="*/ 5 w 44"/>
                      <a:gd name="T9" fmla="*/ 1 h 32"/>
                      <a:gd name="T10" fmla="*/ 7 w 44"/>
                      <a:gd name="T11" fmla="*/ 1 h 32"/>
                      <a:gd name="T12" fmla="*/ 8 w 44"/>
                      <a:gd name="T13" fmla="*/ 2 h 32"/>
                      <a:gd name="T14" fmla="*/ 8 w 44"/>
                      <a:gd name="T15" fmla="*/ 2 h 32"/>
                      <a:gd name="T16" fmla="*/ 9 w 44"/>
                      <a:gd name="T17" fmla="*/ 3 h 32"/>
                      <a:gd name="T18" fmla="*/ 10 w 44"/>
                      <a:gd name="T19" fmla="*/ 3 h 32"/>
                      <a:gd name="T20" fmla="*/ 11 w 44"/>
                      <a:gd name="T21" fmla="*/ 3 h 32"/>
                      <a:gd name="T22" fmla="*/ 11 w 44"/>
                      <a:gd name="T23" fmla="*/ 3 h 32"/>
                      <a:gd name="T24" fmla="*/ 12 w 44"/>
                      <a:gd name="T25" fmla="*/ 2 h 32"/>
                      <a:gd name="T26" fmla="*/ 13 w 44"/>
                      <a:gd name="T27" fmla="*/ 2 h 32"/>
                      <a:gd name="T28" fmla="*/ 13 w 44"/>
                      <a:gd name="T29" fmla="*/ 2 h 32"/>
                      <a:gd name="T30" fmla="*/ 14 w 44"/>
                      <a:gd name="T31" fmla="*/ 2 h 32"/>
                      <a:gd name="T32" fmla="*/ 15 w 44"/>
                      <a:gd name="T33" fmla="*/ 2 h 32"/>
                      <a:gd name="T34" fmla="*/ 16 w 44"/>
                      <a:gd name="T35" fmla="*/ 3 h 32"/>
                      <a:gd name="T36" fmla="*/ 36 w 44"/>
                      <a:gd name="T37" fmla="*/ 31 h 32"/>
                      <a:gd name="T38" fmla="*/ 43 w 44"/>
                      <a:gd name="T39" fmla="*/ 31 h 32"/>
                      <a:gd name="T40" fmla="*/ 22 w 44"/>
                      <a:gd name="T41" fmla="*/ 2 h 32"/>
                      <a:gd name="T42" fmla="*/ 14 w 44"/>
                      <a:gd name="T43" fmla="*/ 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44" h="32">
                        <a:moveTo>
                          <a:pt x="0" y="2"/>
                        </a:moveTo>
                        <a:lnTo>
                          <a:pt x="1" y="0"/>
                        </a:lnTo>
                        <a:lnTo>
                          <a:pt x="3" y="0"/>
                        </a:lnTo>
                        <a:lnTo>
                          <a:pt x="4" y="1"/>
                        </a:lnTo>
                        <a:lnTo>
                          <a:pt x="5" y="1"/>
                        </a:lnTo>
                        <a:lnTo>
                          <a:pt x="7" y="1"/>
                        </a:lnTo>
                        <a:lnTo>
                          <a:pt x="8" y="2"/>
                        </a:lnTo>
                        <a:lnTo>
                          <a:pt x="8" y="2"/>
                        </a:lnTo>
                        <a:lnTo>
                          <a:pt x="9" y="3"/>
                        </a:lnTo>
                        <a:lnTo>
                          <a:pt x="10" y="3"/>
                        </a:lnTo>
                        <a:lnTo>
                          <a:pt x="11" y="3"/>
                        </a:lnTo>
                        <a:lnTo>
                          <a:pt x="11" y="3"/>
                        </a:lnTo>
                        <a:lnTo>
                          <a:pt x="12" y="2"/>
                        </a:lnTo>
                        <a:lnTo>
                          <a:pt x="13" y="2"/>
                        </a:lnTo>
                        <a:lnTo>
                          <a:pt x="13" y="2"/>
                        </a:lnTo>
                        <a:lnTo>
                          <a:pt x="14" y="2"/>
                        </a:lnTo>
                        <a:lnTo>
                          <a:pt x="15" y="2"/>
                        </a:lnTo>
                        <a:lnTo>
                          <a:pt x="16" y="3"/>
                        </a:lnTo>
                        <a:lnTo>
                          <a:pt x="36" y="31"/>
                        </a:lnTo>
                        <a:lnTo>
                          <a:pt x="43" y="31"/>
                        </a:lnTo>
                        <a:lnTo>
                          <a:pt x="22" y="2"/>
                        </a:lnTo>
                        <a:lnTo>
                          <a:pt x="14" y="2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1046"/>
                  <p:cNvSpPr>
                    <a:spLocks noChangeShapeType="1"/>
                  </p:cNvSpPr>
                  <p:nvPr/>
                </p:nvSpPr>
                <p:spPr bwMode="auto">
                  <a:xfrm>
                    <a:off x="1009" y="2666"/>
                    <a:ext cx="21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104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1017" y="2678"/>
                    <a:ext cx="13" cy="19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" name="Line 1048"/>
                  <p:cNvSpPr>
                    <a:spLocks noChangeShapeType="1"/>
                  </p:cNvSpPr>
                  <p:nvPr/>
                </p:nvSpPr>
                <p:spPr bwMode="auto">
                  <a:xfrm>
                    <a:off x="1009" y="2666"/>
                    <a:ext cx="24" cy="3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10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995" y="2659"/>
                    <a:ext cx="35" cy="3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Rectangle 1050"/>
                  <p:cNvSpPr>
                    <a:spLocks noChangeArrowheads="1"/>
                  </p:cNvSpPr>
                  <p:nvPr/>
                </p:nvSpPr>
                <p:spPr bwMode="auto">
                  <a:xfrm>
                    <a:off x="986" y="2657"/>
                    <a:ext cx="15" cy="2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Rectangle 1051"/>
                  <p:cNvSpPr>
                    <a:spLocks noChangeArrowheads="1"/>
                  </p:cNvSpPr>
                  <p:nvPr/>
                </p:nvSpPr>
                <p:spPr bwMode="auto">
                  <a:xfrm>
                    <a:off x="996" y="2663"/>
                    <a:ext cx="13" cy="24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Rectangle 1052"/>
                  <p:cNvSpPr>
                    <a:spLocks noChangeArrowheads="1"/>
                  </p:cNvSpPr>
                  <p:nvPr/>
                </p:nvSpPr>
                <p:spPr bwMode="auto">
                  <a:xfrm>
                    <a:off x="1006" y="2666"/>
                    <a:ext cx="12" cy="23"/>
                  </a:xfrm>
                  <a:prstGeom prst="rect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1053"/>
                <p:cNvGrpSpPr>
                  <a:grpSpLocks/>
                </p:cNvGrpSpPr>
                <p:nvPr/>
              </p:nvGrpSpPr>
              <p:grpSpPr bwMode="auto">
                <a:xfrm>
                  <a:off x="1105" y="2376"/>
                  <a:ext cx="60" cy="85"/>
                  <a:chOff x="1105" y="2376"/>
                  <a:chExt cx="60" cy="85"/>
                </a:xfrm>
              </p:grpSpPr>
              <p:sp>
                <p:nvSpPr>
                  <p:cNvPr id="13" name="Rectangle 1054"/>
                  <p:cNvSpPr>
                    <a:spLocks noChangeArrowheads="1"/>
                  </p:cNvSpPr>
                  <p:nvPr/>
                </p:nvSpPr>
                <p:spPr bwMode="auto">
                  <a:xfrm>
                    <a:off x="1105" y="2376"/>
                    <a:ext cx="60" cy="85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" name="Line 10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4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Line 10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3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" name="Line 10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2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" name="Line 10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9" y="2416"/>
                    <a:ext cx="34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" name="Line 10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4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" name="Line 10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3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" name="Line 10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2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Line 10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16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Line 10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407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10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2" y="2391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10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5" y="2407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10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5" y="2391"/>
                    <a:ext cx="8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" name="Rectangle 1067"/>
              <p:cNvSpPr>
                <a:spLocks noChangeArrowheads="1"/>
              </p:cNvSpPr>
              <p:nvPr/>
            </p:nvSpPr>
            <p:spPr bwMode="auto">
              <a:xfrm>
                <a:off x="672" y="2703"/>
                <a:ext cx="642" cy="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i="1" dirty="0" smtClean="0">
                    <a:latin typeface="Times New Roman" charset="0"/>
                  </a:rPr>
                  <a:t>SCU</a:t>
                </a:r>
                <a:endParaRPr lang="en-US" sz="1800" i="1" dirty="0">
                  <a:latin typeface="Times New Roman" charset="0"/>
                </a:endParaRPr>
              </a:p>
            </p:txBody>
          </p:sp>
        </p:grpSp>
      </p:grpSp>
      <p:grpSp>
        <p:nvGrpSpPr>
          <p:cNvPr id="45" name="Group 1098"/>
          <p:cNvGrpSpPr>
            <a:grpSpLocks/>
          </p:cNvGrpSpPr>
          <p:nvPr/>
        </p:nvGrpSpPr>
        <p:grpSpPr bwMode="auto">
          <a:xfrm>
            <a:off x="4800349" y="1110178"/>
            <a:ext cx="800219" cy="945508"/>
            <a:chOff x="4176" y="3024"/>
            <a:chExt cx="705" cy="833"/>
          </a:xfrm>
        </p:grpSpPr>
        <p:grpSp>
          <p:nvGrpSpPr>
            <p:cNvPr id="46" name="Group 1099"/>
            <p:cNvGrpSpPr>
              <a:grpSpLocks/>
            </p:cNvGrpSpPr>
            <p:nvPr/>
          </p:nvGrpSpPr>
          <p:grpSpPr bwMode="auto">
            <a:xfrm>
              <a:off x="4176" y="3024"/>
              <a:ext cx="705" cy="588"/>
              <a:chOff x="4176" y="3024"/>
              <a:chExt cx="705" cy="588"/>
            </a:xfrm>
          </p:grpSpPr>
          <p:sp>
            <p:nvSpPr>
              <p:cNvPr id="66" name="Rectangle 1100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705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Rectangle 1101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378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Rectangle 1102"/>
              <p:cNvSpPr>
                <a:spLocks noChangeArrowheads="1"/>
              </p:cNvSpPr>
              <p:nvPr/>
            </p:nvSpPr>
            <p:spPr bwMode="auto">
              <a:xfrm>
                <a:off x="4176" y="3024"/>
                <a:ext cx="189" cy="5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Rectangle 1103"/>
              <p:cNvSpPr>
                <a:spLocks noChangeArrowheads="1"/>
              </p:cNvSpPr>
              <p:nvPr/>
            </p:nvSpPr>
            <p:spPr bwMode="auto">
              <a:xfrm>
                <a:off x="4209" y="3207"/>
                <a:ext cx="79" cy="405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Oval 1104"/>
              <p:cNvSpPr>
                <a:spLocks noChangeArrowheads="1"/>
              </p:cNvSpPr>
              <p:nvPr/>
            </p:nvSpPr>
            <p:spPr bwMode="auto">
              <a:xfrm>
                <a:off x="4209" y="3166"/>
                <a:ext cx="79" cy="11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05"/>
              <p:cNvSpPr>
                <a:spLocks noChangeShapeType="1"/>
              </p:cNvSpPr>
              <p:nvPr/>
            </p:nvSpPr>
            <p:spPr bwMode="auto">
              <a:xfrm>
                <a:off x="4339" y="3307"/>
                <a:ext cx="0" cy="6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" name="Group 1106"/>
              <p:cNvGrpSpPr>
                <a:grpSpLocks/>
              </p:cNvGrpSpPr>
              <p:nvPr/>
            </p:nvGrpSpPr>
            <p:grpSpPr bwMode="auto">
              <a:xfrm>
                <a:off x="4365" y="3105"/>
                <a:ext cx="189" cy="16"/>
                <a:chOff x="4365" y="3105"/>
                <a:chExt cx="189" cy="16"/>
              </a:xfrm>
            </p:grpSpPr>
            <p:sp>
              <p:nvSpPr>
                <p:cNvPr id="100" name="Line 1107"/>
                <p:cNvSpPr>
                  <a:spLocks noChangeShapeType="1"/>
                </p:cNvSpPr>
                <p:nvPr/>
              </p:nvSpPr>
              <p:spPr bwMode="auto">
                <a:xfrm>
                  <a:off x="4365" y="3115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AutoShape 1108"/>
                <p:cNvSpPr>
                  <a:spLocks noChangeArrowheads="1"/>
                </p:cNvSpPr>
                <p:nvPr/>
              </p:nvSpPr>
              <p:spPr bwMode="auto">
                <a:xfrm flipV="1">
                  <a:off x="4417" y="3105"/>
                  <a:ext cx="85" cy="16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109"/>
              <p:cNvGrpSpPr>
                <a:grpSpLocks/>
              </p:cNvGrpSpPr>
              <p:nvPr/>
            </p:nvGrpSpPr>
            <p:grpSpPr bwMode="auto">
              <a:xfrm>
                <a:off x="4365" y="3145"/>
                <a:ext cx="189" cy="17"/>
                <a:chOff x="4365" y="3145"/>
                <a:chExt cx="189" cy="17"/>
              </a:xfrm>
            </p:grpSpPr>
            <p:sp>
              <p:nvSpPr>
                <p:cNvPr id="98" name="Line 1110"/>
                <p:cNvSpPr>
                  <a:spLocks noChangeShapeType="1"/>
                </p:cNvSpPr>
                <p:nvPr/>
              </p:nvSpPr>
              <p:spPr bwMode="auto">
                <a:xfrm>
                  <a:off x="4365" y="3156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AutoShape 1111"/>
                <p:cNvSpPr>
                  <a:spLocks noChangeArrowheads="1"/>
                </p:cNvSpPr>
                <p:nvPr/>
              </p:nvSpPr>
              <p:spPr bwMode="auto">
                <a:xfrm flipV="1">
                  <a:off x="4417" y="3145"/>
                  <a:ext cx="85" cy="17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1112"/>
              <p:cNvGrpSpPr>
                <a:grpSpLocks/>
              </p:cNvGrpSpPr>
              <p:nvPr/>
            </p:nvGrpSpPr>
            <p:grpSpPr bwMode="auto">
              <a:xfrm>
                <a:off x="4365" y="3186"/>
                <a:ext cx="189" cy="17"/>
                <a:chOff x="4365" y="3186"/>
                <a:chExt cx="189" cy="17"/>
              </a:xfrm>
            </p:grpSpPr>
            <p:sp>
              <p:nvSpPr>
                <p:cNvPr id="96" name="Line 1113"/>
                <p:cNvSpPr>
                  <a:spLocks noChangeShapeType="1"/>
                </p:cNvSpPr>
                <p:nvPr/>
              </p:nvSpPr>
              <p:spPr bwMode="auto">
                <a:xfrm>
                  <a:off x="4365" y="3196"/>
                  <a:ext cx="18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AutoShape 1114"/>
                <p:cNvSpPr>
                  <a:spLocks noChangeArrowheads="1"/>
                </p:cNvSpPr>
                <p:nvPr/>
              </p:nvSpPr>
              <p:spPr bwMode="auto">
                <a:xfrm flipV="1">
                  <a:off x="4417" y="3186"/>
                  <a:ext cx="85" cy="17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" name="Line 1115"/>
              <p:cNvSpPr>
                <a:spLocks noChangeShapeType="1"/>
              </p:cNvSpPr>
              <p:nvPr/>
            </p:nvSpPr>
            <p:spPr bwMode="auto">
              <a:xfrm>
                <a:off x="4373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16"/>
              <p:cNvSpPr>
                <a:spLocks noChangeShapeType="1"/>
              </p:cNvSpPr>
              <p:nvPr/>
            </p:nvSpPr>
            <p:spPr bwMode="auto">
              <a:xfrm>
                <a:off x="439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17"/>
              <p:cNvSpPr>
                <a:spLocks noChangeShapeType="1"/>
              </p:cNvSpPr>
              <p:nvPr/>
            </p:nvSpPr>
            <p:spPr bwMode="auto">
              <a:xfrm>
                <a:off x="440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18"/>
              <p:cNvSpPr>
                <a:spLocks noChangeShapeType="1"/>
              </p:cNvSpPr>
              <p:nvPr/>
            </p:nvSpPr>
            <p:spPr bwMode="auto">
              <a:xfrm>
                <a:off x="442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119"/>
              <p:cNvSpPr>
                <a:spLocks noChangeShapeType="1"/>
              </p:cNvSpPr>
              <p:nvPr/>
            </p:nvSpPr>
            <p:spPr bwMode="auto">
              <a:xfrm>
                <a:off x="4443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120"/>
              <p:cNvSpPr>
                <a:spLocks noChangeShapeType="1"/>
              </p:cNvSpPr>
              <p:nvPr/>
            </p:nvSpPr>
            <p:spPr bwMode="auto">
              <a:xfrm>
                <a:off x="4459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121"/>
              <p:cNvSpPr>
                <a:spLocks noChangeShapeType="1"/>
              </p:cNvSpPr>
              <p:nvPr/>
            </p:nvSpPr>
            <p:spPr bwMode="auto">
              <a:xfrm>
                <a:off x="4476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122"/>
              <p:cNvSpPr>
                <a:spLocks noChangeShapeType="1"/>
              </p:cNvSpPr>
              <p:nvPr/>
            </p:nvSpPr>
            <p:spPr bwMode="auto">
              <a:xfrm>
                <a:off x="449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123"/>
              <p:cNvSpPr>
                <a:spLocks noChangeShapeType="1"/>
              </p:cNvSpPr>
              <p:nvPr/>
            </p:nvSpPr>
            <p:spPr bwMode="auto">
              <a:xfrm>
                <a:off x="4400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124"/>
              <p:cNvSpPr>
                <a:spLocks noChangeShapeType="1"/>
              </p:cNvSpPr>
              <p:nvPr/>
            </p:nvSpPr>
            <p:spPr bwMode="auto">
              <a:xfrm>
                <a:off x="4417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125"/>
              <p:cNvSpPr>
                <a:spLocks noChangeShapeType="1"/>
              </p:cNvSpPr>
              <p:nvPr/>
            </p:nvSpPr>
            <p:spPr bwMode="auto">
              <a:xfrm>
                <a:off x="4382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126"/>
              <p:cNvSpPr>
                <a:spLocks noChangeShapeType="1"/>
              </p:cNvSpPr>
              <p:nvPr/>
            </p:nvSpPr>
            <p:spPr bwMode="auto">
              <a:xfrm>
                <a:off x="4434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127"/>
              <p:cNvSpPr>
                <a:spLocks noChangeShapeType="1"/>
              </p:cNvSpPr>
              <p:nvPr/>
            </p:nvSpPr>
            <p:spPr bwMode="auto">
              <a:xfrm>
                <a:off x="4486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128"/>
              <p:cNvSpPr>
                <a:spLocks noChangeShapeType="1"/>
              </p:cNvSpPr>
              <p:nvPr/>
            </p:nvSpPr>
            <p:spPr bwMode="auto">
              <a:xfrm>
                <a:off x="445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129"/>
              <p:cNvSpPr>
                <a:spLocks noChangeShapeType="1"/>
              </p:cNvSpPr>
              <p:nvPr/>
            </p:nvSpPr>
            <p:spPr bwMode="auto">
              <a:xfrm>
                <a:off x="4502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130"/>
              <p:cNvSpPr>
                <a:spLocks noChangeShapeType="1"/>
              </p:cNvSpPr>
              <p:nvPr/>
            </p:nvSpPr>
            <p:spPr bwMode="auto">
              <a:xfrm>
                <a:off x="446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131"/>
              <p:cNvSpPr>
                <a:spLocks noChangeShapeType="1"/>
              </p:cNvSpPr>
              <p:nvPr/>
            </p:nvSpPr>
            <p:spPr bwMode="auto">
              <a:xfrm>
                <a:off x="4511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132"/>
              <p:cNvSpPr>
                <a:spLocks noChangeShapeType="1"/>
              </p:cNvSpPr>
              <p:nvPr/>
            </p:nvSpPr>
            <p:spPr bwMode="auto">
              <a:xfrm>
                <a:off x="4519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133"/>
              <p:cNvSpPr>
                <a:spLocks noChangeShapeType="1"/>
              </p:cNvSpPr>
              <p:nvPr/>
            </p:nvSpPr>
            <p:spPr bwMode="auto">
              <a:xfrm>
                <a:off x="4545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134"/>
              <p:cNvSpPr>
                <a:spLocks noChangeShapeType="1"/>
              </p:cNvSpPr>
              <p:nvPr/>
            </p:nvSpPr>
            <p:spPr bwMode="auto">
              <a:xfrm>
                <a:off x="4528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135"/>
              <p:cNvSpPr>
                <a:spLocks noChangeShapeType="1"/>
              </p:cNvSpPr>
              <p:nvPr/>
            </p:nvSpPr>
            <p:spPr bwMode="auto">
              <a:xfrm>
                <a:off x="4537" y="3551"/>
                <a:ext cx="0" cy="4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" name="Line 1136"/>
            <p:cNvSpPr>
              <a:spLocks noChangeShapeType="1"/>
            </p:cNvSpPr>
            <p:nvPr/>
          </p:nvSpPr>
          <p:spPr bwMode="auto">
            <a:xfrm>
              <a:off x="4649" y="305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137"/>
            <p:cNvSpPr>
              <a:spLocks noChangeShapeType="1"/>
            </p:cNvSpPr>
            <p:nvPr/>
          </p:nvSpPr>
          <p:spPr bwMode="auto">
            <a:xfrm>
              <a:off x="4649" y="306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138"/>
            <p:cNvSpPr>
              <a:spLocks noChangeShapeType="1"/>
            </p:cNvSpPr>
            <p:nvPr/>
          </p:nvSpPr>
          <p:spPr bwMode="auto">
            <a:xfrm>
              <a:off x="4649" y="3074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1139"/>
            <p:cNvSpPr>
              <a:spLocks noChangeShapeType="1"/>
            </p:cNvSpPr>
            <p:nvPr/>
          </p:nvSpPr>
          <p:spPr bwMode="auto">
            <a:xfrm>
              <a:off x="4649" y="308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1140"/>
            <p:cNvSpPr>
              <a:spLocks noChangeShapeType="1"/>
            </p:cNvSpPr>
            <p:nvPr/>
          </p:nvSpPr>
          <p:spPr bwMode="auto">
            <a:xfrm>
              <a:off x="4649" y="309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141"/>
            <p:cNvSpPr>
              <a:spLocks noChangeShapeType="1"/>
            </p:cNvSpPr>
            <p:nvPr/>
          </p:nvSpPr>
          <p:spPr bwMode="auto">
            <a:xfrm>
              <a:off x="4649" y="310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142"/>
            <p:cNvSpPr>
              <a:spLocks noChangeShapeType="1"/>
            </p:cNvSpPr>
            <p:nvPr/>
          </p:nvSpPr>
          <p:spPr bwMode="auto">
            <a:xfrm>
              <a:off x="4649" y="311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143"/>
            <p:cNvSpPr>
              <a:spLocks noChangeShapeType="1"/>
            </p:cNvSpPr>
            <p:nvPr/>
          </p:nvSpPr>
          <p:spPr bwMode="auto">
            <a:xfrm>
              <a:off x="4649" y="312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144"/>
            <p:cNvSpPr>
              <a:spLocks noChangeShapeType="1"/>
            </p:cNvSpPr>
            <p:nvPr/>
          </p:nvSpPr>
          <p:spPr bwMode="auto">
            <a:xfrm>
              <a:off x="4649" y="313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145"/>
            <p:cNvSpPr>
              <a:spLocks noChangeShapeType="1"/>
            </p:cNvSpPr>
            <p:nvPr/>
          </p:nvSpPr>
          <p:spPr bwMode="auto">
            <a:xfrm>
              <a:off x="4649" y="314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146"/>
            <p:cNvSpPr>
              <a:spLocks noChangeShapeType="1"/>
            </p:cNvSpPr>
            <p:nvPr/>
          </p:nvSpPr>
          <p:spPr bwMode="auto">
            <a:xfrm>
              <a:off x="4649" y="315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147"/>
            <p:cNvSpPr>
              <a:spLocks noChangeShapeType="1"/>
            </p:cNvSpPr>
            <p:nvPr/>
          </p:nvSpPr>
          <p:spPr bwMode="auto">
            <a:xfrm>
              <a:off x="4649" y="316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148"/>
            <p:cNvSpPr>
              <a:spLocks noChangeShapeType="1"/>
            </p:cNvSpPr>
            <p:nvPr/>
          </p:nvSpPr>
          <p:spPr bwMode="auto">
            <a:xfrm>
              <a:off x="4649" y="3175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149"/>
            <p:cNvSpPr>
              <a:spLocks noChangeShapeType="1"/>
            </p:cNvSpPr>
            <p:nvPr/>
          </p:nvSpPr>
          <p:spPr bwMode="auto">
            <a:xfrm>
              <a:off x="4649" y="3186"/>
              <a:ext cx="22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1150"/>
            <p:cNvSpPr>
              <a:spLocks noChangeArrowheads="1"/>
            </p:cNvSpPr>
            <p:nvPr/>
          </p:nvSpPr>
          <p:spPr bwMode="auto">
            <a:xfrm>
              <a:off x="4571" y="3298"/>
              <a:ext cx="240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1151"/>
            <p:cNvSpPr>
              <a:spLocks noChangeArrowheads="1"/>
            </p:cNvSpPr>
            <p:nvPr/>
          </p:nvSpPr>
          <p:spPr bwMode="auto">
            <a:xfrm>
              <a:off x="4828" y="3298"/>
              <a:ext cx="19" cy="4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" name="Group 1152"/>
            <p:cNvGrpSpPr>
              <a:grpSpLocks/>
            </p:cNvGrpSpPr>
            <p:nvPr/>
          </p:nvGrpSpPr>
          <p:grpSpPr bwMode="auto">
            <a:xfrm>
              <a:off x="4319" y="3318"/>
              <a:ext cx="485" cy="539"/>
              <a:chOff x="4319" y="3318"/>
              <a:chExt cx="485" cy="539"/>
            </a:xfrm>
          </p:grpSpPr>
          <p:sp>
            <p:nvSpPr>
              <p:cNvPr id="64" name="Line 1153"/>
              <p:cNvSpPr>
                <a:spLocks noChangeShapeType="1"/>
              </p:cNvSpPr>
              <p:nvPr/>
            </p:nvSpPr>
            <p:spPr bwMode="auto">
              <a:xfrm>
                <a:off x="4581" y="3318"/>
                <a:ext cx="223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Rectangle 1154"/>
              <p:cNvSpPr>
                <a:spLocks noChangeArrowheads="1"/>
              </p:cNvSpPr>
              <p:nvPr/>
            </p:nvSpPr>
            <p:spPr bwMode="auto">
              <a:xfrm>
                <a:off x="4319" y="3626"/>
                <a:ext cx="4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800" i="1" dirty="0" smtClean="0">
                    <a:latin typeface="Times New Roman" charset="0"/>
                  </a:rPr>
                  <a:t>SCP</a:t>
                </a:r>
                <a:endParaRPr lang="en-US" sz="1800" i="1" dirty="0">
                  <a:latin typeface="Times New Roman" charset="0"/>
                </a:endParaRPr>
              </a:p>
            </p:txBody>
          </p:sp>
        </p:grpSp>
      </p:grpSp>
      <p:sp>
        <p:nvSpPr>
          <p:cNvPr id="102" name="Line 502"/>
          <p:cNvSpPr>
            <a:spLocks noChangeShapeType="1"/>
          </p:cNvSpPr>
          <p:nvPr/>
        </p:nvSpPr>
        <p:spPr bwMode="auto">
          <a:xfrm>
            <a:off x="1381528" y="2135187"/>
            <a:ext cx="0" cy="4722813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" name="Line 502"/>
          <p:cNvSpPr>
            <a:spLocks noChangeShapeType="1"/>
          </p:cNvSpPr>
          <p:nvPr/>
        </p:nvSpPr>
        <p:spPr bwMode="auto">
          <a:xfrm>
            <a:off x="5271039" y="2153523"/>
            <a:ext cx="0" cy="4722813"/>
          </a:xfrm>
          <a:prstGeom prst="line">
            <a:avLst/>
          </a:prstGeom>
          <a:noFill/>
          <a:ln w="762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5" name="Straight Arrow Connector 104"/>
          <p:cNvCxnSpPr/>
          <p:nvPr/>
        </p:nvCxnSpPr>
        <p:spPr bwMode="auto">
          <a:xfrm flipV="1">
            <a:off x="1589870" y="2402870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1708653" y="2089991"/>
            <a:ext cx="28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Establish TCP Connection</a:t>
            </a:r>
            <a:endParaRPr lang="en-US" sz="1800" dirty="0"/>
          </a:p>
        </p:txBody>
      </p:sp>
      <p:sp>
        <p:nvSpPr>
          <p:cNvPr id="112" name="TextBox 111"/>
          <p:cNvSpPr txBox="1"/>
          <p:nvPr/>
        </p:nvSpPr>
        <p:spPr>
          <a:xfrm>
            <a:off x="1714861" y="2498199"/>
            <a:ext cx="2155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A-ASSOCIATE-RQ</a:t>
            </a:r>
            <a:endParaRPr lang="en-US" sz="1800" dirty="0"/>
          </a:p>
        </p:txBody>
      </p:sp>
      <p:cxnSp>
        <p:nvCxnSpPr>
          <p:cNvPr id="139" name="Straight Arrow Connector 138"/>
          <p:cNvCxnSpPr/>
          <p:nvPr/>
        </p:nvCxnSpPr>
        <p:spPr bwMode="auto">
          <a:xfrm flipV="1">
            <a:off x="1596077" y="2811088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0" name="TextBox 139"/>
          <p:cNvSpPr txBox="1"/>
          <p:nvPr/>
        </p:nvSpPr>
        <p:spPr>
          <a:xfrm>
            <a:off x="5598139" y="2105347"/>
            <a:ext cx="28262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t</a:t>
            </a:r>
            <a:r>
              <a:rPr lang="en-US" sz="1600" i="1" dirty="0" smtClean="0"/>
              <a:t>o IP/port deduced from AET</a:t>
            </a:r>
            <a:endParaRPr lang="en-US" sz="1600" i="1" dirty="0"/>
          </a:p>
        </p:txBody>
      </p:sp>
      <p:sp>
        <p:nvSpPr>
          <p:cNvPr id="141" name="TextBox 140"/>
          <p:cNvSpPr txBox="1"/>
          <p:nvPr/>
        </p:nvSpPr>
        <p:spPr>
          <a:xfrm>
            <a:off x="5595209" y="2513566"/>
            <a:ext cx="3415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o</a:t>
            </a:r>
            <a:r>
              <a:rPr lang="en-US" sz="1600" i="1" dirty="0" smtClean="0"/>
              <a:t>ffer CT Image Storage, TS1, TS2</a:t>
            </a:r>
            <a:endParaRPr lang="en-US" sz="1600" i="1" dirty="0"/>
          </a:p>
        </p:txBody>
      </p:sp>
      <p:sp>
        <p:nvSpPr>
          <p:cNvPr id="142" name="TextBox 141"/>
          <p:cNvSpPr txBox="1"/>
          <p:nvPr/>
        </p:nvSpPr>
        <p:spPr>
          <a:xfrm>
            <a:off x="2863194" y="2869863"/>
            <a:ext cx="212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A-ASSOCIATE-AC</a:t>
            </a:r>
            <a:endParaRPr lang="en-US" sz="1800" dirty="0"/>
          </a:p>
        </p:txBody>
      </p:sp>
      <p:cxnSp>
        <p:nvCxnSpPr>
          <p:cNvPr id="143" name="Straight Arrow Connector 142"/>
          <p:cNvCxnSpPr/>
          <p:nvPr/>
        </p:nvCxnSpPr>
        <p:spPr bwMode="auto">
          <a:xfrm flipV="1">
            <a:off x="1593148" y="3191888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5583143" y="2885230"/>
            <a:ext cx="3061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a</a:t>
            </a:r>
            <a:r>
              <a:rPr lang="en-US" sz="1600" i="1" dirty="0" smtClean="0"/>
              <a:t>ccept CT Image Storage, TS1</a:t>
            </a:r>
            <a:endParaRPr lang="en-US" sz="1600" i="1" dirty="0"/>
          </a:p>
        </p:txBody>
      </p:sp>
      <p:sp>
        <p:nvSpPr>
          <p:cNvPr id="145" name="TextBox 144"/>
          <p:cNvSpPr txBox="1"/>
          <p:nvPr/>
        </p:nvSpPr>
        <p:spPr>
          <a:xfrm>
            <a:off x="1711930" y="3500274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P-DATA-TF</a:t>
            </a:r>
            <a:endParaRPr lang="en-US" sz="1800" dirty="0"/>
          </a:p>
        </p:txBody>
      </p:sp>
      <p:cxnSp>
        <p:nvCxnSpPr>
          <p:cNvPr id="146" name="Straight Arrow Connector 145"/>
          <p:cNvCxnSpPr/>
          <p:nvPr/>
        </p:nvCxnSpPr>
        <p:spPr bwMode="auto">
          <a:xfrm flipV="1">
            <a:off x="1593146" y="381316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7" name="TextBox 146"/>
          <p:cNvSpPr txBox="1"/>
          <p:nvPr/>
        </p:nvSpPr>
        <p:spPr>
          <a:xfrm>
            <a:off x="5592278" y="3515641"/>
            <a:ext cx="3034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C-STORE-RQ </a:t>
            </a:r>
            <a:r>
              <a:rPr lang="en-US" sz="1600" i="1" dirty="0" err="1" smtClean="0"/>
              <a:t>Msg</a:t>
            </a:r>
            <a:r>
              <a:rPr lang="en-US" sz="1600" i="1" dirty="0" smtClean="0"/>
              <a:t>: Command</a:t>
            </a:r>
            <a:endParaRPr lang="en-US" sz="16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15687" y="3909985"/>
            <a:ext cx="3417165" cy="722162"/>
            <a:chOff x="1606550" y="3909985"/>
            <a:chExt cx="3417165" cy="722162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1606551" y="3910372"/>
              <a:ext cx="3417164" cy="721775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606550" y="3909985"/>
              <a:ext cx="60325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Loop</a:t>
              </a:r>
              <a:endParaRPr lang="en-US" sz="1400" dirty="0"/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1699861" y="4191710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P-DATA-TF</a:t>
            </a:r>
            <a:endParaRPr lang="en-US" sz="1800" dirty="0"/>
          </a:p>
        </p:txBody>
      </p:sp>
      <p:cxnSp>
        <p:nvCxnSpPr>
          <p:cNvPr id="149" name="Straight Arrow Connector 148"/>
          <p:cNvCxnSpPr/>
          <p:nvPr/>
        </p:nvCxnSpPr>
        <p:spPr bwMode="auto">
          <a:xfrm flipV="1">
            <a:off x="1581077" y="4504599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TextBox 149"/>
          <p:cNvSpPr txBox="1"/>
          <p:nvPr/>
        </p:nvSpPr>
        <p:spPr>
          <a:xfrm>
            <a:off x="5580209" y="4207077"/>
            <a:ext cx="2886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C-STORE-RQ </a:t>
            </a:r>
            <a:r>
              <a:rPr lang="en-US" sz="1600" i="1" dirty="0" err="1" smtClean="0"/>
              <a:t>Msg</a:t>
            </a:r>
            <a:r>
              <a:rPr lang="en-US" sz="1600" i="1" dirty="0" smtClean="0"/>
              <a:t>: Data Set</a:t>
            </a:r>
            <a:endParaRPr lang="en-US" sz="1600" i="1" dirty="0"/>
          </a:p>
        </p:txBody>
      </p:sp>
      <p:sp>
        <p:nvSpPr>
          <p:cNvPr id="151" name="TextBox 150"/>
          <p:cNvSpPr txBox="1"/>
          <p:nvPr/>
        </p:nvSpPr>
        <p:spPr>
          <a:xfrm>
            <a:off x="3600360" y="4602858"/>
            <a:ext cx="135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P-DATA-TF</a:t>
            </a:r>
            <a:endParaRPr lang="en-US" sz="1800" dirty="0"/>
          </a:p>
        </p:txBody>
      </p:sp>
      <p:cxnSp>
        <p:nvCxnSpPr>
          <p:cNvPr id="152" name="Straight Arrow Connector 151"/>
          <p:cNvCxnSpPr/>
          <p:nvPr/>
        </p:nvCxnSpPr>
        <p:spPr bwMode="auto">
          <a:xfrm flipV="1">
            <a:off x="1581080" y="492488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153" name="TextBox 152"/>
          <p:cNvSpPr txBox="1"/>
          <p:nvPr/>
        </p:nvSpPr>
        <p:spPr>
          <a:xfrm>
            <a:off x="5571075" y="4618225"/>
            <a:ext cx="3209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C-STORE-RSP </a:t>
            </a:r>
            <a:r>
              <a:rPr lang="en-US" sz="1600" i="1" dirty="0" err="1" smtClean="0"/>
              <a:t>Msg</a:t>
            </a:r>
            <a:r>
              <a:rPr lang="en-US" sz="1600" i="1" dirty="0" smtClean="0"/>
              <a:t>: Command</a:t>
            </a:r>
            <a:endParaRPr lang="en-US" sz="1600" i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1708519" y="5265394"/>
            <a:ext cx="191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A-RELEASE-RQ</a:t>
            </a:r>
            <a:endParaRPr lang="en-US" sz="1800" dirty="0"/>
          </a:p>
        </p:txBody>
      </p:sp>
      <p:cxnSp>
        <p:nvCxnSpPr>
          <p:cNvPr id="159" name="Straight Arrow Connector 158"/>
          <p:cNvCxnSpPr/>
          <p:nvPr/>
        </p:nvCxnSpPr>
        <p:spPr bwMode="auto">
          <a:xfrm flipV="1">
            <a:off x="1589735" y="557828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0" name="TextBox 159"/>
          <p:cNvSpPr txBox="1"/>
          <p:nvPr/>
        </p:nvSpPr>
        <p:spPr>
          <a:xfrm>
            <a:off x="2940894" y="5637058"/>
            <a:ext cx="204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A-RELEASE-RSP</a:t>
            </a:r>
            <a:endParaRPr lang="en-US" sz="1800" dirty="0"/>
          </a:p>
        </p:txBody>
      </p:sp>
      <p:cxnSp>
        <p:nvCxnSpPr>
          <p:cNvPr id="161" name="Straight Arrow Connector 160"/>
          <p:cNvCxnSpPr/>
          <p:nvPr/>
        </p:nvCxnSpPr>
        <p:spPr bwMode="auto">
          <a:xfrm flipV="1">
            <a:off x="1586806" y="5959083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 flipV="1">
            <a:off x="1581291" y="6346722"/>
            <a:ext cx="3499528" cy="91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3" name="TextBox 162"/>
          <p:cNvSpPr txBox="1"/>
          <p:nvPr/>
        </p:nvSpPr>
        <p:spPr>
          <a:xfrm>
            <a:off x="1700074" y="6033843"/>
            <a:ext cx="2524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Close TCP Connection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427788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Brief history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File formats and Storage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ervices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Data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et encoding principles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Transfer Syntaxes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Information Object Definitions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Storage SOP Classes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Other DICOM services than storage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Conformance statements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Association Negotiation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DICOM Message Service Elements (DIMSE)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DICOM Upper Layer Protocol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(DUL)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eaLnBrk="1" hangingPunct="1">
              <a:buNone/>
            </a:pPr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269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AR_20050603_CTMR_20050528_DAC">
  <a:themeElements>
    <a:clrScheme name="SCAR_20050603_CTMR_20050528_DAC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SCAR_20050603_CTMR_20050528_DA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CAR_20050603_CTMR_20050528_DAC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Inside Helgray - User:Users:dclunie:Documents:Medical:stuff:Advancement:CTMultiFrame:SCAR2005:SCAR_20050603_CTMR_20050528_DAC.ppt</Template>
  <TotalTime>13233</TotalTime>
  <Words>4896</Words>
  <Application>Microsoft Macintosh PowerPoint</Application>
  <PresentationFormat>On-screen Show (4:3)</PresentationFormat>
  <Paragraphs>837</Paragraphs>
  <Slides>95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97" baseType="lpstr">
      <vt:lpstr>SCAR_20050603_CTMR_20050528_DAC</vt:lpstr>
      <vt:lpstr>Document</vt:lpstr>
      <vt:lpstr>DICOM WG 30 Small Animal Imaging  DICOM Training  Introduction and Basic Concepts</vt:lpstr>
      <vt:lpstr>DICOM – Learning Objectives</vt:lpstr>
      <vt:lpstr>Who Needs to Know What?</vt:lpstr>
      <vt:lpstr>DICOM – Brief History</vt:lpstr>
      <vt:lpstr>DICOM – Brief History</vt:lpstr>
      <vt:lpstr>DICOM – Brief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DICOM – Brief History</vt:lpstr>
      <vt:lpstr>DICOM – Scope</vt:lpstr>
      <vt:lpstr>DICOM – Scope</vt:lpstr>
      <vt:lpstr>Why does DICOM exist ?</vt:lpstr>
      <vt:lpstr>Why interchange images ?</vt:lpstr>
      <vt:lpstr>Why (open) standards at all ?</vt:lpstr>
      <vt:lpstr>Why not existing standards ?</vt:lpstr>
      <vt:lpstr>DICOM – Why?</vt:lpstr>
      <vt:lpstr>Key goals of DICOM</vt:lpstr>
      <vt:lpstr>DICOM does NOT define:</vt:lpstr>
      <vt:lpstr>What is Interoperability ?</vt:lpstr>
      <vt:lpstr>DICOM and Interoperability</vt:lpstr>
      <vt:lpstr>DICOM and Interoperability</vt:lpstr>
      <vt:lpstr>DICOM SOP Classes/Roles</vt:lpstr>
      <vt:lpstr>DICOM SOP Classes/Roles</vt:lpstr>
      <vt:lpstr>Why is DICOM so specific ?</vt:lpstr>
      <vt:lpstr>DICOM SOP Classes/Roles</vt:lpstr>
      <vt:lpstr>DICOM SOP Classes/Roles</vt:lpstr>
      <vt:lpstr>Modality is Important</vt:lpstr>
      <vt:lpstr>Modality is Important</vt:lpstr>
      <vt:lpstr>Modality-specific DICOM IODs</vt:lpstr>
      <vt:lpstr>Composite Information Model</vt:lpstr>
      <vt:lpstr>MR Image IOD</vt:lpstr>
      <vt:lpstr>Image Plane Module</vt:lpstr>
      <vt:lpstr>Encoding – Data Elements</vt:lpstr>
      <vt:lpstr>Encoding – Data Elements</vt:lpstr>
      <vt:lpstr>PowerPoint Presentation</vt:lpstr>
      <vt:lpstr>Example MR Image Dataset</vt:lpstr>
      <vt:lpstr>PowerPoint Presentation</vt:lpstr>
      <vt:lpstr>Encoding – Sequences</vt:lpstr>
      <vt:lpstr>PowerPoint Presentation</vt:lpstr>
      <vt:lpstr>Dump Tool Output for Sequence</vt:lpstr>
      <vt:lpstr>Actual Binary Encoding</vt:lpstr>
      <vt:lpstr>You Need a Library or Toolkit</vt:lpstr>
      <vt:lpstr>Private Data Elements</vt:lpstr>
      <vt:lpstr>DICOM – Is it a “File Format”?</vt:lpstr>
      <vt:lpstr>File Format v. Data 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Meta Information Header?</vt:lpstr>
      <vt:lpstr>Transfer Syntax</vt:lpstr>
      <vt:lpstr>DICOM Services - PACS</vt:lpstr>
      <vt:lpstr>Original DICOM Services</vt:lpstr>
      <vt:lpstr>Newer DICOM Services</vt:lpstr>
      <vt:lpstr>Query/Retrieve Classes</vt:lpstr>
      <vt:lpstr>Print Service Classes</vt:lpstr>
      <vt:lpstr>Modality/IS Related Services</vt:lpstr>
      <vt:lpstr>IHE Scheduled Workflow</vt:lpstr>
      <vt:lpstr>IHE Scheduled Workflow</vt:lpstr>
      <vt:lpstr>Display Function Standard</vt:lpstr>
      <vt:lpstr>Example of DICOM Services</vt:lpstr>
      <vt:lpstr>DICOM Services – No PACS</vt:lpstr>
      <vt:lpstr>Conformance Statement</vt:lpstr>
      <vt:lpstr>Conformance Statement Example CT Scanner Specifications - SCU Role</vt:lpstr>
      <vt:lpstr>Conformance Statement Example CT Scanner Specifications - SCP Role</vt:lpstr>
      <vt:lpstr>Integration using DICOM</vt:lpstr>
      <vt:lpstr>Integration using DICOM</vt:lpstr>
      <vt:lpstr>More DICOM Specifics</vt:lpstr>
      <vt:lpstr>Service Classes</vt:lpstr>
      <vt:lpstr>Service Classes</vt:lpstr>
      <vt:lpstr>DICOM Application Layer</vt:lpstr>
      <vt:lpstr>DICOM Upper Layer Protocol</vt:lpstr>
      <vt:lpstr>DICOM Upper Layer Protocol</vt:lpstr>
      <vt:lpstr>DICOM Upper Layer Protocol</vt:lpstr>
      <vt:lpstr>DUL – Addressing</vt:lpstr>
      <vt:lpstr>Association Establishment</vt:lpstr>
      <vt:lpstr>DUL – Association Request</vt:lpstr>
      <vt:lpstr>Presentation Context</vt:lpstr>
      <vt:lpstr>A-ASSOCIATE-RQ/-AC PDU</vt:lpstr>
      <vt:lpstr>Message Service Elements</vt:lpstr>
      <vt:lpstr>DIMSE Service Primitives</vt:lpstr>
      <vt:lpstr>DIMSE Protocol - Commands</vt:lpstr>
      <vt:lpstr>P-DATA-TF PDU</vt:lpstr>
      <vt:lpstr>DUL and DIMSE Example</vt:lpstr>
      <vt:lpstr>DUL and DIMSE Example</vt:lpstr>
      <vt:lpstr>DUL and DIMSE Example</vt:lpstr>
      <vt:lpstr>Summary</vt:lpstr>
    </vt:vector>
  </TitlesOfParts>
  <Company>David Clunie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Mammo Issues</dc:title>
  <dc:creator>David Clunie</dc:creator>
  <cp:lastModifiedBy>David Clunie</cp:lastModifiedBy>
  <cp:revision>2196</cp:revision>
  <cp:lastPrinted>2005-06-07T11:12:42Z</cp:lastPrinted>
  <dcterms:created xsi:type="dcterms:W3CDTF">2009-02-10T18:09:56Z</dcterms:created>
  <dcterms:modified xsi:type="dcterms:W3CDTF">2014-08-20T14:38:06Z</dcterms:modified>
</cp:coreProperties>
</file>