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51206400" cy="32004000"/>
  <p:notesSz cx="9372600" cy="7086600"/>
  <p:defaultTextStyle>
    <a:defPPr>
      <a:defRPr lang="en-US"/>
    </a:defPPr>
    <a:lvl1pPr marL="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7744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5488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3232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0976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88720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26464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64208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019520" algn="l" defTabSz="475488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CCCFF"/>
    <a:srgbClr val="FFFF99"/>
    <a:srgbClr val="FFFF66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303" autoAdjust="0"/>
  </p:normalViewPr>
  <p:slideViewPr>
    <p:cSldViewPr>
      <p:cViewPr varScale="1">
        <p:scale>
          <a:sx n="14" d="100"/>
          <a:sy n="14" d="100"/>
        </p:scale>
        <p:origin x="-1541" y="-115"/>
      </p:cViewPr>
      <p:guideLst>
        <p:guide orient="horz" pos="1008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1460" cy="354330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r">
              <a:defRPr sz="1200"/>
            </a:lvl1pPr>
          </a:lstStyle>
          <a:p>
            <a:fld id="{8F9488A1-985F-453E-B1DF-F0D529FF02B3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533400"/>
            <a:ext cx="4251325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0" rIns="93162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6"/>
            <a:ext cx="7498080" cy="3188970"/>
          </a:xfrm>
          <a:prstGeom prst="rect">
            <a:avLst/>
          </a:prstGeom>
        </p:spPr>
        <p:txBody>
          <a:bodyPr vert="horz" lIns="93162" tIns="46580" rIns="93162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31040"/>
            <a:ext cx="4061460" cy="354330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r">
              <a:defRPr sz="1200"/>
            </a:lvl1pPr>
          </a:lstStyle>
          <a:p>
            <a:fld id="{B98C867A-11C1-4456-AC9E-E1C763CF5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8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237744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475488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713232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950976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1188720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1426464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664208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9019520" algn="l" defTabSz="475488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9941986"/>
            <a:ext cx="43525440" cy="6860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135600"/>
            <a:ext cx="35844480" cy="817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281646"/>
            <a:ext cx="11521440" cy="27307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281646"/>
            <a:ext cx="33710880" cy="27307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20565536"/>
            <a:ext cx="43525440" cy="6356350"/>
          </a:xfrm>
        </p:spPr>
        <p:txBody>
          <a:bodyPr anchor="t"/>
          <a:lstStyle>
            <a:lvl1pPr algn="l">
              <a:defRPr sz="20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3564663"/>
            <a:ext cx="43525440" cy="7000873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7744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75488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13232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4pPr>
            <a:lvl5pPr marL="95097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5pPr>
            <a:lvl6pPr marL="1188720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6pPr>
            <a:lvl7pPr marL="1426464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7pPr>
            <a:lvl8pPr marL="1664208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8pPr>
            <a:lvl9pPr marL="1901952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7467603"/>
            <a:ext cx="22616160" cy="21121161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7467603"/>
            <a:ext cx="22616160" cy="21121161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163861"/>
            <a:ext cx="22625053" cy="2985556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400" b="1"/>
            </a:lvl3pPr>
            <a:lvl4pPr marL="7132320" indent="0">
              <a:buNone/>
              <a:defRPr sz="8300" b="1"/>
            </a:lvl4pPr>
            <a:lvl5pPr marL="9509760" indent="0">
              <a:buNone/>
              <a:defRPr sz="8300" b="1"/>
            </a:lvl5pPr>
            <a:lvl6pPr marL="11887200" indent="0">
              <a:buNone/>
              <a:defRPr sz="8300" b="1"/>
            </a:lvl6pPr>
            <a:lvl7pPr marL="14264640" indent="0">
              <a:buNone/>
              <a:defRPr sz="8300" b="1"/>
            </a:lvl7pPr>
            <a:lvl8pPr marL="16642080" indent="0">
              <a:buNone/>
              <a:defRPr sz="8300" b="1"/>
            </a:lvl8pPr>
            <a:lvl9pPr marL="19019520" indent="0">
              <a:buNone/>
              <a:defRPr sz="8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0149417"/>
            <a:ext cx="22625053" cy="18439344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163861"/>
            <a:ext cx="22633941" cy="2985556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77440" indent="0">
              <a:buNone/>
              <a:defRPr sz="10400" b="1"/>
            </a:lvl2pPr>
            <a:lvl3pPr marL="4754880" indent="0">
              <a:buNone/>
              <a:defRPr sz="9400" b="1"/>
            </a:lvl3pPr>
            <a:lvl4pPr marL="7132320" indent="0">
              <a:buNone/>
              <a:defRPr sz="8300" b="1"/>
            </a:lvl4pPr>
            <a:lvl5pPr marL="9509760" indent="0">
              <a:buNone/>
              <a:defRPr sz="8300" b="1"/>
            </a:lvl5pPr>
            <a:lvl6pPr marL="11887200" indent="0">
              <a:buNone/>
              <a:defRPr sz="8300" b="1"/>
            </a:lvl6pPr>
            <a:lvl7pPr marL="14264640" indent="0">
              <a:buNone/>
              <a:defRPr sz="8300" b="1"/>
            </a:lvl7pPr>
            <a:lvl8pPr marL="16642080" indent="0">
              <a:buNone/>
              <a:defRPr sz="8300" b="1"/>
            </a:lvl8pPr>
            <a:lvl9pPr marL="19019520" indent="0">
              <a:buNone/>
              <a:defRPr sz="8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149417"/>
            <a:ext cx="22633941" cy="18439344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274233"/>
            <a:ext cx="16846554" cy="5422900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1" y="1274235"/>
            <a:ext cx="28625800" cy="27314528"/>
          </a:xfrm>
        </p:spPr>
        <p:txBody>
          <a:bodyPr/>
          <a:lstStyle>
            <a:lvl1pPr>
              <a:defRPr sz="16600"/>
            </a:lvl1pPr>
            <a:lvl2pPr>
              <a:defRPr sz="14600"/>
            </a:lvl2pPr>
            <a:lvl3pPr>
              <a:defRPr sz="125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697135"/>
            <a:ext cx="16846554" cy="21891628"/>
          </a:xfrm>
        </p:spPr>
        <p:txBody>
          <a:bodyPr/>
          <a:lstStyle>
            <a:lvl1pPr marL="0" indent="0">
              <a:buNone/>
              <a:defRPr sz="7300"/>
            </a:lvl1pPr>
            <a:lvl2pPr marL="2377440" indent="0">
              <a:buNone/>
              <a:defRPr sz="6200"/>
            </a:lvl2pPr>
            <a:lvl3pPr marL="4754880" indent="0">
              <a:buNone/>
              <a:defRPr sz="5200"/>
            </a:lvl3pPr>
            <a:lvl4pPr marL="7132320" indent="0">
              <a:buNone/>
              <a:defRPr sz="4700"/>
            </a:lvl4pPr>
            <a:lvl5pPr marL="9509760" indent="0">
              <a:buNone/>
              <a:defRPr sz="4700"/>
            </a:lvl5pPr>
            <a:lvl6pPr marL="11887200" indent="0">
              <a:buNone/>
              <a:defRPr sz="4700"/>
            </a:lvl6pPr>
            <a:lvl7pPr marL="14264640" indent="0">
              <a:buNone/>
              <a:defRPr sz="4700"/>
            </a:lvl7pPr>
            <a:lvl8pPr marL="16642080" indent="0">
              <a:buNone/>
              <a:defRPr sz="4700"/>
            </a:lvl8pPr>
            <a:lvl9pPr marL="19019520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2402800"/>
            <a:ext cx="30723840" cy="2644778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859617"/>
            <a:ext cx="30723840" cy="19202400"/>
          </a:xfrm>
        </p:spPr>
        <p:txBody>
          <a:bodyPr/>
          <a:lstStyle>
            <a:lvl1pPr marL="0" indent="0">
              <a:buNone/>
              <a:defRPr sz="16600"/>
            </a:lvl1pPr>
            <a:lvl2pPr marL="2377440" indent="0">
              <a:buNone/>
              <a:defRPr sz="14600"/>
            </a:lvl2pPr>
            <a:lvl3pPr marL="4754880" indent="0">
              <a:buNone/>
              <a:defRPr sz="12500"/>
            </a:lvl3pPr>
            <a:lvl4pPr marL="7132320" indent="0">
              <a:buNone/>
              <a:defRPr sz="10400"/>
            </a:lvl4pPr>
            <a:lvl5pPr marL="9509760" indent="0">
              <a:buNone/>
              <a:defRPr sz="10400"/>
            </a:lvl5pPr>
            <a:lvl6pPr marL="11887200" indent="0">
              <a:buNone/>
              <a:defRPr sz="10400"/>
            </a:lvl6pPr>
            <a:lvl7pPr marL="14264640" indent="0">
              <a:buNone/>
              <a:defRPr sz="10400"/>
            </a:lvl7pPr>
            <a:lvl8pPr marL="16642080" indent="0">
              <a:buNone/>
              <a:defRPr sz="10400"/>
            </a:lvl8pPr>
            <a:lvl9pPr marL="19019520" indent="0">
              <a:buNone/>
              <a:defRPr sz="10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047577"/>
            <a:ext cx="30723840" cy="3756023"/>
          </a:xfrm>
        </p:spPr>
        <p:txBody>
          <a:bodyPr/>
          <a:lstStyle>
            <a:lvl1pPr marL="0" indent="0">
              <a:buNone/>
              <a:defRPr sz="7300"/>
            </a:lvl1pPr>
            <a:lvl2pPr marL="2377440" indent="0">
              <a:buNone/>
              <a:defRPr sz="6200"/>
            </a:lvl2pPr>
            <a:lvl3pPr marL="4754880" indent="0">
              <a:buNone/>
              <a:defRPr sz="5200"/>
            </a:lvl3pPr>
            <a:lvl4pPr marL="7132320" indent="0">
              <a:buNone/>
              <a:defRPr sz="4700"/>
            </a:lvl4pPr>
            <a:lvl5pPr marL="9509760" indent="0">
              <a:buNone/>
              <a:defRPr sz="4700"/>
            </a:lvl5pPr>
            <a:lvl6pPr marL="11887200" indent="0">
              <a:buNone/>
              <a:defRPr sz="4700"/>
            </a:lvl6pPr>
            <a:lvl7pPr marL="14264640" indent="0">
              <a:buNone/>
              <a:defRPr sz="4700"/>
            </a:lvl7pPr>
            <a:lvl8pPr marL="16642080" indent="0">
              <a:buNone/>
              <a:defRPr sz="4700"/>
            </a:lvl8pPr>
            <a:lvl9pPr marL="19019520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281644"/>
            <a:ext cx="46085760" cy="5334000"/>
          </a:xfrm>
          <a:prstGeom prst="rect">
            <a:avLst/>
          </a:prstGeom>
        </p:spPr>
        <p:txBody>
          <a:bodyPr vert="horz" lIns="475488" tIns="237744" rIns="475488" bIns="2377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467603"/>
            <a:ext cx="46085760" cy="21121161"/>
          </a:xfrm>
          <a:prstGeom prst="rect">
            <a:avLst/>
          </a:prstGeom>
        </p:spPr>
        <p:txBody>
          <a:bodyPr vert="horz" lIns="475488" tIns="237744" rIns="475488" bIns="2377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29662969"/>
            <a:ext cx="11948160" cy="1703917"/>
          </a:xfrm>
          <a:prstGeom prst="rect">
            <a:avLst/>
          </a:prstGeom>
        </p:spPr>
        <p:txBody>
          <a:bodyPr vert="horz" lIns="475488" tIns="237744" rIns="475488" bIns="237744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67F4-103F-4720-A73C-E94F91B58CE0}" type="datetimeFigureOut">
              <a:rPr lang="en-US" smtClean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9662969"/>
            <a:ext cx="16215360" cy="1703917"/>
          </a:xfrm>
          <a:prstGeom prst="rect">
            <a:avLst/>
          </a:prstGeom>
        </p:spPr>
        <p:txBody>
          <a:bodyPr vert="horz" lIns="475488" tIns="237744" rIns="475488" bIns="237744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29662969"/>
            <a:ext cx="11948160" cy="1703917"/>
          </a:xfrm>
          <a:prstGeom prst="rect">
            <a:avLst/>
          </a:prstGeom>
        </p:spPr>
        <p:txBody>
          <a:bodyPr vert="horz" lIns="475488" tIns="237744" rIns="475488" bIns="237744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E4C1-D887-4386-A73D-AED6A990B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54880" rtl="0" eaLnBrk="1" latinLnBrk="0" hangingPunct="1">
        <a:spcBef>
          <a:spcPct val="0"/>
        </a:spcBef>
        <a:buNone/>
        <a:defRPr sz="2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0" indent="-1783080" algn="l" defTabSz="4754880" rtl="0" eaLnBrk="1" latinLnBrk="0" hangingPunct="1">
        <a:spcBef>
          <a:spcPct val="20000"/>
        </a:spcBef>
        <a:buFont typeface="Arial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63340" indent="-1485900" algn="l" defTabSz="4754880" rtl="0" eaLnBrk="1" latinLnBrk="0" hangingPunct="1">
        <a:spcBef>
          <a:spcPct val="20000"/>
        </a:spcBef>
        <a:buFont typeface="Arial" pitchFamily="34" charset="0"/>
        <a:buChar char="–"/>
        <a:defRPr sz="1460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00" indent="-1188720" algn="l" defTabSz="4754880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3pPr>
      <a:lvl4pPr marL="8321040" indent="-1188720" algn="l" defTabSz="4754880" rtl="0" eaLnBrk="1" latinLnBrk="0" hangingPunct="1">
        <a:spcBef>
          <a:spcPct val="20000"/>
        </a:spcBef>
        <a:buFont typeface="Arial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0" indent="-1188720" algn="l" defTabSz="4754880" rtl="0" eaLnBrk="1" latinLnBrk="0" hangingPunct="1">
        <a:spcBef>
          <a:spcPct val="20000"/>
        </a:spcBef>
        <a:buFont typeface="Arial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075920" indent="-1188720" algn="l" defTabSz="4754880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360" indent="-1188720" algn="l" defTabSz="4754880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0" indent="-1188720" algn="l" defTabSz="4754880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208240" indent="-1188720" algn="l" defTabSz="4754880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75488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50976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64208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019520" algn="l" defTabSz="4754880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anell@uw.edu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emf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11" descr="irl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7" y="1524000"/>
            <a:ext cx="7370763" cy="16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712371" y="5105400"/>
            <a:ext cx="11051382" cy="637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lIns="115562" tIns="57781" rIns="115562" bIns="57781">
            <a:spAutoFit/>
          </a:bodyPr>
          <a:lstStyle/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>
                <a:cs typeface="Comic Sans MS"/>
              </a:rPr>
              <a:t>Nearly all test-retest SUV measurements on the same scanner were within approximately 20% and 1.0 SUV units of each other.  On different scanners SUV measurements were within 24% and 1.0 SUV units.  Careful instrument calibration and strict implementation of patient handling procedures contribute to optimizing reproducibility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>
                <a:cs typeface="Comic Sans MS"/>
              </a:rPr>
              <a:t>Some variables, such as uptake time, can be easily standardized, controlled, and optimized, contributing minimally to FDG </a:t>
            </a:r>
            <a:r>
              <a:rPr lang="en-US" sz="3000" dirty="0" err="1" smtClean="0">
                <a:cs typeface="Comic Sans MS"/>
              </a:rPr>
              <a:t>SUVmax</a:t>
            </a:r>
            <a:r>
              <a:rPr lang="en-US" sz="3000" dirty="0" smtClean="0">
                <a:cs typeface="Comic Sans MS"/>
              </a:rPr>
              <a:t> variability. 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>
                <a:cs typeface="Comic Sans MS"/>
              </a:rPr>
              <a:t>Other variables, such as patient blood glucose, are not as easily controlled and may contribute by a greater degree to FDG </a:t>
            </a:r>
            <a:r>
              <a:rPr lang="en-US" sz="3000" dirty="0" err="1" smtClean="0">
                <a:cs typeface="Comic Sans MS"/>
              </a:rPr>
              <a:t>SUVmax</a:t>
            </a:r>
            <a:r>
              <a:rPr lang="en-US" sz="3000" dirty="0" smtClean="0">
                <a:cs typeface="Comic Sans MS"/>
              </a:rPr>
              <a:t> variability. 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>
                <a:cs typeface="Comic Sans MS"/>
              </a:rPr>
              <a:t>Factors contributing to </a:t>
            </a:r>
            <a:r>
              <a:rPr lang="en-US" sz="3000" dirty="0" err="1" smtClean="0">
                <a:cs typeface="Comic Sans MS"/>
              </a:rPr>
              <a:t>SUVmax</a:t>
            </a:r>
            <a:r>
              <a:rPr lang="en-US" sz="3000" dirty="0" smtClean="0">
                <a:cs typeface="Comic Sans MS"/>
              </a:rPr>
              <a:t> which have greater variability can reduce study power significantly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914400" y="3200400"/>
            <a:ext cx="49758600" cy="0"/>
          </a:xfrm>
          <a:prstGeom prst="line">
            <a:avLst/>
          </a:prstGeom>
          <a:noFill/>
          <a:ln w="53975">
            <a:solidFill>
              <a:srgbClr val="350A5E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712371" y="13487401"/>
            <a:ext cx="11036829" cy="52916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wrap="square" lIns="115562" tIns="57781" rIns="115562" bIns="57781">
            <a:spAutoFit/>
          </a:bodyPr>
          <a:lstStyle/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200" dirty="0"/>
              <a:t>If PET/CT systems are carefully calibrated and monitored, and imaging protocols are consistent, then variability associated with FDG </a:t>
            </a:r>
            <a:r>
              <a:rPr lang="en-US" sz="3200" dirty="0" err="1"/>
              <a:t>SUVmax</a:t>
            </a:r>
            <a:r>
              <a:rPr lang="en-US" sz="3200" dirty="0"/>
              <a:t> between scans is similar to prior test/retest </a:t>
            </a:r>
            <a:r>
              <a:rPr lang="en-US" sz="3200" dirty="0" smtClean="0"/>
              <a:t>studies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200" dirty="0" smtClean="0"/>
              <a:t>Clinical </a:t>
            </a:r>
            <a:r>
              <a:rPr lang="en-US" sz="3200" dirty="0"/>
              <a:t>trials that utilize quantitative PET/CT imaging throughout a network of calibrated PET/CT scanners could increase patient recruitment and improve confidence in trial results.  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200" dirty="0">
                <a:cs typeface="Comic Sans MS"/>
              </a:rPr>
              <a:t>Phantom measurements suggest that instrumentation-related variability is on the order of 5% assuming proper calibration, in accord with previous </a:t>
            </a:r>
            <a:r>
              <a:rPr lang="en-US" sz="3200" dirty="0" smtClean="0">
                <a:cs typeface="Comic Sans MS"/>
              </a:rPr>
              <a:t>studies</a:t>
            </a:r>
            <a:r>
              <a:rPr lang="en-US" sz="3200" baseline="30000" dirty="0" smtClean="0">
                <a:cs typeface="Comic Sans MS"/>
              </a:rPr>
              <a:t>4</a:t>
            </a:r>
            <a:endParaRPr lang="en-US" sz="3200" dirty="0">
              <a:cs typeface="Comic Sans M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712371" y="20040600"/>
            <a:ext cx="11051382" cy="23352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lIns="115562" tIns="57781" rIns="115562" bIns="57781">
            <a:spAutoFit/>
          </a:bodyPr>
          <a:lstStyle/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>
                <a:latin typeface="+mj-lt"/>
                <a:cs typeface="Comic Sans MS"/>
              </a:rPr>
              <a:t>Expand </a:t>
            </a:r>
            <a:r>
              <a:rPr lang="en-US" sz="3000" dirty="0">
                <a:latin typeface="+mj-lt"/>
                <a:cs typeface="Comic Sans MS"/>
              </a:rPr>
              <a:t>data set to include more sites and  test-retest data acquired at two different sites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>
                <a:latin typeface="+mj-lt"/>
                <a:cs typeface="Comic Sans MS"/>
              </a:rPr>
              <a:t>Develop </a:t>
            </a:r>
            <a:r>
              <a:rPr lang="en-US" sz="3000" dirty="0" smtClean="0">
                <a:latin typeface="+mj-lt"/>
                <a:cs typeface="Comic Sans MS"/>
              </a:rPr>
              <a:t>PET study guidelines that incorporate instrument performance, patient variability, and protocol adherence into study design.</a:t>
            </a:r>
            <a:endParaRPr lang="en-US" sz="3000" dirty="0">
              <a:latin typeface="+mj-lt"/>
              <a:cs typeface="Comic Sans M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690146" y="29184600"/>
            <a:ext cx="11051382" cy="20402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lIns="115562" tIns="57781" rIns="115562" bIns="57781">
            <a:spAutoFit/>
          </a:bodyPr>
          <a:lstStyle/>
          <a:p>
            <a:pPr defTabSz="2377223">
              <a:defRPr/>
            </a:pPr>
            <a:r>
              <a:rPr lang="en-US" sz="3500" b="1" dirty="0">
                <a:latin typeface="+mj-lt"/>
                <a:cs typeface="Comic Sans MS"/>
              </a:rPr>
              <a:t>Acknowledgments</a:t>
            </a: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000" dirty="0">
                <a:latin typeface="+mj-lt"/>
                <a:cs typeface="Comic Sans MS"/>
              </a:rPr>
              <a:t>This work was supported by </a:t>
            </a:r>
            <a:endParaRPr lang="en-US" sz="3000" dirty="0" smtClean="0">
              <a:latin typeface="+mj-lt"/>
              <a:cs typeface="Comic Sans MS"/>
            </a:endParaRPr>
          </a:p>
          <a:p>
            <a:pPr marL="2810797" lvl="1" indent="-433357" defTabSz="2377223">
              <a:buFont typeface="Courier New"/>
              <a:buChar char="o"/>
              <a:defRPr/>
            </a:pPr>
            <a:r>
              <a:rPr lang="en-US" sz="3000" dirty="0" smtClean="0">
                <a:latin typeface="+mj-lt"/>
                <a:cs typeface="Comic Sans MS"/>
              </a:rPr>
              <a:t>NIH </a:t>
            </a:r>
            <a:r>
              <a:rPr lang="en-US" sz="3000" dirty="0">
                <a:latin typeface="+mj-lt"/>
                <a:cs typeface="Comic Sans MS"/>
              </a:rPr>
              <a:t>grant </a:t>
            </a:r>
            <a:r>
              <a:rPr lang="en-US" sz="3000" dirty="0" smtClean="0">
                <a:latin typeface="+mj-lt"/>
                <a:cs typeface="Comic Sans MS"/>
              </a:rPr>
              <a:t>U01-CA148131</a:t>
            </a:r>
          </a:p>
          <a:p>
            <a:pPr marL="2810797" lvl="1" indent="-433357" defTabSz="2377223">
              <a:buFont typeface="Courier New"/>
              <a:buChar char="o"/>
              <a:defRPr/>
            </a:pPr>
            <a:r>
              <a:rPr lang="en-US" sz="3000" dirty="0" smtClean="0">
                <a:latin typeface="+mj-lt"/>
                <a:cs typeface="Comic Sans MS"/>
              </a:rPr>
              <a:t>NCI-SAIC Contract 24XS036-004</a:t>
            </a:r>
            <a:endParaRPr lang="en-US" sz="3000" dirty="0">
              <a:latin typeface="+mj-lt"/>
              <a:cs typeface="Comic Sans MS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712371" y="22631400"/>
            <a:ext cx="11051382" cy="48759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lIns="115562" tIns="57781" rIns="115562" bIns="57781">
            <a:spAutoFit/>
          </a:bodyPr>
          <a:lstStyle/>
          <a:p>
            <a:pPr>
              <a:defRPr/>
            </a:pPr>
            <a:r>
              <a:rPr lang="en-US" sz="3500" b="1" dirty="0">
                <a:ea typeface="ＭＳ Ｐゴシック" charset="-128"/>
              </a:rPr>
              <a:t>References</a:t>
            </a:r>
          </a:p>
          <a:p>
            <a:pPr>
              <a:lnSpc>
                <a:spcPct val="90000"/>
              </a:lnSpc>
              <a:spcBef>
                <a:spcPts val="1137"/>
              </a:spcBef>
              <a:defRPr/>
            </a:pPr>
            <a:r>
              <a:rPr lang="en-US" sz="2400" dirty="0">
                <a:ea typeface="ＭＳ Ｐゴシック" charset="-128"/>
              </a:rPr>
              <a:t>1. </a:t>
            </a:r>
            <a:r>
              <a:rPr lang="en-US" sz="2400" dirty="0" err="1">
                <a:ea typeface="ＭＳ Ｐゴシック" charset="-128"/>
              </a:rPr>
              <a:t>Boellaard</a:t>
            </a:r>
            <a:r>
              <a:rPr lang="en-US" sz="2400" dirty="0">
                <a:ea typeface="ＭＳ Ｐゴシック" charset="-128"/>
              </a:rPr>
              <a:t>, R. Standards for PET Image Acquisition and Quantitative Data Analysis.  J. </a:t>
            </a:r>
            <a:r>
              <a:rPr lang="en-US" sz="2400" dirty="0" err="1">
                <a:ea typeface="ＭＳ Ｐゴシック" charset="-128"/>
              </a:rPr>
              <a:t>Nucl</a:t>
            </a:r>
            <a:r>
              <a:rPr lang="en-US" sz="2400" dirty="0">
                <a:ea typeface="ＭＳ Ｐゴシック" charset="-128"/>
              </a:rPr>
              <a:t>. Med., </a:t>
            </a:r>
            <a:r>
              <a:rPr lang="en-US" sz="2400" dirty="0" err="1">
                <a:ea typeface="ＭＳ Ｐゴシック" charset="-128"/>
              </a:rPr>
              <a:t>Vol</a:t>
            </a:r>
            <a:r>
              <a:rPr lang="en-US" sz="2400" dirty="0">
                <a:ea typeface="ＭＳ Ｐゴシック" charset="-128"/>
              </a:rPr>
              <a:t> 50 no. Suppl. 115-205.</a:t>
            </a:r>
          </a:p>
          <a:p>
            <a:pPr>
              <a:lnSpc>
                <a:spcPct val="90000"/>
              </a:lnSpc>
              <a:spcBef>
                <a:spcPts val="1137"/>
              </a:spcBef>
              <a:defRPr/>
            </a:pPr>
            <a:r>
              <a:rPr lang="en-US" sz="2400" dirty="0">
                <a:ea typeface="ＭＳ Ｐゴシック" charset="-128"/>
              </a:rPr>
              <a:t>2. Beaulieu, S, </a:t>
            </a:r>
            <a:r>
              <a:rPr lang="en-US" sz="2400" dirty="0" err="1">
                <a:ea typeface="ＭＳ Ｐゴシック" charset="-128"/>
              </a:rPr>
              <a:t>Kinahan</a:t>
            </a:r>
            <a:r>
              <a:rPr lang="en-US" sz="2400" dirty="0">
                <a:ea typeface="ＭＳ Ｐゴシック" charset="-128"/>
              </a:rPr>
              <a:t>, P, Tseng, J, </a:t>
            </a:r>
            <a:r>
              <a:rPr lang="en-US" sz="2400" dirty="0" err="1">
                <a:ea typeface="ＭＳ Ｐゴシック" charset="-128"/>
              </a:rPr>
              <a:t>Dunnwald</a:t>
            </a:r>
            <a:r>
              <a:rPr lang="en-US" sz="2400" dirty="0">
                <a:ea typeface="ＭＳ Ｐゴシック" charset="-128"/>
              </a:rPr>
              <a:t>, L, Schubert, E, Pham, P, </a:t>
            </a:r>
            <a:r>
              <a:rPr lang="en-US" sz="2400" dirty="0" err="1">
                <a:ea typeface="ＭＳ Ｐゴシック" charset="-128"/>
              </a:rPr>
              <a:t>Lewellen</a:t>
            </a:r>
            <a:r>
              <a:rPr lang="en-US" sz="2400" dirty="0">
                <a:ea typeface="ＭＳ Ｐゴシック" charset="-128"/>
              </a:rPr>
              <a:t>, B, </a:t>
            </a:r>
            <a:r>
              <a:rPr lang="en-US" sz="2400" dirty="0" err="1">
                <a:ea typeface="ＭＳ Ｐゴシック" charset="-128"/>
              </a:rPr>
              <a:t>Mankoff</a:t>
            </a:r>
            <a:r>
              <a:rPr lang="en-US" sz="2400" dirty="0">
                <a:ea typeface="ＭＳ Ｐゴシック" charset="-128"/>
              </a:rPr>
              <a:t>, D. SUV Varies with Time After Injection in </a:t>
            </a:r>
            <a:r>
              <a:rPr lang="en-US" sz="2400" baseline="30000" dirty="0">
                <a:ea typeface="ＭＳ Ｐゴシック" charset="-128"/>
              </a:rPr>
              <a:t>18</a:t>
            </a:r>
            <a:r>
              <a:rPr lang="en-US" sz="2400" dirty="0">
                <a:ea typeface="ＭＳ Ｐゴシック" charset="-128"/>
              </a:rPr>
              <a:t>F-FDG PET of Breast Cancer. J </a:t>
            </a:r>
            <a:r>
              <a:rPr lang="en-US" sz="2400" dirty="0" err="1">
                <a:ea typeface="ＭＳ Ｐゴシック" charset="-128"/>
              </a:rPr>
              <a:t>Nuc</a:t>
            </a:r>
            <a:r>
              <a:rPr lang="en-US" sz="2400" dirty="0">
                <a:ea typeface="ＭＳ Ｐゴシック" charset="-128"/>
              </a:rPr>
              <a:t> Med 2003; 44:1044-1050 </a:t>
            </a:r>
          </a:p>
          <a:p>
            <a:pPr>
              <a:lnSpc>
                <a:spcPct val="90000"/>
              </a:lnSpc>
              <a:spcBef>
                <a:spcPts val="1137"/>
              </a:spcBef>
              <a:defRPr/>
            </a:pPr>
            <a:r>
              <a:rPr lang="en-US" sz="2400" dirty="0">
                <a:ea typeface="ＭＳ Ｐゴシック" charset="-128"/>
              </a:rPr>
              <a:t>3. </a:t>
            </a:r>
            <a:r>
              <a:rPr lang="en-US" sz="2400" dirty="0" err="1">
                <a:ea typeface="ＭＳ Ｐゴシック" charset="-128"/>
              </a:rPr>
              <a:t>Doot</a:t>
            </a:r>
            <a:r>
              <a:rPr lang="en-US" sz="2400" dirty="0">
                <a:ea typeface="ＭＳ Ｐゴシック" charset="-128"/>
              </a:rPr>
              <a:t>, RK, Kurland, BF, </a:t>
            </a:r>
            <a:r>
              <a:rPr lang="en-US" sz="2400" dirty="0" err="1">
                <a:ea typeface="ＭＳ Ｐゴシック" charset="-128"/>
              </a:rPr>
              <a:t>Kinahan</a:t>
            </a:r>
            <a:r>
              <a:rPr lang="en-US" sz="2400" dirty="0">
                <a:ea typeface="ＭＳ Ｐゴシック" charset="-128"/>
              </a:rPr>
              <a:t>, PE, </a:t>
            </a:r>
            <a:r>
              <a:rPr lang="en-US" sz="2400" dirty="0" err="1">
                <a:ea typeface="ＭＳ Ｐゴシック" charset="-128"/>
              </a:rPr>
              <a:t>Mankoff</a:t>
            </a:r>
            <a:r>
              <a:rPr lang="en-US" sz="2400" dirty="0">
                <a:ea typeface="ＭＳ Ｐゴシック" charset="-128"/>
              </a:rPr>
              <a:t>, DA. Design Considerations for using PET as a Response Measure in Single Site and Multicenter Clinical Trials, Acad. Rad., 19(2), February </a:t>
            </a:r>
            <a:r>
              <a:rPr lang="en-US" sz="2400" dirty="0" smtClean="0">
                <a:ea typeface="ＭＳ Ｐゴシック" charset="-128"/>
              </a:rPr>
              <a:t>2012:184–190</a:t>
            </a:r>
          </a:p>
          <a:p>
            <a:pPr>
              <a:lnSpc>
                <a:spcPct val="90000"/>
              </a:lnSpc>
              <a:spcBef>
                <a:spcPts val="1137"/>
              </a:spcBef>
              <a:defRPr/>
            </a:pPr>
            <a:r>
              <a:rPr lang="en-US" sz="2400" dirty="0" smtClean="0"/>
              <a:t>4. </a:t>
            </a:r>
            <a:r>
              <a:rPr lang="en-US" sz="2400" dirty="0" err="1" smtClean="0"/>
              <a:t>Doot</a:t>
            </a:r>
            <a:r>
              <a:rPr lang="en-US" sz="2400" dirty="0" smtClean="0"/>
              <a:t>, RK, </a:t>
            </a:r>
            <a:r>
              <a:rPr lang="en-US" sz="2400" dirty="0" err="1" smtClean="0"/>
              <a:t>Scheuermann</a:t>
            </a:r>
            <a:r>
              <a:rPr lang="en-US" sz="2400" dirty="0" smtClean="0"/>
              <a:t>, JS, Christian, PE, Karp, JS, </a:t>
            </a:r>
            <a:r>
              <a:rPr lang="en-US" sz="2400" dirty="0" err="1" smtClean="0"/>
              <a:t>Kinahan</a:t>
            </a:r>
            <a:r>
              <a:rPr lang="en-US" sz="2400" dirty="0" smtClean="0"/>
              <a:t>, PE. Instrumentation factors affecting variance and bias of quantifying tracer uptake with PET/CT. </a:t>
            </a:r>
            <a:r>
              <a:rPr lang="cs-CZ" sz="2400" dirty="0" smtClean="0"/>
              <a:t>Med Phys. 2010 Nov; 37(11): 6035–6046.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60400" y="18364200"/>
            <a:ext cx="13258800" cy="9553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15562" tIns="57781" rIns="115562" bIns="57781">
            <a:spAutoFit/>
          </a:bodyPr>
          <a:lstStyle/>
          <a:p>
            <a:pPr defTabSz="2377223">
              <a:lnSpc>
                <a:spcPct val="90000"/>
              </a:lnSpc>
              <a:defRPr/>
            </a:pPr>
            <a:r>
              <a:rPr lang="en-US" sz="3000" dirty="0">
                <a:latin typeface="+mj-lt"/>
                <a:cs typeface="Comic Sans MS"/>
              </a:rPr>
              <a:t>Figure </a:t>
            </a:r>
            <a:r>
              <a:rPr lang="en-US" sz="3000" dirty="0" smtClean="0">
                <a:latin typeface="+mj-lt"/>
                <a:cs typeface="Comic Sans MS"/>
              </a:rPr>
              <a:t>3. </a:t>
            </a:r>
            <a:r>
              <a:rPr lang="en-US" sz="3000" dirty="0">
                <a:latin typeface="+mj-lt"/>
                <a:cs typeface="Comic Sans MS"/>
              </a:rPr>
              <a:t>Select lesions from </a:t>
            </a:r>
            <a:r>
              <a:rPr lang="en-US" sz="3000" dirty="0" smtClean="0">
                <a:latin typeface="+mj-lt"/>
                <a:cs typeface="Comic Sans MS"/>
              </a:rPr>
              <a:t>test</a:t>
            </a:r>
            <a:r>
              <a:rPr lang="en-US" sz="3000" dirty="0">
                <a:latin typeface="+mj-lt"/>
                <a:cs typeface="Comic Sans MS"/>
              </a:rPr>
              <a:t>-retest  </a:t>
            </a:r>
            <a:r>
              <a:rPr lang="en-US" sz="3000" dirty="0" smtClean="0">
                <a:latin typeface="+mj-lt"/>
                <a:cs typeface="Comic Sans MS"/>
              </a:rPr>
              <a:t>studies.  </a:t>
            </a:r>
            <a:r>
              <a:rPr lang="en-US" sz="3000" dirty="0" err="1" smtClean="0">
                <a:latin typeface="+mj-lt"/>
                <a:cs typeface="Comic Sans MS"/>
              </a:rPr>
              <a:t>Pt</a:t>
            </a:r>
            <a:r>
              <a:rPr lang="en-US" sz="3000" dirty="0" smtClean="0">
                <a:latin typeface="+mj-lt"/>
                <a:cs typeface="Comic Sans MS"/>
              </a:rPr>
              <a:t> #7 (left) was studied on the same scanner. </a:t>
            </a:r>
            <a:r>
              <a:rPr lang="en-US" sz="3000" dirty="0" err="1" smtClean="0">
                <a:latin typeface="+mj-lt"/>
                <a:cs typeface="Comic Sans MS"/>
              </a:rPr>
              <a:t>Pt</a:t>
            </a:r>
            <a:r>
              <a:rPr lang="en-US" sz="3000" dirty="0" smtClean="0">
                <a:latin typeface="+mj-lt"/>
                <a:cs typeface="Comic Sans MS"/>
              </a:rPr>
              <a:t> #8 (right) was studied on different scanners.</a:t>
            </a:r>
            <a:endParaRPr lang="en-US" sz="3000" dirty="0">
              <a:latin typeface="+mj-lt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87400" y="20269200"/>
            <a:ext cx="11887200" cy="104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15562" tIns="57781" rIns="115562" bIns="57781">
            <a:spAutoFit/>
          </a:bodyPr>
          <a:lstStyle/>
          <a:p>
            <a:pPr algn="ctr" defTabSz="2377223">
              <a:defRPr/>
            </a:pPr>
            <a:r>
              <a:rPr lang="en-US" sz="3000" dirty="0">
                <a:latin typeface="+mj-lt"/>
                <a:cs typeface="Comic Sans MS"/>
              </a:rPr>
              <a:t>Table </a:t>
            </a:r>
            <a:r>
              <a:rPr lang="en-US" sz="3000" dirty="0" smtClean="0">
                <a:latin typeface="+mj-lt"/>
                <a:cs typeface="Comic Sans MS"/>
              </a:rPr>
              <a:t>1: Patient characteristics, including scan location, time between scans and the number of lesions evaluated.</a:t>
            </a:r>
            <a:endParaRPr lang="en-US" sz="3000" dirty="0">
              <a:latin typeface="+mj-lt"/>
              <a:cs typeface="Comic Sans M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6423674" y="12908300"/>
            <a:ext cx="12590726" cy="65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wrap="square" lIns="115562" tIns="57781" rIns="115562" bIns="57781">
            <a:spAutoFit/>
          </a:bodyPr>
          <a:lstStyle/>
          <a:p>
            <a:pPr algn="ctr" defTabSz="2377223">
              <a:defRPr/>
            </a:pPr>
            <a:r>
              <a:rPr lang="en-US" sz="3500" b="1" dirty="0" smtClean="0">
                <a:latin typeface="+mj-lt"/>
                <a:cs typeface="Comic Sans MS"/>
              </a:rPr>
              <a:t>Repeat Patient Scans</a:t>
            </a:r>
            <a:endParaRPr lang="en-US" sz="3000" dirty="0">
              <a:latin typeface="+mj-lt"/>
              <a:cs typeface="Comic Sans MS"/>
            </a:endParaRPr>
          </a:p>
        </p:txBody>
      </p:sp>
      <p:pic>
        <p:nvPicPr>
          <p:cNvPr id="2069" name="Picture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0" y="6096000"/>
            <a:ext cx="106680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3" name="Picture 12" descr="DOOT_power.tiff"/>
          <p:cNvPicPr>
            <a:picLocks noChangeAspect="1"/>
          </p:cNvPicPr>
          <p:nvPr/>
        </p:nvPicPr>
        <p:blipFill>
          <a:blip r:embed="rId4" cstate="print"/>
          <a:srcRect t="9422"/>
          <a:stretch>
            <a:fillRect/>
          </a:stretch>
        </p:blipFill>
        <p:spPr bwMode="auto">
          <a:xfrm>
            <a:off x="1981200" y="24765000"/>
            <a:ext cx="986097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Box 8"/>
          <p:cNvSpPr txBox="1">
            <a:spLocks noChangeArrowheads="1"/>
          </p:cNvSpPr>
          <p:nvPr/>
        </p:nvSpPr>
        <p:spPr bwMode="auto">
          <a:xfrm>
            <a:off x="9448800" y="2286001"/>
            <a:ext cx="37185600" cy="73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4000" dirty="0" smtClean="0"/>
              <a:t>1. University </a:t>
            </a:r>
            <a:r>
              <a:rPr lang="en-US" sz="4000" dirty="0"/>
              <a:t>of Washington, Seattle, </a:t>
            </a:r>
            <a:r>
              <a:rPr lang="en-US" sz="4000" dirty="0" smtClean="0"/>
              <a:t>WA  </a:t>
            </a:r>
            <a:r>
              <a:rPr lang="en-US" sz="4000" dirty="0"/>
              <a:t>2. University of Pittsburgh, Pittsburgh, </a:t>
            </a:r>
            <a:r>
              <a:rPr lang="en-US" sz="4000" dirty="0" smtClean="0"/>
              <a:t>PA  3. Seattle </a:t>
            </a:r>
            <a:r>
              <a:rPr lang="en-US" sz="4000" dirty="0"/>
              <a:t>Cancer Care Alliance, Seattle, </a:t>
            </a:r>
            <a:r>
              <a:rPr lang="en-US" sz="4000" dirty="0" smtClean="0"/>
              <a:t>WA   4. University </a:t>
            </a:r>
            <a:r>
              <a:rPr lang="en-US" sz="4000" dirty="0"/>
              <a:t>of Pennsylvania, Philadelphia, </a:t>
            </a:r>
            <a:r>
              <a:rPr lang="en-US" sz="4000" dirty="0" smtClean="0"/>
              <a:t>PA</a:t>
            </a:r>
            <a:endParaRPr lang="en-US" sz="4000" dirty="0"/>
          </a:p>
        </p:txBody>
      </p:sp>
      <p:pic>
        <p:nvPicPr>
          <p:cNvPr id="2076" name="Picture 1" descr="Network_Logo_NoBox_2color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0" y="511216"/>
            <a:ext cx="3027577" cy="29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9712371" y="27736800"/>
            <a:ext cx="11051382" cy="11169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lIns="115562" tIns="57781" rIns="115562" bIns="57781">
            <a:spAutoFit/>
          </a:bodyPr>
          <a:lstStyle/>
          <a:p>
            <a:pPr defTabSz="2377223">
              <a:defRPr/>
            </a:pPr>
            <a:r>
              <a:rPr lang="en-US" sz="3500" b="1" dirty="0">
                <a:latin typeface="+mj-lt"/>
                <a:cs typeface="Comic Sans MS"/>
              </a:rPr>
              <a:t>Contact</a:t>
            </a: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000" dirty="0" smtClean="0">
                <a:latin typeface="+mj-lt"/>
                <a:cs typeface="Comic Sans MS"/>
              </a:rPr>
              <a:t>Lanell M Peterson (</a:t>
            </a:r>
            <a:r>
              <a:rPr lang="en-US" sz="3000" dirty="0" smtClean="0">
                <a:latin typeface="+mj-lt"/>
                <a:cs typeface="Comic Sans MS"/>
                <a:hlinkClick r:id="rId6"/>
              </a:rPr>
              <a:t>lanell@uw.edu</a:t>
            </a:r>
            <a:r>
              <a:rPr lang="en-US" sz="3000" dirty="0" smtClean="0">
                <a:latin typeface="+mj-lt"/>
                <a:cs typeface="Comic Sans MS"/>
              </a:rPr>
              <a:t>)</a:t>
            </a:r>
          </a:p>
        </p:txBody>
      </p:sp>
      <p:sp>
        <p:nvSpPr>
          <p:cNvPr id="2078" name="Picture 2" descr="Tacoma_full_image.jpg"/>
          <p:cNvSpPr>
            <a:spLocks noChangeAspect="1"/>
          </p:cNvSpPr>
          <p:nvPr/>
        </p:nvSpPr>
        <p:spPr bwMode="auto">
          <a:xfrm>
            <a:off x="25688396" y="22986671"/>
            <a:ext cx="2942961" cy="361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62" tIns="57781" rIns="115562" bIns="57781"/>
          <a:lstStyle/>
          <a:p>
            <a:endParaRPr lang="en-US"/>
          </a:p>
        </p:txBody>
      </p:sp>
      <p:pic>
        <p:nvPicPr>
          <p:cNvPr id="2081" name="Picture 15" descr="beaulieu.png"/>
          <p:cNvPicPr>
            <a:picLocks noChangeAspect="1"/>
          </p:cNvPicPr>
          <p:nvPr/>
        </p:nvPicPr>
        <p:blipFill>
          <a:blip r:embed="rId7" cstate="print"/>
          <a:srcRect t="4939" b="1846"/>
          <a:stretch>
            <a:fillRect/>
          </a:stretch>
        </p:blipFill>
        <p:spPr bwMode="auto">
          <a:xfrm>
            <a:off x="1752600" y="17602200"/>
            <a:ext cx="989091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2" name="TextBox 16"/>
          <p:cNvSpPr txBox="1">
            <a:spLocks noChangeArrowheads="1"/>
          </p:cNvSpPr>
          <p:nvPr/>
        </p:nvSpPr>
        <p:spPr bwMode="auto">
          <a:xfrm>
            <a:off x="1828800" y="23622000"/>
            <a:ext cx="9829800" cy="5321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/>
              <a:t>Figure </a:t>
            </a:r>
            <a:r>
              <a:rPr lang="en-US" sz="3000" dirty="0" smtClean="0"/>
              <a:t>1. </a:t>
            </a:r>
            <a:r>
              <a:rPr lang="en-US" sz="3000" dirty="0"/>
              <a:t>Dependence of SUV on uptake </a:t>
            </a:r>
            <a:r>
              <a:rPr lang="en-US" sz="3000" dirty="0" smtClean="0"/>
              <a:t>time</a:t>
            </a:r>
            <a:r>
              <a:rPr lang="en-US" sz="3000" baseline="30000" dirty="0" smtClean="0"/>
              <a:t>1</a:t>
            </a:r>
            <a:endParaRPr lang="en-US" sz="3000" dirty="0"/>
          </a:p>
        </p:txBody>
      </p:sp>
      <p:sp>
        <p:nvSpPr>
          <p:cNvPr id="2083" name="TextBox 49"/>
          <p:cNvSpPr txBox="1">
            <a:spLocks noChangeArrowheads="1"/>
          </p:cNvSpPr>
          <p:nvPr/>
        </p:nvSpPr>
        <p:spPr bwMode="auto">
          <a:xfrm>
            <a:off x="990600" y="30556200"/>
            <a:ext cx="11450374" cy="9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Figure </a:t>
            </a:r>
            <a:r>
              <a:rPr lang="en-US" sz="3000" dirty="0" smtClean="0"/>
              <a:t>2. </a:t>
            </a:r>
            <a:r>
              <a:rPr lang="en-US" sz="3000" dirty="0"/>
              <a:t>Impact of measurement error </a:t>
            </a:r>
            <a:r>
              <a:rPr lang="en-US" sz="3000" dirty="0" smtClean="0"/>
              <a:t>on </a:t>
            </a:r>
            <a:r>
              <a:rPr lang="en-US" sz="3000" dirty="0"/>
              <a:t>required sample sizes from the two-sample t-test (80% power, type I error rate [alpha] = </a:t>
            </a:r>
            <a:r>
              <a:rPr lang="en-US" sz="3000" dirty="0" smtClean="0"/>
              <a:t>0.05)</a:t>
            </a:r>
            <a:r>
              <a:rPr lang="en-US" sz="3000" baseline="30000" dirty="0" smtClean="0"/>
              <a:t>3</a:t>
            </a:r>
            <a:endParaRPr lang="en-US" sz="3000" baseline="30000" dirty="0"/>
          </a:p>
        </p:txBody>
      </p: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12725400" y="3535165"/>
            <a:ext cx="0" cy="28068323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39366031" y="3562946"/>
            <a:ext cx="105569" cy="28068323"/>
          </a:xfrm>
          <a:prstGeom prst="line">
            <a:avLst/>
          </a:prstGeom>
          <a:noFill/>
          <a:ln w="38100">
            <a:solidFill>
              <a:srgbClr val="21054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88" name="TextBox 26"/>
          <p:cNvSpPr txBox="1">
            <a:spLocks noChangeArrowheads="1"/>
          </p:cNvSpPr>
          <p:nvPr/>
        </p:nvSpPr>
        <p:spPr bwMode="auto">
          <a:xfrm>
            <a:off x="27051000" y="9137800"/>
            <a:ext cx="10668000" cy="919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Calibration kits developed by </a:t>
            </a:r>
            <a:r>
              <a:rPr lang="en-US" sz="2900" dirty="0" err="1"/>
              <a:t>RadQual</a:t>
            </a:r>
            <a:r>
              <a:rPr lang="en-US" sz="2900" dirty="0"/>
              <a:t>, LLC are implicitly NIST traceable and long-lived, allowing very accurate bias measurements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>
            <a:off x="25374600" y="4724400"/>
            <a:ext cx="76200" cy="71628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>
            <a:off x="24804953" y="18326365"/>
            <a:ext cx="1852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914400" y="8915400"/>
            <a:ext cx="11585448" cy="7885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wrap="square" lIns="115562" tIns="57781" rIns="115562" bIns="57781">
            <a:spAutoFit/>
          </a:bodyPr>
          <a:lstStyle/>
          <a:p>
            <a:pPr marL="433357" indent="-433357" defTabSz="2377223">
              <a:lnSpc>
                <a:spcPct val="90000"/>
              </a:lnSpc>
              <a:buFont typeface="Courier New"/>
              <a:buChar char="o"/>
              <a:defRPr/>
            </a:pPr>
            <a:r>
              <a:rPr lang="en-US" sz="3000" dirty="0" smtClean="0">
                <a:ea typeface="ＭＳ Ｐゴシック" charset="-128"/>
              </a:rPr>
              <a:t>For </a:t>
            </a:r>
            <a:r>
              <a:rPr lang="en-US" sz="3000" dirty="0">
                <a:ea typeface="ＭＳ Ｐゴシック" charset="-128"/>
              </a:rPr>
              <a:t>clinical trials using quantitative PET/CT, knowledge of SUV reproducibility is important </a:t>
            </a:r>
            <a:r>
              <a:rPr lang="en-US" sz="3000" dirty="0" smtClean="0">
                <a:ea typeface="ＭＳ Ｐゴシック" charset="-128"/>
              </a:rPr>
              <a:t>for proper </a:t>
            </a:r>
            <a:r>
              <a:rPr lang="en-US" sz="3000" dirty="0">
                <a:ea typeface="ＭＳ Ｐゴシック" charset="-128"/>
              </a:rPr>
              <a:t>study </a:t>
            </a:r>
            <a:r>
              <a:rPr lang="en-US" sz="3000" dirty="0" smtClean="0">
                <a:ea typeface="ＭＳ Ｐゴシック" charset="-128"/>
              </a:rPr>
              <a:t>design, clinical decision-making, and patient management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>
                <a:ea typeface="ＭＳ Ｐゴシック" charset="-128"/>
              </a:rPr>
              <a:t>Potential sources of variability include inconsistent patient handling, inconsistent protocol adherence, and suboptimal instrument performance</a:t>
            </a:r>
          </a:p>
          <a:p>
            <a:pPr marL="433357" indent="-433357" defTabSz="2377223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>
                <a:ea typeface="ＭＳ Ｐゴシック" charset="-128"/>
              </a:rPr>
              <a:t>Reducing variability can increase confidence in trial design, accelerate patient access to trials, increase accrual, and optimize clinical trial power</a:t>
            </a:r>
            <a:endParaRPr lang="en-US" sz="3500" b="1" dirty="0" smtClean="0"/>
          </a:p>
          <a:p>
            <a:pPr marL="433357" indent="-433357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/>
              <a:t>Understanding the influence of patient handling and instrument performance  on quantitative PET/CT measures is a first step in developing protocols that minimize bias and variance.</a:t>
            </a:r>
          </a:p>
          <a:p>
            <a:pPr marL="433357" indent="-433357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/>
              <a:t>Factors such as uptake time (Figure 1), patient physiology, and instrument calibration are known to be sources of variability in standardized uptake values (SUVs)</a:t>
            </a:r>
            <a:r>
              <a:rPr lang="en-US" sz="3000" baseline="30000" dirty="0" smtClean="0"/>
              <a:t>1, 2</a:t>
            </a:r>
            <a:endParaRPr lang="en-US" sz="3000" dirty="0" smtClean="0"/>
          </a:p>
          <a:p>
            <a:pPr marL="433357" indent="-433357">
              <a:lnSpc>
                <a:spcPct val="90000"/>
              </a:lnSpc>
              <a:spcBef>
                <a:spcPts val="1137"/>
              </a:spcBef>
              <a:buFont typeface="Courier New"/>
              <a:buChar char="o"/>
              <a:defRPr/>
            </a:pPr>
            <a:r>
              <a:rPr lang="en-US" sz="3000" dirty="0" smtClean="0"/>
              <a:t>Reducing SUV variability leads to greater statistical power in clinical trials (Figure 2)</a:t>
            </a:r>
            <a:r>
              <a:rPr lang="en-US" sz="3000" baseline="30000" dirty="0" smtClean="0"/>
              <a:t>3</a:t>
            </a:r>
            <a:endParaRPr lang="en-US" sz="3000" dirty="0" smtClean="0"/>
          </a:p>
        </p:txBody>
      </p: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flipH="1">
            <a:off x="25831800" y="12115800"/>
            <a:ext cx="188913" cy="19599672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03" name="TextBox 47"/>
          <p:cNvSpPr txBox="1">
            <a:spLocks noChangeArrowheads="1"/>
          </p:cNvSpPr>
          <p:nvPr/>
        </p:nvSpPr>
        <p:spPr bwMode="auto">
          <a:xfrm>
            <a:off x="13088674" y="3810000"/>
            <a:ext cx="26047700" cy="9784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15562" tIns="57781" rIns="115562" bIns="57781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</a:rPr>
              <a:t>Materials and Methods</a:t>
            </a:r>
            <a:endParaRPr lang="en-US" sz="5600" b="1" dirty="0">
              <a:solidFill>
                <a:srgbClr val="FFFF00"/>
              </a:solidFill>
            </a:endParaRPr>
          </a:p>
        </p:txBody>
      </p: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flipH="1">
            <a:off x="1524000" y="17221200"/>
            <a:ext cx="10551319" cy="0"/>
          </a:xfrm>
          <a:prstGeom prst="line">
            <a:avLst/>
          </a:prstGeom>
          <a:noFill/>
          <a:ln w="25400">
            <a:solidFill>
              <a:srgbClr val="350A5E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13" name="TextBox 10"/>
          <p:cNvSpPr txBox="1">
            <a:spLocks noChangeArrowheads="1"/>
          </p:cNvSpPr>
          <p:nvPr/>
        </p:nvSpPr>
        <p:spPr bwMode="auto">
          <a:xfrm>
            <a:off x="3429000" y="381000"/>
            <a:ext cx="44729400" cy="11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r>
              <a:rPr lang="en-US" sz="6600" b="1" dirty="0"/>
              <a:t>Reproducibility of FDG </a:t>
            </a:r>
            <a:r>
              <a:rPr lang="en-US" sz="6600" b="1" dirty="0" err="1"/>
              <a:t>SUVmax</a:t>
            </a:r>
            <a:r>
              <a:rPr lang="en-US" sz="6600" b="1" dirty="0"/>
              <a:t> for metastatic breast cancer </a:t>
            </a:r>
            <a:r>
              <a:rPr lang="en-US" sz="6600" b="1" dirty="0" smtClean="0"/>
              <a:t>lesions in </a:t>
            </a:r>
            <a:r>
              <a:rPr lang="en-US" sz="6600" b="1" dirty="0"/>
              <a:t>the same or different PET/CT scanners in a local network 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31" name="TextBox 1"/>
          <p:cNvSpPr txBox="1">
            <a:spLocks noChangeArrowheads="1"/>
          </p:cNvSpPr>
          <p:nvPr/>
        </p:nvSpPr>
        <p:spPr bwMode="auto">
          <a:xfrm>
            <a:off x="8458200" y="1524000"/>
            <a:ext cx="38557200" cy="73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4000" dirty="0" smtClean="0"/>
              <a:t>Lanell M Peterson</a:t>
            </a:r>
            <a:r>
              <a:rPr lang="en-US" sz="4000" baseline="30000" dirty="0" smtClean="0"/>
              <a:t>1</a:t>
            </a:r>
            <a:r>
              <a:rPr lang="en-US" sz="4000" dirty="0"/>
              <a:t>, </a:t>
            </a:r>
            <a:r>
              <a:rPr lang="en-US" sz="4000" dirty="0" smtClean="0"/>
              <a:t>Brenda F. Kurland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, Andrew T Shields</a:t>
            </a:r>
            <a:r>
              <a:rPr lang="en-US" sz="4000" baseline="30000" dirty="0"/>
              <a:t>1</a:t>
            </a:r>
            <a:r>
              <a:rPr lang="en-US" sz="4000" dirty="0" smtClean="0"/>
              <a:t>, Darrin </a:t>
            </a:r>
            <a:r>
              <a:rPr lang="en-US" sz="4000" dirty="0"/>
              <a:t>Byrd</a:t>
            </a:r>
            <a:r>
              <a:rPr lang="en-US" sz="4000" baseline="30000" dirty="0"/>
              <a:t>1</a:t>
            </a:r>
            <a:r>
              <a:rPr lang="en-US" sz="4000" dirty="0" smtClean="0"/>
              <a:t>, </a:t>
            </a:r>
            <a:r>
              <a:rPr lang="en-US" sz="4000" dirty="0" err="1" smtClean="0"/>
              <a:t>Alena</a:t>
            </a:r>
            <a:r>
              <a:rPr lang="en-US" sz="4000" dirty="0" smtClean="0"/>
              <a:t> Novakova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, Rebecca Christopel</a:t>
            </a:r>
            <a:r>
              <a:rPr lang="en-US" sz="4000" baseline="30000" dirty="0"/>
              <a:t>1</a:t>
            </a:r>
            <a:r>
              <a:rPr lang="en-US" sz="4000" dirty="0" smtClean="0"/>
              <a:t>, </a:t>
            </a:r>
            <a:r>
              <a:rPr lang="en-US" sz="4000" dirty="0"/>
              <a:t>Mark </a:t>
            </a:r>
            <a:r>
              <a:rPr lang="en-US" sz="4000" dirty="0" smtClean="0"/>
              <a:t>Muzi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David A. Mankoff</a:t>
            </a:r>
            <a:r>
              <a:rPr lang="en-US" sz="4000" baseline="30000" dirty="0" smtClean="0"/>
              <a:t>4</a:t>
            </a:r>
            <a:r>
              <a:rPr lang="en-US" sz="4000" dirty="0" smtClean="0"/>
              <a:t>, </a:t>
            </a:r>
            <a:r>
              <a:rPr lang="en-US" sz="4000" dirty="0"/>
              <a:t>Hannah </a:t>
            </a:r>
            <a:r>
              <a:rPr lang="en-US" sz="4000" dirty="0" smtClean="0"/>
              <a:t>M. Linden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, </a:t>
            </a:r>
            <a:r>
              <a:rPr lang="en-US" sz="4000" dirty="0"/>
              <a:t>and Paul Kinahan</a:t>
            </a:r>
            <a:r>
              <a:rPr lang="en-US" sz="4000" baseline="30000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38200" y="5075872"/>
            <a:ext cx="115824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 smtClean="0">
                <a:latin typeface="Calibri" pitchFamily="34" charset="0"/>
                <a:ea typeface="ＭＳ Ｐゴシック" charset="-128"/>
              </a:rPr>
              <a:t>	</a:t>
            </a:r>
            <a:r>
              <a:rPr lang="en-US" sz="3200" dirty="0"/>
              <a:t>Accurate reproducibility of PET SUVs is important for patient management and for clinical trial design.   Measuring and reducing SUV variability in PET scanners throughout a local area network can aid in monitoring patient response to therapy and may increase patient accrual to clinical trials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3106400" y="5708800"/>
            <a:ext cx="11960352" cy="602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wrap="square" lIns="115562" tIns="57781" rIns="115562" bIns="57781">
            <a:spAutoFit/>
          </a:bodyPr>
          <a:lstStyle/>
          <a:p>
            <a:pPr marL="433357" indent="-433357" defTabSz="2377223">
              <a:buFont typeface="Courier New"/>
              <a:buChar char="o"/>
              <a:defRPr/>
            </a:pPr>
            <a:r>
              <a:rPr lang="en-US" sz="3200" dirty="0" smtClean="0">
                <a:cs typeface="Comic Sans MS"/>
              </a:rPr>
              <a:t>Ten female patients with metastatic breast cancer </a:t>
            </a: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200" dirty="0" smtClean="0">
                <a:cs typeface="Comic Sans MS"/>
              </a:rPr>
              <a:t>Each underwent identical-protocol paired test-retest FDG PET/CT studies</a:t>
            </a: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200" dirty="0" smtClean="0">
                <a:cs typeface="Comic Sans MS"/>
              </a:rPr>
              <a:t>No interim change in therapy or management</a:t>
            </a: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200" dirty="0"/>
              <a:t>Seven patients were studied in the same scanner and 3 patients were studied in 2 different </a:t>
            </a:r>
            <a:r>
              <a:rPr lang="en-US" sz="3200" dirty="0" smtClean="0"/>
              <a:t>scanners</a:t>
            </a:r>
            <a:endParaRPr lang="en-US" sz="3200" dirty="0" smtClean="0">
              <a:cs typeface="Comic Sans MS"/>
            </a:endParaRP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200" dirty="0" smtClean="0"/>
              <a:t>Each </a:t>
            </a:r>
            <a:r>
              <a:rPr lang="en-US" sz="3200" dirty="0"/>
              <a:t>PET/CT scanner’s quantitative performance was monitored with NIST-traceable reference sources to ensure proper </a:t>
            </a:r>
            <a:r>
              <a:rPr lang="en-US" sz="3200" dirty="0" smtClean="0"/>
              <a:t>calibration</a:t>
            </a: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200" dirty="0"/>
              <a:t>Images were interpreted and SUV metrics were estimated at a central </a:t>
            </a:r>
            <a:r>
              <a:rPr lang="en-US" sz="3200" dirty="0" smtClean="0"/>
              <a:t>lab</a:t>
            </a:r>
          </a:p>
          <a:p>
            <a:pPr marL="433357" indent="-433357" defTabSz="2377223">
              <a:buFont typeface="Courier New"/>
              <a:buChar char="o"/>
              <a:defRPr/>
            </a:pPr>
            <a:r>
              <a:rPr lang="en-US" sz="3200" dirty="0"/>
              <a:t>Linear mixed models with a random intercept were fitted to compare test-retest differences in multiple lesions per </a:t>
            </a:r>
            <a:r>
              <a:rPr lang="en-US" sz="3200" dirty="0" smtClean="0"/>
              <a:t>patient</a:t>
            </a:r>
            <a:endParaRPr lang="en-US" sz="3200" dirty="0"/>
          </a:p>
        </p:txBody>
      </p:sp>
      <p:sp>
        <p:nvSpPr>
          <p:cNvPr id="82" name="TextBox 47"/>
          <p:cNvSpPr txBox="1">
            <a:spLocks noChangeArrowheads="1"/>
          </p:cNvSpPr>
          <p:nvPr/>
        </p:nvSpPr>
        <p:spPr bwMode="auto">
          <a:xfrm>
            <a:off x="838200" y="7696200"/>
            <a:ext cx="11585448" cy="9784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</a:rPr>
              <a:t>Background</a:t>
            </a:r>
            <a:endParaRPr lang="en-US" sz="5600" b="1" dirty="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487400" y="24639380"/>
            <a:ext cx="11647753" cy="104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15562" tIns="57781" rIns="115562" bIns="57781">
            <a:spAutoFit/>
          </a:bodyPr>
          <a:lstStyle/>
          <a:p>
            <a:pPr algn="ctr" defTabSz="2377223">
              <a:defRPr/>
            </a:pPr>
            <a:r>
              <a:rPr lang="en-US" sz="3000" dirty="0">
                <a:latin typeface="+mj-lt"/>
                <a:cs typeface="Comic Sans MS"/>
              </a:rPr>
              <a:t>Table </a:t>
            </a:r>
            <a:r>
              <a:rPr lang="en-US" sz="3000" dirty="0" smtClean="0">
                <a:latin typeface="+mj-lt"/>
                <a:cs typeface="Comic Sans MS"/>
              </a:rPr>
              <a:t>2: </a:t>
            </a:r>
            <a:r>
              <a:rPr lang="en-US" sz="3000" dirty="0">
                <a:latin typeface="+mj-lt"/>
                <a:cs typeface="Comic Sans MS"/>
              </a:rPr>
              <a:t>Statistics for all </a:t>
            </a:r>
            <a:r>
              <a:rPr lang="en-US" sz="3000" dirty="0" smtClean="0">
                <a:latin typeface="+mj-lt"/>
                <a:cs typeface="Comic Sans MS"/>
              </a:rPr>
              <a:t>test-retest </a:t>
            </a:r>
            <a:r>
              <a:rPr lang="en-US" sz="3000" dirty="0" smtClean="0">
                <a:cs typeface="Comic Sans MS"/>
              </a:rPr>
              <a:t>lesions </a:t>
            </a:r>
            <a:r>
              <a:rPr lang="en-US" sz="3000" dirty="0" smtClean="0">
                <a:latin typeface="+mj-lt"/>
                <a:cs typeface="Comic Sans MS"/>
              </a:rPr>
              <a:t>(10 </a:t>
            </a:r>
            <a:r>
              <a:rPr lang="en-US" sz="3000" dirty="0">
                <a:latin typeface="+mj-lt"/>
                <a:cs typeface="Comic Sans MS"/>
              </a:rPr>
              <a:t>patients, </a:t>
            </a:r>
            <a:r>
              <a:rPr lang="en-US" sz="3000" dirty="0" smtClean="0">
                <a:latin typeface="+mj-lt"/>
                <a:cs typeface="Comic Sans MS"/>
              </a:rPr>
              <a:t>68 </a:t>
            </a:r>
            <a:r>
              <a:rPr lang="en-US" sz="3000" dirty="0">
                <a:latin typeface="+mj-lt"/>
                <a:cs typeface="Comic Sans MS"/>
              </a:rPr>
              <a:t>lesions</a:t>
            </a:r>
            <a:r>
              <a:rPr lang="en-US" sz="3000" dirty="0" smtClean="0">
                <a:latin typeface="+mj-lt"/>
                <a:cs typeface="Comic Sans MS"/>
              </a:rPr>
              <a:t>).  95% repeatability limits = 1.3 for difference, 21.8% for % difference. </a:t>
            </a:r>
            <a:endParaRPr lang="en-US" sz="3000" dirty="0">
              <a:latin typeface="+mj-lt"/>
              <a:cs typeface="Comic Sans MS"/>
            </a:endParaRPr>
          </a:p>
        </p:txBody>
      </p:sp>
      <p:sp>
        <p:nvSpPr>
          <p:cNvPr id="87" name="TextBox 47"/>
          <p:cNvSpPr txBox="1">
            <a:spLocks noChangeArrowheads="1"/>
          </p:cNvSpPr>
          <p:nvPr/>
        </p:nvSpPr>
        <p:spPr bwMode="auto">
          <a:xfrm>
            <a:off x="13106400" y="11887200"/>
            <a:ext cx="26047700" cy="9784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15562" tIns="57781" rIns="115562" bIns="57781">
            <a:spAutoFit/>
          </a:bodyPr>
          <a:lstStyle/>
          <a:p>
            <a:pPr algn="ctr"/>
            <a:r>
              <a:rPr lang="en-US" sz="5600" b="1" dirty="0">
                <a:solidFill>
                  <a:srgbClr val="FFFF00"/>
                </a:solidFill>
              </a:rPr>
              <a:t>Results</a:t>
            </a:r>
          </a:p>
        </p:txBody>
      </p:sp>
      <p:sp>
        <p:nvSpPr>
          <p:cNvPr id="88" name="TextBox 47"/>
          <p:cNvSpPr txBox="1">
            <a:spLocks noChangeArrowheads="1"/>
          </p:cNvSpPr>
          <p:nvPr/>
        </p:nvSpPr>
        <p:spPr bwMode="auto">
          <a:xfrm>
            <a:off x="39700200" y="18897600"/>
            <a:ext cx="11049000" cy="9784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</a:rPr>
              <a:t>Future Directions</a:t>
            </a:r>
            <a:endParaRPr lang="en-US" sz="5600" b="1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3106400" y="4870600"/>
            <a:ext cx="11960352" cy="65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wrap="square" lIns="115562" tIns="57781" rIns="115562" bIns="57781">
            <a:spAutoFit/>
          </a:bodyPr>
          <a:lstStyle/>
          <a:p>
            <a:pPr algn="ctr" defTabSz="2377223">
              <a:defRPr/>
            </a:pPr>
            <a:r>
              <a:rPr lang="en-US" sz="3500" b="1" dirty="0" smtClean="0">
                <a:latin typeface="+mj-lt"/>
                <a:cs typeface="Comic Sans MS"/>
              </a:rPr>
              <a:t>Methods: Patients</a:t>
            </a:r>
            <a:endParaRPr lang="en-US" sz="3000" dirty="0">
              <a:latin typeface="+mj-lt"/>
              <a:cs typeface="Comic Sans MS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5755600" y="4901100"/>
            <a:ext cx="13124126" cy="65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19099" dir="2700000" sx="24001" sy="24001" algn="tl" rotWithShape="0">
              <a:srgbClr val="808080">
                <a:alpha val="42999"/>
              </a:srgbClr>
            </a:outerShdw>
          </a:effectLst>
        </p:spPr>
        <p:txBody>
          <a:bodyPr wrap="square" lIns="115562" tIns="57781" rIns="115562" bIns="57781">
            <a:spAutoFit/>
          </a:bodyPr>
          <a:lstStyle/>
          <a:p>
            <a:pPr algn="ctr" defTabSz="2377223">
              <a:defRPr/>
            </a:pPr>
            <a:r>
              <a:rPr lang="en-US" sz="3500" b="1" dirty="0" smtClean="0">
                <a:latin typeface="+mj-lt"/>
                <a:cs typeface="Comic Sans MS"/>
              </a:rPr>
              <a:t>Materials: Calibration Process for Each Scanner</a:t>
            </a:r>
            <a:endParaRPr lang="en-US" sz="3000" dirty="0">
              <a:latin typeface="+mj-lt"/>
              <a:cs typeface="Comic Sans MS"/>
            </a:endParaRPr>
          </a:p>
        </p:txBody>
      </p:sp>
      <p:sp>
        <p:nvSpPr>
          <p:cNvPr id="102" name="TextBox 47"/>
          <p:cNvSpPr txBox="1">
            <a:spLocks noChangeArrowheads="1"/>
          </p:cNvSpPr>
          <p:nvPr/>
        </p:nvSpPr>
        <p:spPr bwMode="auto">
          <a:xfrm>
            <a:off x="838200" y="3822135"/>
            <a:ext cx="11582400" cy="9784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</a:rPr>
              <a:t>Objective</a:t>
            </a:r>
            <a:endParaRPr lang="en-US" sz="5600" b="1" dirty="0">
              <a:solidFill>
                <a:srgbClr val="FFFF00"/>
              </a:solidFill>
            </a:endParaRPr>
          </a:p>
        </p:txBody>
      </p:sp>
      <p:sp>
        <p:nvSpPr>
          <p:cNvPr id="103" name="TextBox 47"/>
          <p:cNvSpPr txBox="1">
            <a:spLocks noChangeArrowheads="1"/>
          </p:cNvSpPr>
          <p:nvPr/>
        </p:nvSpPr>
        <p:spPr bwMode="auto">
          <a:xfrm>
            <a:off x="39700200" y="3810000"/>
            <a:ext cx="11049000" cy="9784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</a:rPr>
              <a:t>Discussion</a:t>
            </a:r>
            <a:endParaRPr lang="en-US" sz="5600" b="1" dirty="0">
              <a:solidFill>
                <a:srgbClr val="FFFF00"/>
              </a:solidFill>
            </a:endParaRPr>
          </a:p>
        </p:txBody>
      </p:sp>
      <p:sp>
        <p:nvSpPr>
          <p:cNvPr id="114" name="TextBox 47"/>
          <p:cNvSpPr txBox="1">
            <a:spLocks noChangeArrowheads="1"/>
          </p:cNvSpPr>
          <p:nvPr/>
        </p:nvSpPr>
        <p:spPr bwMode="auto">
          <a:xfrm>
            <a:off x="39700200" y="12192000"/>
            <a:ext cx="11049000" cy="9784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</a:rPr>
              <a:t>Conclusion</a:t>
            </a:r>
            <a:endParaRPr lang="en-US" sz="5600" b="1" dirty="0">
              <a:solidFill>
                <a:srgbClr val="FFFF00"/>
              </a:solidFill>
            </a:endParaRPr>
          </a:p>
        </p:txBody>
      </p: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 flipH="1">
            <a:off x="1447800" y="24460200"/>
            <a:ext cx="10551319" cy="0"/>
          </a:xfrm>
          <a:prstGeom prst="line">
            <a:avLst/>
          </a:prstGeom>
          <a:noFill/>
          <a:ln w="25400">
            <a:solidFill>
              <a:srgbClr val="350A5E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84" name="Picture 83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7"/>
          <a:stretch/>
        </p:blipFill>
        <p:spPr bwMode="auto">
          <a:xfrm>
            <a:off x="26289000" y="24384000"/>
            <a:ext cx="6172200" cy="472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91" b="-1"/>
          <a:stretch/>
        </p:blipFill>
        <p:spPr bwMode="auto">
          <a:xfrm>
            <a:off x="32842200" y="24384000"/>
            <a:ext cx="6172200" cy="472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33638"/>
              </p:ext>
            </p:extLst>
          </p:nvPr>
        </p:nvGraphicFramePr>
        <p:xfrm>
          <a:off x="14020800" y="21793200"/>
          <a:ext cx="10591801" cy="3063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  <a:gridCol w="609600"/>
                <a:gridCol w="1098973"/>
                <a:gridCol w="1490698"/>
                <a:gridCol w="1804529"/>
                <a:gridCol w="1490698"/>
                <a:gridCol w="2039903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Variable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Mean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Std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Dev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Minimum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Median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Maximum</a:t>
                      </a:r>
                      <a:endParaRPr lang="en-US" sz="3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SUV_avg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68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5.7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5.1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18.2</a:t>
                      </a:r>
                      <a:endParaRPr lang="en-US" sz="3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SUV_absdiff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68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0.1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0.7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-1.1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0.1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2.3</a:t>
                      </a:r>
                      <a:endParaRPr lang="en-US" sz="3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SUV_pctdiff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68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11.1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-17.9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36.2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13660"/>
              </p:ext>
            </p:extLst>
          </p:nvPr>
        </p:nvGraphicFramePr>
        <p:xfrm>
          <a:off x="26289000" y="19583400"/>
          <a:ext cx="12573000" cy="39319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52600"/>
                <a:gridCol w="838200"/>
                <a:gridCol w="2057400"/>
                <a:gridCol w="609600"/>
                <a:gridCol w="1143000"/>
                <a:gridCol w="914400"/>
                <a:gridCol w="1828800"/>
                <a:gridCol w="1524000"/>
                <a:gridCol w="1905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Sequence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 </a:t>
                      </a:r>
                    </a:p>
                    <a:p>
                      <a:pPr algn="ctr"/>
                      <a:r>
                        <a:rPr lang="en-US" sz="3000" dirty="0" err="1" smtClean="0"/>
                        <a:t>Obs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Variable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Mean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Std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Dev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Minimum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Median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Maximum</a:t>
                      </a:r>
                      <a:endParaRPr lang="en-US" sz="3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Same scanner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35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SUV_avg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SUV_absdiff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SUV_pctdiff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35</a:t>
                      </a:r>
                    </a:p>
                    <a:p>
                      <a:pPr algn="ctr"/>
                      <a:r>
                        <a:rPr lang="en-US" sz="3000" dirty="0" smtClean="0"/>
                        <a:t>35</a:t>
                      </a:r>
                    </a:p>
                    <a:p>
                      <a:pPr algn="ctr"/>
                      <a:r>
                        <a:rPr lang="en-US" sz="3000" dirty="0" smtClean="0"/>
                        <a:t>35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6.2</a:t>
                      </a:r>
                    </a:p>
                    <a:p>
                      <a:pPr algn="ctr"/>
                      <a:r>
                        <a:rPr lang="en-US" sz="3000" dirty="0" smtClean="0"/>
                        <a:t>0.3</a:t>
                      </a:r>
                    </a:p>
                    <a:p>
                      <a:pPr algn="ctr"/>
                      <a:r>
                        <a:rPr lang="en-US" sz="3000" dirty="0" smtClean="0"/>
                        <a:t>4.0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3.4</a:t>
                      </a:r>
                    </a:p>
                    <a:p>
                      <a:pPr algn="ctr"/>
                      <a:r>
                        <a:rPr lang="en-US" sz="3000" dirty="0" smtClean="0"/>
                        <a:t>0.7</a:t>
                      </a:r>
                    </a:p>
                    <a:p>
                      <a:pPr algn="ctr"/>
                      <a:r>
                        <a:rPr lang="en-US" sz="3000" dirty="0" smtClean="0"/>
                        <a:t>10.0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2.7</a:t>
                      </a:r>
                    </a:p>
                    <a:p>
                      <a:pPr algn="ctr"/>
                      <a:r>
                        <a:rPr lang="en-US" sz="3000" dirty="0" smtClean="0"/>
                        <a:t>-1.1</a:t>
                      </a:r>
                    </a:p>
                    <a:p>
                      <a:pPr algn="ctr"/>
                      <a:r>
                        <a:rPr lang="en-US" sz="3000" dirty="0" smtClean="0"/>
                        <a:t>-17.9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4.6</a:t>
                      </a:r>
                    </a:p>
                    <a:p>
                      <a:pPr algn="ctr"/>
                      <a:r>
                        <a:rPr lang="en-US" sz="3000" dirty="0" smtClean="0"/>
                        <a:t>0.3</a:t>
                      </a:r>
                    </a:p>
                    <a:p>
                      <a:pPr algn="ctr"/>
                      <a:r>
                        <a:rPr lang="en-US" sz="3000" dirty="0" smtClean="0"/>
                        <a:t>5.5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18.2</a:t>
                      </a:r>
                    </a:p>
                    <a:p>
                      <a:pPr algn="ctr"/>
                      <a:r>
                        <a:rPr lang="en-US" sz="3000" dirty="0" smtClean="0"/>
                        <a:t>2.3</a:t>
                      </a:r>
                    </a:p>
                    <a:p>
                      <a:pPr algn="ctr"/>
                      <a:r>
                        <a:rPr lang="en-US" sz="3000" dirty="0" smtClean="0"/>
                        <a:t>29</a:t>
                      </a:r>
                      <a:endParaRPr lang="en-US" sz="3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Different scanners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33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SUV_avg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SUV_absdiff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SUV_pctdiff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33</a:t>
                      </a:r>
                    </a:p>
                    <a:p>
                      <a:pPr algn="ctr"/>
                      <a:r>
                        <a:rPr lang="en-US" sz="3000" dirty="0" smtClean="0"/>
                        <a:t>33</a:t>
                      </a:r>
                    </a:p>
                    <a:p>
                      <a:pPr algn="ctr"/>
                      <a:r>
                        <a:rPr lang="en-US" sz="3000" dirty="0" smtClean="0"/>
                        <a:t>33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5.2</a:t>
                      </a:r>
                    </a:p>
                    <a:p>
                      <a:pPr algn="ctr"/>
                      <a:r>
                        <a:rPr lang="en-US" sz="3000" dirty="0" smtClean="0"/>
                        <a:t>-0.0</a:t>
                      </a:r>
                    </a:p>
                    <a:p>
                      <a:pPr algn="ctr"/>
                      <a:r>
                        <a:rPr lang="en-US" sz="3000" dirty="0" smtClean="0"/>
                        <a:t>-0.2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1.2</a:t>
                      </a:r>
                    </a:p>
                    <a:p>
                      <a:pPr algn="ctr"/>
                      <a:r>
                        <a:rPr lang="en-US" sz="3000" dirty="0" smtClean="0"/>
                        <a:t>0.7</a:t>
                      </a:r>
                    </a:p>
                    <a:p>
                      <a:pPr algn="ctr"/>
                      <a:r>
                        <a:rPr lang="en-US" sz="3000" dirty="0" smtClean="0"/>
                        <a:t>12.0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2.3</a:t>
                      </a:r>
                    </a:p>
                    <a:p>
                      <a:pPr algn="ctr"/>
                      <a:r>
                        <a:rPr lang="en-US" sz="3000" dirty="0" smtClean="0"/>
                        <a:t>-1.1</a:t>
                      </a:r>
                    </a:p>
                    <a:p>
                      <a:pPr algn="ctr"/>
                      <a:r>
                        <a:rPr lang="en-US" sz="3000" dirty="0" smtClean="0"/>
                        <a:t>-17.0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5.1</a:t>
                      </a:r>
                    </a:p>
                    <a:p>
                      <a:pPr algn="ctr"/>
                      <a:r>
                        <a:rPr lang="en-US" sz="3000" dirty="0" smtClean="0"/>
                        <a:t>-0.0</a:t>
                      </a:r>
                    </a:p>
                    <a:p>
                      <a:pPr algn="ctr"/>
                      <a:r>
                        <a:rPr lang="en-US" sz="3000" dirty="0" smtClean="0"/>
                        <a:t>-0.2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8.9</a:t>
                      </a:r>
                    </a:p>
                    <a:p>
                      <a:pPr algn="ctr"/>
                      <a:r>
                        <a:rPr lang="en-US" sz="3000" dirty="0" smtClean="0"/>
                        <a:t>2.1</a:t>
                      </a:r>
                    </a:p>
                    <a:p>
                      <a:pPr algn="ctr"/>
                      <a:r>
                        <a:rPr lang="en-US" sz="3000" dirty="0" smtClean="0"/>
                        <a:t>36.2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26212800" y="23622000"/>
            <a:ext cx="126492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15562" tIns="57781" rIns="115562" bIns="57781">
            <a:spAutoFit/>
          </a:bodyPr>
          <a:lstStyle/>
          <a:p>
            <a:pPr algn="ctr" defTabSz="2377223">
              <a:defRPr/>
            </a:pPr>
            <a:r>
              <a:rPr lang="en-US" sz="3000" dirty="0">
                <a:latin typeface="+mj-lt"/>
                <a:cs typeface="Comic Sans MS"/>
              </a:rPr>
              <a:t>Table </a:t>
            </a:r>
            <a:r>
              <a:rPr lang="en-US" sz="3000" dirty="0" smtClean="0">
                <a:latin typeface="+mj-lt"/>
                <a:cs typeface="Comic Sans MS"/>
              </a:rPr>
              <a:t>4: </a:t>
            </a:r>
            <a:r>
              <a:rPr lang="en-US" sz="3000" dirty="0">
                <a:latin typeface="+mj-lt"/>
                <a:cs typeface="Comic Sans MS"/>
              </a:rPr>
              <a:t>Statistics for all </a:t>
            </a:r>
            <a:r>
              <a:rPr lang="en-US" sz="3000" dirty="0" smtClean="0">
                <a:latin typeface="+mj-lt"/>
                <a:cs typeface="Comic Sans MS"/>
              </a:rPr>
              <a:t>lesions on the same and different scanners.  95% repeatability limits = 1.3 for difference, 19.7% for % difference on the same scanner and 1.3 for difference and 23.5% for % difference in different scanners. </a:t>
            </a:r>
            <a:endParaRPr lang="en-US" sz="3000" dirty="0">
              <a:latin typeface="+mj-lt"/>
              <a:cs typeface="Comic Sans MS"/>
            </a:endParaRP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22558"/>
              </p:ext>
            </p:extLst>
          </p:nvPr>
        </p:nvGraphicFramePr>
        <p:xfrm>
          <a:off x="13030200" y="26060400"/>
          <a:ext cx="12573000" cy="39319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52600"/>
                <a:gridCol w="838200"/>
                <a:gridCol w="2057400"/>
                <a:gridCol w="609600"/>
                <a:gridCol w="1143000"/>
                <a:gridCol w="914400"/>
                <a:gridCol w="1828800"/>
                <a:gridCol w="1524000"/>
                <a:gridCol w="1905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Lesion Type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 </a:t>
                      </a:r>
                    </a:p>
                    <a:p>
                      <a:pPr algn="ctr"/>
                      <a:r>
                        <a:rPr lang="en-US" sz="3000" dirty="0" err="1" smtClean="0"/>
                        <a:t>Obs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Variable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Mean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Std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Dev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Minimum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Median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Maximum</a:t>
                      </a:r>
                      <a:endParaRPr lang="en-US" sz="3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Bone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52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SUV_avg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SUV_absdiff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SUV_pctdiff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52</a:t>
                      </a:r>
                    </a:p>
                    <a:p>
                      <a:pPr algn="ctr"/>
                      <a:r>
                        <a:rPr lang="en-US" sz="3000" dirty="0" smtClean="0"/>
                        <a:t>52</a:t>
                      </a:r>
                    </a:p>
                    <a:p>
                      <a:pPr algn="ctr"/>
                      <a:r>
                        <a:rPr lang="en-US" sz="3000" dirty="0" smtClean="0"/>
                        <a:t>52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5.5</a:t>
                      </a:r>
                    </a:p>
                    <a:p>
                      <a:pPr algn="ctr"/>
                      <a:r>
                        <a:rPr lang="en-US" sz="3000" dirty="0" smtClean="0"/>
                        <a:t>0.1</a:t>
                      </a:r>
                    </a:p>
                    <a:p>
                      <a:pPr algn="ctr"/>
                      <a:r>
                        <a:rPr lang="en-US" sz="3000" dirty="0" smtClean="0"/>
                        <a:t>2.2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2.1</a:t>
                      </a:r>
                    </a:p>
                    <a:p>
                      <a:pPr algn="ctr"/>
                      <a:r>
                        <a:rPr lang="en-US" sz="3000" dirty="0" smtClean="0"/>
                        <a:t>0.5</a:t>
                      </a:r>
                    </a:p>
                    <a:p>
                      <a:pPr algn="ctr"/>
                      <a:r>
                        <a:rPr lang="en-US" sz="3000" dirty="0" smtClean="0"/>
                        <a:t>9.6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2.3</a:t>
                      </a:r>
                    </a:p>
                    <a:p>
                      <a:pPr algn="ctr"/>
                      <a:r>
                        <a:rPr lang="en-US" sz="3000" dirty="0" smtClean="0"/>
                        <a:t>-1.1</a:t>
                      </a:r>
                    </a:p>
                    <a:p>
                      <a:pPr algn="ctr"/>
                      <a:r>
                        <a:rPr lang="en-US" sz="3000" dirty="0" smtClean="0"/>
                        <a:t>-17.9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4.9</a:t>
                      </a:r>
                    </a:p>
                    <a:p>
                      <a:pPr algn="ctr"/>
                      <a:r>
                        <a:rPr lang="en-US" sz="3000" dirty="0" smtClean="0"/>
                        <a:t>0.1</a:t>
                      </a:r>
                    </a:p>
                    <a:p>
                      <a:pPr algn="ctr"/>
                      <a:r>
                        <a:rPr lang="en-US" sz="3000" dirty="0" smtClean="0"/>
                        <a:t>2.5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13.5</a:t>
                      </a:r>
                    </a:p>
                    <a:p>
                      <a:pPr algn="ctr"/>
                      <a:r>
                        <a:rPr lang="en-US" sz="3000" dirty="0" smtClean="0"/>
                        <a:t>2.1</a:t>
                      </a:r>
                    </a:p>
                    <a:p>
                      <a:pPr algn="ctr"/>
                      <a:r>
                        <a:rPr lang="en-US" sz="3000" dirty="0" smtClean="0"/>
                        <a:t>36.2</a:t>
                      </a:r>
                      <a:endParaRPr lang="en-US" sz="3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Other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SUV_avg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SUV_absdiff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SUV_pctdiff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16</a:t>
                      </a:r>
                    </a:p>
                    <a:p>
                      <a:pPr algn="ctr"/>
                      <a:r>
                        <a:rPr lang="en-US" sz="3000" dirty="0" smtClean="0"/>
                        <a:t>16</a:t>
                      </a:r>
                    </a:p>
                    <a:p>
                      <a:pPr algn="ctr"/>
                      <a:r>
                        <a:rPr lang="en-US" sz="3000" dirty="0" smtClean="0"/>
                        <a:t>16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6.6</a:t>
                      </a:r>
                    </a:p>
                    <a:p>
                      <a:pPr algn="ctr"/>
                      <a:r>
                        <a:rPr lang="en-US" sz="3000" dirty="0" smtClean="0"/>
                        <a:t>0.2</a:t>
                      </a:r>
                    </a:p>
                    <a:p>
                      <a:pPr algn="ctr"/>
                      <a:r>
                        <a:rPr lang="en-US" sz="3000" dirty="0" smtClean="0"/>
                        <a:t>1.3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3.8</a:t>
                      </a:r>
                    </a:p>
                    <a:p>
                      <a:pPr algn="ctr"/>
                      <a:r>
                        <a:rPr lang="en-US" sz="3000" dirty="0" smtClean="0"/>
                        <a:t>1.0</a:t>
                      </a:r>
                    </a:p>
                    <a:p>
                      <a:pPr algn="ctr"/>
                      <a:r>
                        <a:rPr lang="en-US" sz="3000" dirty="0" smtClean="0"/>
                        <a:t>15.6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2.7</a:t>
                      </a:r>
                    </a:p>
                    <a:p>
                      <a:pPr algn="ctr"/>
                      <a:r>
                        <a:rPr lang="en-US" sz="3000" dirty="0" smtClean="0"/>
                        <a:t>-1.1</a:t>
                      </a:r>
                    </a:p>
                    <a:p>
                      <a:pPr algn="ctr"/>
                      <a:r>
                        <a:rPr lang="en-US" sz="3000" dirty="0" smtClean="0"/>
                        <a:t>-17.8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5.8</a:t>
                      </a:r>
                    </a:p>
                    <a:p>
                      <a:pPr algn="ctr"/>
                      <a:r>
                        <a:rPr lang="en-US" sz="3000" dirty="0" smtClean="0"/>
                        <a:t>0.2</a:t>
                      </a:r>
                    </a:p>
                    <a:p>
                      <a:pPr algn="ctr"/>
                      <a:r>
                        <a:rPr lang="en-US" sz="3000" dirty="0" smtClean="0"/>
                        <a:t>2.3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18.2</a:t>
                      </a:r>
                    </a:p>
                    <a:p>
                      <a:pPr algn="ctr"/>
                      <a:r>
                        <a:rPr lang="en-US" sz="3000" dirty="0" smtClean="0"/>
                        <a:t>2.3</a:t>
                      </a:r>
                    </a:p>
                    <a:p>
                      <a:pPr algn="ctr"/>
                      <a:r>
                        <a:rPr lang="en-US" sz="3000" dirty="0" smtClean="0"/>
                        <a:t>29.0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13030200" y="30175200"/>
            <a:ext cx="12649200" cy="15016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15562" tIns="57781" rIns="115562" bIns="57781">
            <a:spAutoFit/>
          </a:bodyPr>
          <a:lstStyle/>
          <a:p>
            <a:pPr algn="ctr" defTabSz="2377223">
              <a:defRPr/>
            </a:pPr>
            <a:r>
              <a:rPr lang="en-US" sz="3000" dirty="0">
                <a:latin typeface="+mj-lt"/>
                <a:cs typeface="Comic Sans MS"/>
              </a:rPr>
              <a:t>Table </a:t>
            </a:r>
            <a:r>
              <a:rPr lang="en-US" sz="3000" dirty="0" smtClean="0">
                <a:latin typeface="+mj-lt"/>
                <a:cs typeface="Comic Sans MS"/>
              </a:rPr>
              <a:t>3: </a:t>
            </a:r>
            <a:r>
              <a:rPr lang="en-US" sz="3000" dirty="0">
                <a:latin typeface="+mj-lt"/>
                <a:cs typeface="Comic Sans MS"/>
              </a:rPr>
              <a:t>Statistics for </a:t>
            </a:r>
            <a:r>
              <a:rPr lang="en-US" sz="3000" dirty="0" smtClean="0">
                <a:latin typeface="+mj-lt"/>
                <a:cs typeface="Comic Sans MS"/>
              </a:rPr>
              <a:t>bone and other lesions. 95% repeatability limits for bone lesions = 1.1 for difference, 18.8% for % difference.  95% repeatability limits for other lesions = 2.0 for difference and 30.5% for % difference.</a:t>
            </a:r>
            <a:endParaRPr lang="en-US" sz="3000" dirty="0">
              <a:latin typeface="+mj-lt"/>
              <a:cs typeface="Comic Sans MS"/>
            </a:endParaRPr>
          </a:p>
        </p:txBody>
      </p:sp>
      <p:pic>
        <p:nvPicPr>
          <p:cNvPr id="65" name="Picture 64" descr="zumd092614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5228" r="16978"/>
          <a:stretch/>
        </p:blipFill>
        <p:spPr>
          <a:xfrm>
            <a:off x="32842200" y="13639800"/>
            <a:ext cx="3068970" cy="44885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" name="Picture 65" descr="zumd09271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3965" r="6681"/>
          <a:stretch/>
        </p:blipFill>
        <p:spPr>
          <a:xfrm>
            <a:off x="36118800" y="13625798"/>
            <a:ext cx="2971800" cy="45860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30" name="TextBox 114"/>
          <p:cNvSpPr txBox="1">
            <a:spLocks noChangeArrowheads="1"/>
          </p:cNvSpPr>
          <p:nvPr/>
        </p:nvSpPr>
        <p:spPr bwMode="auto">
          <a:xfrm>
            <a:off x="33299400" y="17678400"/>
            <a:ext cx="2206752" cy="57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3000" dirty="0"/>
              <a:t>FDG </a:t>
            </a:r>
            <a:r>
              <a:rPr lang="en-US" sz="3000" dirty="0" smtClean="0"/>
              <a:t>test</a:t>
            </a:r>
            <a:endParaRPr lang="en-US" sz="3000" dirty="0"/>
          </a:p>
        </p:txBody>
      </p:sp>
      <p:sp>
        <p:nvSpPr>
          <p:cNvPr id="2129" name="TextBox 33"/>
          <p:cNvSpPr txBox="1">
            <a:spLocks noChangeArrowheads="1"/>
          </p:cNvSpPr>
          <p:nvPr/>
        </p:nvSpPr>
        <p:spPr bwMode="auto">
          <a:xfrm>
            <a:off x="36042600" y="17678400"/>
            <a:ext cx="3200400" cy="57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Retest, </a:t>
            </a:r>
            <a:r>
              <a:rPr lang="en-US" sz="3000" dirty="0" smtClean="0">
                <a:solidFill>
                  <a:srgbClr val="000000"/>
                </a:solidFill>
              </a:rPr>
              <a:t>1 day </a:t>
            </a:r>
            <a:r>
              <a:rPr lang="en-US" sz="3000" dirty="0">
                <a:solidFill>
                  <a:srgbClr val="000000"/>
                </a:solidFill>
              </a:rPr>
              <a:t>later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10001"/>
              </p:ext>
            </p:extLst>
          </p:nvPr>
        </p:nvGraphicFramePr>
        <p:xfrm>
          <a:off x="14478000" y="12954000"/>
          <a:ext cx="9829798" cy="71136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71468"/>
                <a:gridCol w="1071468"/>
                <a:gridCol w="2269924"/>
                <a:gridCol w="1746758"/>
                <a:gridCol w="1688980"/>
                <a:gridCol w="1981200"/>
              </a:tblGrid>
              <a:tr h="97877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Pt</a:t>
                      </a:r>
                      <a:r>
                        <a:rPr lang="en-US" sz="3000" dirty="0" smtClean="0"/>
                        <a:t>#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Age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Scan 1 location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Scan</a:t>
                      </a:r>
                      <a:r>
                        <a:rPr lang="en-US" sz="3000" baseline="0" dirty="0" smtClean="0"/>
                        <a:t> 2 location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Days</a:t>
                      </a:r>
                      <a:r>
                        <a:rPr lang="en-US" sz="3000" baseline="0" dirty="0" smtClean="0"/>
                        <a:t>  -</a:t>
                      </a:r>
                      <a:r>
                        <a:rPr lang="en-US" sz="3000" dirty="0" smtClean="0"/>
                        <a:t> Scans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#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 lesions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54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54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54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54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54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54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UW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25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HMC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UW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/>
                </a:tc>
              </a:tr>
              <a:tr h="6107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HMC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UW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14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6289000" y="28915113"/>
            <a:ext cx="12647877" cy="2784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15562" tIns="57781" rIns="115562" bIns="57781">
            <a:spAutoFit/>
          </a:bodyPr>
          <a:lstStyle/>
          <a:p>
            <a:pPr defTabSz="2377223">
              <a:lnSpc>
                <a:spcPct val="90000"/>
              </a:lnSpc>
              <a:defRPr/>
            </a:pPr>
            <a:r>
              <a:rPr lang="en-US" sz="3000" dirty="0">
                <a:latin typeface="+mj-lt"/>
                <a:cs typeface="Comic Sans MS"/>
              </a:rPr>
              <a:t>Figure </a:t>
            </a:r>
            <a:r>
              <a:rPr lang="en-US" sz="3000" dirty="0" smtClean="0">
                <a:latin typeface="+mj-lt"/>
                <a:cs typeface="Comic Sans MS"/>
              </a:rPr>
              <a:t>4: </a:t>
            </a:r>
            <a:r>
              <a:rPr lang="en-US" sz="3200" dirty="0"/>
              <a:t>Bland-Altman plots of </a:t>
            </a:r>
            <a:r>
              <a:rPr lang="en-US" sz="3200" dirty="0" err="1"/>
              <a:t>SUVmax</a:t>
            </a:r>
            <a:r>
              <a:rPr lang="en-US" sz="3200" dirty="0"/>
              <a:t> for repeated scans:  a) 7 patients with repeat scans using the same scanner; b) 3 patients with repeat scans using different scanners.  Plotting characters are the same for multiple lesions in a single patient.   Most differences are less than 1 </a:t>
            </a:r>
            <a:r>
              <a:rPr lang="en-US" sz="3200" dirty="0" err="1"/>
              <a:t>SUVmax</a:t>
            </a:r>
            <a:r>
              <a:rPr lang="en-US" sz="3200" dirty="0"/>
              <a:t> unit and do not appear to differ by magnitude of </a:t>
            </a:r>
            <a:r>
              <a:rPr lang="en-US" sz="3200" dirty="0" err="1"/>
              <a:t>SUVmax</a:t>
            </a:r>
            <a:r>
              <a:rPr lang="en-US" sz="3200" dirty="0"/>
              <a:t> or by whether repeat scan occurred in the same or different scanner. </a:t>
            </a:r>
            <a:endParaRPr lang="en-US" sz="3000" dirty="0">
              <a:latin typeface="+mj-lt"/>
              <a:cs typeface="Comic Sans MS"/>
            </a:endParaRPr>
          </a:p>
        </p:txBody>
      </p:sp>
      <p:pic>
        <p:nvPicPr>
          <p:cNvPr id="68" name="Picture 97"/>
          <p:cNvPicPr>
            <a:picLocks noChangeAspect="1" noChangeArrowheads="1"/>
          </p:cNvPicPr>
          <p:nvPr/>
        </p:nvPicPr>
        <p:blipFill>
          <a:blip r:embed="rId11" cstate="print"/>
          <a:srcRect l="35248" t="19865" r="29292" b="9764"/>
          <a:stretch>
            <a:fillRect/>
          </a:stretch>
        </p:blipFill>
        <p:spPr bwMode="auto">
          <a:xfrm>
            <a:off x="29304769" y="13716000"/>
            <a:ext cx="29278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8"/>
          <p:cNvPicPr>
            <a:picLocks noChangeAspect="1" noChangeArrowheads="1"/>
          </p:cNvPicPr>
          <p:nvPr/>
        </p:nvPicPr>
        <p:blipFill>
          <a:blip r:embed="rId12" cstate="print"/>
          <a:srcRect l="35880" t="17036" r="29282" b="13148"/>
          <a:stretch>
            <a:fillRect/>
          </a:stretch>
        </p:blipFill>
        <p:spPr bwMode="auto">
          <a:xfrm>
            <a:off x="26212801" y="13742169"/>
            <a:ext cx="2895600" cy="431723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0" name="TextBox 114"/>
          <p:cNvSpPr txBox="1">
            <a:spLocks noChangeArrowheads="1"/>
          </p:cNvSpPr>
          <p:nvPr/>
        </p:nvSpPr>
        <p:spPr bwMode="auto">
          <a:xfrm>
            <a:off x="26596848" y="17678400"/>
            <a:ext cx="2206752" cy="57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3000" dirty="0"/>
              <a:t>FDG </a:t>
            </a:r>
            <a:r>
              <a:rPr lang="en-US" sz="3000" dirty="0" smtClean="0"/>
              <a:t>test</a:t>
            </a:r>
            <a:endParaRPr lang="en-US" sz="3000" dirty="0"/>
          </a:p>
        </p:txBody>
      </p:sp>
      <p:sp>
        <p:nvSpPr>
          <p:cNvPr id="71" name="TextBox 33"/>
          <p:cNvSpPr txBox="1">
            <a:spLocks noChangeArrowheads="1"/>
          </p:cNvSpPr>
          <p:nvPr/>
        </p:nvSpPr>
        <p:spPr bwMode="auto">
          <a:xfrm>
            <a:off x="29032200" y="17678400"/>
            <a:ext cx="3429000" cy="578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5562" tIns="57781" rIns="115562" bIns="57781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Retest, </a:t>
            </a:r>
            <a:r>
              <a:rPr lang="en-US" sz="3000" dirty="0" smtClean="0">
                <a:solidFill>
                  <a:srgbClr val="000000"/>
                </a:solidFill>
              </a:rPr>
              <a:t>15 days </a:t>
            </a:r>
            <a:r>
              <a:rPr lang="en-US" sz="3000" dirty="0">
                <a:solidFill>
                  <a:srgbClr val="000000"/>
                </a:solidFill>
              </a:rPr>
              <a:t>later</a:t>
            </a:r>
          </a:p>
        </p:txBody>
      </p: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>
            <a:off x="32537400" y="13792200"/>
            <a:ext cx="0" cy="37338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7254</TotalTime>
  <Words>1243</Words>
  <Application>Microsoft Office PowerPoint</Application>
  <PresentationFormat>Custom</PresentationFormat>
  <Paragraphs>266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usd16857</dc:creator>
  <cp:lastModifiedBy>WIN764BIT</cp:lastModifiedBy>
  <cp:revision>473</cp:revision>
  <dcterms:created xsi:type="dcterms:W3CDTF">2011-05-28T02:45:19Z</dcterms:created>
  <dcterms:modified xsi:type="dcterms:W3CDTF">2014-04-18T22:05:25Z</dcterms:modified>
</cp:coreProperties>
</file>