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0" r:id="rId6"/>
  </p:sldMasterIdLst>
  <p:notesMasterIdLst>
    <p:notesMasterId r:id="rId28"/>
  </p:notesMasterIdLst>
  <p:sldIdLst>
    <p:sldId id="420" r:id="rId7"/>
    <p:sldId id="422" r:id="rId8"/>
    <p:sldId id="396" r:id="rId9"/>
    <p:sldId id="263" r:id="rId10"/>
    <p:sldId id="399" r:id="rId11"/>
    <p:sldId id="397" r:id="rId12"/>
    <p:sldId id="401" r:id="rId13"/>
    <p:sldId id="402" r:id="rId14"/>
    <p:sldId id="272" r:id="rId15"/>
    <p:sldId id="403" r:id="rId16"/>
    <p:sldId id="273" r:id="rId17"/>
    <p:sldId id="406" r:id="rId18"/>
    <p:sldId id="410" r:id="rId19"/>
    <p:sldId id="411" r:id="rId20"/>
    <p:sldId id="408" r:id="rId21"/>
    <p:sldId id="413" r:id="rId22"/>
    <p:sldId id="415" r:id="rId23"/>
    <p:sldId id="418" r:id="rId24"/>
    <p:sldId id="419" r:id="rId25"/>
    <p:sldId id="416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78F6E4-43A0-43E0-A8C5-9FBCED544C4A}">
          <p14:sldIdLst>
            <p14:sldId id="420"/>
            <p14:sldId id="422"/>
            <p14:sldId id="396"/>
            <p14:sldId id="263"/>
            <p14:sldId id="399"/>
            <p14:sldId id="397"/>
            <p14:sldId id="401"/>
            <p14:sldId id="402"/>
            <p14:sldId id="272"/>
            <p14:sldId id="403"/>
            <p14:sldId id="273"/>
            <p14:sldId id="406"/>
            <p14:sldId id="410"/>
            <p14:sldId id="411"/>
            <p14:sldId id="408"/>
            <p14:sldId id="413"/>
            <p14:sldId id="415"/>
            <p14:sldId id="418"/>
            <p14:sldId id="419"/>
            <p14:sldId id="416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FFFF"/>
    <a:srgbClr val="000000"/>
    <a:srgbClr val="4472C4"/>
    <a:srgbClr val="3E4046"/>
    <a:srgbClr val="6D717A"/>
    <a:srgbClr val="A5A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ACB65C-C9E0-4211-936A-99E51C62B5C4}" v="5" dt="2020-05-07T16:15:23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4" autoAdjust="0"/>
    <p:restoredTop sz="94660"/>
  </p:normalViewPr>
  <p:slideViewPr>
    <p:cSldViewPr snapToGrid="0">
      <p:cViewPr>
        <p:scale>
          <a:sx n="66" d="100"/>
          <a:sy n="66" d="100"/>
        </p:scale>
        <p:origin x="84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D2D80-34BC-455F-8754-2FEA46EE1958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A2E3-5F0A-4FD4-AC9C-05707EFBB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65380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5766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57543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40377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74F74-8AFA-42BF-8536-7248252D4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29D21-E5B2-4DB9-BD71-0BD400138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86A59-4212-49A7-80D7-DDA7EFC3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CDB66-2A17-4891-B398-E721C890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18B90-0E2A-4118-9958-F42E438A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DFFC-39CE-46C5-B7C8-A8B3A7259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6D52A-D53B-42EE-B62B-6D46E80D8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B7AA7-8C9A-4F1E-A9E4-2851AFE0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1B455-57A9-4018-A0F9-514DC6D3A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27670-B4BA-41D1-9A25-FB6065B5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C10FC-BCB7-4A08-8AAA-2A53813E9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788B0-4EAE-43BB-8C60-9AEDDDD47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1F315-7B43-46E3-8D94-BCB0B538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3EAEF-8ABE-4B7C-A4EB-C02492B7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50C15-2BAF-4817-96A1-477B5D7B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9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body" idx="13"/>
          </p:nvPr>
        </p:nvSpPr>
        <p:spPr>
          <a:xfrm>
            <a:off x="379839" y="369599"/>
            <a:ext cx="11422042" cy="61188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000" b="1" spc="-180">
                <a:solidFill>
                  <a:srgbClr val="F5F5F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0204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11502063" cy="846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94974" y="1161671"/>
            <a:ext cx="11482022" cy="384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4975" y="1712646"/>
            <a:ext cx="5597438" cy="457023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buClr>
                <a:schemeClr val="accent2"/>
              </a:buClr>
              <a:defRPr sz="1800">
                <a:solidFill>
                  <a:schemeClr val="accent6"/>
                </a:solidFill>
              </a:defRPr>
            </a:lvl2pPr>
            <a:lvl3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3pPr>
            <a:lvl4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4pPr>
            <a:lvl5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6871650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&amp; Bulle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609600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chemeClr val="accent1">
                    <a:hueOff val="1490403"/>
                    <a:satOff val="-25308"/>
                    <a:lumOff val="-3477"/>
                  </a:schemeClr>
                </a:solidFill>
              </a:defRPr>
            </a:pPr>
            <a:endParaRPr sz="1200"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5599467" cy="846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94975" y="1159811"/>
            <a:ext cx="5599467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4975" y="1712646"/>
            <a:ext cx="5597438" cy="457023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buClr>
                <a:schemeClr val="accent2"/>
              </a:buClr>
              <a:defRPr sz="1800">
                <a:solidFill>
                  <a:schemeClr val="accent6"/>
                </a:solidFill>
              </a:defRPr>
            </a:lvl2pPr>
            <a:lvl3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3pPr>
            <a:lvl4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4pPr>
            <a:lvl5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25711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&amp; Bulle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"/>
          <p:cNvSpPr/>
          <p:nvPr/>
        </p:nvSpPr>
        <p:spPr>
          <a:xfrm>
            <a:off x="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6197893" y="450040"/>
            <a:ext cx="5599466" cy="846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6197893" y="1159811"/>
            <a:ext cx="5599466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97893" y="1712646"/>
            <a:ext cx="5597438" cy="457023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buClr>
                <a:schemeClr val="accent2"/>
              </a:buClr>
              <a:defRPr sz="1800">
                <a:solidFill>
                  <a:schemeClr val="accent6"/>
                </a:solidFill>
              </a:defRPr>
            </a:lvl2pPr>
            <a:lvl3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3pPr>
            <a:lvl4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4pPr>
            <a:lvl5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171610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"/>
          <p:cNvSpPr/>
          <p:nvPr/>
        </p:nvSpPr>
        <p:spPr>
          <a:xfrm>
            <a:off x="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436766" y="361139"/>
            <a:ext cx="5349627" cy="313908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6436766" y="3594315"/>
            <a:ext cx="5349627" cy="384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68" name="Image"/>
          <p:cNvSpPr>
            <a:spLocks noGrp="1"/>
          </p:cNvSpPr>
          <p:nvPr>
            <p:ph type="pic" idx="14"/>
          </p:nvPr>
        </p:nvSpPr>
        <p:spPr>
          <a:xfrm>
            <a:off x="1290" y="0"/>
            <a:ext cx="6096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21366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/50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"/>
          <p:cNvSpPr/>
          <p:nvPr/>
        </p:nvSpPr>
        <p:spPr>
          <a:xfrm>
            <a:off x="609600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77" name="Image"/>
          <p:cNvSpPr>
            <a:spLocks noGrp="1"/>
          </p:cNvSpPr>
          <p:nvPr>
            <p:ph type="pic" idx="13"/>
          </p:nvPr>
        </p:nvSpPr>
        <p:spPr>
          <a:xfrm>
            <a:off x="6097290" y="0"/>
            <a:ext cx="6096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379839" y="359949"/>
            <a:ext cx="5347891" cy="314027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Subtitle"/>
          <p:cNvSpPr txBox="1">
            <a:spLocks noGrp="1"/>
          </p:cNvSpPr>
          <p:nvPr>
            <p:ph type="body" sz="quarter" idx="14"/>
          </p:nvPr>
        </p:nvSpPr>
        <p:spPr>
          <a:xfrm>
            <a:off x="392538" y="3594315"/>
            <a:ext cx="5347891" cy="384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069236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17420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0051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5A87-C28F-40C4-9292-CF1DD64F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7DA80-1E93-433D-8DC7-45A3D6DB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27FE0-DDBF-4628-A614-66EE90F4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09619-7F35-4CE2-BC97-8930E23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6D3A2-1F1C-46DD-B5EE-5009AD18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22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61856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2684" y="0"/>
            <a:ext cx="3048745" cy="6858000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352534" y="3523961"/>
            <a:ext cx="2556164" cy="2170258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lnSpc>
                <a:spcPct val="100000"/>
              </a:lnSpc>
              <a:defRPr b="1" spc="-12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500" y="6533312"/>
            <a:ext cx="301364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5216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icture Placeholder 2"/>
          <p:cNvSpPr>
            <a:spLocks noGrp="1"/>
          </p:cNvSpPr>
          <p:nvPr>
            <p:ph type="pic" idx="13"/>
          </p:nvPr>
        </p:nvSpPr>
        <p:spPr>
          <a:xfrm>
            <a:off x="3175" y="0"/>
            <a:ext cx="12188825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68301" y="334143"/>
            <a:ext cx="466756" cy="461626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914217">
              <a:defRPr sz="1800"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8767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Grey Footer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340504" y="450040"/>
            <a:ext cx="11502063" cy="846138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50525" y="1159811"/>
            <a:ext cx="11482022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753620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Image"/>
          <p:cNvSpPr>
            <a:spLocks noGrp="1"/>
          </p:cNvSpPr>
          <p:nvPr>
            <p:ph type="pic" sz="half" idx="13"/>
          </p:nvPr>
        </p:nvSpPr>
        <p:spPr>
          <a:xfrm>
            <a:off x="3027405" y="0"/>
            <a:ext cx="308008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355840" y="3523961"/>
            <a:ext cx="2236060" cy="2170258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500" y="6533312"/>
            <a:ext cx="301364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0776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758" y="6535885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71296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397000"/>
            <a:ext cx="10515600" cy="5004858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lnSpc>
                <a:spcPct val="120000"/>
              </a:lnSpc>
              <a:spcBef>
                <a:spcPts val="0"/>
              </a:spcBef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1pPr>
            <a:lvl2pPr marL="400050" indent="-209550">
              <a:lnSpc>
                <a:spcPct val="120000"/>
              </a:lnSpc>
              <a:spcBef>
                <a:spcPts val="0"/>
              </a:spcBef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2pPr>
            <a:lvl3pPr marL="660400" indent="-279400">
              <a:lnSpc>
                <a:spcPct val="120000"/>
              </a:lnSpc>
              <a:spcBef>
                <a:spcPts val="0"/>
              </a:spcBef>
              <a:buClr>
                <a:srgbClr val="53585F"/>
              </a:buClr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3pPr>
            <a:lvl4pPr marL="660400" indent="-279400">
              <a:lnSpc>
                <a:spcPct val="120000"/>
              </a:lnSpc>
              <a:spcBef>
                <a:spcPts val="0"/>
              </a:spcBef>
              <a:buClr>
                <a:srgbClr val="53585F"/>
              </a:buClr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4pPr>
            <a:lvl5pPr marL="660400" indent="-279400">
              <a:lnSpc>
                <a:spcPct val="120000"/>
              </a:lnSpc>
              <a:spcBef>
                <a:spcPts val="0"/>
              </a:spcBef>
              <a:buClr>
                <a:srgbClr val="53585F"/>
              </a:buClr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93786" y="140677"/>
            <a:ext cx="10996246" cy="1086991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 sz="3600" b="1" cap="all" spc="0">
                <a:solidFill>
                  <a:srgbClr val="0023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207272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88529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Subtitle &amp; Bulle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"/>
          <p:cNvSpPr/>
          <p:nvPr/>
        </p:nvSpPr>
        <p:spPr>
          <a:xfrm>
            <a:off x="-1" y="-1"/>
            <a:ext cx="6096002" cy="6858001"/>
          </a:xfrm>
          <a:prstGeom prst="rect">
            <a:avLst/>
          </a:prstGeom>
          <a:solidFill>
            <a:srgbClr val="3E4046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6197893" y="450039"/>
            <a:ext cx="5599466" cy="8461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7893" y="1166116"/>
            <a:ext cx="5599466" cy="3721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  <a:lvl2pPr marL="428625" indent="-238125">
              <a:lnSpc>
                <a:spcPct val="100000"/>
              </a:lnSpc>
              <a:spcBef>
                <a:spcPts val="0"/>
              </a:spcBef>
              <a:buClrTx/>
              <a:defRPr sz="2500" spc="50">
                <a:solidFill>
                  <a:schemeClr val="accent2"/>
                </a:solidFill>
              </a:defRPr>
            </a:lvl2pPr>
            <a:lvl3pPr marL="698500" indent="-317500">
              <a:lnSpc>
                <a:spcPct val="100000"/>
              </a:lnSpc>
              <a:spcBef>
                <a:spcPts val="0"/>
              </a:spcBef>
              <a:buClrTx/>
              <a:defRPr sz="2500" spc="50">
                <a:solidFill>
                  <a:schemeClr val="accent2"/>
                </a:solidFill>
              </a:defRPr>
            </a:lvl3pPr>
            <a:lvl4pPr marL="698500" indent="-317500">
              <a:lnSpc>
                <a:spcPct val="100000"/>
              </a:lnSpc>
              <a:spcBef>
                <a:spcPts val="0"/>
              </a:spcBef>
              <a:buClrTx/>
              <a:defRPr sz="2500" spc="50">
                <a:solidFill>
                  <a:schemeClr val="accent2"/>
                </a:solidFill>
              </a:defRPr>
            </a:lvl4pPr>
            <a:lvl5pPr marL="698500" indent="-317500">
              <a:lnSpc>
                <a:spcPct val="100000"/>
              </a:lnSpc>
              <a:spcBef>
                <a:spcPts val="0"/>
              </a:spcBef>
              <a:defRPr sz="2500" spc="5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half" idx="13"/>
          </p:nvPr>
        </p:nvSpPr>
        <p:spPr>
          <a:xfrm>
            <a:off x="6197893" y="1712646"/>
            <a:ext cx="5597439" cy="4570233"/>
          </a:xfrm>
          <a:prstGeom prst="rect">
            <a:avLst/>
          </a:prstGeom>
        </p:spPr>
        <p:txBody>
          <a:bodyPr lIns="0" tIns="0" rIns="0" bIns="0" anchor="t"/>
          <a:lstStyle/>
          <a:p>
            <a: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758" y="6535885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35551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397000"/>
            <a:ext cx="10515600" cy="5004858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228600" indent="-22860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1pPr>
            <a:lvl2pPr marL="666750" indent="-20955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2pPr>
            <a:lvl3pPr marL="1165860" indent="-25146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3pPr>
            <a:lvl4pPr marL="1651000" indent="-27940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4pPr>
            <a:lvl5pPr marL="2108200" indent="-279400" defTabSz="914400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93786" y="140677"/>
            <a:ext cx="10996246" cy="1086991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3600" b="1" cap="all" spc="0">
                <a:solidFill>
                  <a:srgbClr val="0023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207272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46038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body" idx="13"/>
          </p:nvPr>
        </p:nvSpPr>
        <p:spPr>
          <a:xfrm>
            <a:off x="379839" y="369599"/>
            <a:ext cx="11422042" cy="61188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000" b="1" spc="-180">
                <a:solidFill>
                  <a:srgbClr val="F5F5F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962071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F8C0-8E8F-4EAB-822B-49B2351F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CF162-16FC-4751-A56C-6756088F4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20BFE-FDBB-4B3F-BDC5-83203233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406AE-AF49-438E-91ED-23F7644F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CEB03-143A-45E0-B47D-075F11F5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3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11502063" cy="846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94974" y="1161671"/>
            <a:ext cx="11482022" cy="384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4975" y="1712646"/>
            <a:ext cx="5597438" cy="457023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buClr>
                <a:schemeClr val="accent2"/>
              </a:buClr>
              <a:defRPr sz="1800">
                <a:solidFill>
                  <a:schemeClr val="accent6"/>
                </a:solidFill>
              </a:defRPr>
            </a:lvl2pPr>
            <a:lvl3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3pPr>
            <a:lvl4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4pPr>
            <a:lvl5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377307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 &amp; Bulle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609600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chemeClr val="accent1">
                    <a:hueOff val="1490403"/>
                    <a:satOff val="-25308"/>
                    <a:lumOff val="-3477"/>
                  </a:schemeClr>
                </a:solidFill>
              </a:defRPr>
            </a:pPr>
            <a:endParaRPr sz="1200"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5599467" cy="846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94975" y="1159811"/>
            <a:ext cx="5599467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4975" y="1712646"/>
            <a:ext cx="5597438" cy="457023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buClr>
                <a:schemeClr val="accent2"/>
              </a:buClr>
              <a:defRPr sz="1800">
                <a:solidFill>
                  <a:schemeClr val="accent6"/>
                </a:solidFill>
              </a:defRPr>
            </a:lvl2pPr>
            <a:lvl3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3pPr>
            <a:lvl4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4pPr>
            <a:lvl5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003790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Gre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85532" y="450040"/>
            <a:ext cx="11502063" cy="846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85531" y="1159811"/>
            <a:ext cx="11482022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pic>
        <p:nvPicPr>
          <p:cNvPr id="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17910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"/>
          <p:cNvSpPr/>
          <p:nvPr/>
        </p:nvSpPr>
        <p:spPr>
          <a:xfrm>
            <a:off x="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436766" y="361139"/>
            <a:ext cx="5349627" cy="313908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6436766" y="3594315"/>
            <a:ext cx="5349627" cy="384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68" name="Image"/>
          <p:cNvSpPr>
            <a:spLocks noGrp="1"/>
          </p:cNvSpPr>
          <p:nvPr>
            <p:ph type="pic" idx="14"/>
          </p:nvPr>
        </p:nvSpPr>
        <p:spPr>
          <a:xfrm>
            <a:off x="1290" y="0"/>
            <a:ext cx="6096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082239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/50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"/>
          <p:cNvSpPr/>
          <p:nvPr/>
        </p:nvSpPr>
        <p:spPr>
          <a:xfrm>
            <a:off x="609600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77" name="Image"/>
          <p:cNvSpPr>
            <a:spLocks noGrp="1"/>
          </p:cNvSpPr>
          <p:nvPr>
            <p:ph type="pic" idx="13"/>
          </p:nvPr>
        </p:nvSpPr>
        <p:spPr>
          <a:xfrm>
            <a:off x="6097290" y="0"/>
            <a:ext cx="6096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379839" y="359949"/>
            <a:ext cx="5347891" cy="314027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Subtitle"/>
          <p:cNvSpPr txBox="1">
            <a:spLocks noGrp="1"/>
          </p:cNvSpPr>
          <p:nvPr>
            <p:ph type="body" sz="quarter" idx="14"/>
          </p:nvPr>
        </p:nvSpPr>
        <p:spPr>
          <a:xfrm>
            <a:off x="392538" y="3594315"/>
            <a:ext cx="5347891" cy="384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pic>
        <p:nvPicPr>
          <p:cNvPr id="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36019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460942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9452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5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405242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"/>
          <p:cNvSpPr/>
          <p:nvPr/>
        </p:nvSpPr>
        <p:spPr>
          <a:xfrm>
            <a:off x="-15670" y="0"/>
            <a:ext cx="3080084" cy="6858000"/>
          </a:xfrm>
          <a:prstGeom prst="rect">
            <a:avLst/>
          </a:prstGeom>
          <a:solidFill>
            <a:schemeClr val="accent6">
              <a:hueOff val="-13201218"/>
              <a:satOff val="-5724"/>
              <a:lumOff val="-45369"/>
            </a:schemeClr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13" name="Image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3080083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500" y="6533312"/>
            <a:ext cx="301364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5" name="Title"/>
          <p:cNvSpPr txBox="1">
            <a:spLocks noGrp="1"/>
          </p:cNvSpPr>
          <p:nvPr>
            <p:ph type="body" sz="quarter" idx="14"/>
          </p:nvPr>
        </p:nvSpPr>
        <p:spPr>
          <a:xfrm>
            <a:off x="3503332" y="5056753"/>
            <a:ext cx="8105297" cy="8334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defTabSz="914400">
              <a:lnSpc>
                <a:spcPct val="75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116" name="Lorem Ipsum is simply dummy text of the printing."/>
          <p:cNvSpPr txBox="1">
            <a:spLocks noGrp="1"/>
          </p:cNvSpPr>
          <p:nvPr>
            <p:ph type="body" sz="quarter" idx="15"/>
          </p:nvPr>
        </p:nvSpPr>
        <p:spPr>
          <a:xfrm>
            <a:off x="3503332" y="6140125"/>
            <a:ext cx="4907242" cy="23474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9144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Lorem Ipsum is simply dummy text of the printing.</a:t>
            </a:r>
          </a:p>
        </p:txBody>
      </p:sp>
      <p:sp>
        <p:nvSpPr>
          <p:cNvPr id="117" name="Line"/>
          <p:cNvSpPr/>
          <p:nvPr/>
        </p:nvSpPr>
        <p:spPr>
          <a:xfrm>
            <a:off x="3503332" y="5990753"/>
            <a:ext cx="596603" cy="1"/>
          </a:xfrm>
          <a:prstGeom prst="line">
            <a:avLst/>
          </a:prstGeom>
          <a:ln w="76200">
            <a:solidFill>
              <a:schemeClr val="accent6">
                <a:hueOff val="-13201218"/>
                <a:satOff val="-5724"/>
                <a:lumOff val="-45369"/>
              </a:schemeClr>
            </a:solidFill>
            <a:miter/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222222"/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7077519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2684" y="0"/>
            <a:ext cx="3048745" cy="6858000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352534" y="3523961"/>
            <a:ext cx="2556164" cy="2170258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lnSpc>
                <a:spcPct val="100000"/>
              </a:lnSpc>
              <a:defRPr b="1" spc="-12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500" y="6533312"/>
            <a:ext cx="301364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66769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297E-8051-4938-9B5B-FBC6361A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58870-1A11-4AD5-BE6E-6329B2677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EB42-BA3A-44DD-8DF6-5E24026E9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275E8-E4F0-4CCC-869D-FDFB0B9A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7B318-A267-4BA9-95F2-F9015EC3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3CBA5-D001-4AAC-9AB1-EDBCA2D9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5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icture Placeholder 2"/>
          <p:cNvSpPr>
            <a:spLocks noGrp="1"/>
          </p:cNvSpPr>
          <p:nvPr>
            <p:ph type="pic" idx="13"/>
          </p:nvPr>
        </p:nvSpPr>
        <p:spPr>
          <a:xfrm>
            <a:off x="3175" y="0"/>
            <a:ext cx="12188825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68301" y="334143"/>
            <a:ext cx="466756" cy="461626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914217">
              <a:defRPr sz="1800">
                <a:solidFill>
                  <a:srgbClr val="7F7F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05805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Grey Footer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340504" y="450040"/>
            <a:ext cx="11502063" cy="846138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Subtitle"/>
          <p:cNvSpPr txBox="1">
            <a:spLocks noGrp="1"/>
          </p:cNvSpPr>
          <p:nvPr>
            <p:ph type="body" sz="quarter" idx="13"/>
          </p:nvPr>
        </p:nvSpPr>
        <p:spPr>
          <a:xfrm>
            <a:off x="350525" y="1159811"/>
            <a:ext cx="11482022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</a:lstStyle>
          <a:p>
            <a:r>
              <a:t>Subtitle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" y="39383"/>
            <a:ext cx="289567" cy="289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06151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Image"/>
          <p:cNvSpPr>
            <a:spLocks noGrp="1"/>
          </p:cNvSpPr>
          <p:nvPr>
            <p:ph type="pic" sz="half" idx="13"/>
          </p:nvPr>
        </p:nvSpPr>
        <p:spPr>
          <a:xfrm>
            <a:off x="3027405" y="0"/>
            <a:ext cx="308008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355840" y="3523961"/>
            <a:ext cx="2236060" cy="2170258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500" y="6533312"/>
            <a:ext cx="301364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37704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" y="39383"/>
            <a:ext cx="289568" cy="28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758" y="6535885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>
                <a:solidFill>
                  <a:schemeClr val="accent1">
                    <a:hueOff val="1973198"/>
                    <a:satOff val="-31524"/>
                    <a:lumOff val="48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26197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397000"/>
            <a:ext cx="10515600" cy="5004858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lnSpc>
                <a:spcPct val="120000"/>
              </a:lnSpc>
              <a:spcBef>
                <a:spcPts val="0"/>
              </a:spcBef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1pPr>
            <a:lvl2pPr marL="400050" indent="-209550">
              <a:lnSpc>
                <a:spcPct val="120000"/>
              </a:lnSpc>
              <a:spcBef>
                <a:spcPts val="0"/>
              </a:spcBef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2pPr>
            <a:lvl3pPr marL="660400" indent="-279400">
              <a:lnSpc>
                <a:spcPct val="120000"/>
              </a:lnSpc>
              <a:spcBef>
                <a:spcPts val="0"/>
              </a:spcBef>
              <a:buClr>
                <a:srgbClr val="53585F"/>
              </a:buClr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3pPr>
            <a:lvl4pPr marL="660400" indent="-279400">
              <a:lnSpc>
                <a:spcPct val="120000"/>
              </a:lnSpc>
              <a:spcBef>
                <a:spcPts val="0"/>
              </a:spcBef>
              <a:buClr>
                <a:srgbClr val="53585F"/>
              </a:buClr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4pPr>
            <a:lvl5pPr marL="660400" indent="-279400">
              <a:lnSpc>
                <a:spcPct val="120000"/>
              </a:lnSpc>
              <a:spcBef>
                <a:spcPts val="0"/>
              </a:spcBef>
              <a:buClr>
                <a:srgbClr val="53585F"/>
              </a:buClr>
              <a:defRPr sz="2200">
                <a:solidFill>
                  <a:srgbClr val="8C929A"/>
                </a:solidFill>
                <a:latin typeface="GothamBook"/>
                <a:ea typeface="GothamBook"/>
                <a:cs typeface="GothamBook"/>
                <a:sym typeface="Gotham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93786" y="140677"/>
            <a:ext cx="10996246" cy="1086991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 sz="3600" b="1" cap="all" spc="0">
                <a:solidFill>
                  <a:srgbClr val="0023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207272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0945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Subtitle &amp; Bulle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"/>
          <p:cNvSpPr/>
          <p:nvPr/>
        </p:nvSpPr>
        <p:spPr>
          <a:xfrm>
            <a:off x="-1" y="-1"/>
            <a:ext cx="6096002" cy="6858001"/>
          </a:xfrm>
          <a:prstGeom prst="rect">
            <a:avLst/>
          </a:prstGeom>
          <a:solidFill>
            <a:srgbClr val="3E4046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l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/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6197893" y="450039"/>
            <a:ext cx="5599466" cy="8461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-120">
                <a:solidFill>
                  <a:schemeClr val="accent6">
                    <a:hueOff val="492447"/>
                    <a:lumOff val="-19328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7893" y="1166116"/>
            <a:ext cx="5599466" cy="3721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 spc="50">
                <a:solidFill>
                  <a:schemeClr val="accent2"/>
                </a:solidFill>
              </a:defRPr>
            </a:lvl1pPr>
            <a:lvl2pPr marL="428625" indent="-238125">
              <a:lnSpc>
                <a:spcPct val="100000"/>
              </a:lnSpc>
              <a:spcBef>
                <a:spcPts val="0"/>
              </a:spcBef>
              <a:buClrTx/>
              <a:defRPr sz="2500" spc="50">
                <a:solidFill>
                  <a:schemeClr val="accent2"/>
                </a:solidFill>
              </a:defRPr>
            </a:lvl2pPr>
            <a:lvl3pPr marL="698500" indent="-317500">
              <a:lnSpc>
                <a:spcPct val="100000"/>
              </a:lnSpc>
              <a:spcBef>
                <a:spcPts val="0"/>
              </a:spcBef>
              <a:buClrTx/>
              <a:defRPr sz="2500" spc="50">
                <a:solidFill>
                  <a:schemeClr val="accent2"/>
                </a:solidFill>
              </a:defRPr>
            </a:lvl3pPr>
            <a:lvl4pPr marL="698500" indent="-317500">
              <a:lnSpc>
                <a:spcPct val="100000"/>
              </a:lnSpc>
              <a:spcBef>
                <a:spcPts val="0"/>
              </a:spcBef>
              <a:buClrTx/>
              <a:defRPr sz="2500" spc="50">
                <a:solidFill>
                  <a:schemeClr val="accent2"/>
                </a:solidFill>
              </a:defRPr>
            </a:lvl4pPr>
            <a:lvl5pPr marL="698500" indent="-317500">
              <a:lnSpc>
                <a:spcPct val="100000"/>
              </a:lnSpc>
              <a:spcBef>
                <a:spcPts val="0"/>
              </a:spcBef>
              <a:defRPr sz="2500" spc="5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half" idx="13"/>
          </p:nvPr>
        </p:nvSpPr>
        <p:spPr>
          <a:xfrm>
            <a:off x="6197893" y="1712646"/>
            <a:ext cx="5597439" cy="4570233"/>
          </a:xfrm>
          <a:prstGeom prst="rect">
            <a:avLst/>
          </a:prstGeom>
        </p:spPr>
        <p:txBody>
          <a:bodyPr lIns="0" tIns="0" rIns="0" bIns="0" anchor="t"/>
          <a:lstStyle/>
          <a:p>
            <a:pPr>
              <a:lnSpc>
                <a:spcPct val="90000"/>
              </a:lnSpc>
              <a:buClr>
                <a:schemeClr val="accent2"/>
              </a:buClr>
              <a:defRPr>
                <a:solidFill>
                  <a:schemeClr val="accent6"/>
                </a:solidFill>
              </a:defRPr>
            </a:pPr>
            <a:endParaRPr/>
          </a:p>
        </p:txBody>
      </p:sp>
      <p:pic>
        <p:nvPicPr>
          <p:cNvPr id="190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" y="39383"/>
            <a:ext cx="289568" cy="28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758" y="6535885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>
                <a:solidFill>
                  <a:srgbClr val="70717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49900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554" y="0"/>
            <a:ext cx="1084447" cy="108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397000"/>
            <a:ext cx="10515600" cy="5004858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228600" indent="-22860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1pPr>
            <a:lvl2pPr marL="666750" indent="-20955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2pPr>
            <a:lvl3pPr marL="1165860" indent="-25146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3pPr>
            <a:lvl4pPr marL="1651000" indent="-279400" defTabSz="9144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4pPr>
            <a:lvl5pPr marL="2108200" indent="-279400" defTabSz="914400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defRPr sz="2200">
                <a:solidFill>
                  <a:srgbClr val="595959"/>
                </a:solidFill>
                <a:latin typeface="GothamBook"/>
                <a:ea typeface="GothamBook"/>
                <a:cs typeface="GothamBook"/>
                <a:sym typeface="Gotham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93786" y="140677"/>
            <a:ext cx="10996246" cy="1086991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3600" b="1" cap="all" spc="0">
                <a:solidFill>
                  <a:srgbClr val="0023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207272"/>
            <a:ext cx="301362" cy="298156"/>
          </a:xfrm>
          <a:prstGeom prst="rect">
            <a:avLst/>
          </a:prstGeom>
        </p:spPr>
        <p:txBody>
          <a:bodyPr lIns="71436" tIns="71436" rIns="71436" bIns="7143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1120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1B1A-5115-4D46-BB53-7A71A56D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3FC9E-3B71-4A89-8706-80873EF5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F1B23-3551-4CA0-8E7C-F63CF104B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ABBAD-6B26-4612-8D19-CD2E10C2C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7758D-B226-41DB-A864-BA857FD06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3478A-BFB1-41E3-BE6F-8F475376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13DE8C-90D1-426D-97F2-17F60CCE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59D0A-3F79-46FD-A3D4-8EFC4C62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9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B802-B3A7-4D91-BCE4-B469F183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7AB71-C495-443B-B4A4-D0AE9662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D623A-7CD2-4CE7-BD46-6DB13E51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049C3-12C1-45B5-9BEE-43767840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5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3F07F-FCFC-40CB-9A86-C62EECC0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D6BF5-6222-4A61-8F60-E5C0D6A3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E7AC5-24A7-4137-B7C8-2FB9B484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4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9FFB-3757-438D-92BD-D8498055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279D-ADB3-48E1-97D0-8245A28D7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EE076-91B2-4D29-8E93-25E19610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42D54-5408-4D31-8377-7C642925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0ACCF-5E4A-4DAD-B90D-178C56ED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A61C9-6E8E-4D49-B9D3-CED5A0EB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9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08FC-CE72-4F33-92C7-0FBF176F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DC2F1-FB71-4F14-B3AD-6AE63943C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7786-8A25-4FE2-BCB7-30BC9AE28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A919B-506C-4B54-B076-66B997A7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86092-40B4-4F0C-ABD7-EB00D213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71292-4C5D-4383-A22B-6105B746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4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FCFF"/>
            </a:gs>
            <a:gs pos="100000">
              <a:schemeClr val="accent1">
                <a:hueOff val="1973198"/>
                <a:satOff val="-31524"/>
                <a:lumOff val="4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F8EA1-A9EE-477D-BAC4-1A9A8608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43382-8175-44A1-8C48-7B0529D08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754E6-8345-4CA5-AFC5-83D14637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C978A-ACC2-4F0E-A5A9-AFDD194C8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BB716-66EA-4E12-B375-75F6F92AB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8F1A4-A22E-460B-B22A-93E367F5E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5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FCFF"/>
            </a:gs>
            <a:gs pos="100000">
              <a:schemeClr val="accent1">
                <a:hueOff val="1973198"/>
                <a:satOff val="-31524"/>
                <a:lumOff val="4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40504" y="323040"/>
            <a:ext cx="11502063" cy="84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40959" y="1712646"/>
            <a:ext cx="11501153" cy="442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2pPr marL="762000" indent="-381000">
              <a:spcBef>
                <a:spcPts val="2000"/>
              </a:spcBef>
              <a:buChar char="-"/>
            </a:lvl2pPr>
            <a:lvl3pPr marL="1143000" indent="-381000">
              <a:spcBef>
                <a:spcPts val="2000"/>
              </a:spcBef>
              <a:buClr>
                <a:srgbClr val="A6AAA9"/>
              </a:buClr>
              <a:defRPr sz="3000"/>
            </a:lvl3pPr>
            <a:lvl4pPr marL="1143000" indent="-381000">
              <a:spcBef>
                <a:spcPts val="2000"/>
              </a:spcBef>
              <a:buClr>
                <a:srgbClr val="F39019"/>
              </a:buClr>
              <a:defRPr sz="3000"/>
            </a:lvl4pPr>
            <a:lvl5pPr marL="1143000" indent="-381000">
              <a:spcBef>
                <a:spcPts val="2000"/>
              </a:spcBef>
              <a:buClrTx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758" y="6535884"/>
            <a:ext cx="301364" cy="29815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2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ransition spd="med"/>
  <p:hf hdr="0" ftr="0" dt="0"/>
  <p:txStyles>
    <p:titleStyle>
      <a:lvl1pPr marL="0" marR="0" indent="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43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86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429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72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715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858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8001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144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90500" marR="0" indent="-190500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4691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6914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9136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11359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13581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15804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18026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20249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43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429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715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8001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FCFF"/>
            </a:gs>
            <a:gs pos="100000">
              <a:schemeClr val="accent1">
                <a:hueOff val="1973198"/>
                <a:satOff val="-31524"/>
                <a:lumOff val="4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40504" y="323040"/>
            <a:ext cx="11502063" cy="84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40959" y="1712646"/>
            <a:ext cx="11501153" cy="442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2pPr marL="762000" indent="-381000">
              <a:spcBef>
                <a:spcPts val="2000"/>
              </a:spcBef>
              <a:buChar char="-"/>
            </a:lvl2pPr>
            <a:lvl3pPr marL="1143000" indent="-381000">
              <a:spcBef>
                <a:spcPts val="2000"/>
              </a:spcBef>
              <a:buClr>
                <a:srgbClr val="A6AAA9"/>
              </a:buClr>
              <a:defRPr sz="3000"/>
            </a:lvl3pPr>
            <a:lvl4pPr marL="1143000" indent="-381000">
              <a:spcBef>
                <a:spcPts val="2000"/>
              </a:spcBef>
              <a:buClr>
                <a:srgbClr val="F39019"/>
              </a:buClr>
              <a:defRPr sz="3000"/>
            </a:lvl4pPr>
            <a:lvl5pPr marL="1143000" indent="-381000">
              <a:spcBef>
                <a:spcPts val="2000"/>
              </a:spcBef>
              <a:buClrTx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4758" y="6535884"/>
            <a:ext cx="301364" cy="29815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11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ransition spd="med"/>
  <p:hf hdr="0" ftr="0" dt="0"/>
  <p:txStyles>
    <p:titleStyle>
      <a:lvl1pPr marL="0" marR="0" indent="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43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86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429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72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715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858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8001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14400" algn="l" defTabSz="2921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90500" marR="0" indent="-190500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4691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6914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9136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11359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13581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15804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180269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2024944" marR="0" indent="-246944" algn="l" defTabSz="292100" rtl="0" latinLnBrk="0">
        <a:lnSpc>
          <a:spcPct val="80000"/>
        </a:lnSpc>
        <a:spcBef>
          <a:spcPts val="1500"/>
        </a:spcBef>
        <a:spcAft>
          <a:spcPts val="0"/>
        </a:spcAft>
        <a:buClr>
          <a:srgbClr val="53585F"/>
        </a:buClr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6">
              <a:hueOff val="492447"/>
              <a:lumOff val="-19328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43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429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715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8001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pc.nih.gov/apps/singularity.html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cloud.sylabs.io/home" TargetMode="External"/><Relationship Id="rId5" Type="http://schemas.openxmlformats.org/officeDocument/2006/relationships/hyperlink" Target="https://sylabs.io/" TargetMode="External"/><Relationship Id="rId4" Type="http://schemas.openxmlformats.org/officeDocument/2006/relationships/hyperlink" Target="https://github.com/sylabs/singularit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resch/python_import_proble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tif"/><Relationship Id="rId4" Type="http://schemas.openxmlformats.org/officeDocument/2006/relationships/image" Target="../media/image40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tiff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12" Type="http://schemas.openxmlformats.org/officeDocument/2006/relationships/image" Target="../media/image1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0" Type="http://schemas.openxmlformats.org/officeDocument/2006/relationships/image" Target="../media/image13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FD0174-60F7-4A41-8A2E-7A8B8A2B5FC2}"/>
              </a:ext>
            </a:extLst>
          </p:cNvPr>
          <p:cNvSpPr/>
          <p:nvPr/>
        </p:nvSpPr>
        <p:spPr>
          <a:xfrm>
            <a:off x="0" y="-13392"/>
            <a:ext cx="3074204" cy="688405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Stock-539973394.jpg" descr="iStock-539973394.jpg">
            <a:extLst>
              <a:ext uri="{FF2B5EF4-FFF2-40B4-BE49-F238E27FC236}">
                <a16:creationId xmlns:a16="http://schemas.microsoft.com/office/drawing/2014/main" id="{3B318AD2-4ECE-4003-BB5D-F868D5BBC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723"/>
          </a:blip>
          <a:srcRect l="24189" r="4068"/>
          <a:stretch>
            <a:fillRect/>
          </a:stretch>
        </p:blipFill>
        <p:spPr>
          <a:xfrm>
            <a:off x="3074204" y="-13026"/>
            <a:ext cx="9117796" cy="6884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Stock-539973394.jpg" descr="iStock-539973394.jpg">
            <a:extLst>
              <a:ext uri="{FF2B5EF4-FFF2-40B4-BE49-F238E27FC236}">
                <a16:creationId xmlns:a16="http://schemas.microsoft.com/office/drawing/2014/main" id="{502D963E-50B8-4AD5-BF14-FFEBEF5E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880"/>
          </a:blip>
          <a:srcRect r="75867"/>
          <a:stretch>
            <a:fillRect/>
          </a:stretch>
        </p:blipFill>
        <p:spPr>
          <a:xfrm>
            <a:off x="0" y="0"/>
            <a:ext cx="3066963" cy="688405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ingularity">
            <a:extLst>
              <a:ext uri="{FF2B5EF4-FFF2-40B4-BE49-F238E27FC236}">
                <a16:creationId xmlns:a16="http://schemas.microsoft.com/office/drawing/2014/main" id="{4D4B0C80-AEEA-4824-B774-9A58A4D2FF12}"/>
              </a:ext>
            </a:extLst>
          </p:cNvPr>
          <p:cNvSpPr txBox="1">
            <a:spLocks/>
          </p:cNvSpPr>
          <p:nvPr/>
        </p:nvSpPr>
        <p:spPr>
          <a:xfrm>
            <a:off x="3491251" y="3057032"/>
            <a:ext cx="8600662" cy="175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L="0" marR="0" indent="0" algn="l" defTabSz="914400" rtl="0" latinLnBrk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spc="-750">
                <a:solidFill>
                  <a:srgbClr val="357A85">
                    <a:hueOff val="63145"/>
                    <a:satOff val="2206"/>
                    <a:lumOff val="15713"/>
                  </a:srgbClr>
                </a:solidFill>
              </a:defRPr>
            </a:pPr>
            <a:endParaRPr kumimoji="0" lang="en-US" sz="6600" b="1" i="0" u="none" strike="noStrike" kern="0" cap="none" spc="-750" normalizeH="0" baseline="0" noProof="0">
              <a:ln>
                <a:noFill/>
              </a:ln>
              <a:solidFill>
                <a:srgbClr val="357A85">
                  <a:hueOff val="63145"/>
                  <a:satOff val="2206"/>
                  <a:lumOff val="15713"/>
                </a:srgbClr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spc="-750">
                <a:solidFill>
                  <a:srgbClr val="6D717A">
                    <a:hueOff val="492447"/>
                    <a:lumOff val="-19328"/>
                  </a:srgbClr>
                </a:solidFill>
              </a:defRPr>
            </a:pPr>
            <a:r>
              <a:rPr kumimoji="0" lang="en-US" sz="8600" b="0" i="0" u="none" strike="noStrike" kern="0" cap="none" spc="-750" normalizeH="0" baseline="0" noProof="0">
                <a:ln>
                  <a:noFill/>
                </a:ln>
                <a:solidFill>
                  <a:srgbClr val="6D717A">
                    <a:hueOff val="492447"/>
                    <a:lumOff val="-19328"/>
                  </a:srgbClr>
                </a:solidFill>
                <a:effectLst/>
                <a:uLnTx/>
                <a:uFillTx/>
                <a:latin typeface="Helvetica Neue"/>
                <a:sym typeface="Helvetica Neue"/>
              </a:rPr>
              <a:t>Containers on HPC</a:t>
            </a:r>
            <a:endParaRPr kumimoji="0" lang="en-US" sz="8600" b="0" i="0" u="none" strike="noStrike" kern="0" cap="none" spc="-750" normalizeH="0" baseline="0" noProof="0" dirty="0">
              <a:ln>
                <a:noFill/>
              </a:ln>
              <a:solidFill>
                <a:srgbClr val="6D717A">
                  <a:hueOff val="492447"/>
                  <a:lumOff val="-19328"/>
                </a:srgbClr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0" name="Containers for Enterprise Performance Computing">
            <a:extLst>
              <a:ext uri="{FF2B5EF4-FFF2-40B4-BE49-F238E27FC236}">
                <a16:creationId xmlns:a16="http://schemas.microsoft.com/office/drawing/2014/main" id="{83FAB5C2-3FE2-4EC1-8FA9-412CCA0333CB}"/>
              </a:ext>
            </a:extLst>
          </p:cNvPr>
          <p:cNvSpPr txBox="1"/>
          <p:nvPr/>
        </p:nvSpPr>
        <p:spPr>
          <a:xfrm>
            <a:off x="3589372" y="5215660"/>
            <a:ext cx="6181402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defRPr sz="3700" b="1" spc="74">
                <a:solidFill>
                  <a:schemeClr val="accent6"/>
                </a:solidFill>
              </a:defRPr>
            </a:lvl1pPr>
          </a:lstStyle>
          <a:p>
            <a:pPr defTabSz="292100" hangingPunct="0"/>
            <a:r>
              <a:rPr lang="en-US" sz="2800" b="0" kern="0" spc="37" dirty="0">
                <a:solidFill>
                  <a:srgbClr val="6D717A"/>
                </a:solidFill>
                <a:latin typeface="Helvetica Neue"/>
                <a:sym typeface="Helvetica Neue"/>
              </a:rPr>
              <a:t>The view from </a:t>
            </a:r>
            <a:r>
              <a:rPr lang="en-US" sz="2800" b="0" kern="0" spc="37" dirty="0" err="1">
                <a:solidFill>
                  <a:srgbClr val="6D717A"/>
                </a:solidFill>
                <a:latin typeface="Helvetica Neue"/>
                <a:sym typeface="Helvetica Neue"/>
              </a:rPr>
              <a:t>Biowulf</a:t>
            </a:r>
            <a:endParaRPr sz="2800" b="0" kern="0" spc="37" dirty="0">
              <a:solidFill>
                <a:srgbClr val="6D717A"/>
              </a:solidFill>
              <a:latin typeface="Helvetica Neue"/>
              <a:sym typeface="Helvetica Neue"/>
            </a:endParaRPr>
          </a:p>
        </p:txBody>
      </p:sp>
      <p:sp>
        <p:nvSpPr>
          <p:cNvPr id="51" name="Massive flexibility in a single-file container">
            <a:extLst>
              <a:ext uri="{FF2B5EF4-FFF2-40B4-BE49-F238E27FC236}">
                <a16:creationId xmlns:a16="http://schemas.microsoft.com/office/drawing/2014/main" id="{016BA6C3-133B-4162-82B7-FF8188D4D912}"/>
              </a:ext>
            </a:extLst>
          </p:cNvPr>
          <p:cNvSpPr txBox="1">
            <a:spLocks/>
          </p:cNvSpPr>
          <p:nvPr/>
        </p:nvSpPr>
        <p:spPr>
          <a:xfrm>
            <a:off x="3628561" y="6030811"/>
            <a:ext cx="7065928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Dave Godlove, NIH HPC, Publicis/Sapient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AD4AA-A33A-4578-8A24-7BBF9C67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770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0A73-7904-496C-8C5C-4BA04CD0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460" y="450040"/>
            <a:ext cx="5599466" cy="846138"/>
          </a:xfrm>
        </p:spPr>
        <p:txBody>
          <a:bodyPr>
            <a:normAutofit/>
          </a:bodyPr>
          <a:lstStyle/>
          <a:p>
            <a:r>
              <a:rPr lang="en-US" dirty="0"/>
              <a:t>Singularity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35928-6FCA-4490-8882-148D72369F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460" y="1198282"/>
            <a:ext cx="5599466" cy="307777"/>
          </a:xfrm>
        </p:spPr>
        <p:txBody>
          <a:bodyPr/>
          <a:lstStyle/>
          <a:p>
            <a:r>
              <a:rPr lang="en-US" sz="2000" dirty="0"/>
              <a:t>target audience and defining characteristics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81037-D989-45A8-A8BC-320B438CF8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15460" y="1814246"/>
            <a:ext cx="5597438" cy="4911407"/>
          </a:xfrm>
        </p:spPr>
        <p:txBody>
          <a:bodyPr>
            <a:normAutofit/>
          </a:bodyPr>
          <a:lstStyle/>
          <a:p>
            <a:r>
              <a:rPr lang="en-US" dirty="0"/>
              <a:t>Built for HPC (by HPC)</a:t>
            </a:r>
          </a:p>
          <a:p>
            <a:r>
              <a:rPr lang="en-US" dirty="0"/>
              <a:t>Built for </a:t>
            </a:r>
            <a:r>
              <a:rPr lang="en-US" b="1" i="1" dirty="0"/>
              <a:t>untrusted users </a:t>
            </a:r>
            <a:r>
              <a:rPr lang="en-US" dirty="0"/>
              <a:t>running </a:t>
            </a:r>
            <a:r>
              <a:rPr lang="en-US" b="1" i="1" dirty="0"/>
              <a:t>untrusted containers</a:t>
            </a:r>
            <a:r>
              <a:rPr lang="en-US" dirty="0"/>
              <a:t> safely</a:t>
            </a:r>
          </a:p>
          <a:p>
            <a:r>
              <a:rPr lang="en-US" dirty="0"/>
              <a:t>Single file container format (SIF)</a:t>
            </a:r>
          </a:p>
          <a:p>
            <a:r>
              <a:rPr lang="en-US" dirty="0"/>
              <a:t>Extreme mobility </a:t>
            </a:r>
          </a:p>
          <a:p>
            <a:r>
              <a:rPr lang="en-US" dirty="0"/>
              <a:t>Compatible with batch schedulers, HPC hardware, MPI etc.</a:t>
            </a:r>
          </a:p>
          <a:p>
            <a:r>
              <a:rPr lang="en-US" dirty="0"/>
              <a:t>Will work with many container formats including Docker!</a:t>
            </a:r>
          </a:p>
          <a:p>
            <a:r>
              <a:rPr lang="en-US" dirty="0"/>
              <a:t>Singularity container services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Library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Remote Builder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err="1"/>
              <a:t>Keystore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25850-2D14-40EC-895E-414FEB4CB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43" y="1457931"/>
            <a:ext cx="3838477" cy="38772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95964-D99C-4782-96EE-88A47AC967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30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Rectangle"/>
          <p:cNvSpPr/>
          <p:nvPr/>
        </p:nvSpPr>
        <p:spPr>
          <a:xfrm>
            <a:off x="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 dirty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EE139BE-590A-724A-9380-33344825FD15}"/>
              </a:ext>
            </a:extLst>
          </p:cNvPr>
          <p:cNvSpPr/>
          <p:nvPr/>
        </p:nvSpPr>
        <p:spPr>
          <a:xfrm>
            <a:off x="397147" y="1480513"/>
            <a:ext cx="5369500" cy="5047871"/>
          </a:xfrm>
          <a:custGeom>
            <a:avLst/>
            <a:gdLst>
              <a:gd name="connsiteX0" fmla="*/ 65035 w 10738999"/>
              <a:gd name="connsiteY0" fmla="*/ 0 h 9730705"/>
              <a:gd name="connsiteX1" fmla="*/ 10673964 w 10738999"/>
              <a:gd name="connsiteY1" fmla="*/ 0 h 9730705"/>
              <a:gd name="connsiteX2" fmla="*/ 10738999 w 10738999"/>
              <a:gd name="connsiteY2" fmla="*/ 65035 h 9730705"/>
              <a:gd name="connsiteX3" fmla="*/ 10738999 w 10738999"/>
              <a:gd name="connsiteY3" fmla="*/ 1615610 h 9730705"/>
              <a:gd name="connsiteX4" fmla="*/ 10738999 w 10738999"/>
              <a:gd name="connsiteY4" fmla="*/ 3091999 h 9730705"/>
              <a:gd name="connsiteX5" fmla="*/ 10738999 w 10738999"/>
              <a:gd name="connsiteY5" fmla="*/ 9629546 h 9730705"/>
              <a:gd name="connsiteX6" fmla="*/ 10637840 w 10738999"/>
              <a:gd name="connsiteY6" fmla="*/ 9730705 h 9730705"/>
              <a:gd name="connsiteX7" fmla="*/ 5929542 w 10738999"/>
              <a:gd name="connsiteY7" fmla="*/ 9730705 h 9730705"/>
              <a:gd name="connsiteX8" fmla="*/ 5828383 w 10738999"/>
              <a:gd name="connsiteY8" fmla="*/ 9629546 h 9730705"/>
              <a:gd name="connsiteX9" fmla="*/ 5828383 w 10738999"/>
              <a:gd name="connsiteY9" fmla="*/ 3157034 h 9730705"/>
              <a:gd name="connsiteX10" fmla="*/ 65035 w 10738999"/>
              <a:gd name="connsiteY10" fmla="*/ 3157034 h 9730705"/>
              <a:gd name="connsiteX11" fmla="*/ 0 w 10738999"/>
              <a:gd name="connsiteY11" fmla="*/ 3091999 h 9730705"/>
              <a:gd name="connsiteX12" fmla="*/ 0 w 10738999"/>
              <a:gd name="connsiteY12" fmla="*/ 65035 h 9730705"/>
              <a:gd name="connsiteX13" fmla="*/ 65035 w 10738999"/>
              <a:gd name="connsiteY13" fmla="*/ 0 h 973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38999" h="9730705">
                <a:moveTo>
                  <a:pt x="65035" y="0"/>
                </a:moveTo>
                <a:lnTo>
                  <a:pt x="10673964" y="0"/>
                </a:lnTo>
                <a:cubicBezTo>
                  <a:pt x="10709882" y="0"/>
                  <a:pt x="10738999" y="29117"/>
                  <a:pt x="10738999" y="65035"/>
                </a:cubicBezTo>
                <a:lnTo>
                  <a:pt x="10738999" y="1615610"/>
                </a:lnTo>
                <a:lnTo>
                  <a:pt x="10738999" y="3091999"/>
                </a:lnTo>
                <a:lnTo>
                  <a:pt x="10738999" y="9629546"/>
                </a:lnTo>
                <a:cubicBezTo>
                  <a:pt x="10738999" y="9685415"/>
                  <a:pt x="10693709" y="9730705"/>
                  <a:pt x="10637840" y="9730705"/>
                </a:cubicBezTo>
                <a:lnTo>
                  <a:pt x="5929542" y="9730705"/>
                </a:lnTo>
                <a:cubicBezTo>
                  <a:pt x="5873673" y="9730705"/>
                  <a:pt x="5828383" y="9685415"/>
                  <a:pt x="5828383" y="9629546"/>
                </a:cubicBezTo>
                <a:lnTo>
                  <a:pt x="5828383" y="3157034"/>
                </a:lnTo>
                <a:lnTo>
                  <a:pt x="65035" y="3157034"/>
                </a:lnTo>
                <a:cubicBezTo>
                  <a:pt x="29117" y="3157034"/>
                  <a:pt x="0" y="3127917"/>
                  <a:pt x="0" y="3091999"/>
                </a:cubicBezTo>
                <a:lnTo>
                  <a:pt x="0" y="65035"/>
                </a:lnTo>
                <a:cubicBezTo>
                  <a:pt x="0" y="29117"/>
                  <a:pt x="29117" y="0"/>
                  <a:pt x="65035" y="0"/>
                </a:cubicBezTo>
                <a:close/>
              </a:path>
            </a:pathLst>
          </a:custGeom>
          <a:solidFill>
            <a:srgbClr val="999DA8">
              <a:alpha val="44000"/>
            </a:srgbClr>
          </a:solidFill>
          <a:ln w="38100">
            <a:solidFill>
              <a:srgbClr val="FFFFFF">
                <a:alpha val="25428"/>
              </a:srgbClr>
            </a:solidFill>
            <a:miter lim="400000"/>
          </a:ln>
        </p:spPr>
        <p:txBody>
          <a:bodyPr wrap="square" lIns="25400" tIns="25400" rIns="25400" bIns="25400" anchor="ctr">
            <a:noAutofit/>
          </a:bodyPr>
          <a:lstStyle/>
          <a:p>
            <a:pPr algn="ctr" defTabSz="342900" hangingPunct="0">
              <a:lnSpc>
                <a:spcPct val="80000"/>
              </a:lnSpc>
              <a:defRPr sz="4500" b="1">
                <a:solidFill>
                  <a:srgbClr val="FCFEFF"/>
                </a:solidFill>
              </a:defRPr>
            </a:pPr>
            <a:endParaRPr sz="2250" b="1" kern="0" dirty="0">
              <a:solidFill>
                <a:srgbClr val="FCFEFF"/>
              </a:solidFill>
              <a:latin typeface="Helvetica Neue"/>
              <a:sym typeface="Helvetica Neue"/>
            </a:endParaRPr>
          </a:p>
        </p:txBody>
      </p:sp>
      <p:sp>
        <p:nvSpPr>
          <p:cNvPr id="742" name="Deeper Look into Resource Management"/>
          <p:cNvSpPr txBox="1">
            <a:spLocks noGrp="1"/>
          </p:cNvSpPr>
          <p:nvPr>
            <p:ph type="title"/>
          </p:nvPr>
        </p:nvSpPr>
        <p:spPr>
          <a:xfrm>
            <a:off x="6315460" y="450040"/>
            <a:ext cx="5599466" cy="14173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Resource managers</a:t>
            </a:r>
            <a:endParaRPr dirty="0"/>
          </a:p>
        </p:txBody>
      </p:sp>
      <p:sp>
        <p:nvSpPr>
          <p:cNvPr id="744" name="RM does not speak to container daemon directly thus the user must control the container daemon…"/>
          <p:cNvSpPr txBox="1">
            <a:spLocks noGrp="1"/>
          </p:cNvSpPr>
          <p:nvPr>
            <p:ph type="body" sz="half" idx="1"/>
          </p:nvPr>
        </p:nvSpPr>
        <p:spPr>
          <a:xfrm>
            <a:off x="6315460" y="1856078"/>
            <a:ext cx="5597438" cy="45702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Scheduler and Resource Manager work together to orchestrate jobs in HPC</a:t>
            </a:r>
            <a:endParaRPr dirty="0"/>
          </a:p>
          <a:p>
            <a:r>
              <a:rPr lang="en-US" dirty="0"/>
              <a:t>Traditional container daemons operate outside context of the Resource Manager</a:t>
            </a:r>
            <a:endParaRPr dirty="0"/>
          </a:p>
          <a:p>
            <a:r>
              <a:rPr lang="en-US" dirty="0"/>
              <a:t>Singularity maintains original execution context</a:t>
            </a:r>
          </a:p>
          <a:p>
            <a:r>
              <a:rPr lang="en-US" dirty="0"/>
              <a:t>Jobs running within Singularity containers are just like any other jobs!</a:t>
            </a:r>
            <a:endParaRPr dirty="0"/>
          </a:p>
        </p:txBody>
      </p:sp>
      <p:sp>
        <p:nvSpPr>
          <p:cNvPr id="748" name="Contained Program / Workflow"/>
          <p:cNvSpPr/>
          <p:nvPr/>
        </p:nvSpPr>
        <p:spPr>
          <a:xfrm>
            <a:off x="1219919" y="5144351"/>
            <a:ext cx="1450440" cy="879405"/>
          </a:xfrm>
          <a:prstGeom prst="roundRect">
            <a:avLst>
              <a:gd name="adj" fmla="val 7860"/>
            </a:avLst>
          </a:prstGeom>
          <a:solidFill>
            <a:schemeClr val="accent5">
              <a:hueOff val="96305"/>
              <a:satOff val="1242"/>
              <a:lumOff val="1176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ctr" defTabSz="342900" hangingPunct="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pPr>
            <a: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  <a:t>Contained</a:t>
            </a:r>
            <a:b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</a:br>
            <a: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  <a:t>Program / Workflow</a:t>
            </a:r>
          </a:p>
        </p:txBody>
      </p:sp>
      <p:sp>
        <p:nvSpPr>
          <p:cNvPr id="749" name="TextBox 76"/>
          <p:cNvSpPr txBox="1"/>
          <p:nvPr/>
        </p:nvSpPr>
        <p:spPr>
          <a:xfrm>
            <a:off x="3297115" y="6171476"/>
            <a:ext cx="2469531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450" kern="0" spc="-44" dirty="0">
                <a:latin typeface="Helvetica Neue"/>
                <a:sym typeface="Helvetica Neue"/>
              </a:rPr>
              <a:t>User Privilege and PID Context</a:t>
            </a:r>
          </a:p>
        </p:txBody>
      </p:sp>
      <p:sp>
        <p:nvSpPr>
          <p:cNvPr id="750" name="Line"/>
          <p:cNvSpPr/>
          <p:nvPr/>
        </p:nvSpPr>
        <p:spPr>
          <a:xfrm flipH="1">
            <a:off x="3067997" y="1245133"/>
            <a:ext cx="9448" cy="866029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51" name="Line"/>
          <p:cNvSpPr/>
          <p:nvPr/>
        </p:nvSpPr>
        <p:spPr>
          <a:xfrm flipH="1">
            <a:off x="3850377" y="2674930"/>
            <a:ext cx="1" cy="2448960"/>
          </a:xfrm>
          <a:prstGeom prst="line">
            <a:avLst/>
          </a:prstGeom>
          <a:ln w="76200">
            <a:solidFill>
              <a:srgbClr val="FFFF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52" name="Line"/>
          <p:cNvSpPr/>
          <p:nvPr/>
        </p:nvSpPr>
        <p:spPr>
          <a:xfrm>
            <a:off x="4788012" y="2692621"/>
            <a:ext cx="1" cy="775405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53" name="Line"/>
          <p:cNvSpPr/>
          <p:nvPr/>
        </p:nvSpPr>
        <p:spPr>
          <a:xfrm>
            <a:off x="4788012" y="4343110"/>
            <a:ext cx="1" cy="772350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54" name="Singularity"/>
          <p:cNvSpPr/>
          <p:nvPr/>
        </p:nvSpPr>
        <p:spPr>
          <a:xfrm>
            <a:off x="4047908" y="3487748"/>
            <a:ext cx="1450440" cy="879405"/>
          </a:xfrm>
          <a:prstGeom prst="roundRect">
            <a:avLst>
              <a:gd name="adj" fmla="val 7860"/>
            </a:avLst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68580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650" kern="0" spc="-49">
                <a:latin typeface="Helvetica Neue"/>
                <a:sym typeface="Helvetica Neue"/>
              </a:rPr>
              <a:t>Singularity</a:t>
            </a:r>
          </a:p>
        </p:txBody>
      </p:sp>
      <p:sp>
        <p:nvSpPr>
          <p:cNvPr id="755" name="HPC Resource Manager…"/>
          <p:cNvSpPr/>
          <p:nvPr/>
        </p:nvSpPr>
        <p:spPr>
          <a:xfrm>
            <a:off x="1219919" y="373732"/>
            <a:ext cx="3723955" cy="879405"/>
          </a:xfrm>
          <a:prstGeom prst="roundRect">
            <a:avLst>
              <a:gd name="adj" fmla="val 7860"/>
            </a:avLst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ctr" defTabSz="342900" hangingPunct="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pPr>
            <a: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  <a:t>HPC </a:t>
            </a:r>
            <a:r>
              <a:rPr lang="en-US"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  <a:t>Scheduler</a:t>
            </a:r>
            <a:endParaRPr sz="1650" b="1" kern="0" spc="-49" dirty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58" name="Container Daemon runs as root"/>
          <p:cNvSpPr/>
          <p:nvPr/>
        </p:nvSpPr>
        <p:spPr>
          <a:xfrm>
            <a:off x="1211902" y="3487872"/>
            <a:ext cx="1450440" cy="879404"/>
          </a:xfrm>
          <a:prstGeom prst="roundRect">
            <a:avLst>
              <a:gd name="adj" fmla="val 7860"/>
            </a:avLst>
          </a:prstGeom>
          <a:solidFill>
            <a:schemeClr val="accent5">
              <a:hueOff val="96305"/>
              <a:satOff val="1242"/>
              <a:lumOff val="1176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ctr" defTabSz="342900" hangingPunct="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pPr>
            <a:r>
              <a:rPr sz="1650" b="1" kern="0" spc="-49">
                <a:solidFill>
                  <a:srgbClr val="FFFFFF"/>
                </a:solidFill>
                <a:latin typeface="Helvetica Neue"/>
                <a:sym typeface="Helvetica Neue"/>
              </a:rPr>
              <a:t>Container Daemon</a:t>
            </a:r>
            <a:br>
              <a:rPr sz="1650" b="1" kern="0" spc="-49">
                <a:solidFill>
                  <a:srgbClr val="FFFFFF"/>
                </a:solidFill>
                <a:latin typeface="Helvetica Neue"/>
                <a:sym typeface="Helvetica Neue"/>
              </a:rPr>
            </a:br>
            <a:r>
              <a:rPr sz="1600" b="1" i="1" kern="0" spc="-4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runs as root</a:t>
            </a:r>
          </a:p>
        </p:txBody>
      </p:sp>
      <p:sp>
        <p:nvSpPr>
          <p:cNvPr id="759" name="User’s shell / Batch Script"/>
          <p:cNvSpPr/>
          <p:nvPr/>
        </p:nvSpPr>
        <p:spPr>
          <a:xfrm>
            <a:off x="1219919" y="2111162"/>
            <a:ext cx="3723955" cy="608557"/>
          </a:xfrm>
          <a:prstGeom prst="roundRect">
            <a:avLst>
              <a:gd name="adj" fmla="val 7860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68580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650" kern="0" spc="-49">
                <a:latin typeface="Helvetica Neue"/>
                <a:sym typeface="Helvetica Neue"/>
              </a:rPr>
              <a:t>User’s shell / Batch Script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571963-4AEB-504C-81FE-59295DD1A0A2}"/>
              </a:ext>
            </a:extLst>
          </p:cNvPr>
          <p:cNvGrpSpPr/>
          <p:nvPr/>
        </p:nvGrpSpPr>
        <p:grpSpPr>
          <a:xfrm>
            <a:off x="727688" y="3507202"/>
            <a:ext cx="2413019" cy="2413019"/>
            <a:chOff x="1981097" y="6333896"/>
            <a:chExt cx="3818362" cy="3818362"/>
          </a:xfrm>
        </p:grpSpPr>
        <p:sp>
          <p:nvSpPr>
            <p:cNvPr id="760" name="Circle"/>
            <p:cNvSpPr/>
            <p:nvPr/>
          </p:nvSpPr>
          <p:spPr>
            <a:xfrm>
              <a:off x="1981097" y="6333896"/>
              <a:ext cx="3818362" cy="3818362"/>
            </a:xfrm>
            <a:prstGeom prst="ellipse">
              <a:avLst/>
            </a:prstGeom>
            <a:ln w="1397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marL="45145" defTabSz="400050" hangingPunct="0">
                <a:lnSpc>
                  <a:spcPct val="80000"/>
                </a:lnSpc>
                <a:tabLst>
                  <a:tab pos="76200" algn="l"/>
                  <a:tab pos="876300" algn="l"/>
                  <a:tab pos="1676400" algn="l"/>
                  <a:tab pos="2476500" algn="l"/>
                  <a:tab pos="3276600" algn="l"/>
                </a:tabLst>
                <a:defRPr sz="2400">
                  <a:solidFill>
                    <a:srgbClr val="A6A9AB"/>
                  </a:solidFill>
                </a:defRPr>
              </a:pPr>
              <a:endParaRPr sz="1200" kern="0">
                <a:solidFill>
                  <a:srgbClr val="A6A9AB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761" name="Line"/>
            <p:cNvSpPr/>
            <p:nvPr/>
          </p:nvSpPr>
          <p:spPr>
            <a:xfrm flipV="1">
              <a:off x="2539266" y="6874616"/>
              <a:ext cx="2657514" cy="2657514"/>
            </a:xfrm>
            <a:prstGeom prst="line">
              <a:avLst/>
            </a:prstGeom>
            <a:ln w="1397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marL="45145" defTabSz="400050" hangingPunct="0">
                <a:lnSpc>
                  <a:spcPct val="80000"/>
                </a:lnSpc>
                <a:tabLst>
                  <a:tab pos="76200" algn="l"/>
                  <a:tab pos="876300" algn="l"/>
                  <a:tab pos="1676400" algn="l"/>
                  <a:tab pos="2476500" algn="l"/>
                  <a:tab pos="3276600" algn="l"/>
                </a:tabLst>
                <a:defRPr sz="2400">
                  <a:solidFill>
                    <a:srgbClr val="A6A9AB"/>
                  </a:solidFill>
                </a:defRPr>
              </a:pPr>
              <a:endParaRPr sz="1200" kern="0">
                <a:solidFill>
                  <a:srgbClr val="A6A9AB"/>
                </a:solidFill>
                <a:latin typeface="Helvetica Neue"/>
                <a:sym typeface="Helvetica Neue"/>
              </a:endParaRPr>
            </a:p>
          </p:txBody>
        </p:sp>
      </p:grpSp>
      <p:sp>
        <p:nvSpPr>
          <p:cNvPr id="23" name="Contained Program / Workflow">
            <a:extLst>
              <a:ext uri="{FF2B5EF4-FFF2-40B4-BE49-F238E27FC236}">
                <a16:creationId xmlns:a16="http://schemas.microsoft.com/office/drawing/2014/main" id="{B05A1F81-112E-7148-B886-2D9AD222418B}"/>
              </a:ext>
            </a:extLst>
          </p:cNvPr>
          <p:cNvSpPr/>
          <p:nvPr/>
        </p:nvSpPr>
        <p:spPr>
          <a:xfrm>
            <a:off x="3607557" y="5152459"/>
            <a:ext cx="1450440" cy="879405"/>
          </a:xfrm>
          <a:prstGeom prst="roundRect">
            <a:avLst>
              <a:gd name="adj" fmla="val 7860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ctr" defTabSz="342900" hangingPunct="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pPr>
            <a: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  <a:t>Contained</a:t>
            </a:r>
            <a:b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</a:br>
            <a:r>
              <a:rPr sz="1650" b="1" kern="0" spc="-49" dirty="0">
                <a:solidFill>
                  <a:srgbClr val="FFFFFF"/>
                </a:solidFill>
                <a:latin typeface="Helvetica Neue"/>
                <a:sym typeface="Helvetica Neue"/>
              </a:rPr>
              <a:t>Program / Workflow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242E8CC6-3C9B-DD4C-B740-AC40453C3AF4}"/>
              </a:ext>
            </a:extLst>
          </p:cNvPr>
          <p:cNvSpPr/>
          <p:nvPr/>
        </p:nvSpPr>
        <p:spPr>
          <a:xfrm>
            <a:off x="1945918" y="2700729"/>
            <a:ext cx="1" cy="775405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0A773C47-1CD9-6B4C-99A8-E9E85C202485}"/>
              </a:ext>
            </a:extLst>
          </p:cNvPr>
          <p:cNvSpPr/>
          <p:nvPr/>
        </p:nvSpPr>
        <p:spPr>
          <a:xfrm>
            <a:off x="1944298" y="4343110"/>
            <a:ext cx="1" cy="775405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B97FE-A58D-D949-9647-0D58CAA99A80}"/>
              </a:ext>
            </a:extLst>
          </p:cNvPr>
          <p:cNvSpPr txBox="1"/>
          <p:nvPr/>
        </p:nvSpPr>
        <p:spPr>
          <a:xfrm>
            <a:off x="3169889" y="1617516"/>
            <a:ext cx="2587854" cy="3260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hangingPunct="0"/>
            <a:r>
              <a:rPr lang="en-US" sz="1650" b="1" kern="0" dirty="0">
                <a:solidFill>
                  <a:srgbClr val="FFFFFF"/>
                </a:solidFill>
                <a:latin typeface="Helvetica Neue"/>
                <a:sym typeface="Helvetica Neue"/>
              </a:rPr>
              <a:t>HPC Resource Manager</a:t>
            </a:r>
          </a:p>
        </p:txBody>
      </p:sp>
      <p:sp>
        <p:nvSpPr>
          <p:cNvPr id="45" name="Defining characteristics">
            <a:extLst>
              <a:ext uri="{FF2B5EF4-FFF2-40B4-BE49-F238E27FC236}">
                <a16:creationId xmlns:a16="http://schemas.microsoft.com/office/drawing/2014/main" id="{145D3848-48DD-6E40-90DC-CBFC775743C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377008" y="1159811"/>
            <a:ext cx="5599466" cy="384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Singularity compatibility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C9272-F8EE-421C-B092-B96299E857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8" grpId="0" animBg="1"/>
      <p:bldP spid="759" grpId="0" animBg="1"/>
      <p:bldP spid="23" grpId="0" animBg="1"/>
      <p:bldP spid="24" grpId="0" animBg="1"/>
      <p:bldP spid="25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294FAD-8585-4005-9ACC-B63B7563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523" y="450040"/>
            <a:ext cx="5599466" cy="846138"/>
          </a:xfrm>
        </p:spPr>
        <p:txBody>
          <a:bodyPr>
            <a:normAutofit/>
          </a:bodyPr>
          <a:lstStyle/>
          <a:p>
            <a:r>
              <a:rPr lang="en-US" dirty="0"/>
              <a:t>GPUs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F8B3DC8-E00C-49B6-95A3-CC3B66C08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8523" y="1159811"/>
            <a:ext cx="5599466" cy="384721"/>
          </a:xfrm>
        </p:spPr>
        <p:txBody>
          <a:bodyPr/>
          <a:lstStyle/>
          <a:p>
            <a:r>
              <a:rPr lang="en-US" dirty="0"/>
              <a:t>Singularity compatibility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D97F15A-A1DA-433F-9D08-CD5708F90A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28523" y="1814246"/>
            <a:ext cx="5597438" cy="4570233"/>
          </a:xfrm>
        </p:spPr>
        <p:txBody>
          <a:bodyPr/>
          <a:lstStyle/>
          <a:p>
            <a:r>
              <a:rPr lang="en-US" dirty="0"/>
              <a:t>Singularity was the first container platform to offer seamless integration with NVIDIA GPUs</a:t>
            </a:r>
          </a:p>
          <a:p>
            <a:r>
              <a:rPr lang="en-US" dirty="0"/>
              <a:t>NIH HPC staff were critical to developing and testing this capability</a:t>
            </a:r>
          </a:p>
          <a:p>
            <a:r>
              <a:rPr lang="en-US" dirty="0"/>
              <a:t>Singularity now supports both AMD and NVIDIA GPUs thanks to contributions from developers working at these companies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9A9D0591-9417-421F-A21D-81357DCA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9" y="2517209"/>
            <a:ext cx="2676561" cy="2361694"/>
          </a:xfrm>
          <a:prstGeom prst="rect">
            <a:avLst/>
          </a:prstGeom>
          <a:ln w="0">
            <a:noFill/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0348C-B885-4EC1-96BD-09333021EB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5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Rectangle"/>
          <p:cNvSpPr/>
          <p:nvPr/>
        </p:nvSpPr>
        <p:spPr>
          <a:xfrm>
            <a:off x="6062134" y="-38099"/>
            <a:ext cx="6129867" cy="6896100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357A85">
                    <a:hueOff val="1490403"/>
                    <a:satOff val="-25308"/>
                    <a:lumOff val="-3477"/>
                  </a:srgbClr>
                </a:solidFill>
              </a:defRPr>
            </a:pPr>
            <a:endParaRPr sz="1200" kern="0" dirty="0">
              <a:solidFill>
                <a:srgbClr val="357A85">
                  <a:hueOff val="1490403"/>
                  <a:satOff val="-25308"/>
                  <a:lumOff val="-3477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766" name="Singularity invocation  performance Over Shared Storage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5488186" cy="22349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Integration over Isolation</a:t>
            </a:r>
            <a:endParaRPr dirty="0"/>
          </a:p>
        </p:txBody>
      </p:sp>
      <p:sp>
        <p:nvSpPr>
          <p:cNvPr id="768" name="Measure scaling of python startup and import speed with increasing numbers of concurrent python interpreters…"/>
          <p:cNvSpPr txBox="1">
            <a:spLocks noGrp="1"/>
          </p:cNvSpPr>
          <p:nvPr>
            <p:ph type="body" sz="half" idx="1"/>
          </p:nvPr>
        </p:nvSpPr>
        <p:spPr>
          <a:xfrm>
            <a:off x="394975" y="2103399"/>
            <a:ext cx="5597438" cy="45702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Bind mounted directories by default</a:t>
            </a:r>
          </a:p>
          <a:p>
            <a:r>
              <a:rPr lang="en-US" dirty="0"/>
              <a:t>You are the same user inside and outside of your containers</a:t>
            </a:r>
          </a:p>
          <a:p>
            <a:r>
              <a:rPr lang="en-US" dirty="0"/>
              <a:t>Only mount namespace joined by default; network, PID table, etc. are all accessible!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70" name="Objectives"/>
          <p:cNvSpPr txBox="1"/>
          <p:nvPr/>
        </p:nvSpPr>
        <p:spPr>
          <a:xfrm>
            <a:off x="394975" y="1162908"/>
            <a:ext cx="559946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pc="100">
                <a:solidFill>
                  <a:schemeClr val="accent2"/>
                </a:solidFill>
              </a:defRPr>
            </a:lvl1pPr>
          </a:lstStyle>
          <a:p>
            <a:pPr defTabSz="292100" hangingPunct="0"/>
            <a:r>
              <a:rPr lang="en-US" sz="2500" kern="0" spc="50" dirty="0">
                <a:solidFill>
                  <a:srgbClr val="C87D37"/>
                </a:solidFill>
                <a:latin typeface="Helvetica Neue"/>
                <a:sym typeface="Helvetica Neue"/>
              </a:rPr>
              <a:t>Singularity compatibility</a:t>
            </a:r>
            <a:endParaRPr sz="2500" kern="0" spc="50" dirty="0">
              <a:solidFill>
                <a:srgbClr val="C87D37"/>
              </a:solidFill>
              <a:latin typeface="Helvetica Neue"/>
              <a:sym typeface="Helvetica Neu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97E8A3-C62C-4F32-8FC1-BC473716F969}"/>
              </a:ext>
            </a:extLst>
          </p:cNvPr>
          <p:cNvGrpSpPr/>
          <p:nvPr/>
        </p:nvGrpSpPr>
        <p:grpSpPr>
          <a:xfrm>
            <a:off x="7351399" y="1792220"/>
            <a:ext cx="3627535" cy="3614250"/>
            <a:chOff x="4850245" y="8424153"/>
            <a:chExt cx="3627535" cy="3614250"/>
          </a:xfrm>
        </p:grpSpPr>
        <p:sp>
          <p:nvSpPr>
            <p:cNvPr id="7" name="Freeform 2477">
              <a:extLst>
                <a:ext uri="{FF2B5EF4-FFF2-40B4-BE49-F238E27FC236}">
                  <a16:creationId xmlns:a16="http://schemas.microsoft.com/office/drawing/2014/main" id="{F8D39A11-1521-42E7-B5AB-09910EAB02FB}"/>
                </a:ext>
              </a:extLst>
            </p:cNvPr>
            <p:cNvSpPr/>
            <p:nvPr/>
          </p:nvSpPr>
          <p:spPr>
            <a:xfrm>
              <a:off x="5993416" y="10701399"/>
              <a:ext cx="1374121" cy="1337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4" extrusionOk="0">
                  <a:moveTo>
                    <a:pt x="10622" y="21564"/>
                  </a:moveTo>
                  <a:cubicBezTo>
                    <a:pt x="10622" y="21564"/>
                    <a:pt x="10480" y="21564"/>
                    <a:pt x="10338" y="21564"/>
                  </a:cubicBezTo>
                  <a:lnTo>
                    <a:pt x="106" y="11122"/>
                  </a:lnTo>
                  <a:cubicBezTo>
                    <a:pt x="-36" y="10979"/>
                    <a:pt x="-36" y="10692"/>
                    <a:pt x="106" y="10549"/>
                  </a:cubicBezTo>
                  <a:lnTo>
                    <a:pt x="3943" y="6687"/>
                  </a:lnTo>
                  <a:cubicBezTo>
                    <a:pt x="4085" y="6544"/>
                    <a:pt x="4227" y="6544"/>
                    <a:pt x="4369" y="6544"/>
                  </a:cubicBezTo>
                  <a:cubicBezTo>
                    <a:pt x="4511" y="6687"/>
                    <a:pt x="4653" y="6830"/>
                    <a:pt x="4653" y="6973"/>
                  </a:cubicBezTo>
                  <a:cubicBezTo>
                    <a:pt x="4511" y="7689"/>
                    <a:pt x="4938" y="8404"/>
                    <a:pt x="5364" y="8833"/>
                  </a:cubicBezTo>
                  <a:cubicBezTo>
                    <a:pt x="6217" y="9691"/>
                    <a:pt x="7780" y="9691"/>
                    <a:pt x="8632" y="8833"/>
                  </a:cubicBezTo>
                  <a:cubicBezTo>
                    <a:pt x="9059" y="8404"/>
                    <a:pt x="9343" y="7689"/>
                    <a:pt x="9343" y="7116"/>
                  </a:cubicBezTo>
                  <a:cubicBezTo>
                    <a:pt x="9343" y="6401"/>
                    <a:pt x="9059" y="5829"/>
                    <a:pt x="8632" y="5400"/>
                  </a:cubicBezTo>
                  <a:cubicBezTo>
                    <a:pt x="8206" y="4828"/>
                    <a:pt x="7496" y="4685"/>
                    <a:pt x="6785" y="4685"/>
                  </a:cubicBezTo>
                  <a:cubicBezTo>
                    <a:pt x="6643" y="4685"/>
                    <a:pt x="6501" y="4541"/>
                    <a:pt x="6501" y="4398"/>
                  </a:cubicBezTo>
                  <a:cubicBezTo>
                    <a:pt x="6359" y="4112"/>
                    <a:pt x="6501" y="4112"/>
                    <a:pt x="6501" y="3969"/>
                  </a:cubicBezTo>
                  <a:lnTo>
                    <a:pt x="10480" y="107"/>
                  </a:lnTo>
                  <a:cubicBezTo>
                    <a:pt x="10622" y="-36"/>
                    <a:pt x="10764" y="-36"/>
                    <a:pt x="10906" y="107"/>
                  </a:cubicBezTo>
                  <a:lnTo>
                    <a:pt x="14317" y="3540"/>
                  </a:lnTo>
                  <a:cubicBezTo>
                    <a:pt x="14459" y="2825"/>
                    <a:pt x="14743" y="2253"/>
                    <a:pt x="15311" y="1681"/>
                  </a:cubicBezTo>
                  <a:cubicBezTo>
                    <a:pt x="15880" y="1108"/>
                    <a:pt x="16732" y="822"/>
                    <a:pt x="17443" y="822"/>
                  </a:cubicBezTo>
                  <a:cubicBezTo>
                    <a:pt x="18296" y="822"/>
                    <a:pt x="19148" y="1108"/>
                    <a:pt x="19717" y="1681"/>
                  </a:cubicBezTo>
                  <a:cubicBezTo>
                    <a:pt x="20285" y="2253"/>
                    <a:pt x="20569" y="3111"/>
                    <a:pt x="20569" y="3969"/>
                  </a:cubicBezTo>
                  <a:cubicBezTo>
                    <a:pt x="20569" y="4828"/>
                    <a:pt x="20285" y="5543"/>
                    <a:pt x="19717" y="6258"/>
                  </a:cubicBezTo>
                  <a:cubicBezTo>
                    <a:pt x="19290" y="6687"/>
                    <a:pt x="18580" y="6973"/>
                    <a:pt x="18011" y="7116"/>
                  </a:cubicBezTo>
                  <a:lnTo>
                    <a:pt x="21422" y="10549"/>
                  </a:lnTo>
                  <a:cubicBezTo>
                    <a:pt x="21564" y="10692"/>
                    <a:pt x="21564" y="10836"/>
                    <a:pt x="21422" y="11122"/>
                  </a:cubicBezTo>
                  <a:lnTo>
                    <a:pt x="11048" y="21421"/>
                  </a:lnTo>
                  <a:cubicBezTo>
                    <a:pt x="10764" y="21564"/>
                    <a:pt x="10764" y="21564"/>
                    <a:pt x="10622" y="21564"/>
                  </a:cubicBezTo>
                  <a:close/>
                  <a:moveTo>
                    <a:pt x="817" y="10836"/>
                  </a:moveTo>
                  <a:lnTo>
                    <a:pt x="10622" y="20706"/>
                  </a:lnTo>
                  <a:lnTo>
                    <a:pt x="20427" y="10836"/>
                  </a:lnTo>
                  <a:lnTo>
                    <a:pt x="16732" y="6973"/>
                  </a:lnTo>
                  <a:cubicBezTo>
                    <a:pt x="16590" y="6830"/>
                    <a:pt x="16590" y="6687"/>
                    <a:pt x="16590" y="6544"/>
                  </a:cubicBezTo>
                  <a:cubicBezTo>
                    <a:pt x="16732" y="6401"/>
                    <a:pt x="16875" y="6401"/>
                    <a:pt x="17017" y="6401"/>
                  </a:cubicBezTo>
                  <a:cubicBezTo>
                    <a:pt x="17727" y="6544"/>
                    <a:pt x="18580" y="6258"/>
                    <a:pt x="19006" y="5686"/>
                  </a:cubicBezTo>
                  <a:cubicBezTo>
                    <a:pt x="19575" y="5257"/>
                    <a:pt x="19717" y="4685"/>
                    <a:pt x="19717" y="3969"/>
                  </a:cubicBezTo>
                  <a:cubicBezTo>
                    <a:pt x="19717" y="3254"/>
                    <a:pt x="19432" y="2682"/>
                    <a:pt x="19006" y="2253"/>
                  </a:cubicBezTo>
                  <a:cubicBezTo>
                    <a:pt x="18438" y="1824"/>
                    <a:pt x="18011" y="1538"/>
                    <a:pt x="17301" y="1538"/>
                  </a:cubicBezTo>
                  <a:cubicBezTo>
                    <a:pt x="16732" y="1538"/>
                    <a:pt x="16022" y="1824"/>
                    <a:pt x="15596" y="2253"/>
                  </a:cubicBezTo>
                  <a:cubicBezTo>
                    <a:pt x="15169" y="2682"/>
                    <a:pt x="14885" y="3540"/>
                    <a:pt x="15027" y="4255"/>
                  </a:cubicBezTo>
                  <a:cubicBezTo>
                    <a:pt x="15027" y="4398"/>
                    <a:pt x="14885" y="4541"/>
                    <a:pt x="14743" y="4685"/>
                  </a:cubicBezTo>
                  <a:cubicBezTo>
                    <a:pt x="14601" y="4685"/>
                    <a:pt x="14459" y="4828"/>
                    <a:pt x="14317" y="4685"/>
                  </a:cubicBezTo>
                  <a:lnTo>
                    <a:pt x="10480" y="822"/>
                  </a:lnTo>
                  <a:lnTo>
                    <a:pt x="7496" y="3826"/>
                  </a:lnTo>
                  <a:cubicBezTo>
                    <a:pt x="8064" y="3969"/>
                    <a:pt x="8632" y="4255"/>
                    <a:pt x="9059" y="4685"/>
                  </a:cubicBezTo>
                  <a:cubicBezTo>
                    <a:pt x="10196" y="5829"/>
                    <a:pt x="10196" y="7975"/>
                    <a:pt x="9059" y="9119"/>
                  </a:cubicBezTo>
                  <a:cubicBezTo>
                    <a:pt x="7780" y="10263"/>
                    <a:pt x="5790" y="10263"/>
                    <a:pt x="4653" y="9119"/>
                  </a:cubicBezTo>
                  <a:cubicBezTo>
                    <a:pt x="4227" y="8690"/>
                    <a:pt x="3943" y="8118"/>
                    <a:pt x="3801" y="7545"/>
                  </a:cubicBezTo>
                  <a:lnTo>
                    <a:pt x="817" y="1083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tIns="91439" bIns="91439" anchor="ctr"/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Salesforce Sans"/>
                  <a:ea typeface="Salesforce Sans"/>
                  <a:cs typeface="Salesforce Sans"/>
                  <a:sym typeface="Salesforce Sans"/>
                </a:defRPr>
              </a:pPr>
              <a:endParaRPr/>
            </a:p>
          </p:txBody>
        </p:sp>
        <p:sp>
          <p:nvSpPr>
            <p:cNvPr id="8" name="Freeform 2477">
              <a:extLst>
                <a:ext uri="{FF2B5EF4-FFF2-40B4-BE49-F238E27FC236}">
                  <a16:creationId xmlns:a16="http://schemas.microsoft.com/office/drawing/2014/main" id="{3FBCEE36-16E1-418A-AC45-14E5789E4462}"/>
                </a:ext>
              </a:extLst>
            </p:cNvPr>
            <p:cNvSpPr/>
            <p:nvPr/>
          </p:nvSpPr>
          <p:spPr>
            <a:xfrm rot="5400000">
              <a:off x="4831686" y="9572476"/>
              <a:ext cx="1374121" cy="1337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4" extrusionOk="0">
                  <a:moveTo>
                    <a:pt x="10622" y="21564"/>
                  </a:moveTo>
                  <a:cubicBezTo>
                    <a:pt x="10622" y="21564"/>
                    <a:pt x="10480" y="21564"/>
                    <a:pt x="10338" y="21564"/>
                  </a:cubicBezTo>
                  <a:lnTo>
                    <a:pt x="106" y="11122"/>
                  </a:lnTo>
                  <a:cubicBezTo>
                    <a:pt x="-36" y="10979"/>
                    <a:pt x="-36" y="10692"/>
                    <a:pt x="106" y="10549"/>
                  </a:cubicBezTo>
                  <a:lnTo>
                    <a:pt x="3943" y="6687"/>
                  </a:lnTo>
                  <a:cubicBezTo>
                    <a:pt x="4085" y="6544"/>
                    <a:pt x="4227" y="6544"/>
                    <a:pt x="4369" y="6544"/>
                  </a:cubicBezTo>
                  <a:cubicBezTo>
                    <a:pt x="4511" y="6687"/>
                    <a:pt x="4653" y="6830"/>
                    <a:pt x="4653" y="6973"/>
                  </a:cubicBezTo>
                  <a:cubicBezTo>
                    <a:pt x="4511" y="7689"/>
                    <a:pt x="4938" y="8404"/>
                    <a:pt x="5364" y="8833"/>
                  </a:cubicBezTo>
                  <a:cubicBezTo>
                    <a:pt x="6217" y="9691"/>
                    <a:pt x="7780" y="9691"/>
                    <a:pt x="8632" y="8833"/>
                  </a:cubicBezTo>
                  <a:cubicBezTo>
                    <a:pt x="9059" y="8404"/>
                    <a:pt x="9343" y="7689"/>
                    <a:pt x="9343" y="7116"/>
                  </a:cubicBezTo>
                  <a:cubicBezTo>
                    <a:pt x="9343" y="6401"/>
                    <a:pt x="9059" y="5829"/>
                    <a:pt x="8632" y="5400"/>
                  </a:cubicBezTo>
                  <a:cubicBezTo>
                    <a:pt x="8206" y="4828"/>
                    <a:pt x="7496" y="4685"/>
                    <a:pt x="6785" y="4685"/>
                  </a:cubicBezTo>
                  <a:cubicBezTo>
                    <a:pt x="6643" y="4685"/>
                    <a:pt x="6501" y="4541"/>
                    <a:pt x="6501" y="4398"/>
                  </a:cubicBezTo>
                  <a:cubicBezTo>
                    <a:pt x="6359" y="4112"/>
                    <a:pt x="6501" y="4112"/>
                    <a:pt x="6501" y="3969"/>
                  </a:cubicBezTo>
                  <a:lnTo>
                    <a:pt x="10480" y="107"/>
                  </a:lnTo>
                  <a:cubicBezTo>
                    <a:pt x="10622" y="-36"/>
                    <a:pt x="10764" y="-36"/>
                    <a:pt x="10906" y="107"/>
                  </a:cubicBezTo>
                  <a:lnTo>
                    <a:pt x="14317" y="3540"/>
                  </a:lnTo>
                  <a:cubicBezTo>
                    <a:pt x="14459" y="2825"/>
                    <a:pt x="14743" y="2253"/>
                    <a:pt x="15311" y="1681"/>
                  </a:cubicBezTo>
                  <a:cubicBezTo>
                    <a:pt x="15880" y="1108"/>
                    <a:pt x="16732" y="822"/>
                    <a:pt x="17443" y="822"/>
                  </a:cubicBezTo>
                  <a:cubicBezTo>
                    <a:pt x="18296" y="822"/>
                    <a:pt x="19148" y="1108"/>
                    <a:pt x="19717" y="1681"/>
                  </a:cubicBezTo>
                  <a:cubicBezTo>
                    <a:pt x="20285" y="2253"/>
                    <a:pt x="20569" y="3111"/>
                    <a:pt x="20569" y="3969"/>
                  </a:cubicBezTo>
                  <a:cubicBezTo>
                    <a:pt x="20569" y="4828"/>
                    <a:pt x="20285" y="5543"/>
                    <a:pt x="19717" y="6258"/>
                  </a:cubicBezTo>
                  <a:cubicBezTo>
                    <a:pt x="19290" y="6687"/>
                    <a:pt x="18580" y="6973"/>
                    <a:pt x="18011" y="7116"/>
                  </a:cubicBezTo>
                  <a:lnTo>
                    <a:pt x="21422" y="10549"/>
                  </a:lnTo>
                  <a:cubicBezTo>
                    <a:pt x="21564" y="10692"/>
                    <a:pt x="21564" y="10836"/>
                    <a:pt x="21422" y="11122"/>
                  </a:cubicBezTo>
                  <a:lnTo>
                    <a:pt x="11048" y="21421"/>
                  </a:lnTo>
                  <a:cubicBezTo>
                    <a:pt x="10764" y="21564"/>
                    <a:pt x="10764" y="21564"/>
                    <a:pt x="10622" y="21564"/>
                  </a:cubicBezTo>
                  <a:close/>
                  <a:moveTo>
                    <a:pt x="817" y="10836"/>
                  </a:moveTo>
                  <a:lnTo>
                    <a:pt x="10622" y="20706"/>
                  </a:lnTo>
                  <a:lnTo>
                    <a:pt x="20427" y="10836"/>
                  </a:lnTo>
                  <a:lnTo>
                    <a:pt x="16732" y="6973"/>
                  </a:lnTo>
                  <a:cubicBezTo>
                    <a:pt x="16590" y="6830"/>
                    <a:pt x="16590" y="6687"/>
                    <a:pt x="16590" y="6544"/>
                  </a:cubicBezTo>
                  <a:cubicBezTo>
                    <a:pt x="16732" y="6401"/>
                    <a:pt x="16875" y="6401"/>
                    <a:pt x="17017" y="6401"/>
                  </a:cubicBezTo>
                  <a:cubicBezTo>
                    <a:pt x="17727" y="6544"/>
                    <a:pt x="18580" y="6258"/>
                    <a:pt x="19006" y="5686"/>
                  </a:cubicBezTo>
                  <a:cubicBezTo>
                    <a:pt x="19575" y="5257"/>
                    <a:pt x="19717" y="4685"/>
                    <a:pt x="19717" y="3969"/>
                  </a:cubicBezTo>
                  <a:cubicBezTo>
                    <a:pt x="19717" y="3254"/>
                    <a:pt x="19432" y="2682"/>
                    <a:pt x="19006" y="2253"/>
                  </a:cubicBezTo>
                  <a:cubicBezTo>
                    <a:pt x="18438" y="1824"/>
                    <a:pt x="18011" y="1538"/>
                    <a:pt x="17301" y="1538"/>
                  </a:cubicBezTo>
                  <a:cubicBezTo>
                    <a:pt x="16732" y="1538"/>
                    <a:pt x="16022" y="1824"/>
                    <a:pt x="15596" y="2253"/>
                  </a:cubicBezTo>
                  <a:cubicBezTo>
                    <a:pt x="15169" y="2682"/>
                    <a:pt x="14885" y="3540"/>
                    <a:pt x="15027" y="4255"/>
                  </a:cubicBezTo>
                  <a:cubicBezTo>
                    <a:pt x="15027" y="4398"/>
                    <a:pt x="14885" y="4541"/>
                    <a:pt x="14743" y="4685"/>
                  </a:cubicBezTo>
                  <a:cubicBezTo>
                    <a:pt x="14601" y="4685"/>
                    <a:pt x="14459" y="4828"/>
                    <a:pt x="14317" y="4685"/>
                  </a:cubicBezTo>
                  <a:lnTo>
                    <a:pt x="10480" y="822"/>
                  </a:lnTo>
                  <a:lnTo>
                    <a:pt x="7496" y="3826"/>
                  </a:lnTo>
                  <a:cubicBezTo>
                    <a:pt x="8064" y="3969"/>
                    <a:pt x="8632" y="4255"/>
                    <a:pt x="9059" y="4685"/>
                  </a:cubicBezTo>
                  <a:cubicBezTo>
                    <a:pt x="10196" y="5829"/>
                    <a:pt x="10196" y="7975"/>
                    <a:pt x="9059" y="9119"/>
                  </a:cubicBezTo>
                  <a:cubicBezTo>
                    <a:pt x="7780" y="10263"/>
                    <a:pt x="5790" y="10263"/>
                    <a:pt x="4653" y="9119"/>
                  </a:cubicBezTo>
                  <a:cubicBezTo>
                    <a:pt x="4227" y="8690"/>
                    <a:pt x="3943" y="8118"/>
                    <a:pt x="3801" y="7545"/>
                  </a:cubicBezTo>
                  <a:lnTo>
                    <a:pt x="817" y="1083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tIns="91439" bIns="91439" anchor="ctr"/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Salesforce Sans"/>
                  <a:ea typeface="Salesforce Sans"/>
                  <a:cs typeface="Salesforce Sans"/>
                  <a:sym typeface="Salesforce Sans"/>
                </a:defRPr>
              </a:pPr>
              <a:endParaRPr dirty="0"/>
            </a:p>
          </p:txBody>
        </p:sp>
        <p:sp>
          <p:nvSpPr>
            <p:cNvPr id="9" name="Freeform 2477">
              <a:extLst>
                <a:ext uri="{FF2B5EF4-FFF2-40B4-BE49-F238E27FC236}">
                  <a16:creationId xmlns:a16="http://schemas.microsoft.com/office/drawing/2014/main" id="{9F7B3699-F6AC-43B8-A8AA-6D9DD370AC35}"/>
                </a:ext>
              </a:extLst>
            </p:cNvPr>
            <p:cNvSpPr/>
            <p:nvPr/>
          </p:nvSpPr>
          <p:spPr>
            <a:xfrm rot="10800000">
              <a:off x="5968588" y="8424153"/>
              <a:ext cx="1374121" cy="1337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4" extrusionOk="0">
                  <a:moveTo>
                    <a:pt x="10622" y="21564"/>
                  </a:moveTo>
                  <a:cubicBezTo>
                    <a:pt x="10622" y="21564"/>
                    <a:pt x="10480" y="21564"/>
                    <a:pt x="10338" y="21564"/>
                  </a:cubicBezTo>
                  <a:lnTo>
                    <a:pt x="106" y="11122"/>
                  </a:lnTo>
                  <a:cubicBezTo>
                    <a:pt x="-36" y="10979"/>
                    <a:pt x="-36" y="10692"/>
                    <a:pt x="106" y="10549"/>
                  </a:cubicBezTo>
                  <a:lnTo>
                    <a:pt x="3943" y="6687"/>
                  </a:lnTo>
                  <a:cubicBezTo>
                    <a:pt x="4085" y="6544"/>
                    <a:pt x="4227" y="6544"/>
                    <a:pt x="4369" y="6544"/>
                  </a:cubicBezTo>
                  <a:cubicBezTo>
                    <a:pt x="4511" y="6687"/>
                    <a:pt x="4653" y="6830"/>
                    <a:pt x="4653" y="6973"/>
                  </a:cubicBezTo>
                  <a:cubicBezTo>
                    <a:pt x="4511" y="7689"/>
                    <a:pt x="4938" y="8404"/>
                    <a:pt x="5364" y="8833"/>
                  </a:cubicBezTo>
                  <a:cubicBezTo>
                    <a:pt x="6217" y="9691"/>
                    <a:pt x="7780" y="9691"/>
                    <a:pt x="8632" y="8833"/>
                  </a:cubicBezTo>
                  <a:cubicBezTo>
                    <a:pt x="9059" y="8404"/>
                    <a:pt x="9343" y="7689"/>
                    <a:pt x="9343" y="7116"/>
                  </a:cubicBezTo>
                  <a:cubicBezTo>
                    <a:pt x="9343" y="6401"/>
                    <a:pt x="9059" y="5829"/>
                    <a:pt x="8632" y="5400"/>
                  </a:cubicBezTo>
                  <a:cubicBezTo>
                    <a:pt x="8206" y="4828"/>
                    <a:pt x="7496" y="4685"/>
                    <a:pt x="6785" y="4685"/>
                  </a:cubicBezTo>
                  <a:cubicBezTo>
                    <a:pt x="6643" y="4685"/>
                    <a:pt x="6501" y="4541"/>
                    <a:pt x="6501" y="4398"/>
                  </a:cubicBezTo>
                  <a:cubicBezTo>
                    <a:pt x="6359" y="4112"/>
                    <a:pt x="6501" y="4112"/>
                    <a:pt x="6501" y="3969"/>
                  </a:cubicBezTo>
                  <a:lnTo>
                    <a:pt x="10480" y="107"/>
                  </a:lnTo>
                  <a:cubicBezTo>
                    <a:pt x="10622" y="-36"/>
                    <a:pt x="10764" y="-36"/>
                    <a:pt x="10906" y="107"/>
                  </a:cubicBezTo>
                  <a:lnTo>
                    <a:pt x="14317" y="3540"/>
                  </a:lnTo>
                  <a:cubicBezTo>
                    <a:pt x="14459" y="2825"/>
                    <a:pt x="14743" y="2253"/>
                    <a:pt x="15311" y="1681"/>
                  </a:cubicBezTo>
                  <a:cubicBezTo>
                    <a:pt x="15880" y="1108"/>
                    <a:pt x="16732" y="822"/>
                    <a:pt x="17443" y="822"/>
                  </a:cubicBezTo>
                  <a:cubicBezTo>
                    <a:pt x="18296" y="822"/>
                    <a:pt x="19148" y="1108"/>
                    <a:pt x="19717" y="1681"/>
                  </a:cubicBezTo>
                  <a:cubicBezTo>
                    <a:pt x="20285" y="2253"/>
                    <a:pt x="20569" y="3111"/>
                    <a:pt x="20569" y="3969"/>
                  </a:cubicBezTo>
                  <a:cubicBezTo>
                    <a:pt x="20569" y="4828"/>
                    <a:pt x="20285" y="5543"/>
                    <a:pt x="19717" y="6258"/>
                  </a:cubicBezTo>
                  <a:cubicBezTo>
                    <a:pt x="19290" y="6687"/>
                    <a:pt x="18580" y="6973"/>
                    <a:pt x="18011" y="7116"/>
                  </a:cubicBezTo>
                  <a:lnTo>
                    <a:pt x="21422" y="10549"/>
                  </a:lnTo>
                  <a:cubicBezTo>
                    <a:pt x="21564" y="10692"/>
                    <a:pt x="21564" y="10836"/>
                    <a:pt x="21422" y="11122"/>
                  </a:cubicBezTo>
                  <a:lnTo>
                    <a:pt x="11048" y="21421"/>
                  </a:lnTo>
                  <a:cubicBezTo>
                    <a:pt x="10764" y="21564"/>
                    <a:pt x="10764" y="21564"/>
                    <a:pt x="10622" y="21564"/>
                  </a:cubicBezTo>
                  <a:close/>
                  <a:moveTo>
                    <a:pt x="817" y="10836"/>
                  </a:moveTo>
                  <a:lnTo>
                    <a:pt x="10622" y="20706"/>
                  </a:lnTo>
                  <a:lnTo>
                    <a:pt x="20427" y="10836"/>
                  </a:lnTo>
                  <a:lnTo>
                    <a:pt x="16732" y="6973"/>
                  </a:lnTo>
                  <a:cubicBezTo>
                    <a:pt x="16590" y="6830"/>
                    <a:pt x="16590" y="6687"/>
                    <a:pt x="16590" y="6544"/>
                  </a:cubicBezTo>
                  <a:cubicBezTo>
                    <a:pt x="16732" y="6401"/>
                    <a:pt x="16875" y="6401"/>
                    <a:pt x="17017" y="6401"/>
                  </a:cubicBezTo>
                  <a:cubicBezTo>
                    <a:pt x="17727" y="6544"/>
                    <a:pt x="18580" y="6258"/>
                    <a:pt x="19006" y="5686"/>
                  </a:cubicBezTo>
                  <a:cubicBezTo>
                    <a:pt x="19575" y="5257"/>
                    <a:pt x="19717" y="4685"/>
                    <a:pt x="19717" y="3969"/>
                  </a:cubicBezTo>
                  <a:cubicBezTo>
                    <a:pt x="19717" y="3254"/>
                    <a:pt x="19432" y="2682"/>
                    <a:pt x="19006" y="2253"/>
                  </a:cubicBezTo>
                  <a:cubicBezTo>
                    <a:pt x="18438" y="1824"/>
                    <a:pt x="18011" y="1538"/>
                    <a:pt x="17301" y="1538"/>
                  </a:cubicBezTo>
                  <a:cubicBezTo>
                    <a:pt x="16732" y="1538"/>
                    <a:pt x="16022" y="1824"/>
                    <a:pt x="15596" y="2253"/>
                  </a:cubicBezTo>
                  <a:cubicBezTo>
                    <a:pt x="15169" y="2682"/>
                    <a:pt x="14885" y="3540"/>
                    <a:pt x="15027" y="4255"/>
                  </a:cubicBezTo>
                  <a:cubicBezTo>
                    <a:pt x="15027" y="4398"/>
                    <a:pt x="14885" y="4541"/>
                    <a:pt x="14743" y="4685"/>
                  </a:cubicBezTo>
                  <a:cubicBezTo>
                    <a:pt x="14601" y="4685"/>
                    <a:pt x="14459" y="4828"/>
                    <a:pt x="14317" y="4685"/>
                  </a:cubicBezTo>
                  <a:lnTo>
                    <a:pt x="10480" y="822"/>
                  </a:lnTo>
                  <a:lnTo>
                    <a:pt x="7496" y="3826"/>
                  </a:lnTo>
                  <a:cubicBezTo>
                    <a:pt x="8064" y="3969"/>
                    <a:pt x="8632" y="4255"/>
                    <a:pt x="9059" y="4685"/>
                  </a:cubicBezTo>
                  <a:cubicBezTo>
                    <a:pt x="10196" y="5829"/>
                    <a:pt x="10196" y="7975"/>
                    <a:pt x="9059" y="9119"/>
                  </a:cubicBezTo>
                  <a:cubicBezTo>
                    <a:pt x="7780" y="10263"/>
                    <a:pt x="5790" y="10263"/>
                    <a:pt x="4653" y="9119"/>
                  </a:cubicBezTo>
                  <a:cubicBezTo>
                    <a:pt x="4227" y="8690"/>
                    <a:pt x="3943" y="8118"/>
                    <a:pt x="3801" y="7545"/>
                  </a:cubicBezTo>
                  <a:lnTo>
                    <a:pt x="817" y="1083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tIns="91439" bIns="91439" anchor="ctr"/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Salesforce Sans"/>
                  <a:ea typeface="Salesforce Sans"/>
                  <a:cs typeface="Salesforce Sans"/>
                  <a:sym typeface="Salesforce Sans"/>
                </a:defRPr>
              </a:pPr>
              <a:endParaRPr/>
            </a:p>
          </p:txBody>
        </p:sp>
        <p:sp>
          <p:nvSpPr>
            <p:cNvPr id="10" name="Freeform 2477">
              <a:extLst>
                <a:ext uri="{FF2B5EF4-FFF2-40B4-BE49-F238E27FC236}">
                  <a16:creationId xmlns:a16="http://schemas.microsoft.com/office/drawing/2014/main" id="{8E36BD70-59D6-4BDA-A7EF-849A86756D40}"/>
                </a:ext>
              </a:extLst>
            </p:cNvPr>
            <p:cNvSpPr/>
            <p:nvPr/>
          </p:nvSpPr>
          <p:spPr>
            <a:xfrm rot="16200000">
              <a:off x="7122217" y="9572476"/>
              <a:ext cx="1374121" cy="1337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4" extrusionOk="0">
                  <a:moveTo>
                    <a:pt x="10622" y="21564"/>
                  </a:moveTo>
                  <a:cubicBezTo>
                    <a:pt x="10622" y="21564"/>
                    <a:pt x="10480" y="21564"/>
                    <a:pt x="10338" y="21564"/>
                  </a:cubicBezTo>
                  <a:lnTo>
                    <a:pt x="106" y="11122"/>
                  </a:lnTo>
                  <a:cubicBezTo>
                    <a:pt x="-36" y="10979"/>
                    <a:pt x="-36" y="10692"/>
                    <a:pt x="106" y="10549"/>
                  </a:cubicBezTo>
                  <a:lnTo>
                    <a:pt x="3943" y="6687"/>
                  </a:lnTo>
                  <a:cubicBezTo>
                    <a:pt x="4085" y="6544"/>
                    <a:pt x="4227" y="6544"/>
                    <a:pt x="4369" y="6544"/>
                  </a:cubicBezTo>
                  <a:cubicBezTo>
                    <a:pt x="4511" y="6687"/>
                    <a:pt x="4653" y="6830"/>
                    <a:pt x="4653" y="6973"/>
                  </a:cubicBezTo>
                  <a:cubicBezTo>
                    <a:pt x="4511" y="7689"/>
                    <a:pt x="4938" y="8404"/>
                    <a:pt x="5364" y="8833"/>
                  </a:cubicBezTo>
                  <a:cubicBezTo>
                    <a:pt x="6217" y="9691"/>
                    <a:pt x="7780" y="9691"/>
                    <a:pt x="8632" y="8833"/>
                  </a:cubicBezTo>
                  <a:cubicBezTo>
                    <a:pt x="9059" y="8404"/>
                    <a:pt x="9343" y="7689"/>
                    <a:pt x="9343" y="7116"/>
                  </a:cubicBezTo>
                  <a:cubicBezTo>
                    <a:pt x="9343" y="6401"/>
                    <a:pt x="9059" y="5829"/>
                    <a:pt x="8632" y="5400"/>
                  </a:cubicBezTo>
                  <a:cubicBezTo>
                    <a:pt x="8206" y="4828"/>
                    <a:pt x="7496" y="4685"/>
                    <a:pt x="6785" y="4685"/>
                  </a:cubicBezTo>
                  <a:cubicBezTo>
                    <a:pt x="6643" y="4685"/>
                    <a:pt x="6501" y="4541"/>
                    <a:pt x="6501" y="4398"/>
                  </a:cubicBezTo>
                  <a:cubicBezTo>
                    <a:pt x="6359" y="4112"/>
                    <a:pt x="6501" y="4112"/>
                    <a:pt x="6501" y="3969"/>
                  </a:cubicBezTo>
                  <a:lnTo>
                    <a:pt x="10480" y="107"/>
                  </a:lnTo>
                  <a:cubicBezTo>
                    <a:pt x="10622" y="-36"/>
                    <a:pt x="10764" y="-36"/>
                    <a:pt x="10906" y="107"/>
                  </a:cubicBezTo>
                  <a:lnTo>
                    <a:pt x="14317" y="3540"/>
                  </a:lnTo>
                  <a:cubicBezTo>
                    <a:pt x="14459" y="2825"/>
                    <a:pt x="14743" y="2253"/>
                    <a:pt x="15311" y="1681"/>
                  </a:cubicBezTo>
                  <a:cubicBezTo>
                    <a:pt x="15880" y="1108"/>
                    <a:pt x="16732" y="822"/>
                    <a:pt x="17443" y="822"/>
                  </a:cubicBezTo>
                  <a:cubicBezTo>
                    <a:pt x="18296" y="822"/>
                    <a:pt x="19148" y="1108"/>
                    <a:pt x="19717" y="1681"/>
                  </a:cubicBezTo>
                  <a:cubicBezTo>
                    <a:pt x="20285" y="2253"/>
                    <a:pt x="20569" y="3111"/>
                    <a:pt x="20569" y="3969"/>
                  </a:cubicBezTo>
                  <a:cubicBezTo>
                    <a:pt x="20569" y="4828"/>
                    <a:pt x="20285" y="5543"/>
                    <a:pt x="19717" y="6258"/>
                  </a:cubicBezTo>
                  <a:cubicBezTo>
                    <a:pt x="19290" y="6687"/>
                    <a:pt x="18580" y="6973"/>
                    <a:pt x="18011" y="7116"/>
                  </a:cubicBezTo>
                  <a:lnTo>
                    <a:pt x="21422" y="10549"/>
                  </a:lnTo>
                  <a:cubicBezTo>
                    <a:pt x="21564" y="10692"/>
                    <a:pt x="21564" y="10836"/>
                    <a:pt x="21422" y="11122"/>
                  </a:cubicBezTo>
                  <a:lnTo>
                    <a:pt x="11048" y="21421"/>
                  </a:lnTo>
                  <a:cubicBezTo>
                    <a:pt x="10764" y="21564"/>
                    <a:pt x="10764" y="21564"/>
                    <a:pt x="10622" y="21564"/>
                  </a:cubicBezTo>
                  <a:close/>
                  <a:moveTo>
                    <a:pt x="817" y="10836"/>
                  </a:moveTo>
                  <a:lnTo>
                    <a:pt x="10622" y="20706"/>
                  </a:lnTo>
                  <a:lnTo>
                    <a:pt x="20427" y="10836"/>
                  </a:lnTo>
                  <a:lnTo>
                    <a:pt x="16732" y="6973"/>
                  </a:lnTo>
                  <a:cubicBezTo>
                    <a:pt x="16590" y="6830"/>
                    <a:pt x="16590" y="6687"/>
                    <a:pt x="16590" y="6544"/>
                  </a:cubicBezTo>
                  <a:cubicBezTo>
                    <a:pt x="16732" y="6401"/>
                    <a:pt x="16875" y="6401"/>
                    <a:pt x="17017" y="6401"/>
                  </a:cubicBezTo>
                  <a:cubicBezTo>
                    <a:pt x="17727" y="6544"/>
                    <a:pt x="18580" y="6258"/>
                    <a:pt x="19006" y="5686"/>
                  </a:cubicBezTo>
                  <a:cubicBezTo>
                    <a:pt x="19575" y="5257"/>
                    <a:pt x="19717" y="4685"/>
                    <a:pt x="19717" y="3969"/>
                  </a:cubicBezTo>
                  <a:cubicBezTo>
                    <a:pt x="19717" y="3254"/>
                    <a:pt x="19432" y="2682"/>
                    <a:pt x="19006" y="2253"/>
                  </a:cubicBezTo>
                  <a:cubicBezTo>
                    <a:pt x="18438" y="1824"/>
                    <a:pt x="18011" y="1538"/>
                    <a:pt x="17301" y="1538"/>
                  </a:cubicBezTo>
                  <a:cubicBezTo>
                    <a:pt x="16732" y="1538"/>
                    <a:pt x="16022" y="1824"/>
                    <a:pt x="15596" y="2253"/>
                  </a:cubicBezTo>
                  <a:cubicBezTo>
                    <a:pt x="15169" y="2682"/>
                    <a:pt x="14885" y="3540"/>
                    <a:pt x="15027" y="4255"/>
                  </a:cubicBezTo>
                  <a:cubicBezTo>
                    <a:pt x="15027" y="4398"/>
                    <a:pt x="14885" y="4541"/>
                    <a:pt x="14743" y="4685"/>
                  </a:cubicBezTo>
                  <a:cubicBezTo>
                    <a:pt x="14601" y="4685"/>
                    <a:pt x="14459" y="4828"/>
                    <a:pt x="14317" y="4685"/>
                  </a:cubicBezTo>
                  <a:lnTo>
                    <a:pt x="10480" y="822"/>
                  </a:lnTo>
                  <a:lnTo>
                    <a:pt x="7496" y="3826"/>
                  </a:lnTo>
                  <a:cubicBezTo>
                    <a:pt x="8064" y="3969"/>
                    <a:pt x="8632" y="4255"/>
                    <a:pt x="9059" y="4685"/>
                  </a:cubicBezTo>
                  <a:cubicBezTo>
                    <a:pt x="10196" y="5829"/>
                    <a:pt x="10196" y="7975"/>
                    <a:pt x="9059" y="9119"/>
                  </a:cubicBezTo>
                  <a:cubicBezTo>
                    <a:pt x="7780" y="10263"/>
                    <a:pt x="5790" y="10263"/>
                    <a:pt x="4653" y="9119"/>
                  </a:cubicBezTo>
                  <a:cubicBezTo>
                    <a:pt x="4227" y="8690"/>
                    <a:pt x="3943" y="8118"/>
                    <a:pt x="3801" y="7545"/>
                  </a:cubicBezTo>
                  <a:lnTo>
                    <a:pt x="817" y="1083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tIns="91439" bIns="91439" anchor="ctr"/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Salesforce Sans"/>
                  <a:ea typeface="Salesforce Sans"/>
                  <a:cs typeface="Salesforce Sans"/>
                  <a:sym typeface="Salesforce Sans"/>
                </a:defRPr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E4F24-7960-4B9B-BA7E-6A16CE888F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6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9430C-8D68-4A54-B9CA-F3D16FA89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0" y="1607"/>
            <a:ext cx="12194860" cy="68563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79AD16-4A09-408D-B670-D5A4AFDBEC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909D73-8C9E-45C6-98D5-641354AC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1603"/>
            <a:ext cx="12192000" cy="134497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5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Containers on </a:t>
            </a:r>
            <a:r>
              <a:rPr lang="en-US" sz="5000" kern="0" spc="-120" dirty="0" err="1">
                <a:solidFill>
                  <a:srgbClr val="3E4046"/>
                </a:solidFill>
                <a:latin typeface="Helvetica Neue"/>
                <a:sym typeface="Helvetica Neue"/>
              </a:rPr>
              <a:t>Biowulf</a:t>
            </a:r>
            <a:endParaRPr lang="en-US" sz="5000" dirty="0">
              <a:solidFill>
                <a:srgbClr val="3E4046"/>
              </a:solidFill>
            </a:endParaRPr>
          </a:p>
        </p:txBody>
      </p:sp>
      <p:sp>
        <p:nvSpPr>
          <p:cNvPr id="15" name="Massive flexibility in a single-file container">
            <a:extLst>
              <a:ext uri="{FF2B5EF4-FFF2-40B4-BE49-F238E27FC236}">
                <a16:creationId xmlns:a16="http://schemas.microsoft.com/office/drawing/2014/main" id="{9C34EF3F-B8BB-47BA-921E-97B710DCD22D}"/>
              </a:ext>
            </a:extLst>
          </p:cNvPr>
          <p:cNvSpPr txBox="1">
            <a:spLocks/>
          </p:cNvSpPr>
          <p:nvPr/>
        </p:nvSpPr>
        <p:spPr>
          <a:xfrm>
            <a:off x="-2860" y="4017475"/>
            <a:ext cx="1219486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kern="0" dirty="0">
                <a:solidFill>
                  <a:srgbClr val="C87D37"/>
                </a:solidFill>
                <a:latin typeface="Helvetica Neue"/>
              </a:rPr>
              <a:t>use cases</a:t>
            </a:r>
            <a:endParaRPr kumimoji="0" lang="en-US" sz="3500" b="0" i="0" u="none" strike="noStrike" kern="0" cap="none" spc="50" normalizeH="0" baseline="0" noProof="0" dirty="0">
              <a:ln>
                <a:noFill/>
              </a:ln>
              <a:solidFill>
                <a:srgbClr val="C87D37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D8BF2-C795-449A-B47C-A7309EAF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826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7.39968E-18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Rectangle"/>
          <p:cNvSpPr/>
          <p:nvPr/>
        </p:nvSpPr>
        <p:spPr>
          <a:xfrm>
            <a:off x="6062134" y="-22733"/>
            <a:ext cx="6129867" cy="6896100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357A85">
                    <a:hueOff val="1490403"/>
                    <a:satOff val="-25308"/>
                    <a:lumOff val="-3477"/>
                  </a:srgbClr>
                </a:solidFill>
              </a:defRPr>
            </a:pPr>
            <a:endParaRPr sz="1200" kern="0" dirty="0">
              <a:solidFill>
                <a:srgbClr val="357A85">
                  <a:hueOff val="1490403"/>
                  <a:satOff val="-25308"/>
                  <a:lumOff val="-3477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766" name="Singularity invocation  performance Over Shared Storage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5488186" cy="22349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Early adoption</a:t>
            </a:r>
            <a:endParaRPr dirty="0"/>
          </a:p>
        </p:txBody>
      </p:sp>
      <p:sp>
        <p:nvSpPr>
          <p:cNvPr id="768" name="Measure scaling of python startup and import speed with increasing numbers of concurrent python interpreters…"/>
          <p:cNvSpPr txBox="1">
            <a:spLocks noGrp="1"/>
          </p:cNvSpPr>
          <p:nvPr>
            <p:ph type="body" sz="half" idx="1"/>
          </p:nvPr>
        </p:nvSpPr>
        <p:spPr>
          <a:xfrm>
            <a:off x="394975" y="2103399"/>
            <a:ext cx="5478165" cy="457023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 and associated Deep Learning apps on RHEL 6</a:t>
            </a:r>
          </a:p>
          <a:p>
            <a:r>
              <a:rPr lang="en-US" dirty="0"/>
              <a:t>Developed integration with GPUs</a:t>
            </a:r>
          </a:p>
          <a:p>
            <a:r>
              <a:rPr lang="en-US" dirty="0"/>
              <a:t>Still useful for apps that require newer, older, or different operating systems </a:t>
            </a:r>
          </a:p>
        </p:txBody>
      </p:sp>
      <p:sp>
        <p:nvSpPr>
          <p:cNvPr id="770" name="Objectives"/>
          <p:cNvSpPr txBox="1"/>
          <p:nvPr/>
        </p:nvSpPr>
        <p:spPr>
          <a:xfrm>
            <a:off x="394975" y="1162908"/>
            <a:ext cx="559946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pc="100">
                <a:solidFill>
                  <a:schemeClr val="accent2"/>
                </a:solidFill>
              </a:defRPr>
            </a:lvl1pPr>
          </a:lstStyle>
          <a:p>
            <a:pPr defTabSz="292100" hangingPunct="0"/>
            <a:r>
              <a:rPr lang="en-US" sz="2500" kern="0" spc="50" dirty="0">
                <a:solidFill>
                  <a:srgbClr val="C87D37"/>
                </a:solidFill>
                <a:latin typeface="Helvetica Neue"/>
                <a:sym typeface="Helvetica Neue"/>
              </a:rPr>
              <a:t>first uses on </a:t>
            </a:r>
            <a:r>
              <a:rPr lang="en-US" sz="2500" kern="0" spc="50" dirty="0" err="1">
                <a:solidFill>
                  <a:srgbClr val="C87D37"/>
                </a:solidFill>
                <a:latin typeface="Helvetica Neue"/>
                <a:sym typeface="Helvetica Neue"/>
              </a:rPr>
              <a:t>Biowulf</a:t>
            </a:r>
            <a:endParaRPr sz="2500" kern="0" spc="50" dirty="0">
              <a:solidFill>
                <a:srgbClr val="C87D37"/>
              </a:solidFill>
              <a:latin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E37CD-B25E-4B07-A850-B2E7FDF6BA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34" y="972672"/>
            <a:ext cx="5683624" cy="2841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0C07C-F7DD-4E83-ADB7-DA98839F7652}"/>
              </a:ext>
            </a:extLst>
          </p:cNvPr>
          <p:cNvSpPr txBox="1"/>
          <p:nvPr/>
        </p:nvSpPr>
        <p:spPr>
          <a:xfrm>
            <a:off x="9103192" y="2669937"/>
            <a:ext cx="45719" cy="1329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700" dirty="0">
                <a:solidFill>
                  <a:srgbClr val="FFFFFF"/>
                </a:solidFill>
                <a:sym typeface="Helvetica Neue"/>
              </a:rPr>
              <a:t>+</a:t>
            </a:r>
            <a:endParaRPr kumimoji="0" lang="en-US" sz="7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306B61-2803-43BD-B2F9-FEFB6BE4ACD0}"/>
              </a:ext>
            </a:extLst>
          </p:cNvPr>
          <p:cNvGrpSpPr/>
          <p:nvPr/>
        </p:nvGrpSpPr>
        <p:grpSpPr>
          <a:xfrm>
            <a:off x="6060105" y="3781994"/>
            <a:ext cx="6131895" cy="1963714"/>
            <a:chOff x="6060105" y="3647522"/>
            <a:chExt cx="6131895" cy="19637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366069-3489-4998-B6FC-36C07036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297" y="3647522"/>
              <a:ext cx="1346948" cy="134694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55B9E5-B64C-481D-8347-4F18EDD62438}"/>
                </a:ext>
              </a:extLst>
            </p:cNvPr>
            <p:cNvSpPr txBox="1"/>
            <p:nvPr/>
          </p:nvSpPr>
          <p:spPr>
            <a:xfrm>
              <a:off x="6060105" y="4697525"/>
              <a:ext cx="6131895" cy="91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RHEL</a:t>
              </a: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6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71835-E138-43A1-A449-DFEABB5891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2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294FAD-8585-4005-9ACC-B63B7563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893" y="450040"/>
            <a:ext cx="5599466" cy="846138"/>
          </a:xfrm>
        </p:spPr>
        <p:txBody>
          <a:bodyPr>
            <a:normAutofit/>
          </a:bodyPr>
          <a:lstStyle/>
          <a:p>
            <a:r>
              <a:rPr lang="en-US" dirty="0"/>
              <a:t>Empowering HPC users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F8B3DC8-E00C-49B6-95A3-CC3B66C08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7893" y="1159811"/>
            <a:ext cx="5599466" cy="384721"/>
          </a:xfrm>
        </p:spPr>
        <p:txBody>
          <a:bodyPr/>
          <a:lstStyle/>
          <a:p>
            <a:r>
              <a:rPr lang="en-US" dirty="0"/>
              <a:t>The power to install almost anything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D97F15A-A1DA-433F-9D08-CD5708F90A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97893" y="1814246"/>
            <a:ext cx="5597438" cy="4570233"/>
          </a:xfrm>
        </p:spPr>
        <p:txBody>
          <a:bodyPr/>
          <a:lstStyle/>
          <a:p>
            <a:r>
              <a:rPr lang="en-US" dirty="0"/>
              <a:t>Most users don’t have administrative access on </a:t>
            </a:r>
            <a:r>
              <a:rPr lang="en-US" dirty="0" err="1"/>
              <a:t>Biowulf</a:t>
            </a:r>
            <a:r>
              <a:rPr lang="en-US" dirty="0"/>
              <a:t> (for obvious reasons)</a:t>
            </a:r>
          </a:p>
          <a:p>
            <a:r>
              <a:rPr lang="en-US" dirty="0"/>
              <a:t>Singularity allows users to install apps in any environment where they have admin access and then bring those environments to </a:t>
            </a:r>
            <a:r>
              <a:rPr lang="en-US" dirty="0" err="1"/>
              <a:t>Biowulf</a:t>
            </a:r>
            <a:endParaRPr lang="en-US" dirty="0"/>
          </a:p>
          <a:p>
            <a:r>
              <a:rPr lang="en-US" dirty="0"/>
              <a:t>Can use package managers that normally require administrative access</a:t>
            </a:r>
          </a:p>
          <a:p>
            <a:r>
              <a:rPr lang="en-US" dirty="0"/>
              <a:t>Can leverage environments created by others</a:t>
            </a:r>
          </a:p>
          <a:p>
            <a:r>
              <a:rPr lang="en-US" dirty="0"/>
              <a:t>Environments are portable and reproducible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291E30-7FC0-4D82-9B39-DBC5B7D53FDB}"/>
              </a:ext>
            </a:extLst>
          </p:cNvPr>
          <p:cNvGrpSpPr/>
          <p:nvPr/>
        </p:nvGrpSpPr>
        <p:grpSpPr>
          <a:xfrm flipH="1">
            <a:off x="1495804" y="2271446"/>
            <a:ext cx="3070579" cy="2809293"/>
            <a:chOff x="270508" y="2746198"/>
            <a:chExt cx="3070579" cy="28092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BE1C27-15E0-4B03-B374-350724D5D63D}"/>
                </a:ext>
              </a:extLst>
            </p:cNvPr>
            <p:cNvSpPr/>
            <p:nvPr/>
          </p:nvSpPr>
          <p:spPr>
            <a:xfrm>
              <a:off x="1284553" y="3842620"/>
              <a:ext cx="2056534" cy="1712871"/>
            </a:xfrm>
            <a:prstGeom prst="roundRect">
              <a:avLst/>
            </a:prstGeom>
            <a:noFill/>
            <a:ln w="95250" cap="flat">
              <a:solidFill>
                <a:srgbClr val="FFFF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90289" marR="0" indent="0" algn="l" defTabSz="8001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" algn="l"/>
                  <a:tab pos="1752600" algn="l"/>
                  <a:tab pos="3352800" algn="l"/>
                  <a:tab pos="4953000" algn="l"/>
                  <a:tab pos="6553200" algn="l"/>
                </a:tabLst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A6A9AB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723AF47-EA7D-48A3-8C2C-8B476D750709}"/>
                </a:ext>
              </a:extLst>
            </p:cNvPr>
            <p:cNvSpPr/>
            <p:nvPr/>
          </p:nvSpPr>
          <p:spPr>
            <a:xfrm>
              <a:off x="2184025" y="4497055"/>
              <a:ext cx="257589" cy="257589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90289" marR="0" indent="0" algn="l" defTabSz="8001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" algn="l"/>
                  <a:tab pos="1752600" algn="l"/>
                  <a:tab pos="3352800" algn="l"/>
                  <a:tab pos="4953000" algn="l"/>
                  <a:tab pos="6553200" algn="l"/>
                </a:tabLst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A6A9AB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98BF1D5-94F2-424C-81FD-7422B1097F79}"/>
                </a:ext>
              </a:extLst>
            </p:cNvPr>
            <p:cNvSpPr/>
            <p:nvPr/>
          </p:nvSpPr>
          <p:spPr>
            <a:xfrm>
              <a:off x="2219938" y="4590854"/>
              <a:ext cx="185762" cy="498485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90289" marR="0" indent="0" algn="l" defTabSz="8001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" algn="l"/>
                  <a:tab pos="1752600" algn="l"/>
                  <a:tab pos="3352800" algn="l"/>
                  <a:tab pos="4953000" algn="l"/>
                  <a:tab pos="6553200" algn="l"/>
                </a:tabLst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A6A9AB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C095F7-5202-4603-B9C8-CFB6711F16AF}"/>
                </a:ext>
              </a:extLst>
            </p:cNvPr>
            <p:cNvGrpSpPr/>
            <p:nvPr/>
          </p:nvGrpSpPr>
          <p:grpSpPr>
            <a:xfrm>
              <a:off x="270508" y="2746198"/>
              <a:ext cx="1353164" cy="1353163"/>
              <a:chOff x="1876191" y="2017062"/>
              <a:chExt cx="1604855" cy="1604854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A3721851-8F79-430B-925B-E1C29EF8A588}"/>
                  </a:ext>
                </a:extLst>
              </p:cNvPr>
              <p:cNvSpPr/>
              <p:nvPr/>
            </p:nvSpPr>
            <p:spPr>
              <a:xfrm>
                <a:off x="1876194" y="2017064"/>
                <a:ext cx="1604852" cy="1604852"/>
              </a:xfrm>
              <a:prstGeom prst="arc">
                <a:avLst/>
              </a:prstGeom>
              <a:noFill/>
              <a:ln w="95250" cap="flat">
                <a:solidFill>
                  <a:srgbClr val="FFFFFF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9FBF4429-5DC9-429F-BB63-C4DAE0B62208}"/>
                  </a:ext>
                </a:extLst>
              </p:cNvPr>
              <p:cNvSpPr/>
              <p:nvPr/>
            </p:nvSpPr>
            <p:spPr>
              <a:xfrm flipH="1">
                <a:off x="1876191" y="2017062"/>
                <a:ext cx="1604852" cy="1604852"/>
              </a:xfrm>
              <a:prstGeom prst="arc">
                <a:avLst/>
              </a:prstGeom>
              <a:noFill/>
              <a:ln w="95250" cap="flat">
                <a:solidFill>
                  <a:srgbClr val="FFFFFF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870922-DECD-4E05-8783-CF14EC7669DB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270508" y="3422779"/>
              <a:ext cx="0" cy="379337"/>
            </a:xfrm>
            <a:prstGeom prst="line">
              <a:avLst/>
            </a:prstGeom>
            <a:noFill/>
            <a:ln w="952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434CD3-19B2-4718-A1EB-E4F248FD6C94}"/>
                </a:ext>
              </a:extLst>
            </p:cNvPr>
            <p:cNvCxnSpPr/>
            <p:nvPr/>
          </p:nvCxnSpPr>
          <p:spPr>
            <a:xfrm>
              <a:off x="1622362" y="3418980"/>
              <a:ext cx="0" cy="379337"/>
            </a:xfrm>
            <a:prstGeom prst="line">
              <a:avLst/>
            </a:prstGeom>
            <a:noFill/>
            <a:ln w="952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C95CE-7289-4619-9719-306C63F3B7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81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Rectangle"/>
          <p:cNvSpPr/>
          <p:nvPr/>
        </p:nvSpPr>
        <p:spPr>
          <a:xfrm>
            <a:off x="6062134" y="-38099"/>
            <a:ext cx="6129867" cy="6896100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357A85">
                    <a:hueOff val="1490403"/>
                    <a:satOff val="-25308"/>
                    <a:lumOff val="-3477"/>
                  </a:srgbClr>
                </a:solidFill>
              </a:defRPr>
            </a:pPr>
            <a:endParaRPr sz="1200" kern="0" dirty="0">
              <a:solidFill>
                <a:srgbClr val="357A85">
                  <a:hueOff val="1490403"/>
                  <a:satOff val="-25308"/>
                  <a:lumOff val="-3477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766" name="Singularity invocation  performance Over Shared Storage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5597438" cy="22349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Empowering Admins too</a:t>
            </a:r>
            <a:endParaRPr dirty="0"/>
          </a:p>
        </p:txBody>
      </p:sp>
      <p:sp>
        <p:nvSpPr>
          <p:cNvPr id="768" name="Measure scaling of python startup and import speed with increasing numbers of concurrent python interpreters…"/>
          <p:cNvSpPr txBox="1">
            <a:spLocks noGrp="1"/>
          </p:cNvSpPr>
          <p:nvPr>
            <p:ph type="body" sz="half" idx="1"/>
          </p:nvPr>
        </p:nvSpPr>
        <p:spPr>
          <a:xfrm>
            <a:off x="394975" y="2103399"/>
            <a:ext cx="5597438" cy="45702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100+ applications have been installed using Singularity containers</a:t>
            </a:r>
          </a:p>
          <a:p>
            <a:r>
              <a:rPr lang="en-US" dirty="0"/>
              <a:t>Difficult or impossible to install applications are often made possible or even easy using containers</a:t>
            </a:r>
          </a:p>
          <a:p>
            <a:r>
              <a:rPr lang="en-US" dirty="0"/>
              <a:t>These applications can be re-installed on a new OS as simply as copying files </a:t>
            </a:r>
          </a:p>
        </p:txBody>
      </p:sp>
      <p:sp>
        <p:nvSpPr>
          <p:cNvPr id="770" name="Objectives"/>
          <p:cNvSpPr txBox="1"/>
          <p:nvPr/>
        </p:nvSpPr>
        <p:spPr>
          <a:xfrm>
            <a:off x="394975" y="1018173"/>
            <a:ext cx="559946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pc="100">
                <a:solidFill>
                  <a:schemeClr val="accent2"/>
                </a:solidFill>
              </a:defRPr>
            </a:lvl1pPr>
          </a:lstStyle>
          <a:p>
            <a:pPr defTabSz="292100" hangingPunct="0"/>
            <a:r>
              <a:rPr lang="en-US" sz="2500" kern="0" spc="50" dirty="0">
                <a:solidFill>
                  <a:srgbClr val="C87D37"/>
                </a:solidFill>
                <a:latin typeface="Helvetica Neue"/>
                <a:sym typeface="Helvetica Neue"/>
              </a:rPr>
              <a:t>NIH HPC staff containerize user requested apps </a:t>
            </a:r>
            <a:endParaRPr sz="2500" kern="0" spc="50" dirty="0">
              <a:solidFill>
                <a:srgbClr val="C87D37"/>
              </a:solidFill>
              <a:latin typeface="Helvetica Neue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5A62BE-4AE6-4960-BBE9-8789D3E59F4E}"/>
              </a:ext>
            </a:extLst>
          </p:cNvPr>
          <p:cNvGrpSpPr/>
          <p:nvPr/>
        </p:nvGrpSpPr>
        <p:grpSpPr>
          <a:xfrm>
            <a:off x="7177271" y="2329115"/>
            <a:ext cx="3832106" cy="2578845"/>
            <a:chOff x="7085831" y="2310827"/>
            <a:chExt cx="3832106" cy="2578845"/>
          </a:xfrm>
        </p:grpSpPr>
        <p:sp>
          <p:nvSpPr>
            <p:cNvPr id="8" name="Rounded Rectangle">
              <a:extLst>
                <a:ext uri="{FF2B5EF4-FFF2-40B4-BE49-F238E27FC236}">
                  <a16:creationId xmlns:a16="http://schemas.microsoft.com/office/drawing/2014/main" id="{C81A8A4D-889B-4B4D-8BA6-B71004B80823}"/>
                </a:ext>
              </a:extLst>
            </p:cNvPr>
            <p:cNvSpPr/>
            <p:nvPr/>
          </p:nvSpPr>
          <p:spPr>
            <a:xfrm>
              <a:off x="7085831" y="2310827"/>
              <a:ext cx="3832106" cy="2578845"/>
            </a:xfrm>
            <a:prstGeom prst="roundRect">
              <a:avLst>
                <a:gd name="adj" fmla="val 3482"/>
              </a:avLst>
            </a:prstGeom>
            <a:noFill/>
            <a:ln w="38100">
              <a:solidFill>
                <a:srgbClr val="FFFFFF"/>
              </a:solidFill>
              <a:miter lim="400000"/>
            </a:ln>
          </p:spPr>
          <p:txBody>
            <a:bodyPr lIns="71436" tIns="71436" rIns="71436" bIns="71436" anchor="ctr"/>
            <a:lstStyle/>
            <a:p>
              <a:pPr defTabSz="685800">
                <a:lnSpc>
                  <a:spcPct val="80000"/>
                </a:lnSpc>
                <a:defRPr sz="4500" b="1">
                  <a:solidFill>
                    <a:srgbClr val="FCFEFF"/>
                  </a:solidFill>
                </a:defRPr>
              </a:pPr>
              <a:endParaRPr/>
            </a:p>
          </p:txBody>
        </p:sp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54122722-55EA-4380-8240-C47B04E1F00A}"/>
                </a:ext>
              </a:extLst>
            </p:cNvPr>
            <p:cNvGrpSpPr/>
            <p:nvPr/>
          </p:nvGrpSpPr>
          <p:grpSpPr>
            <a:xfrm>
              <a:off x="8505742" y="2776449"/>
              <a:ext cx="1099119" cy="1787415"/>
              <a:chOff x="0" y="0"/>
              <a:chExt cx="1676247" cy="2725955"/>
            </a:xfrm>
          </p:grpSpPr>
          <p:sp>
            <p:nvSpPr>
              <p:cNvPr id="161" name="Freeform 38">
                <a:extLst>
                  <a:ext uri="{FF2B5EF4-FFF2-40B4-BE49-F238E27FC236}">
                    <a16:creationId xmlns:a16="http://schemas.microsoft.com/office/drawing/2014/main" id="{537321CD-491E-4713-A1AE-2223803AB4BD}"/>
                  </a:ext>
                </a:extLst>
              </p:cNvPr>
              <p:cNvSpPr/>
              <p:nvPr/>
            </p:nvSpPr>
            <p:spPr>
              <a:xfrm>
                <a:off x="0" y="2108416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19926"/>
                      <a:pt x="0" y="18084"/>
                    </a:cubicBezTo>
                    <a:cubicBezTo>
                      <a:pt x="0" y="3349"/>
                      <a:pt x="0" y="3349"/>
                      <a:pt x="0" y="3349"/>
                    </a:cubicBezTo>
                    <a:cubicBezTo>
                      <a:pt x="0" y="1507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507"/>
                      <a:pt x="21600" y="3349"/>
                    </a:cubicBezTo>
                    <a:cubicBezTo>
                      <a:pt x="21600" y="18084"/>
                      <a:pt x="21600" y="18084"/>
                      <a:pt x="21600" y="18084"/>
                    </a:cubicBezTo>
                    <a:cubicBezTo>
                      <a:pt x="21600" y="19926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349"/>
                    </a:cubicBezTo>
                    <a:cubicBezTo>
                      <a:pt x="768" y="18084"/>
                      <a:pt x="768" y="18084"/>
                      <a:pt x="768" y="18084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084"/>
                    </a:cubicBezTo>
                    <a:cubicBezTo>
                      <a:pt x="20832" y="3349"/>
                      <a:pt x="20832" y="3349"/>
                      <a:pt x="20832" y="3349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2" name="Freeform 39">
                <a:extLst>
                  <a:ext uri="{FF2B5EF4-FFF2-40B4-BE49-F238E27FC236}">
                    <a16:creationId xmlns:a16="http://schemas.microsoft.com/office/drawing/2014/main" id="{F33DF4C9-0183-45AC-8749-B1E1E8B408F9}"/>
                  </a:ext>
                </a:extLst>
              </p:cNvPr>
              <p:cNvSpPr/>
              <p:nvPr/>
            </p:nvSpPr>
            <p:spPr>
              <a:xfrm>
                <a:off x="931584" y="2386728"/>
                <a:ext cx="60042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3" name="Freeform 40">
                <a:extLst>
                  <a:ext uri="{FF2B5EF4-FFF2-40B4-BE49-F238E27FC236}">
                    <a16:creationId xmlns:a16="http://schemas.microsoft.com/office/drawing/2014/main" id="{36A20DD0-49BC-4E24-B00A-25C9A5C5A930}"/>
                  </a:ext>
                </a:extLst>
              </p:cNvPr>
              <p:cNvSpPr/>
              <p:nvPr/>
            </p:nvSpPr>
            <p:spPr>
              <a:xfrm>
                <a:off x="1057335" y="2386728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4" name="Freeform 41">
                <a:extLst>
                  <a:ext uri="{FF2B5EF4-FFF2-40B4-BE49-F238E27FC236}">
                    <a16:creationId xmlns:a16="http://schemas.microsoft.com/office/drawing/2014/main" id="{FAA5CC33-2C08-44A5-9D67-5A3545B6BC07}"/>
                  </a:ext>
                </a:extLst>
              </p:cNvPr>
              <p:cNvSpPr/>
              <p:nvPr/>
            </p:nvSpPr>
            <p:spPr>
              <a:xfrm>
                <a:off x="1184033" y="2386728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5" name="Freeform 42">
                <a:extLst>
                  <a:ext uri="{FF2B5EF4-FFF2-40B4-BE49-F238E27FC236}">
                    <a16:creationId xmlns:a16="http://schemas.microsoft.com/office/drawing/2014/main" id="{6AF305DA-6A21-4C1A-93A2-59BB38A92D49}"/>
                  </a:ext>
                </a:extLst>
              </p:cNvPr>
              <p:cNvSpPr/>
              <p:nvPr/>
            </p:nvSpPr>
            <p:spPr>
              <a:xfrm>
                <a:off x="1305450" y="2386728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6" name="Freeform 43">
                <a:extLst>
                  <a:ext uri="{FF2B5EF4-FFF2-40B4-BE49-F238E27FC236}">
                    <a16:creationId xmlns:a16="http://schemas.microsoft.com/office/drawing/2014/main" id="{A369CEAD-256D-4237-80D7-D0B8E21655BB}"/>
                  </a:ext>
                </a:extLst>
              </p:cNvPr>
              <p:cNvSpPr/>
              <p:nvPr/>
            </p:nvSpPr>
            <p:spPr>
              <a:xfrm>
                <a:off x="1431157" y="2386728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147C8157-C99A-4F3C-A58A-EC38907E918D}"/>
                  </a:ext>
                </a:extLst>
              </p:cNvPr>
              <p:cNvSpPr/>
              <p:nvPr/>
            </p:nvSpPr>
            <p:spPr>
              <a:xfrm>
                <a:off x="997189" y="2266387"/>
                <a:ext cx="57751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0972BEF7-C4E4-43F2-B211-CB027EDC1369}"/>
                  </a:ext>
                </a:extLst>
              </p:cNvPr>
              <p:cNvSpPr/>
              <p:nvPr/>
            </p:nvSpPr>
            <p:spPr>
              <a:xfrm>
                <a:off x="1120673" y="2266387"/>
                <a:ext cx="60965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E96D15-18AA-40C1-8487-5971B33EFE36}"/>
                  </a:ext>
                </a:extLst>
              </p:cNvPr>
              <p:cNvSpPr/>
              <p:nvPr/>
            </p:nvSpPr>
            <p:spPr>
              <a:xfrm>
                <a:off x="1247370" y="2266387"/>
                <a:ext cx="57751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BCFC341D-137F-4A16-9760-55FAAF5A95C4}"/>
                  </a:ext>
                </a:extLst>
              </p:cNvPr>
              <p:cNvSpPr/>
              <p:nvPr/>
            </p:nvSpPr>
            <p:spPr>
              <a:xfrm>
                <a:off x="1374045" y="2266387"/>
                <a:ext cx="57750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1" name="Freeform 48">
                <a:extLst>
                  <a:ext uri="{FF2B5EF4-FFF2-40B4-BE49-F238E27FC236}">
                    <a16:creationId xmlns:a16="http://schemas.microsoft.com/office/drawing/2014/main" id="{84B18CBF-82E4-4BA3-810B-B8255EF15F72}"/>
                  </a:ext>
                </a:extLst>
              </p:cNvPr>
              <p:cNvSpPr/>
              <p:nvPr/>
            </p:nvSpPr>
            <p:spPr>
              <a:xfrm>
                <a:off x="1494494" y="2266387"/>
                <a:ext cx="63867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2" name="Freeform 49">
                <a:extLst>
                  <a:ext uri="{FF2B5EF4-FFF2-40B4-BE49-F238E27FC236}">
                    <a16:creationId xmlns:a16="http://schemas.microsoft.com/office/drawing/2014/main" id="{D05FBCB5-3C59-41F9-9BA4-ED7CE54E6FB4}"/>
                  </a:ext>
                </a:extLst>
              </p:cNvPr>
              <p:cNvSpPr/>
              <p:nvPr/>
            </p:nvSpPr>
            <p:spPr>
              <a:xfrm>
                <a:off x="164676" y="223192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948"/>
                      <a:pt x="0" y="10966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966"/>
                    </a:cubicBezTo>
                    <a:cubicBezTo>
                      <a:pt x="21600" y="16948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975"/>
                      <a:pt x="5317" y="10966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966"/>
                    </a:cubicBezTo>
                    <a:cubicBezTo>
                      <a:pt x="16283" y="7975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3" name="Freeform 50">
                <a:extLst>
                  <a:ext uri="{FF2B5EF4-FFF2-40B4-BE49-F238E27FC236}">
                    <a16:creationId xmlns:a16="http://schemas.microsoft.com/office/drawing/2014/main" id="{07E347EC-0C61-4D57-9834-A6D76F8C0629}"/>
                  </a:ext>
                </a:extLst>
              </p:cNvPr>
              <p:cNvSpPr/>
              <p:nvPr/>
            </p:nvSpPr>
            <p:spPr>
              <a:xfrm>
                <a:off x="88672" y="2564444"/>
                <a:ext cx="259684" cy="16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629" y="21600"/>
                      <a:pt x="0" y="13563"/>
                      <a:pt x="0" y="4019"/>
                    </a:cubicBezTo>
                    <a:cubicBezTo>
                      <a:pt x="0" y="1507"/>
                      <a:pt x="926" y="0"/>
                      <a:pt x="2469" y="0"/>
                    </a:cubicBezTo>
                    <a:cubicBezTo>
                      <a:pt x="3703" y="0"/>
                      <a:pt x="4937" y="1507"/>
                      <a:pt x="4937" y="4019"/>
                    </a:cubicBezTo>
                    <a:cubicBezTo>
                      <a:pt x="4937" y="9042"/>
                      <a:pt x="7406" y="13563"/>
                      <a:pt x="10800" y="13563"/>
                    </a:cubicBezTo>
                    <a:cubicBezTo>
                      <a:pt x="13886" y="13563"/>
                      <a:pt x="16663" y="9042"/>
                      <a:pt x="16663" y="4019"/>
                    </a:cubicBezTo>
                    <a:cubicBezTo>
                      <a:pt x="16663" y="1507"/>
                      <a:pt x="17589" y="0"/>
                      <a:pt x="19131" y="0"/>
                    </a:cubicBezTo>
                    <a:cubicBezTo>
                      <a:pt x="20366" y="0"/>
                      <a:pt x="21600" y="1507"/>
                      <a:pt x="21600" y="4019"/>
                    </a:cubicBezTo>
                    <a:cubicBezTo>
                      <a:pt x="21600" y="13563"/>
                      <a:pt x="16663" y="21600"/>
                      <a:pt x="108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4" name="Freeform 51">
                <a:extLst>
                  <a:ext uri="{FF2B5EF4-FFF2-40B4-BE49-F238E27FC236}">
                    <a16:creationId xmlns:a16="http://schemas.microsoft.com/office/drawing/2014/main" id="{4493853F-23E8-4541-858C-29683E194C62}"/>
                  </a:ext>
                </a:extLst>
              </p:cNvPr>
              <p:cNvSpPr/>
              <p:nvPr/>
            </p:nvSpPr>
            <p:spPr>
              <a:xfrm>
                <a:off x="1330081" y="2564444"/>
                <a:ext cx="256520" cy="16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43" y="21600"/>
                    </a:moveTo>
                    <a:cubicBezTo>
                      <a:pt x="4696" y="21600"/>
                      <a:pt x="0" y="13563"/>
                      <a:pt x="0" y="4019"/>
                    </a:cubicBezTo>
                    <a:cubicBezTo>
                      <a:pt x="0" y="1507"/>
                      <a:pt x="939" y="0"/>
                      <a:pt x="2504" y="0"/>
                    </a:cubicBezTo>
                    <a:cubicBezTo>
                      <a:pt x="3757" y="0"/>
                      <a:pt x="5009" y="1507"/>
                      <a:pt x="5009" y="4019"/>
                    </a:cubicBezTo>
                    <a:cubicBezTo>
                      <a:pt x="5009" y="9042"/>
                      <a:pt x="7513" y="13563"/>
                      <a:pt x="10643" y="13563"/>
                    </a:cubicBezTo>
                    <a:cubicBezTo>
                      <a:pt x="14087" y="13563"/>
                      <a:pt x="16591" y="9042"/>
                      <a:pt x="16591" y="4019"/>
                    </a:cubicBezTo>
                    <a:cubicBezTo>
                      <a:pt x="16591" y="1507"/>
                      <a:pt x="17843" y="0"/>
                      <a:pt x="19096" y="0"/>
                    </a:cubicBezTo>
                    <a:cubicBezTo>
                      <a:pt x="20661" y="0"/>
                      <a:pt x="21600" y="1507"/>
                      <a:pt x="21600" y="4019"/>
                    </a:cubicBezTo>
                    <a:cubicBezTo>
                      <a:pt x="21600" y="13563"/>
                      <a:pt x="16904" y="21600"/>
                      <a:pt x="1064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5" name="Freeform 52">
                <a:extLst>
                  <a:ext uri="{FF2B5EF4-FFF2-40B4-BE49-F238E27FC236}">
                    <a16:creationId xmlns:a16="http://schemas.microsoft.com/office/drawing/2014/main" id="{55E8434B-0761-4F90-88EF-6337D5DFF084}"/>
                  </a:ext>
                </a:extLst>
              </p:cNvPr>
              <p:cNvSpPr/>
              <p:nvPr/>
            </p:nvSpPr>
            <p:spPr>
              <a:xfrm>
                <a:off x="0" y="1687224"/>
                <a:ext cx="1675272" cy="48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084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507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507"/>
                      <a:pt x="21600" y="3516"/>
                    </a:cubicBezTo>
                    <a:cubicBezTo>
                      <a:pt x="21600" y="18084"/>
                      <a:pt x="21600" y="18084"/>
                      <a:pt x="21600" y="18084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084"/>
                      <a:pt x="768" y="18084"/>
                      <a:pt x="768" y="18084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084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6" name="Freeform 53">
                <a:extLst>
                  <a:ext uri="{FF2B5EF4-FFF2-40B4-BE49-F238E27FC236}">
                    <a16:creationId xmlns:a16="http://schemas.microsoft.com/office/drawing/2014/main" id="{B1F2FC2E-70C2-4A6F-BE8A-15CC0352C18A}"/>
                  </a:ext>
                </a:extLst>
              </p:cNvPr>
              <p:cNvSpPr/>
              <p:nvPr/>
            </p:nvSpPr>
            <p:spPr>
              <a:xfrm>
                <a:off x="931584" y="1965643"/>
                <a:ext cx="60042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6800" y="2700"/>
                    </a:moveTo>
                    <a:cubicBezTo>
                      <a:pt x="20400" y="6300"/>
                      <a:pt x="20400" y="12300"/>
                      <a:pt x="16800" y="17100"/>
                    </a:cubicBezTo>
                    <a:cubicBezTo>
                      <a:pt x="13200" y="20700"/>
                      <a:pt x="7200" y="20700"/>
                      <a:pt x="3600" y="17100"/>
                    </a:cubicBezTo>
                    <a:cubicBezTo>
                      <a:pt x="-1200" y="12300"/>
                      <a:pt x="-1200" y="6300"/>
                      <a:pt x="3600" y="2700"/>
                    </a:cubicBezTo>
                    <a:cubicBezTo>
                      <a:pt x="7200" y="-900"/>
                      <a:pt x="13200" y="-900"/>
                      <a:pt x="168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7" name="Freeform 54">
                <a:extLst>
                  <a:ext uri="{FF2B5EF4-FFF2-40B4-BE49-F238E27FC236}">
                    <a16:creationId xmlns:a16="http://schemas.microsoft.com/office/drawing/2014/main" id="{B9DFDEFC-2E9E-41BF-A112-9F06F0C07707}"/>
                  </a:ext>
                </a:extLst>
              </p:cNvPr>
              <p:cNvSpPr/>
              <p:nvPr/>
            </p:nvSpPr>
            <p:spPr>
              <a:xfrm>
                <a:off x="1057335" y="1965643"/>
                <a:ext cx="60041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5900" y="2700"/>
                    </a:moveTo>
                    <a:cubicBezTo>
                      <a:pt x="20700" y="6300"/>
                      <a:pt x="20700" y="12300"/>
                      <a:pt x="15900" y="17100"/>
                    </a:cubicBezTo>
                    <a:cubicBezTo>
                      <a:pt x="12300" y="20700"/>
                      <a:pt x="6300" y="20700"/>
                      <a:pt x="2700" y="17100"/>
                    </a:cubicBezTo>
                    <a:cubicBezTo>
                      <a:pt x="-900" y="12300"/>
                      <a:pt x="-900" y="6300"/>
                      <a:pt x="2700" y="2700"/>
                    </a:cubicBezTo>
                    <a:cubicBezTo>
                      <a:pt x="6300" y="-900"/>
                      <a:pt x="12300" y="-900"/>
                      <a:pt x="159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327F9F69-A0B2-4A9F-92F4-ADEBDB2F864C}"/>
                  </a:ext>
                </a:extLst>
              </p:cNvPr>
              <p:cNvSpPr/>
              <p:nvPr/>
            </p:nvSpPr>
            <p:spPr>
              <a:xfrm>
                <a:off x="1184033" y="1965643"/>
                <a:ext cx="57750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23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23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D1BAE4B0-8725-48E5-965D-410F73AC8265}"/>
                  </a:ext>
                </a:extLst>
              </p:cNvPr>
              <p:cNvSpPr/>
              <p:nvPr/>
            </p:nvSpPr>
            <p:spPr>
              <a:xfrm>
                <a:off x="1305450" y="1965643"/>
                <a:ext cx="62900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6800" y="2700"/>
                    </a:moveTo>
                    <a:cubicBezTo>
                      <a:pt x="20400" y="6300"/>
                      <a:pt x="20400" y="12300"/>
                      <a:pt x="16800" y="17100"/>
                    </a:cubicBezTo>
                    <a:cubicBezTo>
                      <a:pt x="13200" y="20700"/>
                      <a:pt x="7200" y="20700"/>
                      <a:pt x="3600" y="17100"/>
                    </a:cubicBezTo>
                    <a:cubicBezTo>
                      <a:pt x="-1200" y="12300"/>
                      <a:pt x="-1200" y="6300"/>
                      <a:pt x="3600" y="2700"/>
                    </a:cubicBezTo>
                    <a:cubicBezTo>
                      <a:pt x="7200" y="-900"/>
                      <a:pt x="13200" y="-900"/>
                      <a:pt x="168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2D728767-1C00-4FCA-BBE2-EB560F1314A7}"/>
                  </a:ext>
                </a:extLst>
              </p:cNvPr>
              <p:cNvSpPr/>
              <p:nvPr/>
            </p:nvSpPr>
            <p:spPr>
              <a:xfrm>
                <a:off x="1431157" y="1965643"/>
                <a:ext cx="62899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5900" y="2700"/>
                    </a:moveTo>
                    <a:cubicBezTo>
                      <a:pt x="20700" y="6300"/>
                      <a:pt x="20700" y="12300"/>
                      <a:pt x="15900" y="17100"/>
                    </a:cubicBezTo>
                    <a:cubicBezTo>
                      <a:pt x="12300" y="20700"/>
                      <a:pt x="6300" y="20700"/>
                      <a:pt x="2700" y="17100"/>
                    </a:cubicBezTo>
                    <a:cubicBezTo>
                      <a:pt x="-900" y="12300"/>
                      <a:pt x="-900" y="6300"/>
                      <a:pt x="2700" y="2700"/>
                    </a:cubicBezTo>
                    <a:cubicBezTo>
                      <a:pt x="6300" y="-900"/>
                      <a:pt x="12300" y="-900"/>
                      <a:pt x="159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07AC5291-A455-46FE-B892-77F96BFCDDE0}"/>
                  </a:ext>
                </a:extLst>
              </p:cNvPr>
              <p:cNvSpPr/>
              <p:nvPr/>
            </p:nvSpPr>
            <p:spPr>
              <a:xfrm>
                <a:off x="997189" y="1842028"/>
                <a:ext cx="5775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4D27718C-AF68-4562-AC5D-428494A52B96}"/>
                  </a:ext>
                </a:extLst>
              </p:cNvPr>
              <p:cNvSpPr/>
              <p:nvPr/>
            </p:nvSpPr>
            <p:spPr>
              <a:xfrm>
                <a:off x="1120673" y="1842028"/>
                <a:ext cx="60965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3" name="Freeform 60">
                <a:extLst>
                  <a:ext uri="{FF2B5EF4-FFF2-40B4-BE49-F238E27FC236}">
                    <a16:creationId xmlns:a16="http://schemas.microsoft.com/office/drawing/2014/main" id="{67A40995-B8DB-448A-8B16-AA0D63E848FA}"/>
                  </a:ext>
                </a:extLst>
              </p:cNvPr>
              <p:cNvSpPr/>
              <p:nvPr/>
            </p:nvSpPr>
            <p:spPr>
              <a:xfrm>
                <a:off x="1247370" y="1842028"/>
                <a:ext cx="5775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4" name="Freeform 61">
                <a:extLst>
                  <a:ext uri="{FF2B5EF4-FFF2-40B4-BE49-F238E27FC236}">
                    <a16:creationId xmlns:a16="http://schemas.microsoft.com/office/drawing/2014/main" id="{0865A499-C037-4094-BDAA-A2FFA5F69C88}"/>
                  </a:ext>
                </a:extLst>
              </p:cNvPr>
              <p:cNvSpPr/>
              <p:nvPr/>
            </p:nvSpPr>
            <p:spPr>
              <a:xfrm>
                <a:off x="1374045" y="1842028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5" name="Freeform 62">
                <a:extLst>
                  <a:ext uri="{FF2B5EF4-FFF2-40B4-BE49-F238E27FC236}">
                    <a16:creationId xmlns:a16="http://schemas.microsoft.com/office/drawing/2014/main" id="{B222EF59-42B5-4B00-B340-69F3B1AD1010}"/>
                  </a:ext>
                </a:extLst>
              </p:cNvPr>
              <p:cNvSpPr/>
              <p:nvPr/>
            </p:nvSpPr>
            <p:spPr>
              <a:xfrm>
                <a:off x="1494494" y="1842028"/>
                <a:ext cx="63867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6" name="Freeform 63">
                <a:extLst>
                  <a:ext uri="{FF2B5EF4-FFF2-40B4-BE49-F238E27FC236}">
                    <a16:creationId xmlns:a16="http://schemas.microsoft.com/office/drawing/2014/main" id="{167A9429-5C5E-4336-AB75-D4A7A4BB2CF5}"/>
                  </a:ext>
                </a:extLst>
              </p:cNvPr>
              <p:cNvSpPr/>
              <p:nvPr/>
            </p:nvSpPr>
            <p:spPr>
              <a:xfrm>
                <a:off x="164676" y="1813898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652"/>
                      <a:pt x="4652" y="0"/>
                      <a:pt x="10634" y="0"/>
                    </a:cubicBezTo>
                    <a:cubicBezTo>
                      <a:pt x="16615" y="0"/>
                      <a:pt x="21600" y="4652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625"/>
                      <a:pt x="7643" y="16283"/>
                      <a:pt x="10634" y="16283"/>
                    </a:cubicBezTo>
                    <a:cubicBezTo>
                      <a:pt x="13625" y="16283"/>
                      <a:pt x="16283" y="13625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7" name="Freeform 64">
                <a:extLst>
                  <a:ext uri="{FF2B5EF4-FFF2-40B4-BE49-F238E27FC236}">
                    <a16:creationId xmlns:a16="http://schemas.microsoft.com/office/drawing/2014/main" id="{89A6FA07-F742-485A-AB2E-E9E9B517B747}"/>
                  </a:ext>
                </a:extLst>
              </p:cNvPr>
              <p:cNvSpPr/>
              <p:nvPr/>
            </p:nvSpPr>
            <p:spPr>
              <a:xfrm>
                <a:off x="0" y="1262865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8" name="Freeform 65">
                <a:extLst>
                  <a:ext uri="{FF2B5EF4-FFF2-40B4-BE49-F238E27FC236}">
                    <a16:creationId xmlns:a16="http://schemas.microsoft.com/office/drawing/2014/main" id="{A60D8006-0377-426D-8CF2-C3B3D07407F3}"/>
                  </a:ext>
                </a:extLst>
              </p:cNvPr>
              <p:cNvSpPr/>
              <p:nvPr/>
            </p:nvSpPr>
            <p:spPr>
              <a:xfrm>
                <a:off x="931584" y="1544342"/>
                <a:ext cx="60042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9" name="Freeform 66">
                <a:extLst>
                  <a:ext uri="{FF2B5EF4-FFF2-40B4-BE49-F238E27FC236}">
                    <a16:creationId xmlns:a16="http://schemas.microsoft.com/office/drawing/2014/main" id="{18E99041-A4AB-4B3D-82F2-3A7895059435}"/>
                  </a:ext>
                </a:extLst>
              </p:cNvPr>
              <p:cNvSpPr/>
              <p:nvPr/>
            </p:nvSpPr>
            <p:spPr>
              <a:xfrm>
                <a:off x="1057335" y="1544342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0" name="Freeform 67">
                <a:extLst>
                  <a:ext uri="{FF2B5EF4-FFF2-40B4-BE49-F238E27FC236}">
                    <a16:creationId xmlns:a16="http://schemas.microsoft.com/office/drawing/2014/main" id="{7F809519-0D7A-4EFB-BEC0-CFF994C94BD5}"/>
                  </a:ext>
                </a:extLst>
              </p:cNvPr>
              <p:cNvSpPr/>
              <p:nvPr/>
            </p:nvSpPr>
            <p:spPr>
              <a:xfrm>
                <a:off x="1184033" y="1544342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1" name="Freeform 68">
                <a:extLst>
                  <a:ext uri="{FF2B5EF4-FFF2-40B4-BE49-F238E27FC236}">
                    <a16:creationId xmlns:a16="http://schemas.microsoft.com/office/drawing/2014/main" id="{167C96E0-9596-4388-8C17-CF1A46F3E7AA}"/>
                  </a:ext>
                </a:extLst>
              </p:cNvPr>
              <p:cNvSpPr/>
              <p:nvPr/>
            </p:nvSpPr>
            <p:spPr>
              <a:xfrm>
                <a:off x="1305450" y="1544342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2" name="Freeform 69">
                <a:extLst>
                  <a:ext uri="{FF2B5EF4-FFF2-40B4-BE49-F238E27FC236}">
                    <a16:creationId xmlns:a16="http://schemas.microsoft.com/office/drawing/2014/main" id="{DCBC8B35-EA5B-451F-8771-AF049BB3272D}"/>
                  </a:ext>
                </a:extLst>
              </p:cNvPr>
              <p:cNvSpPr/>
              <p:nvPr/>
            </p:nvSpPr>
            <p:spPr>
              <a:xfrm>
                <a:off x="1431157" y="1544342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3" name="Freeform 70">
                <a:extLst>
                  <a:ext uri="{FF2B5EF4-FFF2-40B4-BE49-F238E27FC236}">
                    <a16:creationId xmlns:a16="http://schemas.microsoft.com/office/drawing/2014/main" id="{487A028C-DCD9-46AF-85FB-C5CFE090C6A4}"/>
                  </a:ext>
                </a:extLst>
              </p:cNvPr>
              <p:cNvSpPr/>
              <p:nvPr/>
            </p:nvSpPr>
            <p:spPr>
              <a:xfrm>
                <a:off x="997189" y="1417645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4" name="Freeform 71">
                <a:extLst>
                  <a:ext uri="{FF2B5EF4-FFF2-40B4-BE49-F238E27FC236}">
                    <a16:creationId xmlns:a16="http://schemas.microsoft.com/office/drawing/2014/main" id="{7A180B0F-EA98-494F-827F-C4215DB66A75}"/>
                  </a:ext>
                </a:extLst>
              </p:cNvPr>
              <p:cNvSpPr/>
              <p:nvPr/>
            </p:nvSpPr>
            <p:spPr>
              <a:xfrm>
                <a:off x="1120673" y="1417645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5" name="Freeform 72">
                <a:extLst>
                  <a:ext uri="{FF2B5EF4-FFF2-40B4-BE49-F238E27FC236}">
                    <a16:creationId xmlns:a16="http://schemas.microsoft.com/office/drawing/2014/main" id="{A7A0D28B-5581-4C79-9788-7522A6D97755}"/>
                  </a:ext>
                </a:extLst>
              </p:cNvPr>
              <p:cNvSpPr/>
              <p:nvPr/>
            </p:nvSpPr>
            <p:spPr>
              <a:xfrm>
                <a:off x="1247370" y="1417645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6" name="Freeform 73">
                <a:extLst>
                  <a:ext uri="{FF2B5EF4-FFF2-40B4-BE49-F238E27FC236}">
                    <a16:creationId xmlns:a16="http://schemas.microsoft.com/office/drawing/2014/main" id="{41EFED9B-147C-4F70-B801-987BFE897B7E}"/>
                  </a:ext>
                </a:extLst>
              </p:cNvPr>
              <p:cNvSpPr/>
              <p:nvPr/>
            </p:nvSpPr>
            <p:spPr>
              <a:xfrm>
                <a:off x="1374045" y="1417645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7" name="Freeform 74">
                <a:extLst>
                  <a:ext uri="{FF2B5EF4-FFF2-40B4-BE49-F238E27FC236}">
                    <a16:creationId xmlns:a16="http://schemas.microsoft.com/office/drawing/2014/main" id="{07B3CD29-520D-4FB7-A692-C12367D85B52}"/>
                  </a:ext>
                </a:extLst>
              </p:cNvPr>
              <p:cNvSpPr/>
              <p:nvPr/>
            </p:nvSpPr>
            <p:spPr>
              <a:xfrm>
                <a:off x="1494494" y="1417645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8" name="Freeform 75">
                <a:extLst>
                  <a:ext uri="{FF2B5EF4-FFF2-40B4-BE49-F238E27FC236}">
                    <a16:creationId xmlns:a16="http://schemas.microsoft.com/office/drawing/2014/main" id="{D524A71F-CC5B-45A8-B4B7-9B4F49F8BCAE}"/>
                  </a:ext>
                </a:extLst>
              </p:cNvPr>
              <p:cNvSpPr/>
              <p:nvPr/>
            </p:nvSpPr>
            <p:spPr>
              <a:xfrm>
                <a:off x="164676" y="1389539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9" name="Freeform 64">
                <a:extLst>
                  <a:ext uri="{FF2B5EF4-FFF2-40B4-BE49-F238E27FC236}">
                    <a16:creationId xmlns:a16="http://schemas.microsoft.com/office/drawing/2014/main" id="{EE053C48-E8E7-4550-B0EA-5F504928A842}"/>
                  </a:ext>
                </a:extLst>
              </p:cNvPr>
              <p:cNvSpPr/>
              <p:nvPr/>
            </p:nvSpPr>
            <p:spPr>
              <a:xfrm>
                <a:off x="975" y="827030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0" name="Freeform 65">
                <a:extLst>
                  <a:ext uri="{FF2B5EF4-FFF2-40B4-BE49-F238E27FC236}">
                    <a16:creationId xmlns:a16="http://schemas.microsoft.com/office/drawing/2014/main" id="{583E093A-D8CE-4C96-81BB-77A5FCE67BE3}"/>
                  </a:ext>
                </a:extLst>
              </p:cNvPr>
              <p:cNvSpPr/>
              <p:nvPr/>
            </p:nvSpPr>
            <p:spPr>
              <a:xfrm>
                <a:off x="932560" y="110850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1" name="Freeform 66">
                <a:extLst>
                  <a:ext uri="{FF2B5EF4-FFF2-40B4-BE49-F238E27FC236}">
                    <a16:creationId xmlns:a16="http://schemas.microsoft.com/office/drawing/2014/main" id="{CD9932FD-CE6C-4807-A9F3-BF78C81CE455}"/>
                  </a:ext>
                </a:extLst>
              </p:cNvPr>
              <p:cNvSpPr/>
              <p:nvPr/>
            </p:nvSpPr>
            <p:spPr>
              <a:xfrm>
                <a:off x="1058310" y="110850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2" name="Freeform 67">
                <a:extLst>
                  <a:ext uri="{FF2B5EF4-FFF2-40B4-BE49-F238E27FC236}">
                    <a16:creationId xmlns:a16="http://schemas.microsoft.com/office/drawing/2014/main" id="{5A7337A0-BADD-4D8B-BD16-FCC06F2BA1D6}"/>
                  </a:ext>
                </a:extLst>
              </p:cNvPr>
              <p:cNvSpPr/>
              <p:nvPr/>
            </p:nvSpPr>
            <p:spPr>
              <a:xfrm>
                <a:off x="1185007" y="1108507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3" name="Freeform 68">
                <a:extLst>
                  <a:ext uri="{FF2B5EF4-FFF2-40B4-BE49-F238E27FC236}">
                    <a16:creationId xmlns:a16="http://schemas.microsoft.com/office/drawing/2014/main" id="{2E1D4F47-BBEC-441B-916E-1A93F18316FC}"/>
                  </a:ext>
                </a:extLst>
              </p:cNvPr>
              <p:cNvSpPr/>
              <p:nvPr/>
            </p:nvSpPr>
            <p:spPr>
              <a:xfrm>
                <a:off x="1306425" y="1108507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4" name="Freeform 69">
                <a:extLst>
                  <a:ext uri="{FF2B5EF4-FFF2-40B4-BE49-F238E27FC236}">
                    <a16:creationId xmlns:a16="http://schemas.microsoft.com/office/drawing/2014/main" id="{B37A0623-6039-44FB-9CD1-B9112226AEF5}"/>
                  </a:ext>
                </a:extLst>
              </p:cNvPr>
              <p:cNvSpPr/>
              <p:nvPr/>
            </p:nvSpPr>
            <p:spPr>
              <a:xfrm>
                <a:off x="1432132" y="1108507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5" name="Freeform 70">
                <a:extLst>
                  <a:ext uri="{FF2B5EF4-FFF2-40B4-BE49-F238E27FC236}">
                    <a16:creationId xmlns:a16="http://schemas.microsoft.com/office/drawing/2014/main" id="{F08FEDF2-CA0C-4AD5-987D-B3A25A295E2E}"/>
                  </a:ext>
                </a:extLst>
              </p:cNvPr>
              <p:cNvSpPr/>
              <p:nvPr/>
            </p:nvSpPr>
            <p:spPr>
              <a:xfrm>
                <a:off x="998164" y="98181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6" name="Freeform 71">
                <a:extLst>
                  <a:ext uri="{FF2B5EF4-FFF2-40B4-BE49-F238E27FC236}">
                    <a16:creationId xmlns:a16="http://schemas.microsoft.com/office/drawing/2014/main" id="{56F36F6C-1FD5-4B48-9BF5-E9DD6A4D2EC4}"/>
                  </a:ext>
                </a:extLst>
              </p:cNvPr>
              <p:cNvSpPr/>
              <p:nvPr/>
            </p:nvSpPr>
            <p:spPr>
              <a:xfrm>
                <a:off x="1121648" y="981810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7" name="Freeform 72">
                <a:extLst>
                  <a:ext uri="{FF2B5EF4-FFF2-40B4-BE49-F238E27FC236}">
                    <a16:creationId xmlns:a16="http://schemas.microsoft.com/office/drawing/2014/main" id="{B13BBBBC-0F25-4A6D-90AE-01508E4514EA}"/>
                  </a:ext>
                </a:extLst>
              </p:cNvPr>
              <p:cNvSpPr/>
              <p:nvPr/>
            </p:nvSpPr>
            <p:spPr>
              <a:xfrm>
                <a:off x="1248345" y="98181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8" name="Freeform 73">
                <a:extLst>
                  <a:ext uri="{FF2B5EF4-FFF2-40B4-BE49-F238E27FC236}">
                    <a16:creationId xmlns:a16="http://schemas.microsoft.com/office/drawing/2014/main" id="{FDF730D7-09AD-43CC-8BB7-0B55508AFDE3}"/>
                  </a:ext>
                </a:extLst>
              </p:cNvPr>
              <p:cNvSpPr/>
              <p:nvPr/>
            </p:nvSpPr>
            <p:spPr>
              <a:xfrm>
                <a:off x="1375020" y="981810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9" name="Freeform 74">
                <a:extLst>
                  <a:ext uri="{FF2B5EF4-FFF2-40B4-BE49-F238E27FC236}">
                    <a16:creationId xmlns:a16="http://schemas.microsoft.com/office/drawing/2014/main" id="{6914E63F-60B1-443A-9423-B0ED75E48413}"/>
                  </a:ext>
                </a:extLst>
              </p:cNvPr>
              <p:cNvSpPr/>
              <p:nvPr/>
            </p:nvSpPr>
            <p:spPr>
              <a:xfrm>
                <a:off x="1495469" y="981810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0" name="Freeform 75">
                <a:extLst>
                  <a:ext uri="{FF2B5EF4-FFF2-40B4-BE49-F238E27FC236}">
                    <a16:creationId xmlns:a16="http://schemas.microsoft.com/office/drawing/2014/main" id="{26C3736C-CFCF-463D-BBDB-CD90D5FCA187}"/>
                  </a:ext>
                </a:extLst>
              </p:cNvPr>
              <p:cNvSpPr/>
              <p:nvPr/>
            </p:nvSpPr>
            <p:spPr>
              <a:xfrm>
                <a:off x="165651" y="95370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1" name="Freeform 64">
                <a:extLst>
                  <a:ext uri="{FF2B5EF4-FFF2-40B4-BE49-F238E27FC236}">
                    <a16:creationId xmlns:a16="http://schemas.microsoft.com/office/drawing/2014/main" id="{0C429706-2527-49A0-A1DE-D91115A0C8F9}"/>
                  </a:ext>
                </a:extLst>
              </p:cNvPr>
              <p:cNvSpPr/>
              <p:nvPr/>
            </p:nvSpPr>
            <p:spPr>
              <a:xfrm>
                <a:off x="976" y="407688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2" name="Freeform 65">
                <a:extLst>
                  <a:ext uri="{FF2B5EF4-FFF2-40B4-BE49-F238E27FC236}">
                    <a16:creationId xmlns:a16="http://schemas.microsoft.com/office/drawing/2014/main" id="{96A78829-1D87-491E-BDDE-B937B5AD22C2}"/>
                  </a:ext>
                </a:extLst>
              </p:cNvPr>
              <p:cNvSpPr/>
              <p:nvPr/>
            </p:nvSpPr>
            <p:spPr>
              <a:xfrm>
                <a:off x="932561" y="689165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3" name="Freeform 66">
                <a:extLst>
                  <a:ext uri="{FF2B5EF4-FFF2-40B4-BE49-F238E27FC236}">
                    <a16:creationId xmlns:a16="http://schemas.microsoft.com/office/drawing/2014/main" id="{343E0DC2-2B33-452E-B1E8-1B834FBAC9A5}"/>
                  </a:ext>
                </a:extLst>
              </p:cNvPr>
              <p:cNvSpPr/>
              <p:nvPr/>
            </p:nvSpPr>
            <p:spPr>
              <a:xfrm>
                <a:off x="1058311" y="689165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4" name="Freeform 67">
                <a:extLst>
                  <a:ext uri="{FF2B5EF4-FFF2-40B4-BE49-F238E27FC236}">
                    <a16:creationId xmlns:a16="http://schemas.microsoft.com/office/drawing/2014/main" id="{6C876830-793B-44E1-84FE-F45356249F08}"/>
                  </a:ext>
                </a:extLst>
              </p:cNvPr>
              <p:cNvSpPr/>
              <p:nvPr/>
            </p:nvSpPr>
            <p:spPr>
              <a:xfrm>
                <a:off x="1185009" y="689165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5" name="Freeform 68">
                <a:extLst>
                  <a:ext uri="{FF2B5EF4-FFF2-40B4-BE49-F238E27FC236}">
                    <a16:creationId xmlns:a16="http://schemas.microsoft.com/office/drawing/2014/main" id="{3B5C5D74-99D3-43D0-B355-603DD1C3CA72}"/>
                  </a:ext>
                </a:extLst>
              </p:cNvPr>
              <p:cNvSpPr/>
              <p:nvPr/>
            </p:nvSpPr>
            <p:spPr>
              <a:xfrm>
                <a:off x="1306426" y="689165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6" name="Freeform 69">
                <a:extLst>
                  <a:ext uri="{FF2B5EF4-FFF2-40B4-BE49-F238E27FC236}">
                    <a16:creationId xmlns:a16="http://schemas.microsoft.com/office/drawing/2014/main" id="{0C3A3369-4AD4-48B4-8C1F-1A06E0DC46FE}"/>
                  </a:ext>
                </a:extLst>
              </p:cNvPr>
              <p:cNvSpPr/>
              <p:nvPr/>
            </p:nvSpPr>
            <p:spPr>
              <a:xfrm>
                <a:off x="1432133" y="689165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7" name="Freeform 70">
                <a:extLst>
                  <a:ext uri="{FF2B5EF4-FFF2-40B4-BE49-F238E27FC236}">
                    <a16:creationId xmlns:a16="http://schemas.microsoft.com/office/drawing/2014/main" id="{F586C4BB-C26C-4E33-8F37-3385A59B495E}"/>
                  </a:ext>
                </a:extLst>
              </p:cNvPr>
              <p:cNvSpPr/>
              <p:nvPr/>
            </p:nvSpPr>
            <p:spPr>
              <a:xfrm>
                <a:off x="998165" y="562468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8" name="Freeform 71">
                <a:extLst>
                  <a:ext uri="{FF2B5EF4-FFF2-40B4-BE49-F238E27FC236}">
                    <a16:creationId xmlns:a16="http://schemas.microsoft.com/office/drawing/2014/main" id="{C131E05C-FF37-4433-B919-1E7E95D25CB1}"/>
                  </a:ext>
                </a:extLst>
              </p:cNvPr>
              <p:cNvSpPr/>
              <p:nvPr/>
            </p:nvSpPr>
            <p:spPr>
              <a:xfrm>
                <a:off x="1121649" y="562468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9" name="Freeform 72">
                <a:extLst>
                  <a:ext uri="{FF2B5EF4-FFF2-40B4-BE49-F238E27FC236}">
                    <a16:creationId xmlns:a16="http://schemas.microsoft.com/office/drawing/2014/main" id="{861BE8F4-D506-4424-97C3-C22E86CF7E5E}"/>
                  </a:ext>
                </a:extLst>
              </p:cNvPr>
              <p:cNvSpPr/>
              <p:nvPr/>
            </p:nvSpPr>
            <p:spPr>
              <a:xfrm>
                <a:off x="1248346" y="562468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0" name="Freeform 73">
                <a:extLst>
                  <a:ext uri="{FF2B5EF4-FFF2-40B4-BE49-F238E27FC236}">
                    <a16:creationId xmlns:a16="http://schemas.microsoft.com/office/drawing/2014/main" id="{BD2FA975-A88F-4C0E-894C-BB95C79303D3}"/>
                  </a:ext>
                </a:extLst>
              </p:cNvPr>
              <p:cNvSpPr/>
              <p:nvPr/>
            </p:nvSpPr>
            <p:spPr>
              <a:xfrm>
                <a:off x="1375021" y="562468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1" name="Freeform 74">
                <a:extLst>
                  <a:ext uri="{FF2B5EF4-FFF2-40B4-BE49-F238E27FC236}">
                    <a16:creationId xmlns:a16="http://schemas.microsoft.com/office/drawing/2014/main" id="{20D4DCCA-9C02-42F8-B2E9-043DFFD79A44}"/>
                  </a:ext>
                </a:extLst>
              </p:cNvPr>
              <p:cNvSpPr/>
              <p:nvPr/>
            </p:nvSpPr>
            <p:spPr>
              <a:xfrm>
                <a:off x="1495470" y="562468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2" name="Freeform 75">
                <a:extLst>
                  <a:ext uri="{FF2B5EF4-FFF2-40B4-BE49-F238E27FC236}">
                    <a16:creationId xmlns:a16="http://schemas.microsoft.com/office/drawing/2014/main" id="{5A89A85E-7486-4A2F-9682-1E4A9D2737F0}"/>
                  </a:ext>
                </a:extLst>
              </p:cNvPr>
              <p:cNvSpPr/>
              <p:nvPr/>
            </p:nvSpPr>
            <p:spPr>
              <a:xfrm>
                <a:off x="165652" y="534362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3" name="Freeform 64">
                <a:extLst>
                  <a:ext uri="{FF2B5EF4-FFF2-40B4-BE49-F238E27FC236}">
                    <a16:creationId xmlns:a16="http://schemas.microsoft.com/office/drawing/2014/main" id="{A72A826C-3242-4634-A023-2FF211D2CC42}"/>
                  </a:ext>
                </a:extLst>
              </p:cNvPr>
              <p:cNvSpPr/>
              <p:nvPr/>
            </p:nvSpPr>
            <p:spPr>
              <a:xfrm>
                <a:off x="974" y="0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4" name="Freeform 65">
                <a:extLst>
                  <a:ext uri="{FF2B5EF4-FFF2-40B4-BE49-F238E27FC236}">
                    <a16:creationId xmlns:a16="http://schemas.microsoft.com/office/drawing/2014/main" id="{C502792B-56EE-4D20-819D-9DBB9F2CF344}"/>
                  </a:ext>
                </a:extLst>
              </p:cNvPr>
              <p:cNvSpPr/>
              <p:nvPr/>
            </p:nvSpPr>
            <p:spPr>
              <a:xfrm>
                <a:off x="932559" y="28147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5" name="Freeform 66">
                <a:extLst>
                  <a:ext uri="{FF2B5EF4-FFF2-40B4-BE49-F238E27FC236}">
                    <a16:creationId xmlns:a16="http://schemas.microsoft.com/office/drawing/2014/main" id="{8F5A9A56-FA9A-4DBE-B83F-37CA95A1E2F6}"/>
                  </a:ext>
                </a:extLst>
              </p:cNvPr>
              <p:cNvSpPr/>
              <p:nvPr/>
            </p:nvSpPr>
            <p:spPr>
              <a:xfrm>
                <a:off x="1058309" y="28147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6" name="Freeform 67">
                <a:extLst>
                  <a:ext uri="{FF2B5EF4-FFF2-40B4-BE49-F238E27FC236}">
                    <a16:creationId xmlns:a16="http://schemas.microsoft.com/office/drawing/2014/main" id="{413418CB-FF23-45C9-AF5F-13A60FA10EF5}"/>
                  </a:ext>
                </a:extLst>
              </p:cNvPr>
              <p:cNvSpPr/>
              <p:nvPr/>
            </p:nvSpPr>
            <p:spPr>
              <a:xfrm>
                <a:off x="1185007" y="281477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7" name="Freeform 68">
                <a:extLst>
                  <a:ext uri="{FF2B5EF4-FFF2-40B4-BE49-F238E27FC236}">
                    <a16:creationId xmlns:a16="http://schemas.microsoft.com/office/drawing/2014/main" id="{6433A569-B02D-4CE4-A6EA-E80CB3D31B7E}"/>
                  </a:ext>
                </a:extLst>
              </p:cNvPr>
              <p:cNvSpPr/>
              <p:nvPr/>
            </p:nvSpPr>
            <p:spPr>
              <a:xfrm>
                <a:off x="1306424" y="281477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8" name="Freeform 69">
                <a:extLst>
                  <a:ext uri="{FF2B5EF4-FFF2-40B4-BE49-F238E27FC236}">
                    <a16:creationId xmlns:a16="http://schemas.microsoft.com/office/drawing/2014/main" id="{8CEA74A6-45BA-4289-8784-39C1856FFAD6}"/>
                  </a:ext>
                </a:extLst>
              </p:cNvPr>
              <p:cNvSpPr/>
              <p:nvPr/>
            </p:nvSpPr>
            <p:spPr>
              <a:xfrm>
                <a:off x="1432130" y="281477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9" name="Freeform 70">
                <a:extLst>
                  <a:ext uri="{FF2B5EF4-FFF2-40B4-BE49-F238E27FC236}">
                    <a16:creationId xmlns:a16="http://schemas.microsoft.com/office/drawing/2014/main" id="{7480B388-F549-4A22-9869-9415C2287907}"/>
                  </a:ext>
                </a:extLst>
              </p:cNvPr>
              <p:cNvSpPr/>
              <p:nvPr/>
            </p:nvSpPr>
            <p:spPr>
              <a:xfrm>
                <a:off x="998163" y="15478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0" name="Freeform 71">
                <a:extLst>
                  <a:ext uri="{FF2B5EF4-FFF2-40B4-BE49-F238E27FC236}">
                    <a16:creationId xmlns:a16="http://schemas.microsoft.com/office/drawing/2014/main" id="{4483140D-D23F-4145-9850-6C105AA9DA57}"/>
                  </a:ext>
                </a:extLst>
              </p:cNvPr>
              <p:cNvSpPr/>
              <p:nvPr/>
            </p:nvSpPr>
            <p:spPr>
              <a:xfrm>
                <a:off x="1121647" y="154780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1" name="Freeform 72">
                <a:extLst>
                  <a:ext uri="{FF2B5EF4-FFF2-40B4-BE49-F238E27FC236}">
                    <a16:creationId xmlns:a16="http://schemas.microsoft.com/office/drawing/2014/main" id="{1EB08970-C89F-432E-BD0C-A6F22A3A5A81}"/>
                  </a:ext>
                </a:extLst>
              </p:cNvPr>
              <p:cNvSpPr/>
              <p:nvPr/>
            </p:nvSpPr>
            <p:spPr>
              <a:xfrm>
                <a:off x="1248344" y="15478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2" name="Freeform 73">
                <a:extLst>
                  <a:ext uri="{FF2B5EF4-FFF2-40B4-BE49-F238E27FC236}">
                    <a16:creationId xmlns:a16="http://schemas.microsoft.com/office/drawing/2014/main" id="{279BE7E6-1931-42CC-94C9-5D675FCF1840}"/>
                  </a:ext>
                </a:extLst>
              </p:cNvPr>
              <p:cNvSpPr/>
              <p:nvPr/>
            </p:nvSpPr>
            <p:spPr>
              <a:xfrm>
                <a:off x="1375019" y="154780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3" name="Freeform 74">
                <a:extLst>
                  <a:ext uri="{FF2B5EF4-FFF2-40B4-BE49-F238E27FC236}">
                    <a16:creationId xmlns:a16="http://schemas.microsoft.com/office/drawing/2014/main" id="{9D13D6BF-8981-473B-ACFE-8CA1BBEB9F22}"/>
                  </a:ext>
                </a:extLst>
              </p:cNvPr>
              <p:cNvSpPr/>
              <p:nvPr/>
            </p:nvSpPr>
            <p:spPr>
              <a:xfrm>
                <a:off x="1495468" y="154780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4" name="Freeform 75">
                <a:extLst>
                  <a:ext uri="{FF2B5EF4-FFF2-40B4-BE49-F238E27FC236}">
                    <a16:creationId xmlns:a16="http://schemas.microsoft.com/office/drawing/2014/main" id="{322A973E-87A8-488A-B756-BCCDC9248D74}"/>
                  </a:ext>
                </a:extLst>
              </p:cNvPr>
              <p:cNvSpPr/>
              <p:nvPr/>
            </p:nvSpPr>
            <p:spPr>
              <a:xfrm>
                <a:off x="165650" y="12667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1" name="Group 100">
              <a:extLst>
                <a:ext uri="{FF2B5EF4-FFF2-40B4-BE49-F238E27FC236}">
                  <a16:creationId xmlns:a16="http://schemas.microsoft.com/office/drawing/2014/main" id="{BE5F17D2-3B69-4636-A69C-9BFC57890B58}"/>
                </a:ext>
              </a:extLst>
            </p:cNvPr>
            <p:cNvGrpSpPr/>
            <p:nvPr/>
          </p:nvGrpSpPr>
          <p:grpSpPr>
            <a:xfrm>
              <a:off x="9717381" y="2776449"/>
              <a:ext cx="1099119" cy="1787415"/>
              <a:chOff x="0" y="0"/>
              <a:chExt cx="1676247" cy="2725955"/>
            </a:xfrm>
          </p:grpSpPr>
          <p:sp>
            <p:nvSpPr>
              <p:cNvPr id="87" name="Freeform 38">
                <a:extLst>
                  <a:ext uri="{FF2B5EF4-FFF2-40B4-BE49-F238E27FC236}">
                    <a16:creationId xmlns:a16="http://schemas.microsoft.com/office/drawing/2014/main" id="{7EAB93E9-F752-4A46-AAA1-1DB5A9AB0D7D}"/>
                  </a:ext>
                </a:extLst>
              </p:cNvPr>
              <p:cNvSpPr/>
              <p:nvPr/>
            </p:nvSpPr>
            <p:spPr>
              <a:xfrm>
                <a:off x="0" y="2108416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19926"/>
                      <a:pt x="0" y="18084"/>
                    </a:cubicBezTo>
                    <a:cubicBezTo>
                      <a:pt x="0" y="3349"/>
                      <a:pt x="0" y="3349"/>
                      <a:pt x="0" y="3349"/>
                    </a:cubicBezTo>
                    <a:cubicBezTo>
                      <a:pt x="0" y="1507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507"/>
                      <a:pt x="21600" y="3349"/>
                    </a:cubicBezTo>
                    <a:cubicBezTo>
                      <a:pt x="21600" y="18084"/>
                      <a:pt x="21600" y="18084"/>
                      <a:pt x="21600" y="18084"/>
                    </a:cubicBezTo>
                    <a:cubicBezTo>
                      <a:pt x="21600" y="19926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349"/>
                    </a:cubicBezTo>
                    <a:cubicBezTo>
                      <a:pt x="768" y="18084"/>
                      <a:pt x="768" y="18084"/>
                      <a:pt x="768" y="18084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084"/>
                    </a:cubicBezTo>
                    <a:cubicBezTo>
                      <a:pt x="20832" y="3349"/>
                      <a:pt x="20832" y="3349"/>
                      <a:pt x="20832" y="3349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8" name="Freeform 39">
                <a:extLst>
                  <a:ext uri="{FF2B5EF4-FFF2-40B4-BE49-F238E27FC236}">
                    <a16:creationId xmlns:a16="http://schemas.microsoft.com/office/drawing/2014/main" id="{A99E8C69-EBBE-4369-BC65-429AB5B4CC29}"/>
                  </a:ext>
                </a:extLst>
              </p:cNvPr>
              <p:cNvSpPr/>
              <p:nvPr/>
            </p:nvSpPr>
            <p:spPr>
              <a:xfrm>
                <a:off x="931584" y="2386728"/>
                <a:ext cx="60042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9" name="Freeform 40">
                <a:extLst>
                  <a:ext uri="{FF2B5EF4-FFF2-40B4-BE49-F238E27FC236}">
                    <a16:creationId xmlns:a16="http://schemas.microsoft.com/office/drawing/2014/main" id="{E4BDC542-695A-4458-BCAB-EE75920B539D}"/>
                  </a:ext>
                </a:extLst>
              </p:cNvPr>
              <p:cNvSpPr/>
              <p:nvPr/>
            </p:nvSpPr>
            <p:spPr>
              <a:xfrm>
                <a:off x="1057335" y="2386728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0" name="Freeform 41">
                <a:extLst>
                  <a:ext uri="{FF2B5EF4-FFF2-40B4-BE49-F238E27FC236}">
                    <a16:creationId xmlns:a16="http://schemas.microsoft.com/office/drawing/2014/main" id="{FFE4E757-E215-4A48-9B82-8C9EF830C3B9}"/>
                  </a:ext>
                </a:extLst>
              </p:cNvPr>
              <p:cNvSpPr/>
              <p:nvPr/>
            </p:nvSpPr>
            <p:spPr>
              <a:xfrm>
                <a:off x="1184033" y="2386728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1" name="Freeform 42">
                <a:extLst>
                  <a:ext uri="{FF2B5EF4-FFF2-40B4-BE49-F238E27FC236}">
                    <a16:creationId xmlns:a16="http://schemas.microsoft.com/office/drawing/2014/main" id="{2342B593-C1DE-4CB2-9450-FAE0D6E39ECC}"/>
                  </a:ext>
                </a:extLst>
              </p:cNvPr>
              <p:cNvSpPr/>
              <p:nvPr/>
            </p:nvSpPr>
            <p:spPr>
              <a:xfrm>
                <a:off x="1305450" y="2386728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2" name="Freeform 43">
                <a:extLst>
                  <a:ext uri="{FF2B5EF4-FFF2-40B4-BE49-F238E27FC236}">
                    <a16:creationId xmlns:a16="http://schemas.microsoft.com/office/drawing/2014/main" id="{DDD516B2-AD20-4BEA-B430-35E84237AFFF}"/>
                  </a:ext>
                </a:extLst>
              </p:cNvPr>
              <p:cNvSpPr/>
              <p:nvPr/>
            </p:nvSpPr>
            <p:spPr>
              <a:xfrm>
                <a:off x="1431157" y="2386728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3" name="Freeform 44">
                <a:extLst>
                  <a:ext uri="{FF2B5EF4-FFF2-40B4-BE49-F238E27FC236}">
                    <a16:creationId xmlns:a16="http://schemas.microsoft.com/office/drawing/2014/main" id="{F3EF15BA-8701-4619-8EEA-F90DB5E2DBC7}"/>
                  </a:ext>
                </a:extLst>
              </p:cNvPr>
              <p:cNvSpPr/>
              <p:nvPr/>
            </p:nvSpPr>
            <p:spPr>
              <a:xfrm>
                <a:off x="997189" y="2266387"/>
                <a:ext cx="57751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4" name="Freeform 45">
                <a:extLst>
                  <a:ext uri="{FF2B5EF4-FFF2-40B4-BE49-F238E27FC236}">
                    <a16:creationId xmlns:a16="http://schemas.microsoft.com/office/drawing/2014/main" id="{2D545236-F184-4396-9AC3-84FCB1E8A8BB}"/>
                  </a:ext>
                </a:extLst>
              </p:cNvPr>
              <p:cNvSpPr/>
              <p:nvPr/>
            </p:nvSpPr>
            <p:spPr>
              <a:xfrm>
                <a:off x="1120673" y="2266387"/>
                <a:ext cx="60965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5" name="Freeform 46">
                <a:extLst>
                  <a:ext uri="{FF2B5EF4-FFF2-40B4-BE49-F238E27FC236}">
                    <a16:creationId xmlns:a16="http://schemas.microsoft.com/office/drawing/2014/main" id="{0142D35E-B8A8-44FF-B2DD-F050BD51D6DE}"/>
                  </a:ext>
                </a:extLst>
              </p:cNvPr>
              <p:cNvSpPr/>
              <p:nvPr/>
            </p:nvSpPr>
            <p:spPr>
              <a:xfrm>
                <a:off x="1247370" y="2266387"/>
                <a:ext cx="57751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6" name="Freeform 47">
                <a:extLst>
                  <a:ext uri="{FF2B5EF4-FFF2-40B4-BE49-F238E27FC236}">
                    <a16:creationId xmlns:a16="http://schemas.microsoft.com/office/drawing/2014/main" id="{5B0D65D4-D548-470C-A83E-D8EC60634A3B}"/>
                  </a:ext>
                </a:extLst>
              </p:cNvPr>
              <p:cNvSpPr/>
              <p:nvPr/>
            </p:nvSpPr>
            <p:spPr>
              <a:xfrm>
                <a:off x="1374045" y="2266387"/>
                <a:ext cx="57750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7" name="Freeform 48">
                <a:extLst>
                  <a:ext uri="{FF2B5EF4-FFF2-40B4-BE49-F238E27FC236}">
                    <a16:creationId xmlns:a16="http://schemas.microsoft.com/office/drawing/2014/main" id="{636EB8C4-3F58-4BE5-B6EC-9C7BF0834AE8}"/>
                  </a:ext>
                </a:extLst>
              </p:cNvPr>
              <p:cNvSpPr/>
              <p:nvPr/>
            </p:nvSpPr>
            <p:spPr>
              <a:xfrm>
                <a:off x="1494494" y="2266387"/>
                <a:ext cx="63867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8" name="Freeform 49">
                <a:extLst>
                  <a:ext uri="{FF2B5EF4-FFF2-40B4-BE49-F238E27FC236}">
                    <a16:creationId xmlns:a16="http://schemas.microsoft.com/office/drawing/2014/main" id="{5BFA1D88-8300-4CB6-AB51-9A45CA513445}"/>
                  </a:ext>
                </a:extLst>
              </p:cNvPr>
              <p:cNvSpPr/>
              <p:nvPr/>
            </p:nvSpPr>
            <p:spPr>
              <a:xfrm>
                <a:off x="164676" y="223192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948"/>
                      <a:pt x="0" y="10966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966"/>
                    </a:cubicBezTo>
                    <a:cubicBezTo>
                      <a:pt x="21600" y="16948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975"/>
                      <a:pt x="5317" y="10966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966"/>
                    </a:cubicBezTo>
                    <a:cubicBezTo>
                      <a:pt x="16283" y="7975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9" name="Freeform 50">
                <a:extLst>
                  <a:ext uri="{FF2B5EF4-FFF2-40B4-BE49-F238E27FC236}">
                    <a16:creationId xmlns:a16="http://schemas.microsoft.com/office/drawing/2014/main" id="{ACAED730-D954-4F86-8FAE-5E5BC43F8E0E}"/>
                  </a:ext>
                </a:extLst>
              </p:cNvPr>
              <p:cNvSpPr/>
              <p:nvPr/>
            </p:nvSpPr>
            <p:spPr>
              <a:xfrm>
                <a:off x="88672" y="2564444"/>
                <a:ext cx="259684" cy="16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629" y="21600"/>
                      <a:pt x="0" y="13563"/>
                      <a:pt x="0" y="4019"/>
                    </a:cubicBezTo>
                    <a:cubicBezTo>
                      <a:pt x="0" y="1507"/>
                      <a:pt x="926" y="0"/>
                      <a:pt x="2469" y="0"/>
                    </a:cubicBezTo>
                    <a:cubicBezTo>
                      <a:pt x="3703" y="0"/>
                      <a:pt x="4937" y="1507"/>
                      <a:pt x="4937" y="4019"/>
                    </a:cubicBezTo>
                    <a:cubicBezTo>
                      <a:pt x="4937" y="9042"/>
                      <a:pt x="7406" y="13563"/>
                      <a:pt x="10800" y="13563"/>
                    </a:cubicBezTo>
                    <a:cubicBezTo>
                      <a:pt x="13886" y="13563"/>
                      <a:pt x="16663" y="9042"/>
                      <a:pt x="16663" y="4019"/>
                    </a:cubicBezTo>
                    <a:cubicBezTo>
                      <a:pt x="16663" y="1507"/>
                      <a:pt x="17589" y="0"/>
                      <a:pt x="19131" y="0"/>
                    </a:cubicBezTo>
                    <a:cubicBezTo>
                      <a:pt x="20366" y="0"/>
                      <a:pt x="21600" y="1507"/>
                      <a:pt x="21600" y="4019"/>
                    </a:cubicBezTo>
                    <a:cubicBezTo>
                      <a:pt x="21600" y="13563"/>
                      <a:pt x="16663" y="21600"/>
                      <a:pt x="108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0" name="Freeform 51">
                <a:extLst>
                  <a:ext uri="{FF2B5EF4-FFF2-40B4-BE49-F238E27FC236}">
                    <a16:creationId xmlns:a16="http://schemas.microsoft.com/office/drawing/2014/main" id="{6C04283B-56CB-4100-899D-672FF104861A}"/>
                  </a:ext>
                </a:extLst>
              </p:cNvPr>
              <p:cNvSpPr/>
              <p:nvPr/>
            </p:nvSpPr>
            <p:spPr>
              <a:xfrm>
                <a:off x="1330081" y="2564444"/>
                <a:ext cx="256520" cy="16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43" y="21600"/>
                    </a:moveTo>
                    <a:cubicBezTo>
                      <a:pt x="4696" y="21600"/>
                      <a:pt x="0" y="13563"/>
                      <a:pt x="0" y="4019"/>
                    </a:cubicBezTo>
                    <a:cubicBezTo>
                      <a:pt x="0" y="1507"/>
                      <a:pt x="939" y="0"/>
                      <a:pt x="2504" y="0"/>
                    </a:cubicBezTo>
                    <a:cubicBezTo>
                      <a:pt x="3757" y="0"/>
                      <a:pt x="5009" y="1507"/>
                      <a:pt x="5009" y="4019"/>
                    </a:cubicBezTo>
                    <a:cubicBezTo>
                      <a:pt x="5009" y="9042"/>
                      <a:pt x="7513" y="13563"/>
                      <a:pt x="10643" y="13563"/>
                    </a:cubicBezTo>
                    <a:cubicBezTo>
                      <a:pt x="14087" y="13563"/>
                      <a:pt x="16591" y="9042"/>
                      <a:pt x="16591" y="4019"/>
                    </a:cubicBezTo>
                    <a:cubicBezTo>
                      <a:pt x="16591" y="1507"/>
                      <a:pt x="17843" y="0"/>
                      <a:pt x="19096" y="0"/>
                    </a:cubicBezTo>
                    <a:cubicBezTo>
                      <a:pt x="20661" y="0"/>
                      <a:pt x="21600" y="1507"/>
                      <a:pt x="21600" y="4019"/>
                    </a:cubicBezTo>
                    <a:cubicBezTo>
                      <a:pt x="21600" y="13563"/>
                      <a:pt x="16904" y="21600"/>
                      <a:pt x="1064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1" name="Freeform 52">
                <a:extLst>
                  <a:ext uri="{FF2B5EF4-FFF2-40B4-BE49-F238E27FC236}">
                    <a16:creationId xmlns:a16="http://schemas.microsoft.com/office/drawing/2014/main" id="{94205CBC-35A7-4ADE-8FA9-0A4AF4F208F0}"/>
                  </a:ext>
                </a:extLst>
              </p:cNvPr>
              <p:cNvSpPr/>
              <p:nvPr/>
            </p:nvSpPr>
            <p:spPr>
              <a:xfrm>
                <a:off x="0" y="1687224"/>
                <a:ext cx="1675272" cy="48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084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507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507"/>
                      <a:pt x="21600" y="3516"/>
                    </a:cubicBezTo>
                    <a:cubicBezTo>
                      <a:pt x="21600" y="18084"/>
                      <a:pt x="21600" y="18084"/>
                      <a:pt x="21600" y="18084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084"/>
                      <a:pt x="768" y="18084"/>
                      <a:pt x="768" y="18084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084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2" name="Freeform 53">
                <a:extLst>
                  <a:ext uri="{FF2B5EF4-FFF2-40B4-BE49-F238E27FC236}">
                    <a16:creationId xmlns:a16="http://schemas.microsoft.com/office/drawing/2014/main" id="{ACEB0421-C2F6-4AE2-B3C9-919B0B2104B8}"/>
                  </a:ext>
                </a:extLst>
              </p:cNvPr>
              <p:cNvSpPr/>
              <p:nvPr/>
            </p:nvSpPr>
            <p:spPr>
              <a:xfrm>
                <a:off x="931584" y="1965643"/>
                <a:ext cx="60042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6800" y="2700"/>
                    </a:moveTo>
                    <a:cubicBezTo>
                      <a:pt x="20400" y="6300"/>
                      <a:pt x="20400" y="12300"/>
                      <a:pt x="16800" y="17100"/>
                    </a:cubicBezTo>
                    <a:cubicBezTo>
                      <a:pt x="13200" y="20700"/>
                      <a:pt x="7200" y="20700"/>
                      <a:pt x="3600" y="17100"/>
                    </a:cubicBezTo>
                    <a:cubicBezTo>
                      <a:pt x="-1200" y="12300"/>
                      <a:pt x="-1200" y="6300"/>
                      <a:pt x="3600" y="2700"/>
                    </a:cubicBezTo>
                    <a:cubicBezTo>
                      <a:pt x="7200" y="-900"/>
                      <a:pt x="13200" y="-900"/>
                      <a:pt x="168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3" name="Freeform 54">
                <a:extLst>
                  <a:ext uri="{FF2B5EF4-FFF2-40B4-BE49-F238E27FC236}">
                    <a16:creationId xmlns:a16="http://schemas.microsoft.com/office/drawing/2014/main" id="{51148F93-80B1-4EF1-A8A6-BB12963CD32F}"/>
                  </a:ext>
                </a:extLst>
              </p:cNvPr>
              <p:cNvSpPr/>
              <p:nvPr/>
            </p:nvSpPr>
            <p:spPr>
              <a:xfrm>
                <a:off x="1057335" y="1965643"/>
                <a:ext cx="60041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5900" y="2700"/>
                    </a:moveTo>
                    <a:cubicBezTo>
                      <a:pt x="20700" y="6300"/>
                      <a:pt x="20700" y="12300"/>
                      <a:pt x="15900" y="17100"/>
                    </a:cubicBezTo>
                    <a:cubicBezTo>
                      <a:pt x="12300" y="20700"/>
                      <a:pt x="6300" y="20700"/>
                      <a:pt x="2700" y="17100"/>
                    </a:cubicBezTo>
                    <a:cubicBezTo>
                      <a:pt x="-900" y="12300"/>
                      <a:pt x="-900" y="6300"/>
                      <a:pt x="2700" y="2700"/>
                    </a:cubicBezTo>
                    <a:cubicBezTo>
                      <a:pt x="6300" y="-900"/>
                      <a:pt x="12300" y="-900"/>
                      <a:pt x="159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4" name="Freeform 55">
                <a:extLst>
                  <a:ext uri="{FF2B5EF4-FFF2-40B4-BE49-F238E27FC236}">
                    <a16:creationId xmlns:a16="http://schemas.microsoft.com/office/drawing/2014/main" id="{62BDD38E-C849-4814-9669-69B674B6BC69}"/>
                  </a:ext>
                </a:extLst>
              </p:cNvPr>
              <p:cNvSpPr/>
              <p:nvPr/>
            </p:nvSpPr>
            <p:spPr>
              <a:xfrm>
                <a:off x="1184033" y="1965643"/>
                <a:ext cx="57750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23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23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5" name="Freeform 56">
                <a:extLst>
                  <a:ext uri="{FF2B5EF4-FFF2-40B4-BE49-F238E27FC236}">
                    <a16:creationId xmlns:a16="http://schemas.microsoft.com/office/drawing/2014/main" id="{537DAC9D-2F78-41D0-B3B9-7A4C473EFC67}"/>
                  </a:ext>
                </a:extLst>
              </p:cNvPr>
              <p:cNvSpPr/>
              <p:nvPr/>
            </p:nvSpPr>
            <p:spPr>
              <a:xfrm>
                <a:off x="1305450" y="1965643"/>
                <a:ext cx="62900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6800" y="2700"/>
                    </a:moveTo>
                    <a:cubicBezTo>
                      <a:pt x="20400" y="6300"/>
                      <a:pt x="20400" y="12300"/>
                      <a:pt x="16800" y="17100"/>
                    </a:cubicBezTo>
                    <a:cubicBezTo>
                      <a:pt x="13200" y="20700"/>
                      <a:pt x="7200" y="20700"/>
                      <a:pt x="3600" y="17100"/>
                    </a:cubicBezTo>
                    <a:cubicBezTo>
                      <a:pt x="-1200" y="12300"/>
                      <a:pt x="-1200" y="6300"/>
                      <a:pt x="3600" y="2700"/>
                    </a:cubicBezTo>
                    <a:cubicBezTo>
                      <a:pt x="7200" y="-900"/>
                      <a:pt x="13200" y="-900"/>
                      <a:pt x="168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6" name="Freeform 57">
                <a:extLst>
                  <a:ext uri="{FF2B5EF4-FFF2-40B4-BE49-F238E27FC236}">
                    <a16:creationId xmlns:a16="http://schemas.microsoft.com/office/drawing/2014/main" id="{45DED153-CA41-44FD-8D8A-03A92EEF91A2}"/>
                  </a:ext>
                </a:extLst>
              </p:cNvPr>
              <p:cNvSpPr/>
              <p:nvPr/>
            </p:nvSpPr>
            <p:spPr>
              <a:xfrm>
                <a:off x="1431157" y="1965643"/>
                <a:ext cx="62899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5900" y="2700"/>
                    </a:moveTo>
                    <a:cubicBezTo>
                      <a:pt x="20700" y="6300"/>
                      <a:pt x="20700" y="12300"/>
                      <a:pt x="15900" y="17100"/>
                    </a:cubicBezTo>
                    <a:cubicBezTo>
                      <a:pt x="12300" y="20700"/>
                      <a:pt x="6300" y="20700"/>
                      <a:pt x="2700" y="17100"/>
                    </a:cubicBezTo>
                    <a:cubicBezTo>
                      <a:pt x="-900" y="12300"/>
                      <a:pt x="-900" y="6300"/>
                      <a:pt x="2700" y="2700"/>
                    </a:cubicBezTo>
                    <a:cubicBezTo>
                      <a:pt x="6300" y="-900"/>
                      <a:pt x="12300" y="-900"/>
                      <a:pt x="159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7" name="Freeform 58">
                <a:extLst>
                  <a:ext uri="{FF2B5EF4-FFF2-40B4-BE49-F238E27FC236}">
                    <a16:creationId xmlns:a16="http://schemas.microsoft.com/office/drawing/2014/main" id="{E3AE7F60-FBAD-4E4E-93D0-544218C9DAE0}"/>
                  </a:ext>
                </a:extLst>
              </p:cNvPr>
              <p:cNvSpPr/>
              <p:nvPr/>
            </p:nvSpPr>
            <p:spPr>
              <a:xfrm>
                <a:off x="997189" y="1842028"/>
                <a:ext cx="5775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8" name="Freeform 59">
                <a:extLst>
                  <a:ext uri="{FF2B5EF4-FFF2-40B4-BE49-F238E27FC236}">
                    <a16:creationId xmlns:a16="http://schemas.microsoft.com/office/drawing/2014/main" id="{499C8AE8-79A1-44F7-845C-121B3AD2EC67}"/>
                  </a:ext>
                </a:extLst>
              </p:cNvPr>
              <p:cNvSpPr/>
              <p:nvPr/>
            </p:nvSpPr>
            <p:spPr>
              <a:xfrm>
                <a:off x="1120673" y="1842028"/>
                <a:ext cx="60965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9" name="Freeform 60">
                <a:extLst>
                  <a:ext uri="{FF2B5EF4-FFF2-40B4-BE49-F238E27FC236}">
                    <a16:creationId xmlns:a16="http://schemas.microsoft.com/office/drawing/2014/main" id="{B1DE5198-B875-4E06-B178-3AF5A684E289}"/>
                  </a:ext>
                </a:extLst>
              </p:cNvPr>
              <p:cNvSpPr/>
              <p:nvPr/>
            </p:nvSpPr>
            <p:spPr>
              <a:xfrm>
                <a:off x="1247370" y="1842028"/>
                <a:ext cx="5775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0" name="Freeform 61">
                <a:extLst>
                  <a:ext uri="{FF2B5EF4-FFF2-40B4-BE49-F238E27FC236}">
                    <a16:creationId xmlns:a16="http://schemas.microsoft.com/office/drawing/2014/main" id="{6A47D399-EAE8-4581-9A2A-52314EDCCAD5}"/>
                  </a:ext>
                </a:extLst>
              </p:cNvPr>
              <p:cNvSpPr/>
              <p:nvPr/>
            </p:nvSpPr>
            <p:spPr>
              <a:xfrm>
                <a:off x="1374045" y="1842028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1" name="Freeform 62">
                <a:extLst>
                  <a:ext uri="{FF2B5EF4-FFF2-40B4-BE49-F238E27FC236}">
                    <a16:creationId xmlns:a16="http://schemas.microsoft.com/office/drawing/2014/main" id="{C08412F5-3073-4EDB-B2B1-D0670C176DB7}"/>
                  </a:ext>
                </a:extLst>
              </p:cNvPr>
              <p:cNvSpPr/>
              <p:nvPr/>
            </p:nvSpPr>
            <p:spPr>
              <a:xfrm>
                <a:off x="1494494" y="1842028"/>
                <a:ext cx="63867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2" name="Freeform 63">
                <a:extLst>
                  <a:ext uri="{FF2B5EF4-FFF2-40B4-BE49-F238E27FC236}">
                    <a16:creationId xmlns:a16="http://schemas.microsoft.com/office/drawing/2014/main" id="{1E01311E-70A2-4F8C-8D3F-2D56FB20D321}"/>
                  </a:ext>
                </a:extLst>
              </p:cNvPr>
              <p:cNvSpPr/>
              <p:nvPr/>
            </p:nvSpPr>
            <p:spPr>
              <a:xfrm>
                <a:off x="164676" y="1813898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652"/>
                      <a:pt x="4652" y="0"/>
                      <a:pt x="10634" y="0"/>
                    </a:cubicBezTo>
                    <a:cubicBezTo>
                      <a:pt x="16615" y="0"/>
                      <a:pt x="21600" y="4652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625"/>
                      <a:pt x="7643" y="16283"/>
                      <a:pt x="10634" y="16283"/>
                    </a:cubicBezTo>
                    <a:cubicBezTo>
                      <a:pt x="13625" y="16283"/>
                      <a:pt x="16283" y="13625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3" name="Freeform 64">
                <a:extLst>
                  <a:ext uri="{FF2B5EF4-FFF2-40B4-BE49-F238E27FC236}">
                    <a16:creationId xmlns:a16="http://schemas.microsoft.com/office/drawing/2014/main" id="{3E7D0102-2215-4B99-99EE-EE7D4666EAC9}"/>
                  </a:ext>
                </a:extLst>
              </p:cNvPr>
              <p:cNvSpPr/>
              <p:nvPr/>
            </p:nvSpPr>
            <p:spPr>
              <a:xfrm>
                <a:off x="0" y="1262865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4" name="Freeform 65">
                <a:extLst>
                  <a:ext uri="{FF2B5EF4-FFF2-40B4-BE49-F238E27FC236}">
                    <a16:creationId xmlns:a16="http://schemas.microsoft.com/office/drawing/2014/main" id="{0DB2B15D-0E28-4358-905E-D01BE806985C}"/>
                  </a:ext>
                </a:extLst>
              </p:cNvPr>
              <p:cNvSpPr/>
              <p:nvPr/>
            </p:nvSpPr>
            <p:spPr>
              <a:xfrm>
                <a:off x="931584" y="1544342"/>
                <a:ext cx="60042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5" name="Freeform 66">
                <a:extLst>
                  <a:ext uri="{FF2B5EF4-FFF2-40B4-BE49-F238E27FC236}">
                    <a16:creationId xmlns:a16="http://schemas.microsoft.com/office/drawing/2014/main" id="{E14F3A53-E395-41F6-85F5-A72A5CB565EE}"/>
                  </a:ext>
                </a:extLst>
              </p:cNvPr>
              <p:cNvSpPr/>
              <p:nvPr/>
            </p:nvSpPr>
            <p:spPr>
              <a:xfrm>
                <a:off x="1057335" y="1544342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6" name="Freeform 67">
                <a:extLst>
                  <a:ext uri="{FF2B5EF4-FFF2-40B4-BE49-F238E27FC236}">
                    <a16:creationId xmlns:a16="http://schemas.microsoft.com/office/drawing/2014/main" id="{C83533A4-D419-497E-BF13-E7D9498DBD49}"/>
                  </a:ext>
                </a:extLst>
              </p:cNvPr>
              <p:cNvSpPr/>
              <p:nvPr/>
            </p:nvSpPr>
            <p:spPr>
              <a:xfrm>
                <a:off x="1184033" y="1544342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7" name="Freeform 68">
                <a:extLst>
                  <a:ext uri="{FF2B5EF4-FFF2-40B4-BE49-F238E27FC236}">
                    <a16:creationId xmlns:a16="http://schemas.microsoft.com/office/drawing/2014/main" id="{C4091583-FB2E-4D4B-8743-90F9030918A8}"/>
                  </a:ext>
                </a:extLst>
              </p:cNvPr>
              <p:cNvSpPr/>
              <p:nvPr/>
            </p:nvSpPr>
            <p:spPr>
              <a:xfrm>
                <a:off x="1305450" y="1544342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8" name="Freeform 69">
                <a:extLst>
                  <a:ext uri="{FF2B5EF4-FFF2-40B4-BE49-F238E27FC236}">
                    <a16:creationId xmlns:a16="http://schemas.microsoft.com/office/drawing/2014/main" id="{6F85A606-E36E-425D-9008-F76D7C1EA167}"/>
                  </a:ext>
                </a:extLst>
              </p:cNvPr>
              <p:cNvSpPr/>
              <p:nvPr/>
            </p:nvSpPr>
            <p:spPr>
              <a:xfrm>
                <a:off x="1431157" y="1544342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9" name="Freeform 70">
                <a:extLst>
                  <a:ext uri="{FF2B5EF4-FFF2-40B4-BE49-F238E27FC236}">
                    <a16:creationId xmlns:a16="http://schemas.microsoft.com/office/drawing/2014/main" id="{B01C5A61-5134-4F24-92D2-3425585984D2}"/>
                  </a:ext>
                </a:extLst>
              </p:cNvPr>
              <p:cNvSpPr/>
              <p:nvPr/>
            </p:nvSpPr>
            <p:spPr>
              <a:xfrm>
                <a:off x="997189" y="1417645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0" name="Freeform 71">
                <a:extLst>
                  <a:ext uri="{FF2B5EF4-FFF2-40B4-BE49-F238E27FC236}">
                    <a16:creationId xmlns:a16="http://schemas.microsoft.com/office/drawing/2014/main" id="{27EE1495-A771-43A8-919E-91DEA144E499}"/>
                  </a:ext>
                </a:extLst>
              </p:cNvPr>
              <p:cNvSpPr/>
              <p:nvPr/>
            </p:nvSpPr>
            <p:spPr>
              <a:xfrm>
                <a:off x="1120673" y="1417645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1" name="Freeform 72">
                <a:extLst>
                  <a:ext uri="{FF2B5EF4-FFF2-40B4-BE49-F238E27FC236}">
                    <a16:creationId xmlns:a16="http://schemas.microsoft.com/office/drawing/2014/main" id="{1683B448-D0B4-496D-9E05-D89C6AE9B2D3}"/>
                  </a:ext>
                </a:extLst>
              </p:cNvPr>
              <p:cNvSpPr/>
              <p:nvPr/>
            </p:nvSpPr>
            <p:spPr>
              <a:xfrm>
                <a:off x="1247370" y="1417645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2" name="Freeform 73">
                <a:extLst>
                  <a:ext uri="{FF2B5EF4-FFF2-40B4-BE49-F238E27FC236}">
                    <a16:creationId xmlns:a16="http://schemas.microsoft.com/office/drawing/2014/main" id="{1F4C946F-DBB1-4460-A588-B9CF1BC5EE7A}"/>
                  </a:ext>
                </a:extLst>
              </p:cNvPr>
              <p:cNvSpPr/>
              <p:nvPr/>
            </p:nvSpPr>
            <p:spPr>
              <a:xfrm>
                <a:off x="1374045" y="1417645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3" name="Freeform 74">
                <a:extLst>
                  <a:ext uri="{FF2B5EF4-FFF2-40B4-BE49-F238E27FC236}">
                    <a16:creationId xmlns:a16="http://schemas.microsoft.com/office/drawing/2014/main" id="{18254192-C9F3-419E-9E95-12155940DE21}"/>
                  </a:ext>
                </a:extLst>
              </p:cNvPr>
              <p:cNvSpPr/>
              <p:nvPr/>
            </p:nvSpPr>
            <p:spPr>
              <a:xfrm>
                <a:off x="1494494" y="1417645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4" name="Freeform 75">
                <a:extLst>
                  <a:ext uri="{FF2B5EF4-FFF2-40B4-BE49-F238E27FC236}">
                    <a16:creationId xmlns:a16="http://schemas.microsoft.com/office/drawing/2014/main" id="{21CD4615-EA59-4D4C-967F-9A3D5480FB0F}"/>
                  </a:ext>
                </a:extLst>
              </p:cNvPr>
              <p:cNvSpPr/>
              <p:nvPr/>
            </p:nvSpPr>
            <p:spPr>
              <a:xfrm>
                <a:off x="164676" y="1389539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5" name="Freeform 64">
                <a:extLst>
                  <a:ext uri="{FF2B5EF4-FFF2-40B4-BE49-F238E27FC236}">
                    <a16:creationId xmlns:a16="http://schemas.microsoft.com/office/drawing/2014/main" id="{36C85F1C-877E-4958-95A6-D4C8230B7898}"/>
                  </a:ext>
                </a:extLst>
              </p:cNvPr>
              <p:cNvSpPr/>
              <p:nvPr/>
            </p:nvSpPr>
            <p:spPr>
              <a:xfrm>
                <a:off x="975" y="827030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6" name="Freeform 65">
                <a:extLst>
                  <a:ext uri="{FF2B5EF4-FFF2-40B4-BE49-F238E27FC236}">
                    <a16:creationId xmlns:a16="http://schemas.microsoft.com/office/drawing/2014/main" id="{0B58457A-5226-46F5-857D-7F474F5B0C6D}"/>
                  </a:ext>
                </a:extLst>
              </p:cNvPr>
              <p:cNvSpPr/>
              <p:nvPr/>
            </p:nvSpPr>
            <p:spPr>
              <a:xfrm>
                <a:off x="932560" y="110850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7" name="Freeform 66">
                <a:extLst>
                  <a:ext uri="{FF2B5EF4-FFF2-40B4-BE49-F238E27FC236}">
                    <a16:creationId xmlns:a16="http://schemas.microsoft.com/office/drawing/2014/main" id="{BB6318B7-C4D1-400B-A9A5-A42A0329A7D3}"/>
                  </a:ext>
                </a:extLst>
              </p:cNvPr>
              <p:cNvSpPr/>
              <p:nvPr/>
            </p:nvSpPr>
            <p:spPr>
              <a:xfrm>
                <a:off x="1058310" y="110850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8" name="Freeform 67">
                <a:extLst>
                  <a:ext uri="{FF2B5EF4-FFF2-40B4-BE49-F238E27FC236}">
                    <a16:creationId xmlns:a16="http://schemas.microsoft.com/office/drawing/2014/main" id="{61552221-66D4-4934-B88E-74109B16523B}"/>
                  </a:ext>
                </a:extLst>
              </p:cNvPr>
              <p:cNvSpPr/>
              <p:nvPr/>
            </p:nvSpPr>
            <p:spPr>
              <a:xfrm>
                <a:off x="1185007" y="1108507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9" name="Freeform 68">
                <a:extLst>
                  <a:ext uri="{FF2B5EF4-FFF2-40B4-BE49-F238E27FC236}">
                    <a16:creationId xmlns:a16="http://schemas.microsoft.com/office/drawing/2014/main" id="{1E259502-41E8-4949-A2FE-9C6AAE25A566}"/>
                  </a:ext>
                </a:extLst>
              </p:cNvPr>
              <p:cNvSpPr/>
              <p:nvPr/>
            </p:nvSpPr>
            <p:spPr>
              <a:xfrm>
                <a:off x="1306425" y="1108507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0" name="Freeform 69">
                <a:extLst>
                  <a:ext uri="{FF2B5EF4-FFF2-40B4-BE49-F238E27FC236}">
                    <a16:creationId xmlns:a16="http://schemas.microsoft.com/office/drawing/2014/main" id="{A3182A84-7230-432C-89BC-22C515A1333F}"/>
                  </a:ext>
                </a:extLst>
              </p:cNvPr>
              <p:cNvSpPr/>
              <p:nvPr/>
            </p:nvSpPr>
            <p:spPr>
              <a:xfrm>
                <a:off x="1432132" y="1108507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1" name="Freeform 70">
                <a:extLst>
                  <a:ext uri="{FF2B5EF4-FFF2-40B4-BE49-F238E27FC236}">
                    <a16:creationId xmlns:a16="http://schemas.microsoft.com/office/drawing/2014/main" id="{3C00755D-D585-4DB0-BBC2-96CB1B68FA63}"/>
                  </a:ext>
                </a:extLst>
              </p:cNvPr>
              <p:cNvSpPr/>
              <p:nvPr/>
            </p:nvSpPr>
            <p:spPr>
              <a:xfrm>
                <a:off x="998164" y="98181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2" name="Freeform 71">
                <a:extLst>
                  <a:ext uri="{FF2B5EF4-FFF2-40B4-BE49-F238E27FC236}">
                    <a16:creationId xmlns:a16="http://schemas.microsoft.com/office/drawing/2014/main" id="{95A8C885-8200-4068-AD43-B58BEE2B28A6}"/>
                  </a:ext>
                </a:extLst>
              </p:cNvPr>
              <p:cNvSpPr/>
              <p:nvPr/>
            </p:nvSpPr>
            <p:spPr>
              <a:xfrm>
                <a:off x="1121648" y="981810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3" name="Freeform 72">
                <a:extLst>
                  <a:ext uri="{FF2B5EF4-FFF2-40B4-BE49-F238E27FC236}">
                    <a16:creationId xmlns:a16="http://schemas.microsoft.com/office/drawing/2014/main" id="{8A6F3538-B310-4DAF-ABBB-E73DEC34E666}"/>
                  </a:ext>
                </a:extLst>
              </p:cNvPr>
              <p:cNvSpPr/>
              <p:nvPr/>
            </p:nvSpPr>
            <p:spPr>
              <a:xfrm>
                <a:off x="1248345" y="98181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4" name="Freeform 73">
                <a:extLst>
                  <a:ext uri="{FF2B5EF4-FFF2-40B4-BE49-F238E27FC236}">
                    <a16:creationId xmlns:a16="http://schemas.microsoft.com/office/drawing/2014/main" id="{E5E005F4-8578-4AC4-AAD5-296273486A4A}"/>
                  </a:ext>
                </a:extLst>
              </p:cNvPr>
              <p:cNvSpPr/>
              <p:nvPr/>
            </p:nvSpPr>
            <p:spPr>
              <a:xfrm>
                <a:off x="1375020" y="981810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5" name="Freeform 74">
                <a:extLst>
                  <a:ext uri="{FF2B5EF4-FFF2-40B4-BE49-F238E27FC236}">
                    <a16:creationId xmlns:a16="http://schemas.microsoft.com/office/drawing/2014/main" id="{4989160F-8D43-40EF-B738-A46E84AECF1C}"/>
                  </a:ext>
                </a:extLst>
              </p:cNvPr>
              <p:cNvSpPr/>
              <p:nvPr/>
            </p:nvSpPr>
            <p:spPr>
              <a:xfrm>
                <a:off x="1495469" y="981810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6" name="Freeform 75">
                <a:extLst>
                  <a:ext uri="{FF2B5EF4-FFF2-40B4-BE49-F238E27FC236}">
                    <a16:creationId xmlns:a16="http://schemas.microsoft.com/office/drawing/2014/main" id="{DC0E6C99-3DAA-4E10-9A42-D2A87A937EFD}"/>
                  </a:ext>
                </a:extLst>
              </p:cNvPr>
              <p:cNvSpPr/>
              <p:nvPr/>
            </p:nvSpPr>
            <p:spPr>
              <a:xfrm>
                <a:off x="165651" y="95370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7" name="Freeform 64">
                <a:extLst>
                  <a:ext uri="{FF2B5EF4-FFF2-40B4-BE49-F238E27FC236}">
                    <a16:creationId xmlns:a16="http://schemas.microsoft.com/office/drawing/2014/main" id="{634084A8-E6AE-4E36-AC06-4E21CDE1AFA5}"/>
                  </a:ext>
                </a:extLst>
              </p:cNvPr>
              <p:cNvSpPr/>
              <p:nvPr/>
            </p:nvSpPr>
            <p:spPr>
              <a:xfrm>
                <a:off x="976" y="407688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8" name="Freeform 65">
                <a:extLst>
                  <a:ext uri="{FF2B5EF4-FFF2-40B4-BE49-F238E27FC236}">
                    <a16:creationId xmlns:a16="http://schemas.microsoft.com/office/drawing/2014/main" id="{27420D17-679C-4E56-BDE5-8B87B5D86682}"/>
                  </a:ext>
                </a:extLst>
              </p:cNvPr>
              <p:cNvSpPr/>
              <p:nvPr/>
            </p:nvSpPr>
            <p:spPr>
              <a:xfrm>
                <a:off x="932561" y="689165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9" name="Freeform 66">
                <a:extLst>
                  <a:ext uri="{FF2B5EF4-FFF2-40B4-BE49-F238E27FC236}">
                    <a16:creationId xmlns:a16="http://schemas.microsoft.com/office/drawing/2014/main" id="{4E9933F4-4848-4B06-945C-6652148AA72E}"/>
                  </a:ext>
                </a:extLst>
              </p:cNvPr>
              <p:cNvSpPr/>
              <p:nvPr/>
            </p:nvSpPr>
            <p:spPr>
              <a:xfrm>
                <a:off x="1058311" y="689165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0" name="Freeform 67">
                <a:extLst>
                  <a:ext uri="{FF2B5EF4-FFF2-40B4-BE49-F238E27FC236}">
                    <a16:creationId xmlns:a16="http://schemas.microsoft.com/office/drawing/2014/main" id="{3676A5B3-A7C0-43A5-BA23-A0CF22428955}"/>
                  </a:ext>
                </a:extLst>
              </p:cNvPr>
              <p:cNvSpPr/>
              <p:nvPr/>
            </p:nvSpPr>
            <p:spPr>
              <a:xfrm>
                <a:off x="1185009" y="689165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1" name="Freeform 68">
                <a:extLst>
                  <a:ext uri="{FF2B5EF4-FFF2-40B4-BE49-F238E27FC236}">
                    <a16:creationId xmlns:a16="http://schemas.microsoft.com/office/drawing/2014/main" id="{E51D61B7-6603-4990-8A7F-D43DD060B497}"/>
                  </a:ext>
                </a:extLst>
              </p:cNvPr>
              <p:cNvSpPr/>
              <p:nvPr/>
            </p:nvSpPr>
            <p:spPr>
              <a:xfrm>
                <a:off x="1306426" y="689165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2" name="Freeform 69">
                <a:extLst>
                  <a:ext uri="{FF2B5EF4-FFF2-40B4-BE49-F238E27FC236}">
                    <a16:creationId xmlns:a16="http://schemas.microsoft.com/office/drawing/2014/main" id="{FDDFBFCF-147E-4D04-BFD0-AB21F21D7AA3}"/>
                  </a:ext>
                </a:extLst>
              </p:cNvPr>
              <p:cNvSpPr/>
              <p:nvPr/>
            </p:nvSpPr>
            <p:spPr>
              <a:xfrm>
                <a:off x="1432133" y="689165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3" name="Freeform 70">
                <a:extLst>
                  <a:ext uri="{FF2B5EF4-FFF2-40B4-BE49-F238E27FC236}">
                    <a16:creationId xmlns:a16="http://schemas.microsoft.com/office/drawing/2014/main" id="{720A58C4-1BC0-46A6-8424-4D16A33A54DC}"/>
                  </a:ext>
                </a:extLst>
              </p:cNvPr>
              <p:cNvSpPr/>
              <p:nvPr/>
            </p:nvSpPr>
            <p:spPr>
              <a:xfrm>
                <a:off x="998165" y="562468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4" name="Freeform 71">
                <a:extLst>
                  <a:ext uri="{FF2B5EF4-FFF2-40B4-BE49-F238E27FC236}">
                    <a16:creationId xmlns:a16="http://schemas.microsoft.com/office/drawing/2014/main" id="{404EA214-62A5-4D6F-A59A-F84274FC0989}"/>
                  </a:ext>
                </a:extLst>
              </p:cNvPr>
              <p:cNvSpPr/>
              <p:nvPr/>
            </p:nvSpPr>
            <p:spPr>
              <a:xfrm>
                <a:off x="1121649" y="562468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5" name="Freeform 72">
                <a:extLst>
                  <a:ext uri="{FF2B5EF4-FFF2-40B4-BE49-F238E27FC236}">
                    <a16:creationId xmlns:a16="http://schemas.microsoft.com/office/drawing/2014/main" id="{2377BB7F-DF6B-4E9B-A157-503C6D8A747A}"/>
                  </a:ext>
                </a:extLst>
              </p:cNvPr>
              <p:cNvSpPr/>
              <p:nvPr/>
            </p:nvSpPr>
            <p:spPr>
              <a:xfrm>
                <a:off x="1248346" y="562468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6" name="Freeform 73">
                <a:extLst>
                  <a:ext uri="{FF2B5EF4-FFF2-40B4-BE49-F238E27FC236}">
                    <a16:creationId xmlns:a16="http://schemas.microsoft.com/office/drawing/2014/main" id="{B6245730-A4C4-43BE-9E48-5A33C22EB0C6}"/>
                  </a:ext>
                </a:extLst>
              </p:cNvPr>
              <p:cNvSpPr/>
              <p:nvPr/>
            </p:nvSpPr>
            <p:spPr>
              <a:xfrm>
                <a:off x="1375021" y="562468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7" name="Freeform 74">
                <a:extLst>
                  <a:ext uri="{FF2B5EF4-FFF2-40B4-BE49-F238E27FC236}">
                    <a16:creationId xmlns:a16="http://schemas.microsoft.com/office/drawing/2014/main" id="{4481816B-B7A3-4211-AEA4-2226905437FB}"/>
                  </a:ext>
                </a:extLst>
              </p:cNvPr>
              <p:cNvSpPr/>
              <p:nvPr/>
            </p:nvSpPr>
            <p:spPr>
              <a:xfrm>
                <a:off x="1495470" y="562468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8" name="Freeform 75">
                <a:extLst>
                  <a:ext uri="{FF2B5EF4-FFF2-40B4-BE49-F238E27FC236}">
                    <a16:creationId xmlns:a16="http://schemas.microsoft.com/office/drawing/2014/main" id="{31EC4FBA-2691-46E2-BD81-6BB329115D90}"/>
                  </a:ext>
                </a:extLst>
              </p:cNvPr>
              <p:cNvSpPr/>
              <p:nvPr/>
            </p:nvSpPr>
            <p:spPr>
              <a:xfrm>
                <a:off x="165652" y="534362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9" name="Freeform 163">
                <a:extLst>
                  <a:ext uri="{FF2B5EF4-FFF2-40B4-BE49-F238E27FC236}">
                    <a16:creationId xmlns:a16="http://schemas.microsoft.com/office/drawing/2014/main" id="{714C84A0-B4E3-467F-8CDD-FE14A2DAE8E6}"/>
                  </a:ext>
                </a:extLst>
              </p:cNvPr>
              <p:cNvSpPr/>
              <p:nvPr/>
            </p:nvSpPr>
            <p:spPr>
              <a:xfrm>
                <a:off x="974" y="0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0" name="Freeform 164">
                <a:extLst>
                  <a:ext uri="{FF2B5EF4-FFF2-40B4-BE49-F238E27FC236}">
                    <a16:creationId xmlns:a16="http://schemas.microsoft.com/office/drawing/2014/main" id="{A0741E17-0223-4F17-B4A4-9DD926F29045}"/>
                  </a:ext>
                </a:extLst>
              </p:cNvPr>
              <p:cNvSpPr/>
              <p:nvPr/>
            </p:nvSpPr>
            <p:spPr>
              <a:xfrm>
                <a:off x="932559" y="28147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1" name="Freeform 165">
                <a:extLst>
                  <a:ext uri="{FF2B5EF4-FFF2-40B4-BE49-F238E27FC236}">
                    <a16:creationId xmlns:a16="http://schemas.microsoft.com/office/drawing/2014/main" id="{59B5A377-34B6-4391-ACFD-0C6B90EC6D88}"/>
                  </a:ext>
                </a:extLst>
              </p:cNvPr>
              <p:cNvSpPr/>
              <p:nvPr/>
            </p:nvSpPr>
            <p:spPr>
              <a:xfrm>
                <a:off x="1058309" y="28147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2" name="Freeform 166">
                <a:extLst>
                  <a:ext uri="{FF2B5EF4-FFF2-40B4-BE49-F238E27FC236}">
                    <a16:creationId xmlns:a16="http://schemas.microsoft.com/office/drawing/2014/main" id="{84EE7B56-E0BF-4CE3-A375-EB199B0B66C1}"/>
                  </a:ext>
                </a:extLst>
              </p:cNvPr>
              <p:cNvSpPr/>
              <p:nvPr/>
            </p:nvSpPr>
            <p:spPr>
              <a:xfrm>
                <a:off x="1185007" y="281477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3" name="Freeform 167">
                <a:extLst>
                  <a:ext uri="{FF2B5EF4-FFF2-40B4-BE49-F238E27FC236}">
                    <a16:creationId xmlns:a16="http://schemas.microsoft.com/office/drawing/2014/main" id="{AA7D341C-9305-4730-B59E-1A0F6DA5C6CA}"/>
                  </a:ext>
                </a:extLst>
              </p:cNvPr>
              <p:cNvSpPr/>
              <p:nvPr/>
            </p:nvSpPr>
            <p:spPr>
              <a:xfrm>
                <a:off x="1306424" y="281477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4" name="Freeform 168">
                <a:extLst>
                  <a:ext uri="{FF2B5EF4-FFF2-40B4-BE49-F238E27FC236}">
                    <a16:creationId xmlns:a16="http://schemas.microsoft.com/office/drawing/2014/main" id="{9D514081-18B2-4454-9C47-F6F5B41C6526}"/>
                  </a:ext>
                </a:extLst>
              </p:cNvPr>
              <p:cNvSpPr/>
              <p:nvPr/>
            </p:nvSpPr>
            <p:spPr>
              <a:xfrm>
                <a:off x="1432130" y="281477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5" name="Freeform 169">
                <a:extLst>
                  <a:ext uri="{FF2B5EF4-FFF2-40B4-BE49-F238E27FC236}">
                    <a16:creationId xmlns:a16="http://schemas.microsoft.com/office/drawing/2014/main" id="{1675C635-65BF-492E-8782-C514ECF9AFBD}"/>
                  </a:ext>
                </a:extLst>
              </p:cNvPr>
              <p:cNvSpPr/>
              <p:nvPr/>
            </p:nvSpPr>
            <p:spPr>
              <a:xfrm>
                <a:off x="998163" y="15478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6" name="Freeform 170">
                <a:extLst>
                  <a:ext uri="{FF2B5EF4-FFF2-40B4-BE49-F238E27FC236}">
                    <a16:creationId xmlns:a16="http://schemas.microsoft.com/office/drawing/2014/main" id="{FE47A63D-4C7C-485F-B0FD-56F3E1F0D2F2}"/>
                  </a:ext>
                </a:extLst>
              </p:cNvPr>
              <p:cNvSpPr/>
              <p:nvPr/>
            </p:nvSpPr>
            <p:spPr>
              <a:xfrm>
                <a:off x="1121647" y="154780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7" name="Freeform 171">
                <a:extLst>
                  <a:ext uri="{FF2B5EF4-FFF2-40B4-BE49-F238E27FC236}">
                    <a16:creationId xmlns:a16="http://schemas.microsoft.com/office/drawing/2014/main" id="{74C2C6A1-9D40-4AF3-A202-E792C2C821CC}"/>
                  </a:ext>
                </a:extLst>
              </p:cNvPr>
              <p:cNvSpPr/>
              <p:nvPr/>
            </p:nvSpPr>
            <p:spPr>
              <a:xfrm>
                <a:off x="1248344" y="15478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8" name="Freeform 172">
                <a:extLst>
                  <a:ext uri="{FF2B5EF4-FFF2-40B4-BE49-F238E27FC236}">
                    <a16:creationId xmlns:a16="http://schemas.microsoft.com/office/drawing/2014/main" id="{B54FC467-D43E-4C35-8AB6-3267DEB52499}"/>
                  </a:ext>
                </a:extLst>
              </p:cNvPr>
              <p:cNvSpPr/>
              <p:nvPr/>
            </p:nvSpPr>
            <p:spPr>
              <a:xfrm>
                <a:off x="1375019" y="154780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9" name="Freeform 173">
                <a:extLst>
                  <a:ext uri="{FF2B5EF4-FFF2-40B4-BE49-F238E27FC236}">
                    <a16:creationId xmlns:a16="http://schemas.microsoft.com/office/drawing/2014/main" id="{626F4DD4-8B7E-4465-96BF-6252DE89C9CD}"/>
                  </a:ext>
                </a:extLst>
              </p:cNvPr>
              <p:cNvSpPr/>
              <p:nvPr/>
            </p:nvSpPr>
            <p:spPr>
              <a:xfrm>
                <a:off x="1495468" y="154780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0" name="Freeform 174">
                <a:extLst>
                  <a:ext uri="{FF2B5EF4-FFF2-40B4-BE49-F238E27FC236}">
                    <a16:creationId xmlns:a16="http://schemas.microsoft.com/office/drawing/2014/main" id="{1DC0CC4D-A294-44A9-93DA-579448BC3601}"/>
                  </a:ext>
                </a:extLst>
              </p:cNvPr>
              <p:cNvSpPr/>
              <p:nvPr/>
            </p:nvSpPr>
            <p:spPr>
              <a:xfrm>
                <a:off x="165650" y="12667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2" name="Group 175">
              <a:extLst>
                <a:ext uri="{FF2B5EF4-FFF2-40B4-BE49-F238E27FC236}">
                  <a16:creationId xmlns:a16="http://schemas.microsoft.com/office/drawing/2014/main" id="{FD54D298-EAFE-4D47-9990-5A7E808F909A}"/>
                </a:ext>
              </a:extLst>
            </p:cNvPr>
            <p:cNvGrpSpPr/>
            <p:nvPr/>
          </p:nvGrpSpPr>
          <p:grpSpPr>
            <a:xfrm>
              <a:off x="7281611" y="2776449"/>
              <a:ext cx="1099120" cy="1787415"/>
              <a:chOff x="0" y="0"/>
              <a:chExt cx="1676247" cy="2725955"/>
            </a:xfrm>
          </p:grpSpPr>
          <p:sp>
            <p:nvSpPr>
              <p:cNvPr id="13" name="Freeform 38">
                <a:extLst>
                  <a:ext uri="{FF2B5EF4-FFF2-40B4-BE49-F238E27FC236}">
                    <a16:creationId xmlns:a16="http://schemas.microsoft.com/office/drawing/2014/main" id="{36856614-0AEF-4E81-92D1-D2CB043B0377}"/>
                  </a:ext>
                </a:extLst>
              </p:cNvPr>
              <p:cNvSpPr/>
              <p:nvPr/>
            </p:nvSpPr>
            <p:spPr>
              <a:xfrm>
                <a:off x="0" y="2108416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19926"/>
                      <a:pt x="0" y="18084"/>
                    </a:cubicBezTo>
                    <a:cubicBezTo>
                      <a:pt x="0" y="3349"/>
                      <a:pt x="0" y="3349"/>
                      <a:pt x="0" y="3349"/>
                    </a:cubicBezTo>
                    <a:cubicBezTo>
                      <a:pt x="0" y="1507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507"/>
                      <a:pt x="21600" y="3349"/>
                    </a:cubicBezTo>
                    <a:cubicBezTo>
                      <a:pt x="21600" y="18084"/>
                      <a:pt x="21600" y="18084"/>
                      <a:pt x="21600" y="18084"/>
                    </a:cubicBezTo>
                    <a:cubicBezTo>
                      <a:pt x="21600" y="19926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349"/>
                    </a:cubicBezTo>
                    <a:cubicBezTo>
                      <a:pt x="768" y="18084"/>
                      <a:pt x="768" y="18084"/>
                      <a:pt x="768" y="18084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084"/>
                    </a:cubicBezTo>
                    <a:cubicBezTo>
                      <a:pt x="20832" y="3349"/>
                      <a:pt x="20832" y="3349"/>
                      <a:pt x="20832" y="3349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" name="Freeform 39">
                <a:extLst>
                  <a:ext uri="{FF2B5EF4-FFF2-40B4-BE49-F238E27FC236}">
                    <a16:creationId xmlns:a16="http://schemas.microsoft.com/office/drawing/2014/main" id="{CEAA06F3-683A-474A-8D52-DDB409B7B131}"/>
                  </a:ext>
                </a:extLst>
              </p:cNvPr>
              <p:cNvSpPr/>
              <p:nvPr/>
            </p:nvSpPr>
            <p:spPr>
              <a:xfrm>
                <a:off x="931584" y="2386728"/>
                <a:ext cx="60042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02A9AA44-F5BF-4327-B0F1-32F7F68731FE}"/>
                  </a:ext>
                </a:extLst>
              </p:cNvPr>
              <p:cNvSpPr/>
              <p:nvPr/>
            </p:nvSpPr>
            <p:spPr>
              <a:xfrm>
                <a:off x="1057335" y="2386728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CC453E39-3A2E-4230-8A1D-294568D83E8A}"/>
                  </a:ext>
                </a:extLst>
              </p:cNvPr>
              <p:cNvSpPr/>
              <p:nvPr/>
            </p:nvSpPr>
            <p:spPr>
              <a:xfrm>
                <a:off x="1184033" y="2386728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" name="Freeform 42">
                <a:extLst>
                  <a:ext uri="{FF2B5EF4-FFF2-40B4-BE49-F238E27FC236}">
                    <a16:creationId xmlns:a16="http://schemas.microsoft.com/office/drawing/2014/main" id="{CA5CF2E0-8F84-45A0-8C27-FD77C7A81D73}"/>
                  </a:ext>
                </a:extLst>
              </p:cNvPr>
              <p:cNvSpPr/>
              <p:nvPr/>
            </p:nvSpPr>
            <p:spPr>
              <a:xfrm>
                <a:off x="1305450" y="2386728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" name="Freeform 43">
                <a:extLst>
                  <a:ext uri="{FF2B5EF4-FFF2-40B4-BE49-F238E27FC236}">
                    <a16:creationId xmlns:a16="http://schemas.microsoft.com/office/drawing/2014/main" id="{60A223CD-E90D-48F5-A7AC-14BE3C286ECF}"/>
                  </a:ext>
                </a:extLst>
              </p:cNvPr>
              <p:cNvSpPr/>
              <p:nvPr/>
            </p:nvSpPr>
            <p:spPr>
              <a:xfrm>
                <a:off x="1431157" y="2386728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" name="Freeform 44">
                <a:extLst>
                  <a:ext uri="{FF2B5EF4-FFF2-40B4-BE49-F238E27FC236}">
                    <a16:creationId xmlns:a16="http://schemas.microsoft.com/office/drawing/2014/main" id="{A1A39290-6CEA-4EAC-BE85-CDB96A10C298}"/>
                  </a:ext>
                </a:extLst>
              </p:cNvPr>
              <p:cNvSpPr/>
              <p:nvPr/>
            </p:nvSpPr>
            <p:spPr>
              <a:xfrm>
                <a:off x="997189" y="2266387"/>
                <a:ext cx="57751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" name="Freeform 45">
                <a:extLst>
                  <a:ext uri="{FF2B5EF4-FFF2-40B4-BE49-F238E27FC236}">
                    <a16:creationId xmlns:a16="http://schemas.microsoft.com/office/drawing/2014/main" id="{30790535-0731-4F3B-9F27-3F494077FAA1}"/>
                  </a:ext>
                </a:extLst>
              </p:cNvPr>
              <p:cNvSpPr/>
              <p:nvPr/>
            </p:nvSpPr>
            <p:spPr>
              <a:xfrm>
                <a:off x="1120673" y="2266387"/>
                <a:ext cx="60965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" name="Freeform 46">
                <a:extLst>
                  <a:ext uri="{FF2B5EF4-FFF2-40B4-BE49-F238E27FC236}">
                    <a16:creationId xmlns:a16="http://schemas.microsoft.com/office/drawing/2014/main" id="{5DE0F25A-54B9-40F4-BA89-A0F75DD71232}"/>
                  </a:ext>
                </a:extLst>
              </p:cNvPr>
              <p:cNvSpPr/>
              <p:nvPr/>
            </p:nvSpPr>
            <p:spPr>
              <a:xfrm>
                <a:off x="1247370" y="2266387"/>
                <a:ext cx="57751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" name="Freeform 47">
                <a:extLst>
                  <a:ext uri="{FF2B5EF4-FFF2-40B4-BE49-F238E27FC236}">
                    <a16:creationId xmlns:a16="http://schemas.microsoft.com/office/drawing/2014/main" id="{6E09CD6D-4F46-4EE9-BA75-746CEA0F8B75}"/>
                  </a:ext>
                </a:extLst>
              </p:cNvPr>
              <p:cNvSpPr/>
              <p:nvPr/>
            </p:nvSpPr>
            <p:spPr>
              <a:xfrm>
                <a:off x="1374045" y="2266387"/>
                <a:ext cx="57750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" name="Freeform 48">
                <a:extLst>
                  <a:ext uri="{FF2B5EF4-FFF2-40B4-BE49-F238E27FC236}">
                    <a16:creationId xmlns:a16="http://schemas.microsoft.com/office/drawing/2014/main" id="{AFDFDCDA-4348-45D6-9304-7BE16BFC2115}"/>
                  </a:ext>
                </a:extLst>
              </p:cNvPr>
              <p:cNvSpPr/>
              <p:nvPr/>
            </p:nvSpPr>
            <p:spPr>
              <a:xfrm>
                <a:off x="1494494" y="2266387"/>
                <a:ext cx="63867" cy="5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4" name="Freeform 49">
                <a:extLst>
                  <a:ext uri="{FF2B5EF4-FFF2-40B4-BE49-F238E27FC236}">
                    <a16:creationId xmlns:a16="http://schemas.microsoft.com/office/drawing/2014/main" id="{B04ED60B-6BAA-4AC1-8BC2-712C4EB246EF}"/>
                  </a:ext>
                </a:extLst>
              </p:cNvPr>
              <p:cNvSpPr/>
              <p:nvPr/>
            </p:nvSpPr>
            <p:spPr>
              <a:xfrm>
                <a:off x="164676" y="223192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948"/>
                      <a:pt x="0" y="10966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966"/>
                    </a:cubicBezTo>
                    <a:cubicBezTo>
                      <a:pt x="21600" y="16948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975"/>
                      <a:pt x="5317" y="10966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966"/>
                    </a:cubicBezTo>
                    <a:cubicBezTo>
                      <a:pt x="16283" y="7975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" name="Freeform 50">
                <a:extLst>
                  <a:ext uri="{FF2B5EF4-FFF2-40B4-BE49-F238E27FC236}">
                    <a16:creationId xmlns:a16="http://schemas.microsoft.com/office/drawing/2014/main" id="{66E04910-12A7-410D-A2F0-F597CDD245C9}"/>
                  </a:ext>
                </a:extLst>
              </p:cNvPr>
              <p:cNvSpPr/>
              <p:nvPr/>
            </p:nvSpPr>
            <p:spPr>
              <a:xfrm>
                <a:off x="88672" y="2564444"/>
                <a:ext cx="259684" cy="16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629" y="21600"/>
                      <a:pt x="0" y="13563"/>
                      <a:pt x="0" y="4019"/>
                    </a:cubicBezTo>
                    <a:cubicBezTo>
                      <a:pt x="0" y="1507"/>
                      <a:pt x="926" y="0"/>
                      <a:pt x="2469" y="0"/>
                    </a:cubicBezTo>
                    <a:cubicBezTo>
                      <a:pt x="3703" y="0"/>
                      <a:pt x="4937" y="1507"/>
                      <a:pt x="4937" y="4019"/>
                    </a:cubicBezTo>
                    <a:cubicBezTo>
                      <a:pt x="4937" y="9042"/>
                      <a:pt x="7406" y="13563"/>
                      <a:pt x="10800" y="13563"/>
                    </a:cubicBezTo>
                    <a:cubicBezTo>
                      <a:pt x="13886" y="13563"/>
                      <a:pt x="16663" y="9042"/>
                      <a:pt x="16663" y="4019"/>
                    </a:cubicBezTo>
                    <a:cubicBezTo>
                      <a:pt x="16663" y="1507"/>
                      <a:pt x="17589" y="0"/>
                      <a:pt x="19131" y="0"/>
                    </a:cubicBezTo>
                    <a:cubicBezTo>
                      <a:pt x="20366" y="0"/>
                      <a:pt x="21600" y="1507"/>
                      <a:pt x="21600" y="4019"/>
                    </a:cubicBezTo>
                    <a:cubicBezTo>
                      <a:pt x="21600" y="13563"/>
                      <a:pt x="16663" y="21600"/>
                      <a:pt x="108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6" name="Freeform 51">
                <a:extLst>
                  <a:ext uri="{FF2B5EF4-FFF2-40B4-BE49-F238E27FC236}">
                    <a16:creationId xmlns:a16="http://schemas.microsoft.com/office/drawing/2014/main" id="{17E362C0-50AB-45F2-ABDE-23643FC0C320}"/>
                  </a:ext>
                </a:extLst>
              </p:cNvPr>
              <p:cNvSpPr/>
              <p:nvPr/>
            </p:nvSpPr>
            <p:spPr>
              <a:xfrm>
                <a:off x="1330081" y="2564444"/>
                <a:ext cx="256520" cy="16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43" y="21600"/>
                    </a:moveTo>
                    <a:cubicBezTo>
                      <a:pt x="4696" y="21600"/>
                      <a:pt x="0" y="13563"/>
                      <a:pt x="0" y="4019"/>
                    </a:cubicBezTo>
                    <a:cubicBezTo>
                      <a:pt x="0" y="1507"/>
                      <a:pt x="939" y="0"/>
                      <a:pt x="2504" y="0"/>
                    </a:cubicBezTo>
                    <a:cubicBezTo>
                      <a:pt x="3757" y="0"/>
                      <a:pt x="5009" y="1507"/>
                      <a:pt x="5009" y="4019"/>
                    </a:cubicBezTo>
                    <a:cubicBezTo>
                      <a:pt x="5009" y="9042"/>
                      <a:pt x="7513" y="13563"/>
                      <a:pt x="10643" y="13563"/>
                    </a:cubicBezTo>
                    <a:cubicBezTo>
                      <a:pt x="14087" y="13563"/>
                      <a:pt x="16591" y="9042"/>
                      <a:pt x="16591" y="4019"/>
                    </a:cubicBezTo>
                    <a:cubicBezTo>
                      <a:pt x="16591" y="1507"/>
                      <a:pt x="17843" y="0"/>
                      <a:pt x="19096" y="0"/>
                    </a:cubicBezTo>
                    <a:cubicBezTo>
                      <a:pt x="20661" y="0"/>
                      <a:pt x="21600" y="1507"/>
                      <a:pt x="21600" y="4019"/>
                    </a:cubicBezTo>
                    <a:cubicBezTo>
                      <a:pt x="21600" y="13563"/>
                      <a:pt x="16904" y="21600"/>
                      <a:pt x="1064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7" name="Freeform 52">
                <a:extLst>
                  <a:ext uri="{FF2B5EF4-FFF2-40B4-BE49-F238E27FC236}">
                    <a16:creationId xmlns:a16="http://schemas.microsoft.com/office/drawing/2014/main" id="{C190495C-8A5D-4459-AFA2-49612ED3001F}"/>
                  </a:ext>
                </a:extLst>
              </p:cNvPr>
              <p:cNvSpPr/>
              <p:nvPr/>
            </p:nvSpPr>
            <p:spPr>
              <a:xfrm>
                <a:off x="0" y="1687224"/>
                <a:ext cx="1675272" cy="48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084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507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507"/>
                      <a:pt x="21600" y="3516"/>
                    </a:cubicBezTo>
                    <a:cubicBezTo>
                      <a:pt x="21600" y="18084"/>
                      <a:pt x="21600" y="18084"/>
                      <a:pt x="21600" y="18084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084"/>
                      <a:pt x="768" y="18084"/>
                      <a:pt x="768" y="18084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084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8" name="Freeform 53">
                <a:extLst>
                  <a:ext uri="{FF2B5EF4-FFF2-40B4-BE49-F238E27FC236}">
                    <a16:creationId xmlns:a16="http://schemas.microsoft.com/office/drawing/2014/main" id="{15B16CB9-F4A4-4908-A6FE-5680C74FAFDD}"/>
                  </a:ext>
                </a:extLst>
              </p:cNvPr>
              <p:cNvSpPr/>
              <p:nvPr/>
            </p:nvSpPr>
            <p:spPr>
              <a:xfrm>
                <a:off x="931584" y="1965643"/>
                <a:ext cx="60042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6800" y="2700"/>
                    </a:moveTo>
                    <a:cubicBezTo>
                      <a:pt x="20400" y="6300"/>
                      <a:pt x="20400" y="12300"/>
                      <a:pt x="16800" y="17100"/>
                    </a:cubicBezTo>
                    <a:cubicBezTo>
                      <a:pt x="13200" y="20700"/>
                      <a:pt x="7200" y="20700"/>
                      <a:pt x="3600" y="17100"/>
                    </a:cubicBezTo>
                    <a:cubicBezTo>
                      <a:pt x="-1200" y="12300"/>
                      <a:pt x="-1200" y="6300"/>
                      <a:pt x="3600" y="2700"/>
                    </a:cubicBezTo>
                    <a:cubicBezTo>
                      <a:pt x="7200" y="-900"/>
                      <a:pt x="13200" y="-900"/>
                      <a:pt x="168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9" name="Freeform 54">
                <a:extLst>
                  <a:ext uri="{FF2B5EF4-FFF2-40B4-BE49-F238E27FC236}">
                    <a16:creationId xmlns:a16="http://schemas.microsoft.com/office/drawing/2014/main" id="{9B8DA4BC-34A3-4E79-9630-C85F671B548E}"/>
                  </a:ext>
                </a:extLst>
              </p:cNvPr>
              <p:cNvSpPr/>
              <p:nvPr/>
            </p:nvSpPr>
            <p:spPr>
              <a:xfrm>
                <a:off x="1057335" y="1965643"/>
                <a:ext cx="60041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5900" y="2700"/>
                    </a:moveTo>
                    <a:cubicBezTo>
                      <a:pt x="20700" y="6300"/>
                      <a:pt x="20700" y="12300"/>
                      <a:pt x="15900" y="17100"/>
                    </a:cubicBezTo>
                    <a:cubicBezTo>
                      <a:pt x="12300" y="20700"/>
                      <a:pt x="6300" y="20700"/>
                      <a:pt x="2700" y="17100"/>
                    </a:cubicBezTo>
                    <a:cubicBezTo>
                      <a:pt x="-900" y="12300"/>
                      <a:pt x="-900" y="6300"/>
                      <a:pt x="2700" y="2700"/>
                    </a:cubicBezTo>
                    <a:cubicBezTo>
                      <a:pt x="6300" y="-900"/>
                      <a:pt x="12300" y="-900"/>
                      <a:pt x="159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0" name="Freeform 55">
                <a:extLst>
                  <a:ext uri="{FF2B5EF4-FFF2-40B4-BE49-F238E27FC236}">
                    <a16:creationId xmlns:a16="http://schemas.microsoft.com/office/drawing/2014/main" id="{5F9098B6-E821-4E4A-8E5F-C0A9D888165D}"/>
                  </a:ext>
                </a:extLst>
              </p:cNvPr>
              <p:cNvSpPr/>
              <p:nvPr/>
            </p:nvSpPr>
            <p:spPr>
              <a:xfrm>
                <a:off x="1184033" y="1965643"/>
                <a:ext cx="57750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23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23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098964E6-8454-4E1D-A23A-7C235036B3D5}"/>
                  </a:ext>
                </a:extLst>
              </p:cNvPr>
              <p:cNvSpPr/>
              <p:nvPr/>
            </p:nvSpPr>
            <p:spPr>
              <a:xfrm>
                <a:off x="1305450" y="1965643"/>
                <a:ext cx="62900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6800" y="2700"/>
                    </a:moveTo>
                    <a:cubicBezTo>
                      <a:pt x="20400" y="6300"/>
                      <a:pt x="20400" y="12300"/>
                      <a:pt x="16800" y="17100"/>
                    </a:cubicBezTo>
                    <a:cubicBezTo>
                      <a:pt x="13200" y="20700"/>
                      <a:pt x="7200" y="20700"/>
                      <a:pt x="3600" y="17100"/>
                    </a:cubicBezTo>
                    <a:cubicBezTo>
                      <a:pt x="-1200" y="12300"/>
                      <a:pt x="-1200" y="6300"/>
                      <a:pt x="3600" y="2700"/>
                    </a:cubicBezTo>
                    <a:cubicBezTo>
                      <a:pt x="7200" y="-900"/>
                      <a:pt x="13200" y="-900"/>
                      <a:pt x="168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2" name="Freeform 57">
                <a:extLst>
                  <a:ext uri="{FF2B5EF4-FFF2-40B4-BE49-F238E27FC236}">
                    <a16:creationId xmlns:a16="http://schemas.microsoft.com/office/drawing/2014/main" id="{1E8F8ADB-4FCC-4E94-875D-8284E814052A}"/>
                  </a:ext>
                </a:extLst>
              </p:cNvPr>
              <p:cNvSpPr/>
              <p:nvPr/>
            </p:nvSpPr>
            <p:spPr>
              <a:xfrm>
                <a:off x="1431157" y="1965643"/>
                <a:ext cx="62899" cy="6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800" extrusionOk="0">
                    <a:moveTo>
                      <a:pt x="15900" y="2700"/>
                    </a:moveTo>
                    <a:cubicBezTo>
                      <a:pt x="20700" y="6300"/>
                      <a:pt x="20700" y="12300"/>
                      <a:pt x="15900" y="17100"/>
                    </a:cubicBezTo>
                    <a:cubicBezTo>
                      <a:pt x="12300" y="20700"/>
                      <a:pt x="6300" y="20700"/>
                      <a:pt x="2700" y="17100"/>
                    </a:cubicBezTo>
                    <a:cubicBezTo>
                      <a:pt x="-900" y="12300"/>
                      <a:pt x="-900" y="6300"/>
                      <a:pt x="2700" y="2700"/>
                    </a:cubicBezTo>
                    <a:cubicBezTo>
                      <a:pt x="6300" y="-900"/>
                      <a:pt x="12300" y="-900"/>
                      <a:pt x="159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3" name="Freeform 58">
                <a:extLst>
                  <a:ext uri="{FF2B5EF4-FFF2-40B4-BE49-F238E27FC236}">
                    <a16:creationId xmlns:a16="http://schemas.microsoft.com/office/drawing/2014/main" id="{3F3C19BC-7318-4C5F-80B7-49F4E120DF0D}"/>
                  </a:ext>
                </a:extLst>
              </p:cNvPr>
              <p:cNvSpPr/>
              <p:nvPr/>
            </p:nvSpPr>
            <p:spPr>
              <a:xfrm>
                <a:off x="997189" y="1842028"/>
                <a:ext cx="5775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4" name="Freeform 59">
                <a:extLst>
                  <a:ext uri="{FF2B5EF4-FFF2-40B4-BE49-F238E27FC236}">
                    <a16:creationId xmlns:a16="http://schemas.microsoft.com/office/drawing/2014/main" id="{06A737EA-45DE-4FF2-8FB3-0DCDBF508A16}"/>
                  </a:ext>
                </a:extLst>
              </p:cNvPr>
              <p:cNvSpPr/>
              <p:nvPr/>
            </p:nvSpPr>
            <p:spPr>
              <a:xfrm>
                <a:off x="1120673" y="1842028"/>
                <a:ext cx="60965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5" name="Freeform 60">
                <a:extLst>
                  <a:ext uri="{FF2B5EF4-FFF2-40B4-BE49-F238E27FC236}">
                    <a16:creationId xmlns:a16="http://schemas.microsoft.com/office/drawing/2014/main" id="{4A3A54AB-9719-4A98-BCDE-417B13676C23}"/>
                  </a:ext>
                </a:extLst>
              </p:cNvPr>
              <p:cNvSpPr/>
              <p:nvPr/>
            </p:nvSpPr>
            <p:spPr>
              <a:xfrm>
                <a:off x="1247370" y="1842028"/>
                <a:ext cx="5775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6" name="Freeform 61">
                <a:extLst>
                  <a:ext uri="{FF2B5EF4-FFF2-40B4-BE49-F238E27FC236}">
                    <a16:creationId xmlns:a16="http://schemas.microsoft.com/office/drawing/2014/main" id="{CEDD52CD-8F1C-4985-A18A-D84DEDCDFF65}"/>
                  </a:ext>
                </a:extLst>
              </p:cNvPr>
              <p:cNvSpPr/>
              <p:nvPr/>
            </p:nvSpPr>
            <p:spPr>
              <a:xfrm>
                <a:off x="1374045" y="1842028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7" name="Freeform 62">
                <a:extLst>
                  <a:ext uri="{FF2B5EF4-FFF2-40B4-BE49-F238E27FC236}">
                    <a16:creationId xmlns:a16="http://schemas.microsoft.com/office/drawing/2014/main" id="{F6C78E50-1C61-416B-A14C-8F0F27D0B29B}"/>
                  </a:ext>
                </a:extLst>
              </p:cNvPr>
              <p:cNvSpPr/>
              <p:nvPr/>
            </p:nvSpPr>
            <p:spPr>
              <a:xfrm>
                <a:off x="1494494" y="1842028"/>
                <a:ext cx="63867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694" extrusionOk="0">
                    <a:moveTo>
                      <a:pt x="17100" y="2859"/>
                    </a:moveTo>
                    <a:cubicBezTo>
                      <a:pt x="20700" y="6671"/>
                      <a:pt x="20700" y="13023"/>
                      <a:pt x="17100" y="16835"/>
                    </a:cubicBezTo>
                    <a:cubicBezTo>
                      <a:pt x="135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3500" y="-953"/>
                      <a:pt x="171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8" name="Freeform 63">
                <a:extLst>
                  <a:ext uri="{FF2B5EF4-FFF2-40B4-BE49-F238E27FC236}">
                    <a16:creationId xmlns:a16="http://schemas.microsoft.com/office/drawing/2014/main" id="{4BE5FBB3-9F57-403C-97AC-98CAA8028956}"/>
                  </a:ext>
                </a:extLst>
              </p:cNvPr>
              <p:cNvSpPr/>
              <p:nvPr/>
            </p:nvSpPr>
            <p:spPr>
              <a:xfrm>
                <a:off x="164676" y="1813898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652"/>
                      <a:pt x="4652" y="0"/>
                      <a:pt x="10634" y="0"/>
                    </a:cubicBezTo>
                    <a:cubicBezTo>
                      <a:pt x="16615" y="0"/>
                      <a:pt x="21600" y="4652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625"/>
                      <a:pt x="7643" y="16283"/>
                      <a:pt x="10634" y="16283"/>
                    </a:cubicBezTo>
                    <a:cubicBezTo>
                      <a:pt x="13625" y="16283"/>
                      <a:pt x="16283" y="13625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9" name="Freeform 64">
                <a:extLst>
                  <a:ext uri="{FF2B5EF4-FFF2-40B4-BE49-F238E27FC236}">
                    <a16:creationId xmlns:a16="http://schemas.microsoft.com/office/drawing/2014/main" id="{C5BD9CD9-1F9B-42F2-A23C-ACA7CFE07640}"/>
                  </a:ext>
                </a:extLst>
              </p:cNvPr>
              <p:cNvSpPr/>
              <p:nvPr/>
            </p:nvSpPr>
            <p:spPr>
              <a:xfrm>
                <a:off x="0" y="1262865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0" name="Freeform 65">
                <a:extLst>
                  <a:ext uri="{FF2B5EF4-FFF2-40B4-BE49-F238E27FC236}">
                    <a16:creationId xmlns:a16="http://schemas.microsoft.com/office/drawing/2014/main" id="{94411432-AC2B-4A42-A4F1-9EF8B039DA53}"/>
                  </a:ext>
                </a:extLst>
              </p:cNvPr>
              <p:cNvSpPr/>
              <p:nvPr/>
            </p:nvSpPr>
            <p:spPr>
              <a:xfrm>
                <a:off x="931584" y="1544342"/>
                <a:ext cx="60042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1" name="Freeform 66">
                <a:extLst>
                  <a:ext uri="{FF2B5EF4-FFF2-40B4-BE49-F238E27FC236}">
                    <a16:creationId xmlns:a16="http://schemas.microsoft.com/office/drawing/2014/main" id="{1EE70DB3-3497-4C35-BCCF-D533FF5F19F4}"/>
                  </a:ext>
                </a:extLst>
              </p:cNvPr>
              <p:cNvSpPr/>
              <p:nvPr/>
            </p:nvSpPr>
            <p:spPr>
              <a:xfrm>
                <a:off x="1057335" y="1544342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2" name="Freeform 67">
                <a:extLst>
                  <a:ext uri="{FF2B5EF4-FFF2-40B4-BE49-F238E27FC236}">
                    <a16:creationId xmlns:a16="http://schemas.microsoft.com/office/drawing/2014/main" id="{80638E07-C7F8-4084-900B-0C12B5D6160E}"/>
                  </a:ext>
                </a:extLst>
              </p:cNvPr>
              <p:cNvSpPr/>
              <p:nvPr/>
            </p:nvSpPr>
            <p:spPr>
              <a:xfrm>
                <a:off x="1184033" y="1544342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3" name="Freeform 68">
                <a:extLst>
                  <a:ext uri="{FF2B5EF4-FFF2-40B4-BE49-F238E27FC236}">
                    <a16:creationId xmlns:a16="http://schemas.microsoft.com/office/drawing/2014/main" id="{97E0C351-3F54-45AD-97EA-85FE6147630E}"/>
                  </a:ext>
                </a:extLst>
              </p:cNvPr>
              <p:cNvSpPr/>
              <p:nvPr/>
            </p:nvSpPr>
            <p:spPr>
              <a:xfrm>
                <a:off x="1305450" y="1544342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4" name="Freeform 69">
                <a:extLst>
                  <a:ext uri="{FF2B5EF4-FFF2-40B4-BE49-F238E27FC236}">
                    <a16:creationId xmlns:a16="http://schemas.microsoft.com/office/drawing/2014/main" id="{87405645-6FF5-40DD-8DCB-D33CE9F79AD7}"/>
                  </a:ext>
                </a:extLst>
              </p:cNvPr>
              <p:cNvSpPr/>
              <p:nvPr/>
            </p:nvSpPr>
            <p:spPr>
              <a:xfrm>
                <a:off x="1431157" y="1544342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5" name="Freeform 70">
                <a:extLst>
                  <a:ext uri="{FF2B5EF4-FFF2-40B4-BE49-F238E27FC236}">
                    <a16:creationId xmlns:a16="http://schemas.microsoft.com/office/drawing/2014/main" id="{3C754A6F-BA5F-47B6-8269-EFA3C265FEF5}"/>
                  </a:ext>
                </a:extLst>
              </p:cNvPr>
              <p:cNvSpPr/>
              <p:nvPr/>
            </p:nvSpPr>
            <p:spPr>
              <a:xfrm>
                <a:off x="997189" y="1417645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6" name="Freeform 71">
                <a:extLst>
                  <a:ext uri="{FF2B5EF4-FFF2-40B4-BE49-F238E27FC236}">
                    <a16:creationId xmlns:a16="http://schemas.microsoft.com/office/drawing/2014/main" id="{C15FB714-4B4F-44E2-8EEB-81283ABF225A}"/>
                  </a:ext>
                </a:extLst>
              </p:cNvPr>
              <p:cNvSpPr/>
              <p:nvPr/>
            </p:nvSpPr>
            <p:spPr>
              <a:xfrm>
                <a:off x="1120673" y="1417645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7" name="Freeform 72">
                <a:extLst>
                  <a:ext uri="{FF2B5EF4-FFF2-40B4-BE49-F238E27FC236}">
                    <a16:creationId xmlns:a16="http://schemas.microsoft.com/office/drawing/2014/main" id="{8265CCB8-1A62-4B4A-97D9-ACE2758491E0}"/>
                  </a:ext>
                </a:extLst>
              </p:cNvPr>
              <p:cNvSpPr/>
              <p:nvPr/>
            </p:nvSpPr>
            <p:spPr>
              <a:xfrm>
                <a:off x="1247370" y="1417645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8" name="Freeform 73">
                <a:extLst>
                  <a:ext uri="{FF2B5EF4-FFF2-40B4-BE49-F238E27FC236}">
                    <a16:creationId xmlns:a16="http://schemas.microsoft.com/office/drawing/2014/main" id="{8811E72D-7A41-4541-BFB3-BF539FF08EDF}"/>
                  </a:ext>
                </a:extLst>
              </p:cNvPr>
              <p:cNvSpPr/>
              <p:nvPr/>
            </p:nvSpPr>
            <p:spPr>
              <a:xfrm>
                <a:off x="1374045" y="1417645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9" name="Freeform 74">
                <a:extLst>
                  <a:ext uri="{FF2B5EF4-FFF2-40B4-BE49-F238E27FC236}">
                    <a16:creationId xmlns:a16="http://schemas.microsoft.com/office/drawing/2014/main" id="{46B69736-E4CC-4717-8B3B-9D2A9CD72B8D}"/>
                  </a:ext>
                </a:extLst>
              </p:cNvPr>
              <p:cNvSpPr/>
              <p:nvPr/>
            </p:nvSpPr>
            <p:spPr>
              <a:xfrm>
                <a:off x="1494494" y="1417645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0" name="Freeform 75">
                <a:extLst>
                  <a:ext uri="{FF2B5EF4-FFF2-40B4-BE49-F238E27FC236}">
                    <a16:creationId xmlns:a16="http://schemas.microsoft.com/office/drawing/2014/main" id="{C8AE2B46-B07D-447A-B1C6-C7D9AC31BB3F}"/>
                  </a:ext>
                </a:extLst>
              </p:cNvPr>
              <p:cNvSpPr/>
              <p:nvPr/>
            </p:nvSpPr>
            <p:spPr>
              <a:xfrm>
                <a:off x="164676" y="1389539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1" name="Freeform 64">
                <a:extLst>
                  <a:ext uri="{FF2B5EF4-FFF2-40B4-BE49-F238E27FC236}">
                    <a16:creationId xmlns:a16="http://schemas.microsoft.com/office/drawing/2014/main" id="{39F8DC6C-132A-4BB9-A400-B24EB8AA95A4}"/>
                  </a:ext>
                </a:extLst>
              </p:cNvPr>
              <p:cNvSpPr/>
              <p:nvPr/>
            </p:nvSpPr>
            <p:spPr>
              <a:xfrm>
                <a:off x="975" y="827030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2" name="Freeform 65">
                <a:extLst>
                  <a:ext uri="{FF2B5EF4-FFF2-40B4-BE49-F238E27FC236}">
                    <a16:creationId xmlns:a16="http://schemas.microsoft.com/office/drawing/2014/main" id="{FA341E0A-1777-46F2-B2B0-D95C77FDE35F}"/>
                  </a:ext>
                </a:extLst>
              </p:cNvPr>
              <p:cNvSpPr/>
              <p:nvPr/>
            </p:nvSpPr>
            <p:spPr>
              <a:xfrm>
                <a:off x="932560" y="110850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3" name="Freeform 66">
                <a:extLst>
                  <a:ext uri="{FF2B5EF4-FFF2-40B4-BE49-F238E27FC236}">
                    <a16:creationId xmlns:a16="http://schemas.microsoft.com/office/drawing/2014/main" id="{E4D8B986-E2F0-4413-92E0-EED9C9873F6E}"/>
                  </a:ext>
                </a:extLst>
              </p:cNvPr>
              <p:cNvSpPr/>
              <p:nvPr/>
            </p:nvSpPr>
            <p:spPr>
              <a:xfrm>
                <a:off x="1058310" y="110850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4" name="Freeform 67">
                <a:extLst>
                  <a:ext uri="{FF2B5EF4-FFF2-40B4-BE49-F238E27FC236}">
                    <a16:creationId xmlns:a16="http://schemas.microsoft.com/office/drawing/2014/main" id="{934B6FBF-49EB-4D72-AD91-8A596E733BAB}"/>
                  </a:ext>
                </a:extLst>
              </p:cNvPr>
              <p:cNvSpPr/>
              <p:nvPr/>
            </p:nvSpPr>
            <p:spPr>
              <a:xfrm>
                <a:off x="1185007" y="1108507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5" name="Freeform 68">
                <a:extLst>
                  <a:ext uri="{FF2B5EF4-FFF2-40B4-BE49-F238E27FC236}">
                    <a16:creationId xmlns:a16="http://schemas.microsoft.com/office/drawing/2014/main" id="{7F258DF5-EEFB-45DE-B596-2821E2BD3871}"/>
                  </a:ext>
                </a:extLst>
              </p:cNvPr>
              <p:cNvSpPr/>
              <p:nvPr/>
            </p:nvSpPr>
            <p:spPr>
              <a:xfrm>
                <a:off x="1306425" y="1108507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6" name="Freeform 69">
                <a:extLst>
                  <a:ext uri="{FF2B5EF4-FFF2-40B4-BE49-F238E27FC236}">
                    <a16:creationId xmlns:a16="http://schemas.microsoft.com/office/drawing/2014/main" id="{2B635D0D-D7D3-4355-BFAC-04F1D73ABFF0}"/>
                  </a:ext>
                </a:extLst>
              </p:cNvPr>
              <p:cNvSpPr/>
              <p:nvPr/>
            </p:nvSpPr>
            <p:spPr>
              <a:xfrm>
                <a:off x="1432132" y="1108507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7" name="Freeform 70">
                <a:extLst>
                  <a:ext uri="{FF2B5EF4-FFF2-40B4-BE49-F238E27FC236}">
                    <a16:creationId xmlns:a16="http://schemas.microsoft.com/office/drawing/2014/main" id="{23910CD3-055D-4388-9198-C85F445214E4}"/>
                  </a:ext>
                </a:extLst>
              </p:cNvPr>
              <p:cNvSpPr/>
              <p:nvPr/>
            </p:nvSpPr>
            <p:spPr>
              <a:xfrm>
                <a:off x="998164" y="98181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8" name="Freeform 71">
                <a:extLst>
                  <a:ext uri="{FF2B5EF4-FFF2-40B4-BE49-F238E27FC236}">
                    <a16:creationId xmlns:a16="http://schemas.microsoft.com/office/drawing/2014/main" id="{D87D1F25-E9D2-4C68-B02C-13ADA04BBBF3}"/>
                  </a:ext>
                </a:extLst>
              </p:cNvPr>
              <p:cNvSpPr/>
              <p:nvPr/>
            </p:nvSpPr>
            <p:spPr>
              <a:xfrm>
                <a:off x="1121648" y="981810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9" name="Freeform 72">
                <a:extLst>
                  <a:ext uri="{FF2B5EF4-FFF2-40B4-BE49-F238E27FC236}">
                    <a16:creationId xmlns:a16="http://schemas.microsoft.com/office/drawing/2014/main" id="{1B82A350-9F23-49C8-8BAA-3431958FCEE5}"/>
                  </a:ext>
                </a:extLst>
              </p:cNvPr>
              <p:cNvSpPr/>
              <p:nvPr/>
            </p:nvSpPr>
            <p:spPr>
              <a:xfrm>
                <a:off x="1248345" y="98181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0" name="Freeform 73">
                <a:extLst>
                  <a:ext uri="{FF2B5EF4-FFF2-40B4-BE49-F238E27FC236}">
                    <a16:creationId xmlns:a16="http://schemas.microsoft.com/office/drawing/2014/main" id="{FC689270-16D2-4622-A81A-67045C0165B3}"/>
                  </a:ext>
                </a:extLst>
              </p:cNvPr>
              <p:cNvSpPr/>
              <p:nvPr/>
            </p:nvSpPr>
            <p:spPr>
              <a:xfrm>
                <a:off x="1375020" y="981810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1" name="Freeform 74">
                <a:extLst>
                  <a:ext uri="{FF2B5EF4-FFF2-40B4-BE49-F238E27FC236}">
                    <a16:creationId xmlns:a16="http://schemas.microsoft.com/office/drawing/2014/main" id="{8136245E-98C6-4AC3-9802-67A50621E387}"/>
                  </a:ext>
                </a:extLst>
              </p:cNvPr>
              <p:cNvSpPr/>
              <p:nvPr/>
            </p:nvSpPr>
            <p:spPr>
              <a:xfrm>
                <a:off x="1495469" y="981810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2" name="Freeform 75">
                <a:extLst>
                  <a:ext uri="{FF2B5EF4-FFF2-40B4-BE49-F238E27FC236}">
                    <a16:creationId xmlns:a16="http://schemas.microsoft.com/office/drawing/2014/main" id="{0D2A1660-DA85-4403-A385-0BE46151FB6F}"/>
                  </a:ext>
                </a:extLst>
              </p:cNvPr>
              <p:cNvSpPr/>
              <p:nvPr/>
            </p:nvSpPr>
            <p:spPr>
              <a:xfrm>
                <a:off x="165651" y="95370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3" name="Freeform 64">
                <a:extLst>
                  <a:ext uri="{FF2B5EF4-FFF2-40B4-BE49-F238E27FC236}">
                    <a16:creationId xmlns:a16="http://schemas.microsoft.com/office/drawing/2014/main" id="{08F6FB50-6CD0-447C-B2C5-52FC89C0D768}"/>
                  </a:ext>
                </a:extLst>
              </p:cNvPr>
              <p:cNvSpPr/>
              <p:nvPr/>
            </p:nvSpPr>
            <p:spPr>
              <a:xfrm>
                <a:off x="976" y="407688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4" name="Freeform 65">
                <a:extLst>
                  <a:ext uri="{FF2B5EF4-FFF2-40B4-BE49-F238E27FC236}">
                    <a16:creationId xmlns:a16="http://schemas.microsoft.com/office/drawing/2014/main" id="{A3B81264-718A-4471-8783-0FCDA27B7E7B}"/>
                  </a:ext>
                </a:extLst>
              </p:cNvPr>
              <p:cNvSpPr/>
              <p:nvPr/>
            </p:nvSpPr>
            <p:spPr>
              <a:xfrm>
                <a:off x="932561" y="689165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5" name="Freeform 66">
                <a:extLst>
                  <a:ext uri="{FF2B5EF4-FFF2-40B4-BE49-F238E27FC236}">
                    <a16:creationId xmlns:a16="http://schemas.microsoft.com/office/drawing/2014/main" id="{64CA2371-F9D3-40A2-A153-8FFE10E7356D}"/>
                  </a:ext>
                </a:extLst>
              </p:cNvPr>
              <p:cNvSpPr/>
              <p:nvPr/>
            </p:nvSpPr>
            <p:spPr>
              <a:xfrm>
                <a:off x="1058311" y="689165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6" name="Freeform 67">
                <a:extLst>
                  <a:ext uri="{FF2B5EF4-FFF2-40B4-BE49-F238E27FC236}">
                    <a16:creationId xmlns:a16="http://schemas.microsoft.com/office/drawing/2014/main" id="{B0B56649-4BE6-4D50-AAF6-D37517507CA0}"/>
                  </a:ext>
                </a:extLst>
              </p:cNvPr>
              <p:cNvSpPr/>
              <p:nvPr/>
            </p:nvSpPr>
            <p:spPr>
              <a:xfrm>
                <a:off x="1185009" y="689165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7" name="Freeform 68">
                <a:extLst>
                  <a:ext uri="{FF2B5EF4-FFF2-40B4-BE49-F238E27FC236}">
                    <a16:creationId xmlns:a16="http://schemas.microsoft.com/office/drawing/2014/main" id="{3637119D-1E3D-40D8-9FA7-B3C3FDEB4309}"/>
                  </a:ext>
                </a:extLst>
              </p:cNvPr>
              <p:cNvSpPr/>
              <p:nvPr/>
            </p:nvSpPr>
            <p:spPr>
              <a:xfrm>
                <a:off x="1306426" y="689165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8" name="Freeform 69">
                <a:extLst>
                  <a:ext uri="{FF2B5EF4-FFF2-40B4-BE49-F238E27FC236}">
                    <a16:creationId xmlns:a16="http://schemas.microsoft.com/office/drawing/2014/main" id="{5240DC05-8554-4898-9C6C-5467DA9FCA17}"/>
                  </a:ext>
                </a:extLst>
              </p:cNvPr>
              <p:cNvSpPr/>
              <p:nvPr/>
            </p:nvSpPr>
            <p:spPr>
              <a:xfrm>
                <a:off x="1432133" y="689165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9" name="Freeform 70">
                <a:extLst>
                  <a:ext uri="{FF2B5EF4-FFF2-40B4-BE49-F238E27FC236}">
                    <a16:creationId xmlns:a16="http://schemas.microsoft.com/office/drawing/2014/main" id="{383DAB6C-9404-4D48-A8F8-025219752917}"/>
                  </a:ext>
                </a:extLst>
              </p:cNvPr>
              <p:cNvSpPr/>
              <p:nvPr/>
            </p:nvSpPr>
            <p:spPr>
              <a:xfrm>
                <a:off x="998165" y="562468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0" name="Freeform 71">
                <a:extLst>
                  <a:ext uri="{FF2B5EF4-FFF2-40B4-BE49-F238E27FC236}">
                    <a16:creationId xmlns:a16="http://schemas.microsoft.com/office/drawing/2014/main" id="{6F817B82-8B7C-4D09-BB0A-073B8D01118C}"/>
                  </a:ext>
                </a:extLst>
              </p:cNvPr>
              <p:cNvSpPr/>
              <p:nvPr/>
            </p:nvSpPr>
            <p:spPr>
              <a:xfrm>
                <a:off x="1121649" y="562468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1" name="Freeform 72">
                <a:extLst>
                  <a:ext uri="{FF2B5EF4-FFF2-40B4-BE49-F238E27FC236}">
                    <a16:creationId xmlns:a16="http://schemas.microsoft.com/office/drawing/2014/main" id="{8B5F54B4-C5D0-4655-ACA8-1795EFB39CBB}"/>
                  </a:ext>
                </a:extLst>
              </p:cNvPr>
              <p:cNvSpPr/>
              <p:nvPr/>
            </p:nvSpPr>
            <p:spPr>
              <a:xfrm>
                <a:off x="1248346" y="562468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2" name="Freeform 73">
                <a:extLst>
                  <a:ext uri="{FF2B5EF4-FFF2-40B4-BE49-F238E27FC236}">
                    <a16:creationId xmlns:a16="http://schemas.microsoft.com/office/drawing/2014/main" id="{6089C2A2-290B-4F2F-8DFB-1FCE71228B15}"/>
                  </a:ext>
                </a:extLst>
              </p:cNvPr>
              <p:cNvSpPr/>
              <p:nvPr/>
            </p:nvSpPr>
            <p:spPr>
              <a:xfrm>
                <a:off x="1375021" y="562468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3" name="Freeform 74">
                <a:extLst>
                  <a:ext uri="{FF2B5EF4-FFF2-40B4-BE49-F238E27FC236}">
                    <a16:creationId xmlns:a16="http://schemas.microsoft.com/office/drawing/2014/main" id="{04EF4804-859A-4630-9DEE-6686423B5C8A}"/>
                  </a:ext>
                </a:extLst>
              </p:cNvPr>
              <p:cNvSpPr/>
              <p:nvPr/>
            </p:nvSpPr>
            <p:spPr>
              <a:xfrm>
                <a:off x="1495470" y="562468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4" name="Freeform 75">
                <a:extLst>
                  <a:ext uri="{FF2B5EF4-FFF2-40B4-BE49-F238E27FC236}">
                    <a16:creationId xmlns:a16="http://schemas.microsoft.com/office/drawing/2014/main" id="{899B2978-9DA7-49BD-8BF6-C1CCAD8B59EA}"/>
                  </a:ext>
                </a:extLst>
              </p:cNvPr>
              <p:cNvSpPr/>
              <p:nvPr/>
            </p:nvSpPr>
            <p:spPr>
              <a:xfrm>
                <a:off x="165652" y="534362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5" name="Freeform 248">
                <a:extLst>
                  <a:ext uri="{FF2B5EF4-FFF2-40B4-BE49-F238E27FC236}">
                    <a16:creationId xmlns:a16="http://schemas.microsoft.com/office/drawing/2014/main" id="{03900053-0EB3-48EF-923E-E98E5E57EF7A}"/>
                  </a:ext>
                </a:extLst>
              </p:cNvPr>
              <p:cNvSpPr/>
              <p:nvPr/>
            </p:nvSpPr>
            <p:spPr>
              <a:xfrm>
                <a:off x="974" y="0"/>
                <a:ext cx="1675272" cy="48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2" y="21600"/>
                    </a:moveTo>
                    <a:cubicBezTo>
                      <a:pt x="1008" y="21600"/>
                      <a:pt x="1008" y="21600"/>
                      <a:pt x="1008" y="21600"/>
                    </a:cubicBezTo>
                    <a:cubicBezTo>
                      <a:pt x="432" y="21600"/>
                      <a:pt x="0" y="20093"/>
                      <a:pt x="0" y="18251"/>
                    </a:cubicBezTo>
                    <a:cubicBezTo>
                      <a:pt x="0" y="3516"/>
                      <a:pt x="0" y="3516"/>
                      <a:pt x="0" y="3516"/>
                    </a:cubicBezTo>
                    <a:cubicBezTo>
                      <a:pt x="0" y="1674"/>
                      <a:pt x="432" y="0"/>
                      <a:pt x="1008" y="0"/>
                    </a:cubicBezTo>
                    <a:cubicBezTo>
                      <a:pt x="20592" y="0"/>
                      <a:pt x="20592" y="0"/>
                      <a:pt x="20592" y="0"/>
                    </a:cubicBezTo>
                    <a:cubicBezTo>
                      <a:pt x="21168" y="0"/>
                      <a:pt x="21600" y="1674"/>
                      <a:pt x="21600" y="3516"/>
                    </a:cubicBezTo>
                    <a:cubicBezTo>
                      <a:pt x="21600" y="18251"/>
                      <a:pt x="21600" y="18251"/>
                      <a:pt x="21600" y="18251"/>
                    </a:cubicBezTo>
                    <a:cubicBezTo>
                      <a:pt x="21600" y="20093"/>
                      <a:pt x="21168" y="21600"/>
                      <a:pt x="20592" y="21600"/>
                    </a:cubicBezTo>
                    <a:close/>
                    <a:moveTo>
                      <a:pt x="1008" y="2679"/>
                    </a:moveTo>
                    <a:cubicBezTo>
                      <a:pt x="864" y="2679"/>
                      <a:pt x="768" y="3014"/>
                      <a:pt x="768" y="3516"/>
                    </a:cubicBezTo>
                    <a:cubicBezTo>
                      <a:pt x="768" y="18251"/>
                      <a:pt x="768" y="18251"/>
                      <a:pt x="768" y="18251"/>
                    </a:cubicBezTo>
                    <a:cubicBezTo>
                      <a:pt x="768" y="18586"/>
                      <a:pt x="864" y="18921"/>
                      <a:pt x="1008" y="18921"/>
                    </a:cubicBezTo>
                    <a:cubicBezTo>
                      <a:pt x="20592" y="18921"/>
                      <a:pt x="20592" y="18921"/>
                      <a:pt x="20592" y="18921"/>
                    </a:cubicBezTo>
                    <a:cubicBezTo>
                      <a:pt x="20736" y="18921"/>
                      <a:pt x="20832" y="18586"/>
                      <a:pt x="20832" y="18251"/>
                    </a:cubicBezTo>
                    <a:cubicBezTo>
                      <a:pt x="20832" y="3516"/>
                      <a:pt x="20832" y="3516"/>
                      <a:pt x="20832" y="3516"/>
                    </a:cubicBezTo>
                    <a:cubicBezTo>
                      <a:pt x="20832" y="3014"/>
                      <a:pt x="20736" y="2679"/>
                      <a:pt x="20592" y="2679"/>
                    </a:cubicBezTo>
                    <a:lnTo>
                      <a:pt x="1008" y="26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6" name="Freeform 249">
                <a:extLst>
                  <a:ext uri="{FF2B5EF4-FFF2-40B4-BE49-F238E27FC236}">
                    <a16:creationId xmlns:a16="http://schemas.microsoft.com/office/drawing/2014/main" id="{7F7FF94D-9413-4FEA-B455-9D8E3CD8CFC0}"/>
                  </a:ext>
                </a:extLst>
              </p:cNvPr>
              <p:cNvSpPr/>
              <p:nvPr/>
            </p:nvSpPr>
            <p:spPr>
              <a:xfrm>
                <a:off x="932559" y="28147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7" name="Freeform 250">
                <a:extLst>
                  <a:ext uri="{FF2B5EF4-FFF2-40B4-BE49-F238E27FC236}">
                    <a16:creationId xmlns:a16="http://schemas.microsoft.com/office/drawing/2014/main" id="{80844E1D-0D89-416F-B72A-1EC103F69AA7}"/>
                  </a:ext>
                </a:extLst>
              </p:cNvPr>
              <p:cNvSpPr/>
              <p:nvPr/>
            </p:nvSpPr>
            <p:spPr>
              <a:xfrm>
                <a:off x="1058309" y="281477"/>
                <a:ext cx="60041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8" name="Freeform 251">
                <a:extLst>
                  <a:ext uri="{FF2B5EF4-FFF2-40B4-BE49-F238E27FC236}">
                    <a16:creationId xmlns:a16="http://schemas.microsoft.com/office/drawing/2014/main" id="{3FB4A2A9-07EB-41A4-B3EA-104852CAE0A4}"/>
                  </a:ext>
                </a:extLst>
              </p:cNvPr>
              <p:cNvSpPr/>
              <p:nvPr/>
            </p:nvSpPr>
            <p:spPr>
              <a:xfrm>
                <a:off x="1185007" y="281477"/>
                <a:ext cx="5775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694" extrusionOk="0">
                    <a:moveTo>
                      <a:pt x="16835" y="2859"/>
                    </a:moveTo>
                    <a:cubicBezTo>
                      <a:pt x="20647" y="6671"/>
                      <a:pt x="20647" y="13023"/>
                      <a:pt x="16835" y="16835"/>
                    </a:cubicBezTo>
                    <a:cubicBezTo>
                      <a:pt x="13023" y="20647"/>
                      <a:pt x="6671" y="20647"/>
                      <a:pt x="2859" y="16835"/>
                    </a:cubicBezTo>
                    <a:cubicBezTo>
                      <a:pt x="-953" y="13023"/>
                      <a:pt x="-953" y="6671"/>
                      <a:pt x="2859" y="2859"/>
                    </a:cubicBezTo>
                    <a:cubicBezTo>
                      <a:pt x="6671" y="-953"/>
                      <a:pt x="13023" y="-953"/>
                      <a:pt x="16835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9" name="Freeform 252">
                <a:extLst>
                  <a:ext uri="{FF2B5EF4-FFF2-40B4-BE49-F238E27FC236}">
                    <a16:creationId xmlns:a16="http://schemas.microsoft.com/office/drawing/2014/main" id="{47E75AA8-C21C-4D96-81CC-6073942371D7}"/>
                  </a:ext>
                </a:extLst>
              </p:cNvPr>
              <p:cNvSpPr/>
              <p:nvPr/>
            </p:nvSpPr>
            <p:spPr>
              <a:xfrm>
                <a:off x="1306424" y="281477"/>
                <a:ext cx="62900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6800" y="2859"/>
                    </a:moveTo>
                    <a:cubicBezTo>
                      <a:pt x="20400" y="6671"/>
                      <a:pt x="20400" y="13023"/>
                      <a:pt x="16800" y="16835"/>
                    </a:cubicBezTo>
                    <a:cubicBezTo>
                      <a:pt x="13200" y="20647"/>
                      <a:pt x="7200" y="20647"/>
                      <a:pt x="3600" y="16835"/>
                    </a:cubicBezTo>
                    <a:cubicBezTo>
                      <a:pt x="-1200" y="13023"/>
                      <a:pt x="-1200" y="6671"/>
                      <a:pt x="3600" y="2859"/>
                    </a:cubicBezTo>
                    <a:cubicBezTo>
                      <a:pt x="7200" y="-953"/>
                      <a:pt x="13200" y="-953"/>
                      <a:pt x="168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0" name="Freeform 253">
                <a:extLst>
                  <a:ext uri="{FF2B5EF4-FFF2-40B4-BE49-F238E27FC236}">
                    <a16:creationId xmlns:a16="http://schemas.microsoft.com/office/drawing/2014/main" id="{1AA1003F-1118-4191-8741-C0E67A856F3C}"/>
                  </a:ext>
                </a:extLst>
              </p:cNvPr>
              <p:cNvSpPr/>
              <p:nvPr/>
            </p:nvSpPr>
            <p:spPr>
              <a:xfrm>
                <a:off x="1432130" y="281477"/>
                <a:ext cx="62899" cy="5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0" h="19694" extrusionOk="0">
                    <a:moveTo>
                      <a:pt x="15900" y="2859"/>
                    </a:moveTo>
                    <a:cubicBezTo>
                      <a:pt x="20700" y="6671"/>
                      <a:pt x="20700" y="13023"/>
                      <a:pt x="15900" y="16835"/>
                    </a:cubicBezTo>
                    <a:cubicBezTo>
                      <a:pt x="12300" y="20647"/>
                      <a:pt x="6300" y="20647"/>
                      <a:pt x="2700" y="16835"/>
                    </a:cubicBezTo>
                    <a:cubicBezTo>
                      <a:pt x="-900" y="13023"/>
                      <a:pt x="-900" y="6671"/>
                      <a:pt x="2700" y="2859"/>
                    </a:cubicBezTo>
                    <a:cubicBezTo>
                      <a:pt x="6300" y="-953"/>
                      <a:pt x="12300" y="-953"/>
                      <a:pt x="15900" y="28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1" name="Freeform 254">
                <a:extLst>
                  <a:ext uri="{FF2B5EF4-FFF2-40B4-BE49-F238E27FC236}">
                    <a16:creationId xmlns:a16="http://schemas.microsoft.com/office/drawing/2014/main" id="{26AE593E-F5B1-4A0E-A36E-584B3AC12563}"/>
                  </a:ext>
                </a:extLst>
              </p:cNvPr>
              <p:cNvSpPr/>
              <p:nvPr/>
            </p:nvSpPr>
            <p:spPr>
              <a:xfrm>
                <a:off x="998163" y="15478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2" name="Freeform 255">
                <a:extLst>
                  <a:ext uri="{FF2B5EF4-FFF2-40B4-BE49-F238E27FC236}">
                    <a16:creationId xmlns:a16="http://schemas.microsoft.com/office/drawing/2014/main" id="{C3CD0F80-C308-471D-B026-EF118FBC26EB}"/>
                  </a:ext>
                </a:extLst>
              </p:cNvPr>
              <p:cNvSpPr/>
              <p:nvPr/>
            </p:nvSpPr>
            <p:spPr>
              <a:xfrm>
                <a:off x="1121647" y="154780"/>
                <a:ext cx="60965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3" name="Freeform 256">
                <a:extLst>
                  <a:ext uri="{FF2B5EF4-FFF2-40B4-BE49-F238E27FC236}">
                    <a16:creationId xmlns:a16="http://schemas.microsoft.com/office/drawing/2014/main" id="{E5224788-11D7-4EB9-8728-45BF68E2B4B3}"/>
                  </a:ext>
                </a:extLst>
              </p:cNvPr>
              <p:cNvSpPr/>
              <p:nvPr/>
            </p:nvSpPr>
            <p:spPr>
              <a:xfrm>
                <a:off x="1248344" y="154780"/>
                <a:ext cx="57751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4" name="Freeform 257">
                <a:extLst>
                  <a:ext uri="{FF2B5EF4-FFF2-40B4-BE49-F238E27FC236}">
                    <a16:creationId xmlns:a16="http://schemas.microsoft.com/office/drawing/2014/main" id="{2EC7D12E-1D26-4994-A87B-D9109FE20C29}"/>
                  </a:ext>
                </a:extLst>
              </p:cNvPr>
              <p:cNvSpPr/>
              <p:nvPr/>
            </p:nvSpPr>
            <p:spPr>
              <a:xfrm>
                <a:off x="1375019" y="154780"/>
                <a:ext cx="57750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19800" extrusionOk="0">
                    <a:moveTo>
                      <a:pt x="16835" y="2700"/>
                    </a:moveTo>
                    <a:cubicBezTo>
                      <a:pt x="20647" y="6300"/>
                      <a:pt x="20647" y="13500"/>
                      <a:pt x="16835" y="17100"/>
                    </a:cubicBezTo>
                    <a:cubicBezTo>
                      <a:pt x="13023" y="20700"/>
                      <a:pt x="6671" y="20700"/>
                      <a:pt x="2859" y="17100"/>
                    </a:cubicBezTo>
                    <a:cubicBezTo>
                      <a:pt x="-953" y="13500"/>
                      <a:pt x="-953" y="6300"/>
                      <a:pt x="2859" y="2700"/>
                    </a:cubicBezTo>
                    <a:cubicBezTo>
                      <a:pt x="6671" y="-900"/>
                      <a:pt x="13023" y="-900"/>
                      <a:pt x="16835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5" name="Freeform 258">
                <a:extLst>
                  <a:ext uri="{FF2B5EF4-FFF2-40B4-BE49-F238E27FC236}">
                    <a16:creationId xmlns:a16="http://schemas.microsoft.com/office/drawing/2014/main" id="{8FB823EE-B174-4D6E-9602-ACB32012EF57}"/>
                  </a:ext>
                </a:extLst>
              </p:cNvPr>
              <p:cNvSpPr/>
              <p:nvPr/>
            </p:nvSpPr>
            <p:spPr>
              <a:xfrm>
                <a:off x="1495468" y="154780"/>
                <a:ext cx="63867" cy="6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9800" extrusionOk="0">
                    <a:moveTo>
                      <a:pt x="17100" y="2700"/>
                    </a:moveTo>
                    <a:cubicBezTo>
                      <a:pt x="20700" y="6300"/>
                      <a:pt x="20700" y="13500"/>
                      <a:pt x="17100" y="17100"/>
                    </a:cubicBezTo>
                    <a:cubicBezTo>
                      <a:pt x="13500" y="20700"/>
                      <a:pt x="6300" y="20700"/>
                      <a:pt x="2700" y="17100"/>
                    </a:cubicBezTo>
                    <a:cubicBezTo>
                      <a:pt x="-900" y="13500"/>
                      <a:pt x="-900" y="6300"/>
                      <a:pt x="2700" y="2700"/>
                    </a:cubicBezTo>
                    <a:cubicBezTo>
                      <a:pt x="6300" y="-900"/>
                      <a:pt x="13500" y="-900"/>
                      <a:pt x="17100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6" name="Freeform 259">
                <a:extLst>
                  <a:ext uri="{FF2B5EF4-FFF2-40B4-BE49-F238E27FC236}">
                    <a16:creationId xmlns:a16="http://schemas.microsoft.com/office/drawing/2014/main" id="{A0249498-DEC5-48D5-AB3A-84E7BEB9A7BB}"/>
                  </a:ext>
                </a:extLst>
              </p:cNvPr>
              <p:cNvSpPr/>
              <p:nvPr/>
            </p:nvSpPr>
            <p:spPr>
              <a:xfrm>
                <a:off x="165650" y="126674"/>
                <a:ext cx="240684" cy="24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4" y="21600"/>
                    </a:moveTo>
                    <a:cubicBezTo>
                      <a:pt x="4652" y="21600"/>
                      <a:pt x="0" y="16615"/>
                      <a:pt x="0" y="10634"/>
                    </a:cubicBezTo>
                    <a:cubicBezTo>
                      <a:pt x="0" y="4985"/>
                      <a:pt x="4652" y="0"/>
                      <a:pt x="10634" y="0"/>
                    </a:cubicBezTo>
                    <a:cubicBezTo>
                      <a:pt x="16615" y="0"/>
                      <a:pt x="21600" y="4985"/>
                      <a:pt x="21600" y="10634"/>
                    </a:cubicBezTo>
                    <a:cubicBezTo>
                      <a:pt x="21600" y="16615"/>
                      <a:pt x="16615" y="21600"/>
                      <a:pt x="10634" y="21600"/>
                    </a:cubicBezTo>
                    <a:close/>
                    <a:moveTo>
                      <a:pt x="10634" y="5317"/>
                    </a:moveTo>
                    <a:cubicBezTo>
                      <a:pt x="7643" y="5317"/>
                      <a:pt x="5317" y="7643"/>
                      <a:pt x="5317" y="10634"/>
                    </a:cubicBezTo>
                    <a:cubicBezTo>
                      <a:pt x="5317" y="13957"/>
                      <a:pt x="7643" y="16283"/>
                      <a:pt x="10634" y="16283"/>
                    </a:cubicBezTo>
                    <a:cubicBezTo>
                      <a:pt x="13625" y="16283"/>
                      <a:pt x="16283" y="13957"/>
                      <a:pt x="16283" y="10634"/>
                    </a:cubicBezTo>
                    <a:cubicBezTo>
                      <a:pt x="16283" y="7643"/>
                      <a:pt x="13625" y="5317"/>
                      <a:pt x="10634" y="5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CD734-1A8A-48FE-80E7-0441A0ECF4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59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rgbClr val="FBFCFF"/>
            </a:gs>
            <a:gs pos="100000">
              <a:schemeClr val="bg1">
                <a:lumMod val="75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909D73-8C9E-45C6-98D5-641354AC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3" y="228723"/>
            <a:ext cx="7950201" cy="134497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kern="0" spc="-120">
                <a:solidFill>
                  <a:srgbClr val="3E4046"/>
                </a:solidFill>
                <a:latin typeface="Helvetica Neue"/>
                <a:sym typeface="Helvetica Neue"/>
              </a:rPr>
              <a:t>Workflow managers</a:t>
            </a:r>
            <a:endParaRPr lang="en-US" sz="4000" dirty="0">
              <a:solidFill>
                <a:srgbClr val="3E4046"/>
              </a:solidFill>
            </a:endParaRPr>
          </a:p>
        </p:txBody>
      </p:sp>
      <p:sp>
        <p:nvSpPr>
          <p:cNvPr id="15" name="Massive flexibility in a single-file container">
            <a:extLst>
              <a:ext uri="{FF2B5EF4-FFF2-40B4-BE49-F238E27FC236}">
                <a16:creationId xmlns:a16="http://schemas.microsoft.com/office/drawing/2014/main" id="{9C34EF3F-B8BB-47BA-921E-97B710DCD22D}"/>
              </a:ext>
            </a:extLst>
          </p:cNvPr>
          <p:cNvSpPr txBox="1">
            <a:spLocks/>
          </p:cNvSpPr>
          <p:nvPr/>
        </p:nvSpPr>
        <p:spPr>
          <a:xfrm>
            <a:off x="385531" y="1159811"/>
            <a:ext cx="1148202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50" normalizeH="0" baseline="0" noProof="0" dirty="0">
                <a:ln>
                  <a:noFill/>
                </a:ln>
                <a:solidFill>
                  <a:srgbClr val="C87D37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many workflow managers can leverage singularity containers natively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20221-C890-419A-8E02-ED6413B27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4" y="4695320"/>
            <a:ext cx="4124325" cy="826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57D4C-A3CF-4D28-BFE9-15D47AB1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01" y="3160770"/>
            <a:ext cx="4044894" cy="5364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D667EB-19ED-4756-9944-20C7CF71BC33}"/>
              </a:ext>
            </a:extLst>
          </p:cNvPr>
          <p:cNvGrpSpPr/>
          <p:nvPr/>
        </p:nvGrpSpPr>
        <p:grpSpPr>
          <a:xfrm>
            <a:off x="1440241" y="2138362"/>
            <a:ext cx="3455609" cy="2208074"/>
            <a:chOff x="1440241" y="2138362"/>
            <a:chExt cx="3455609" cy="22080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56064C-CD50-40F7-BC2C-50A010BE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241" y="2138362"/>
              <a:ext cx="3128963" cy="17383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9962C6-726E-46C9-9082-6E78213511CF}"/>
                </a:ext>
              </a:extLst>
            </p:cNvPr>
            <p:cNvSpPr txBox="1"/>
            <p:nvPr/>
          </p:nvSpPr>
          <p:spPr>
            <a:xfrm>
              <a:off x="2143125" y="3638550"/>
              <a:ext cx="27527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Cromwell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BCF61-77D2-473D-B756-C8DA5F52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856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98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294FAD-8585-4005-9ACC-B63B7563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007" y="450040"/>
            <a:ext cx="5599466" cy="846138"/>
          </a:xfrm>
        </p:spPr>
        <p:txBody>
          <a:bodyPr>
            <a:normAutofit/>
          </a:bodyPr>
          <a:lstStyle/>
          <a:p>
            <a:r>
              <a:rPr lang="en-US" dirty="0"/>
              <a:t>The future of containers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F8B3DC8-E00C-49B6-95A3-CC3B66C08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4007" y="1144616"/>
            <a:ext cx="5599466" cy="769441"/>
          </a:xfrm>
        </p:spPr>
        <p:txBody>
          <a:bodyPr/>
          <a:lstStyle/>
          <a:p>
            <a:r>
              <a:rPr lang="en-US" dirty="0"/>
              <a:t>Remaining challenges and upcoming features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D97F15A-A1DA-433F-9D08-CD5708F90A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14007" y="2191436"/>
            <a:ext cx="5597438" cy="4570233"/>
          </a:xfrm>
        </p:spPr>
        <p:txBody>
          <a:bodyPr/>
          <a:lstStyle/>
          <a:p>
            <a:r>
              <a:rPr lang="en-US" dirty="0"/>
              <a:t>More work should be done to abstract workflow tools</a:t>
            </a:r>
          </a:p>
          <a:p>
            <a:r>
              <a:rPr lang="en-US" dirty="0"/>
              <a:t>Security is an ongoing topic</a:t>
            </a:r>
          </a:p>
          <a:p>
            <a:r>
              <a:rPr lang="en-US" dirty="0"/>
              <a:t>Container encryption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9688B3-10A2-4543-9535-DA2967CB63C1}"/>
              </a:ext>
            </a:extLst>
          </p:cNvPr>
          <p:cNvGrpSpPr/>
          <p:nvPr/>
        </p:nvGrpSpPr>
        <p:grpSpPr>
          <a:xfrm>
            <a:off x="685914" y="2099996"/>
            <a:ext cx="4649826" cy="3129136"/>
            <a:chOff x="149826" y="1296178"/>
            <a:chExt cx="5844282" cy="3932954"/>
          </a:xfrm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737A22C1-C19C-48D8-ACBF-9127A95AE12C}"/>
                </a:ext>
              </a:extLst>
            </p:cNvPr>
            <p:cNvSpPr/>
            <p:nvPr/>
          </p:nvSpPr>
          <p:spPr>
            <a:xfrm>
              <a:off x="149826" y="1296178"/>
              <a:ext cx="5844282" cy="3932954"/>
            </a:xfrm>
            <a:prstGeom prst="roundRect">
              <a:avLst>
                <a:gd name="adj" fmla="val 3482"/>
              </a:avLst>
            </a:prstGeom>
            <a:solidFill>
              <a:srgbClr val="FFFFFF">
                <a:alpha val="9856"/>
              </a:srgbClr>
            </a:solidFill>
            <a:ln w="38100">
              <a:solidFill>
                <a:srgbClr val="FFFFFF"/>
              </a:solidFill>
              <a:miter lim="400000"/>
            </a:ln>
          </p:spPr>
          <p:txBody>
            <a:bodyPr lIns="71436" tIns="71436" rIns="71436" bIns="71436" anchor="ctr"/>
            <a:lstStyle/>
            <a:p>
              <a:pPr defTabSz="685800">
                <a:lnSpc>
                  <a:spcPct val="80000"/>
                </a:lnSpc>
                <a:defRPr sz="4500" b="1">
                  <a:solidFill>
                    <a:srgbClr val="FCFEFF"/>
                  </a:solidFill>
                </a:defRPr>
              </a:pPr>
              <a:endParaRPr/>
            </a:p>
          </p:txBody>
        </p: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28C564FF-2C73-4303-944F-ABD08843B752}"/>
                </a:ext>
              </a:extLst>
            </p:cNvPr>
            <p:cNvGrpSpPr/>
            <p:nvPr/>
          </p:nvGrpSpPr>
          <p:grpSpPr>
            <a:xfrm>
              <a:off x="2161202" y="2655182"/>
              <a:ext cx="1821530" cy="2067194"/>
              <a:chOff x="0" y="-6"/>
              <a:chExt cx="1821528" cy="2067192"/>
            </a:xfrm>
          </p:grpSpPr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44182229-4098-4D0C-89BA-141907236726}"/>
                  </a:ext>
                </a:extLst>
              </p:cNvPr>
              <p:cNvSpPr/>
              <p:nvPr/>
            </p:nvSpPr>
            <p:spPr>
              <a:xfrm>
                <a:off x="-1" y="444700"/>
                <a:ext cx="945345" cy="1622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2" extrusionOk="0">
                    <a:moveTo>
                      <a:pt x="20845" y="21572"/>
                    </a:moveTo>
                    <a:cubicBezTo>
                      <a:pt x="20751" y="21572"/>
                      <a:pt x="20657" y="21572"/>
                      <a:pt x="20468" y="21517"/>
                    </a:cubicBezTo>
                    <a:cubicBezTo>
                      <a:pt x="377" y="15596"/>
                      <a:pt x="377" y="15596"/>
                      <a:pt x="377" y="15596"/>
                    </a:cubicBezTo>
                    <a:cubicBezTo>
                      <a:pt x="94" y="15542"/>
                      <a:pt x="0" y="15377"/>
                      <a:pt x="0" y="15213"/>
                    </a:cubicBezTo>
                    <a:cubicBezTo>
                      <a:pt x="0" y="465"/>
                      <a:pt x="0" y="465"/>
                      <a:pt x="0" y="465"/>
                    </a:cubicBezTo>
                    <a:cubicBezTo>
                      <a:pt x="0" y="301"/>
                      <a:pt x="94" y="136"/>
                      <a:pt x="283" y="82"/>
                    </a:cubicBezTo>
                    <a:cubicBezTo>
                      <a:pt x="566" y="-28"/>
                      <a:pt x="849" y="-28"/>
                      <a:pt x="1038" y="82"/>
                    </a:cubicBezTo>
                    <a:cubicBezTo>
                      <a:pt x="21223" y="6002"/>
                      <a:pt x="21223" y="6002"/>
                      <a:pt x="21223" y="6002"/>
                    </a:cubicBezTo>
                    <a:cubicBezTo>
                      <a:pt x="21411" y="6057"/>
                      <a:pt x="21600" y="6222"/>
                      <a:pt x="21600" y="6386"/>
                    </a:cubicBezTo>
                    <a:cubicBezTo>
                      <a:pt x="21600" y="21133"/>
                      <a:pt x="21600" y="21133"/>
                      <a:pt x="21600" y="21133"/>
                    </a:cubicBezTo>
                    <a:cubicBezTo>
                      <a:pt x="21600" y="21298"/>
                      <a:pt x="21506" y="21408"/>
                      <a:pt x="21223" y="21517"/>
                    </a:cubicBezTo>
                    <a:cubicBezTo>
                      <a:pt x="21128" y="21572"/>
                      <a:pt x="20940" y="21572"/>
                      <a:pt x="20845" y="21572"/>
                    </a:cubicBezTo>
                    <a:close/>
                    <a:moveTo>
                      <a:pt x="1509" y="14938"/>
                    </a:moveTo>
                    <a:cubicBezTo>
                      <a:pt x="20091" y="20421"/>
                      <a:pt x="20091" y="20421"/>
                      <a:pt x="20091" y="20421"/>
                    </a:cubicBezTo>
                    <a:cubicBezTo>
                      <a:pt x="20091" y="6660"/>
                      <a:pt x="20091" y="6660"/>
                      <a:pt x="20091" y="6660"/>
                    </a:cubicBezTo>
                    <a:cubicBezTo>
                      <a:pt x="1509" y="1178"/>
                      <a:pt x="1509" y="1178"/>
                      <a:pt x="1509" y="1178"/>
                    </a:cubicBezTo>
                    <a:lnTo>
                      <a:pt x="1509" y="1493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8A19D89E-7D81-4040-AEAA-E1E4BB561D6F}"/>
                  </a:ext>
                </a:extLst>
              </p:cNvPr>
              <p:cNvSpPr/>
              <p:nvPr/>
            </p:nvSpPr>
            <p:spPr>
              <a:xfrm>
                <a:off x="878817" y="444700"/>
                <a:ext cx="941846" cy="1622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2" extrusionOk="0">
                    <a:moveTo>
                      <a:pt x="755" y="21572"/>
                    </a:moveTo>
                    <a:cubicBezTo>
                      <a:pt x="660" y="21572"/>
                      <a:pt x="472" y="21572"/>
                      <a:pt x="377" y="21517"/>
                    </a:cubicBezTo>
                    <a:cubicBezTo>
                      <a:pt x="94" y="21408"/>
                      <a:pt x="0" y="21298"/>
                      <a:pt x="0" y="21133"/>
                    </a:cubicBezTo>
                    <a:cubicBezTo>
                      <a:pt x="0" y="6386"/>
                      <a:pt x="0" y="6386"/>
                      <a:pt x="0" y="6386"/>
                    </a:cubicBezTo>
                    <a:cubicBezTo>
                      <a:pt x="0" y="6222"/>
                      <a:pt x="189" y="6057"/>
                      <a:pt x="377" y="6002"/>
                    </a:cubicBezTo>
                    <a:cubicBezTo>
                      <a:pt x="20562" y="82"/>
                      <a:pt x="20562" y="82"/>
                      <a:pt x="20562" y="82"/>
                    </a:cubicBezTo>
                    <a:cubicBezTo>
                      <a:pt x="20751" y="-28"/>
                      <a:pt x="21034" y="-28"/>
                      <a:pt x="21317" y="82"/>
                    </a:cubicBezTo>
                    <a:cubicBezTo>
                      <a:pt x="21506" y="136"/>
                      <a:pt x="21600" y="301"/>
                      <a:pt x="21600" y="465"/>
                    </a:cubicBezTo>
                    <a:cubicBezTo>
                      <a:pt x="21600" y="15213"/>
                      <a:pt x="21600" y="15213"/>
                      <a:pt x="21600" y="15213"/>
                    </a:cubicBezTo>
                    <a:cubicBezTo>
                      <a:pt x="21600" y="15377"/>
                      <a:pt x="21506" y="15542"/>
                      <a:pt x="21223" y="15596"/>
                    </a:cubicBezTo>
                    <a:cubicBezTo>
                      <a:pt x="1132" y="21517"/>
                      <a:pt x="1132" y="21517"/>
                      <a:pt x="1132" y="21517"/>
                    </a:cubicBezTo>
                    <a:cubicBezTo>
                      <a:pt x="943" y="21572"/>
                      <a:pt x="849" y="21572"/>
                      <a:pt x="755" y="21572"/>
                    </a:cubicBezTo>
                    <a:close/>
                    <a:moveTo>
                      <a:pt x="1509" y="6660"/>
                    </a:moveTo>
                    <a:cubicBezTo>
                      <a:pt x="1509" y="20421"/>
                      <a:pt x="1509" y="20421"/>
                      <a:pt x="1509" y="20421"/>
                    </a:cubicBezTo>
                    <a:cubicBezTo>
                      <a:pt x="20091" y="14938"/>
                      <a:pt x="20091" y="14938"/>
                      <a:pt x="20091" y="14938"/>
                    </a:cubicBezTo>
                    <a:cubicBezTo>
                      <a:pt x="20091" y="1178"/>
                      <a:pt x="20091" y="1178"/>
                      <a:pt x="20091" y="1178"/>
                    </a:cubicBezTo>
                    <a:lnTo>
                      <a:pt x="1509" y="666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E74AA93A-7E06-4574-A133-5551B3A5C83A}"/>
                  </a:ext>
                </a:extLst>
              </p:cNvPr>
              <p:cNvSpPr/>
              <p:nvPr/>
            </p:nvSpPr>
            <p:spPr>
              <a:xfrm>
                <a:off x="584" y="-7"/>
                <a:ext cx="1819410" cy="512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343" extrusionOk="0">
                    <a:moveTo>
                      <a:pt x="21113" y="21343"/>
                    </a:moveTo>
                    <a:cubicBezTo>
                      <a:pt x="21065" y="21343"/>
                      <a:pt x="21016" y="21171"/>
                      <a:pt x="20967" y="21171"/>
                    </a:cubicBezTo>
                    <a:cubicBezTo>
                      <a:pt x="10751" y="3000"/>
                      <a:pt x="10751" y="3000"/>
                      <a:pt x="10751" y="3000"/>
                    </a:cubicBezTo>
                    <a:cubicBezTo>
                      <a:pt x="535" y="21171"/>
                      <a:pt x="535" y="21171"/>
                      <a:pt x="535" y="21171"/>
                    </a:cubicBezTo>
                    <a:cubicBezTo>
                      <a:pt x="340" y="21514"/>
                      <a:pt x="146" y="21171"/>
                      <a:pt x="48" y="20485"/>
                    </a:cubicBezTo>
                    <a:cubicBezTo>
                      <a:pt x="-49" y="19800"/>
                      <a:pt x="0" y="19114"/>
                      <a:pt x="194" y="18771"/>
                    </a:cubicBezTo>
                    <a:cubicBezTo>
                      <a:pt x="10556" y="257"/>
                      <a:pt x="10556" y="257"/>
                      <a:pt x="10556" y="257"/>
                    </a:cubicBezTo>
                    <a:cubicBezTo>
                      <a:pt x="10702" y="-86"/>
                      <a:pt x="10800" y="-86"/>
                      <a:pt x="10946" y="257"/>
                    </a:cubicBezTo>
                    <a:cubicBezTo>
                      <a:pt x="21308" y="18771"/>
                      <a:pt x="21308" y="18771"/>
                      <a:pt x="21308" y="18771"/>
                    </a:cubicBezTo>
                    <a:cubicBezTo>
                      <a:pt x="21502" y="19114"/>
                      <a:pt x="21551" y="19800"/>
                      <a:pt x="21454" y="20485"/>
                    </a:cubicBezTo>
                    <a:cubicBezTo>
                      <a:pt x="21405" y="21000"/>
                      <a:pt x="21259" y="21343"/>
                      <a:pt x="21113" y="21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3C4A3675-81D0-41CF-BCCB-9A3FD9BBC25A}"/>
                  </a:ext>
                </a:extLst>
              </p:cNvPr>
              <p:cNvSpPr/>
              <p:nvPr/>
            </p:nvSpPr>
            <p:spPr>
              <a:xfrm>
                <a:off x="34144" y="1505088"/>
                <a:ext cx="132411" cy="99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2" h="20550" extrusionOk="0">
                    <a:moveTo>
                      <a:pt x="5312" y="20550"/>
                    </a:moveTo>
                    <a:cubicBezTo>
                      <a:pt x="3406" y="20550"/>
                      <a:pt x="1500" y="18822"/>
                      <a:pt x="229" y="16230"/>
                    </a:cubicBezTo>
                    <a:cubicBezTo>
                      <a:pt x="-406" y="12774"/>
                      <a:pt x="229" y="9318"/>
                      <a:pt x="2770" y="7590"/>
                    </a:cubicBezTo>
                    <a:cubicBezTo>
                      <a:pt x="13570" y="678"/>
                      <a:pt x="13570" y="678"/>
                      <a:pt x="13570" y="678"/>
                    </a:cubicBezTo>
                    <a:cubicBezTo>
                      <a:pt x="16112" y="-1050"/>
                      <a:pt x="18653" y="678"/>
                      <a:pt x="19923" y="4134"/>
                    </a:cubicBezTo>
                    <a:cubicBezTo>
                      <a:pt x="21194" y="7590"/>
                      <a:pt x="19923" y="11910"/>
                      <a:pt x="17382" y="13638"/>
                    </a:cubicBezTo>
                    <a:cubicBezTo>
                      <a:pt x="7218" y="19686"/>
                      <a:pt x="7218" y="19686"/>
                      <a:pt x="7218" y="19686"/>
                    </a:cubicBezTo>
                    <a:cubicBezTo>
                      <a:pt x="6582" y="20550"/>
                      <a:pt x="5947" y="20550"/>
                      <a:pt x="5312" y="20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" name="Freeform 87">
                <a:extLst>
                  <a:ext uri="{FF2B5EF4-FFF2-40B4-BE49-F238E27FC236}">
                    <a16:creationId xmlns:a16="http://schemas.microsoft.com/office/drawing/2014/main" id="{86D934C5-CAF4-452D-92B7-B0F6D015E741}"/>
                  </a:ext>
                </a:extLst>
              </p:cNvPr>
              <p:cNvSpPr/>
              <p:nvPr/>
            </p:nvSpPr>
            <p:spPr>
              <a:xfrm>
                <a:off x="243108" y="1238914"/>
                <a:ext cx="497662" cy="268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3" h="21202" extrusionOk="0">
                    <a:moveTo>
                      <a:pt x="1367" y="21202"/>
                    </a:moveTo>
                    <a:cubicBezTo>
                      <a:pt x="841" y="21202"/>
                      <a:pt x="314" y="20547"/>
                      <a:pt x="138" y="19566"/>
                    </a:cubicBezTo>
                    <a:cubicBezTo>
                      <a:pt x="-213" y="18257"/>
                      <a:pt x="138" y="16947"/>
                      <a:pt x="841" y="16293"/>
                    </a:cubicBezTo>
                    <a:cubicBezTo>
                      <a:pt x="6811" y="11057"/>
                      <a:pt x="6811" y="11057"/>
                      <a:pt x="6811" y="11057"/>
                    </a:cubicBezTo>
                    <a:cubicBezTo>
                      <a:pt x="7514" y="10402"/>
                      <a:pt x="8392" y="10729"/>
                      <a:pt x="8743" y="12038"/>
                    </a:cubicBezTo>
                    <a:cubicBezTo>
                      <a:pt x="9094" y="13347"/>
                      <a:pt x="8743" y="14984"/>
                      <a:pt x="8041" y="15638"/>
                    </a:cubicBezTo>
                    <a:cubicBezTo>
                      <a:pt x="1894" y="20875"/>
                      <a:pt x="1894" y="20875"/>
                      <a:pt x="1894" y="20875"/>
                    </a:cubicBezTo>
                    <a:cubicBezTo>
                      <a:pt x="1719" y="21202"/>
                      <a:pt x="1543" y="21202"/>
                      <a:pt x="1367" y="21202"/>
                    </a:cubicBezTo>
                    <a:close/>
                    <a:moveTo>
                      <a:pt x="13660" y="10729"/>
                    </a:moveTo>
                    <a:cubicBezTo>
                      <a:pt x="13133" y="10729"/>
                      <a:pt x="12607" y="10075"/>
                      <a:pt x="12431" y="9093"/>
                    </a:cubicBezTo>
                    <a:cubicBezTo>
                      <a:pt x="12080" y="7784"/>
                      <a:pt x="12255" y="6147"/>
                      <a:pt x="12958" y="5493"/>
                    </a:cubicBezTo>
                    <a:cubicBezTo>
                      <a:pt x="19104" y="257"/>
                      <a:pt x="19104" y="257"/>
                      <a:pt x="19104" y="257"/>
                    </a:cubicBezTo>
                    <a:cubicBezTo>
                      <a:pt x="19807" y="-398"/>
                      <a:pt x="20685" y="257"/>
                      <a:pt x="21036" y="1566"/>
                    </a:cubicBezTo>
                    <a:cubicBezTo>
                      <a:pt x="21387" y="2875"/>
                      <a:pt x="21036" y="4511"/>
                      <a:pt x="20333" y="4838"/>
                    </a:cubicBezTo>
                    <a:cubicBezTo>
                      <a:pt x="14187" y="10402"/>
                      <a:pt x="14187" y="10402"/>
                      <a:pt x="14187" y="10402"/>
                    </a:cubicBezTo>
                    <a:cubicBezTo>
                      <a:pt x="14011" y="10402"/>
                      <a:pt x="13836" y="10729"/>
                      <a:pt x="13660" y="10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" name="Freeform 88">
                <a:extLst>
                  <a:ext uri="{FF2B5EF4-FFF2-40B4-BE49-F238E27FC236}">
                    <a16:creationId xmlns:a16="http://schemas.microsoft.com/office/drawing/2014/main" id="{D40A4F2A-8218-4B21-B6BA-3DD9BC5EED21}"/>
                  </a:ext>
                </a:extLst>
              </p:cNvPr>
              <p:cNvSpPr/>
              <p:nvPr/>
            </p:nvSpPr>
            <p:spPr>
              <a:xfrm>
                <a:off x="818440" y="1140368"/>
                <a:ext cx="201292" cy="96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0520" extrusionOk="0">
                    <a:moveTo>
                      <a:pt x="17436" y="20520"/>
                    </a:moveTo>
                    <a:cubicBezTo>
                      <a:pt x="17004" y="20520"/>
                      <a:pt x="16572" y="20520"/>
                      <a:pt x="16140" y="19656"/>
                    </a:cubicBezTo>
                    <a:cubicBezTo>
                      <a:pt x="10524" y="14472"/>
                      <a:pt x="10524" y="14472"/>
                      <a:pt x="10524" y="14472"/>
                    </a:cubicBezTo>
                    <a:cubicBezTo>
                      <a:pt x="4908" y="19656"/>
                      <a:pt x="4908" y="19656"/>
                      <a:pt x="4908" y="19656"/>
                    </a:cubicBezTo>
                    <a:cubicBezTo>
                      <a:pt x="3180" y="21384"/>
                      <a:pt x="1020" y="19656"/>
                      <a:pt x="156" y="16200"/>
                    </a:cubicBezTo>
                    <a:cubicBezTo>
                      <a:pt x="-276" y="12744"/>
                      <a:pt x="156" y="9288"/>
                      <a:pt x="1884" y="7560"/>
                    </a:cubicBezTo>
                    <a:cubicBezTo>
                      <a:pt x="9228" y="648"/>
                      <a:pt x="9228" y="648"/>
                      <a:pt x="9228" y="648"/>
                    </a:cubicBezTo>
                    <a:cubicBezTo>
                      <a:pt x="10092" y="-216"/>
                      <a:pt x="10956" y="-216"/>
                      <a:pt x="11820" y="648"/>
                    </a:cubicBezTo>
                    <a:cubicBezTo>
                      <a:pt x="19164" y="7560"/>
                      <a:pt x="19164" y="7560"/>
                      <a:pt x="19164" y="7560"/>
                    </a:cubicBezTo>
                    <a:cubicBezTo>
                      <a:pt x="20892" y="9288"/>
                      <a:pt x="21324" y="12744"/>
                      <a:pt x="20892" y="16200"/>
                    </a:cubicBezTo>
                    <a:cubicBezTo>
                      <a:pt x="20028" y="18792"/>
                      <a:pt x="18732" y="20520"/>
                      <a:pt x="17436" y="205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" name="Freeform 89">
                <a:extLst>
                  <a:ext uri="{FF2B5EF4-FFF2-40B4-BE49-F238E27FC236}">
                    <a16:creationId xmlns:a16="http://schemas.microsoft.com/office/drawing/2014/main" id="{E82FC46F-1E36-41E5-A989-1F5372DD59FE}"/>
                  </a:ext>
                </a:extLst>
              </p:cNvPr>
              <p:cNvSpPr/>
              <p:nvPr/>
            </p:nvSpPr>
            <p:spPr>
              <a:xfrm>
                <a:off x="1100907" y="1240026"/>
                <a:ext cx="507032" cy="273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394" extrusionOk="0">
                    <a:moveTo>
                      <a:pt x="19835" y="21394"/>
                    </a:moveTo>
                    <a:cubicBezTo>
                      <a:pt x="19662" y="21394"/>
                      <a:pt x="19489" y="21072"/>
                      <a:pt x="19316" y="21072"/>
                    </a:cubicBezTo>
                    <a:cubicBezTo>
                      <a:pt x="13096" y="15591"/>
                      <a:pt x="13096" y="15591"/>
                      <a:pt x="13096" y="15591"/>
                    </a:cubicBezTo>
                    <a:cubicBezTo>
                      <a:pt x="12404" y="14946"/>
                      <a:pt x="12059" y="13657"/>
                      <a:pt x="12404" y="12367"/>
                    </a:cubicBezTo>
                    <a:cubicBezTo>
                      <a:pt x="12750" y="11078"/>
                      <a:pt x="13614" y="10433"/>
                      <a:pt x="14305" y="11078"/>
                    </a:cubicBezTo>
                    <a:cubicBezTo>
                      <a:pt x="20526" y="16236"/>
                      <a:pt x="20526" y="16236"/>
                      <a:pt x="20526" y="16236"/>
                    </a:cubicBezTo>
                    <a:cubicBezTo>
                      <a:pt x="21217" y="16881"/>
                      <a:pt x="21390" y="18493"/>
                      <a:pt x="21217" y="19782"/>
                    </a:cubicBezTo>
                    <a:cubicBezTo>
                      <a:pt x="20872" y="20749"/>
                      <a:pt x="20353" y="21394"/>
                      <a:pt x="19835" y="21394"/>
                    </a:cubicBezTo>
                    <a:close/>
                    <a:moveTo>
                      <a:pt x="7566" y="10433"/>
                    </a:moveTo>
                    <a:cubicBezTo>
                      <a:pt x="7393" y="10433"/>
                      <a:pt x="7220" y="10433"/>
                      <a:pt x="6875" y="10433"/>
                    </a:cubicBezTo>
                    <a:cubicBezTo>
                      <a:pt x="827" y="4952"/>
                      <a:pt x="827" y="4952"/>
                      <a:pt x="827" y="4952"/>
                    </a:cubicBezTo>
                    <a:cubicBezTo>
                      <a:pt x="136" y="4307"/>
                      <a:pt x="-210" y="2695"/>
                      <a:pt x="136" y="1406"/>
                    </a:cubicBezTo>
                    <a:cubicBezTo>
                      <a:pt x="481" y="116"/>
                      <a:pt x="1172" y="-206"/>
                      <a:pt x="1864" y="116"/>
                    </a:cubicBezTo>
                    <a:cubicBezTo>
                      <a:pt x="8084" y="5597"/>
                      <a:pt x="8084" y="5597"/>
                      <a:pt x="8084" y="5597"/>
                    </a:cubicBezTo>
                    <a:cubicBezTo>
                      <a:pt x="8776" y="6242"/>
                      <a:pt x="9121" y="7854"/>
                      <a:pt x="8776" y="9143"/>
                    </a:cubicBezTo>
                    <a:cubicBezTo>
                      <a:pt x="8603" y="10110"/>
                      <a:pt x="8084" y="10433"/>
                      <a:pt x="7566" y="104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" name="Freeform 90">
                <a:extLst>
                  <a:ext uri="{FF2B5EF4-FFF2-40B4-BE49-F238E27FC236}">
                    <a16:creationId xmlns:a16="http://schemas.microsoft.com/office/drawing/2014/main" id="{C61ABBAB-1B92-4A07-8AB8-8A63F2E44691}"/>
                  </a:ext>
                </a:extLst>
              </p:cNvPr>
              <p:cNvSpPr/>
              <p:nvPr/>
            </p:nvSpPr>
            <p:spPr>
              <a:xfrm>
                <a:off x="1689118" y="1515423"/>
                <a:ext cx="132411" cy="96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2" h="20550" extrusionOk="0">
                    <a:moveTo>
                      <a:pt x="15110" y="20550"/>
                    </a:moveTo>
                    <a:cubicBezTo>
                      <a:pt x="14475" y="20550"/>
                      <a:pt x="13840" y="20550"/>
                      <a:pt x="13204" y="19686"/>
                    </a:cubicBezTo>
                    <a:cubicBezTo>
                      <a:pt x="3040" y="13638"/>
                      <a:pt x="3040" y="13638"/>
                      <a:pt x="3040" y="13638"/>
                    </a:cubicBezTo>
                    <a:cubicBezTo>
                      <a:pt x="499" y="11910"/>
                      <a:pt x="-772" y="7590"/>
                      <a:pt x="499" y="4134"/>
                    </a:cubicBezTo>
                    <a:cubicBezTo>
                      <a:pt x="1769" y="678"/>
                      <a:pt x="4310" y="-1050"/>
                      <a:pt x="6852" y="678"/>
                    </a:cubicBezTo>
                    <a:cubicBezTo>
                      <a:pt x="17652" y="7590"/>
                      <a:pt x="17652" y="7590"/>
                      <a:pt x="17652" y="7590"/>
                    </a:cubicBezTo>
                    <a:cubicBezTo>
                      <a:pt x="20193" y="9318"/>
                      <a:pt x="20828" y="12774"/>
                      <a:pt x="20193" y="16230"/>
                    </a:cubicBezTo>
                    <a:cubicBezTo>
                      <a:pt x="18922" y="18822"/>
                      <a:pt x="17016" y="20550"/>
                      <a:pt x="15110" y="20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" name="Freeform 91">
                <a:extLst>
                  <a:ext uri="{FF2B5EF4-FFF2-40B4-BE49-F238E27FC236}">
                    <a16:creationId xmlns:a16="http://schemas.microsoft.com/office/drawing/2014/main" id="{F2EBB781-FE4E-4A21-AB2F-4BD1CC716C65}"/>
                  </a:ext>
                </a:extLst>
              </p:cNvPr>
              <p:cNvSpPr/>
              <p:nvPr/>
            </p:nvSpPr>
            <p:spPr>
              <a:xfrm>
                <a:off x="878817" y="8446"/>
                <a:ext cx="66529" cy="990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5400" y="21600"/>
                      <a:pt x="0" y="21240"/>
                      <a:pt x="0" y="20880"/>
                    </a:cubicBezTo>
                    <a:cubicBezTo>
                      <a:pt x="0" y="18000"/>
                      <a:pt x="0" y="18000"/>
                      <a:pt x="0" y="18000"/>
                    </a:cubicBezTo>
                    <a:cubicBezTo>
                      <a:pt x="0" y="17550"/>
                      <a:pt x="5400" y="17280"/>
                      <a:pt x="10800" y="17280"/>
                    </a:cubicBezTo>
                    <a:cubicBezTo>
                      <a:pt x="16200" y="17280"/>
                      <a:pt x="21600" y="17550"/>
                      <a:pt x="21600" y="18000"/>
                    </a:cubicBezTo>
                    <a:cubicBezTo>
                      <a:pt x="21600" y="20880"/>
                      <a:pt x="21600" y="20880"/>
                      <a:pt x="21600" y="20880"/>
                    </a:cubicBezTo>
                    <a:cubicBezTo>
                      <a:pt x="21600" y="21240"/>
                      <a:pt x="16200" y="21600"/>
                      <a:pt x="10800" y="21600"/>
                    </a:cubicBezTo>
                    <a:close/>
                    <a:moveTo>
                      <a:pt x="10800" y="15840"/>
                    </a:moveTo>
                    <a:cubicBezTo>
                      <a:pt x="5400" y="15840"/>
                      <a:pt x="0" y="15480"/>
                      <a:pt x="0" y="15120"/>
                    </a:cubicBezTo>
                    <a:cubicBezTo>
                      <a:pt x="0" y="12240"/>
                      <a:pt x="0" y="12240"/>
                      <a:pt x="0" y="12240"/>
                    </a:cubicBezTo>
                    <a:cubicBezTo>
                      <a:pt x="0" y="11790"/>
                      <a:pt x="5400" y="11520"/>
                      <a:pt x="10800" y="11520"/>
                    </a:cubicBezTo>
                    <a:cubicBezTo>
                      <a:pt x="16200" y="11520"/>
                      <a:pt x="21600" y="11790"/>
                      <a:pt x="21600" y="12240"/>
                    </a:cubicBezTo>
                    <a:cubicBezTo>
                      <a:pt x="21600" y="15120"/>
                      <a:pt x="21600" y="15120"/>
                      <a:pt x="21600" y="15120"/>
                    </a:cubicBezTo>
                    <a:cubicBezTo>
                      <a:pt x="21600" y="15480"/>
                      <a:pt x="16200" y="15840"/>
                      <a:pt x="10800" y="15840"/>
                    </a:cubicBezTo>
                    <a:close/>
                    <a:moveTo>
                      <a:pt x="10800" y="10080"/>
                    </a:moveTo>
                    <a:cubicBezTo>
                      <a:pt x="5400" y="10080"/>
                      <a:pt x="0" y="9720"/>
                      <a:pt x="0" y="9360"/>
                    </a:cubicBezTo>
                    <a:cubicBezTo>
                      <a:pt x="0" y="6480"/>
                      <a:pt x="0" y="6480"/>
                      <a:pt x="0" y="6480"/>
                    </a:cubicBezTo>
                    <a:cubicBezTo>
                      <a:pt x="0" y="6030"/>
                      <a:pt x="5400" y="5760"/>
                      <a:pt x="10800" y="5760"/>
                    </a:cubicBezTo>
                    <a:cubicBezTo>
                      <a:pt x="16200" y="5760"/>
                      <a:pt x="21600" y="6030"/>
                      <a:pt x="21600" y="6480"/>
                    </a:cubicBezTo>
                    <a:cubicBezTo>
                      <a:pt x="21600" y="9360"/>
                      <a:pt x="21600" y="9360"/>
                      <a:pt x="21600" y="9360"/>
                    </a:cubicBezTo>
                    <a:cubicBezTo>
                      <a:pt x="21600" y="9720"/>
                      <a:pt x="16200" y="10080"/>
                      <a:pt x="10800" y="10080"/>
                    </a:cubicBezTo>
                    <a:close/>
                    <a:moveTo>
                      <a:pt x="10800" y="4320"/>
                    </a:moveTo>
                    <a:cubicBezTo>
                      <a:pt x="5400" y="4320"/>
                      <a:pt x="0" y="3960"/>
                      <a:pt x="0" y="3600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0" y="270"/>
                      <a:pt x="5400" y="0"/>
                      <a:pt x="10800" y="0"/>
                    </a:cubicBezTo>
                    <a:cubicBezTo>
                      <a:pt x="16200" y="0"/>
                      <a:pt x="21600" y="270"/>
                      <a:pt x="21600" y="72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21600" y="3960"/>
                      <a:pt x="16200" y="4320"/>
                      <a:pt x="10800" y="43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sp>
          <p:nvSpPr>
            <p:cNvPr id="21" name="Oval 387">
              <a:extLst>
                <a:ext uri="{FF2B5EF4-FFF2-40B4-BE49-F238E27FC236}">
                  <a16:creationId xmlns:a16="http://schemas.microsoft.com/office/drawing/2014/main" id="{4597D0FC-75B7-4927-96C7-6C9F1E88B50F}"/>
                </a:ext>
              </a:extLst>
            </p:cNvPr>
            <p:cNvSpPr/>
            <p:nvPr/>
          </p:nvSpPr>
          <p:spPr>
            <a:xfrm>
              <a:off x="3509940" y="1920385"/>
              <a:ext cx="176657" cy="176657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6" tIns="71436" rIns="71436" bIns="71436" anchor="ctr"/>
            <a:lstStyle/>
            <a:p>
              <a:pPr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Oval 390">
              <a:extLst>
                <a:ext uri="{FF2B5EF4-FFF2-40B4-BE49-F238E27FC236}">
                  <a16:creationId xmlns:a16="http://schemas.microsoft.com/office/drawing/2014/main" id="{71EC3758-D4D7-4B3A-A934-6F3CC4327494}"/>
                </a:ext>
              </a:extLst>
            </p:cNvPr>
            <p:cNvSpPr/>
            <p:nvPr/>
          </p:nvSpPr>
          <p:spPr>
            <a:xfrm>
              <a:off x="1137973" y="3506601"/>
              <a:ext cx="176657" cy="176659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6" tIns="71436" rIns="71436" bIns="71436" anchor="ctr"/>
            <a:lstStyle/>
            <a:p>
              <a:pPr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Oval 391">
              <a:extLst>
                <a:ext uri="{FF2B5EF4-FFF2-40B4-BE49-F238E27FC236}">
                  <a16:creationId xmlns:a16="http://schemas.microsoft.com/office/drawing/2014/main" id="{567FCF6E-FFEE-401A-A898-A4BEBEF645CF}"/>
                </a:ext>
              </a:extLst>
            </p:cNvPr>
            <p:cNvSpPr/>
            <p:nvPr/>
          </p:nvSpPr>
          <p:spPr>
            <a:xfrm>
              <a:off x="2103590" y="4699116"/>
              <a:ext cx="297607" cy="297607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6" tIns="71436" rIns="71436" bIns="71436" anchor="ctr"/>
            <a:lstStyle/>
            <a:p>
              <a:pPr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Oval 392">
              <a:extLst>
                <a:ext uri="{FF2B5EF4-FFF2-40B4-BE49-F238E27FC236}">
                  <a16:creationId xmlns:a16="http://schemas.microsoft.com/office/drawing/2014/main" id="{E1F70DAD-4B08-441E-BBA1-B458A42A7E91}"/>
                </a:ext>
              </a:extLst>
            </p:cNvPr>
            <p:cNvSpPr/>
            <p:nvPr/>
          </p:nvSpPr>
          <p:spPr>
            <a:xfrm>
              <a:off x="4626387" y="3065976"/>
              <a:ext cx="176657" cy="176657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6" tIns="71436" rIns="71436" bIns="71436" anchor="ctr"/>
            <a:lstStyle/>
            <a:p>
              <a:pPr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511603AA-BAF9-46FA-B687-6D3E9E9120C5}"/>
                </a:ext>
              </a:extLst>
            </p:cNvPr>
            <p:cNvGrpSpPr/>
            <p:nvPr/>
          </p:nvGrpSpPr>
          <p:grpSpPr>
            <a:xfrm>
              <a:off x="3740962" y="2178283"/>
              <a:ext cx="764491" cy="764491"/>
              <a:chOff x="0" y="0"/>
              <a:chExt cx="764490" cy="764490"/>
            </a:xfrm>
          </p:grpSpPr>
          <p:sp>
            <p:nvSpPr>
              <p:cNvPr id="26" name="Oval 489">
                <a:extLst>
                  <a:ext uri="{FF2B5EF4-FFF2-40B4-BE49-F238E27FC236}">
                    <a16:creationId xmlns:a16="http://schemas.microsoft.com/office/drawing/2014/main" id="{BF7BC14E-BA26-42DD-B499-C32D253EF732}"/>
                  </a:ext>
                </a:extLst>
              </p:cNvPr>
              <p:cNvSpPr/>
              <p:nvPr/>
            </p:nvSpPr>
            <p:spPr>
              <a:xfrm>
                <a:off x="-1" y="-1"/>
                <a:ext cx="764491" cy="7644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914400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5A4E2F29-71FA-4878-8EBE-11DD4BAB3477}"/>
                  </a:ext>
                </a:extLst>
              </p:cNvPr>
              <p:cNvSpPr/>
              <p:nvPr/>
            </p:nvSpPr>
            <p:spPr>
              <a:xfrm>
                <a:off x="200155" y="173022"/>
                <a:ext cx="361374" cy="18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2"/>
                    </a:moveTo>
                    <a:lnTo>
                      <a:pt x="10800" y="21600"/>
                    </a:lnTo>
                    <a:lnTo>
                      <a:pt x="0" y="10882"/>
                    </a:lnTo>
                    <a:lnTo>
                      <a:pt x="10800" y="0"/>
                    </a:lnTo>
                    <a:lnTo>
                      <a:pt x="21600" y="10882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7F60C4B5-CAA1-447A-81CD-A6AD80566EC4}"/>
                  </a:ext>
                </a:extLst>
              </p:cNvPr>
              <p:cNvSpPr/>
              <p:nvPr/>
            </p:nvSpPr>
            <p:spPr>
              <a:xfrm>
                <a:off x="191751" y="276671"/>
                <a:ext cx="182089" cy="32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71"/>
                    </a:moveTo>
                    <a:lnTo>
                      <a:pt x="21600" y="21600"/>
                    </a:lnTo>
                    <a:lnTo>
                      <a:pt x="0" y="15522"/>
                    </a:lnTo>
                    <a:lnTo>
                      <a:pt x="0" y="0"/>
                    </a:lnTo>
                    <a:lnTo>
                      <a:pt x="21600" y="6171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A8941EED-0E41-4C4B-B905-2CF6DDB68FEE}"/>
                  </a:ext>
                </a:extLst>
              </p:cNvPr>
              <p:cNvSpPr/>
              <p:nvPr/>
            </p:nvSpPr>
            <p:spPr>
              <a:xfrm>
                <a:off x="387844" y="276671"/>
                <a:ext cx="182089" cy="32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522"/>
                    </a:lnTo>
                    <a:lnTo>
                      <a:pt x="0" y="21600"/>
                    </a:lnTo>
                    <a:lnTo>
                      <a:pt x="0" y="617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sp>
          <p:nvSpPr>
            <p:cNvPr id="30" name="Oval 430">
              <a:extLst>
                <a:ext uri="{FF2B5EF4-FFF2-40B4-BE49-F238E27FC236}">
                  <a16:creationId xmlns:a16="http://schemas.microsoft.com/office/drawing/2014/main" id="{7C715103-229D-42CD-919B-BF01F717832D}"/>
                </a:ext>
              </a:extLst>
            </p:cNvPr>
            <p:cNvSpPr/>
            <p:nvPr/>
          </p:nvSpPr>
          <p:spPr>
            <a:xfrm>
              <a:off x="4062086" y="4908173"/>
              <a:ext cx="176657" cy="176659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6" tIns="71436" rIns="71436" bIns="71436" anchor="ctr"/>
            <a:lstStyle/>
            <a:p>
              <a:pPr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BB3A92B6-4B58-4069-8D59-B534AF98E7DE}"/>
                </a:ext>
              </a:extLst>
            </p:cNvPr>
            <p:cNvGrpSpPr/>
            <p:nvPr/>
          </p:nvGrpSpPr>
          <p:grpSpPr>
            <a:xfrm>
              <a:off x="2399244" y="1897215"/>
              <a:ext cx="396619" cy="396619"/>
              <a:chOff x="0" y="0"/>
              <a:chExt cx="396618" cy="396618"/>
            </a:xfrm>
          </p:grpSpPr>
          <p:sp>
            <p:nvSpPr>
              <p:cNvPr id="32" name="Oval 489">
                <a:extLst>
                  <a:ext uri="{FF2B5EF4-FFF2-40B4-BE49-F238E27FC236}">
                    <a16:creationId xmlns:a16="http://schemas.microsoft.com/office/drawing/2014/main" id="{9D2120CF-7F49-4264-9680-EEE4D4575F01}"/>
                  </a:ext>
                </a:extLst>
              </p:cNvPr>
              <p:cNvSpPr/>
              <p:nvPr/>
            </p:nvSpPr>
            <p:spPr>
              <a:xfrm>
                <a:off x="-1" y="-1"/>
                <a:ext cx="396620" cy="3966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914400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713DB9C0-E23F-4815-9D5F-4A3A70976704}"/>
                  </a:ext>
                </a:extLst>
              </p:cNvPr>
              <p:cNvSpPr/>
              <p:nvPr/>
            </p:nvSpPr>
            <p:spPr>
              <a:xfrm>
                <a:off x="103840" y="89763"/>
                <a:ext cx="187482" cy="95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2"/>
                    </a:moveTo>
                    <a:lnTo>
                      <a:pt x="10800" y="21600"/>
                    </a:lnTo>
                    <a:lnTo>
                      <a:pt x="0" y="10882"/>
                    </a:lnTo>
                    <a:lnTo>
                      <a:pt x="10800" y="0"/>
                    </a:lnTo>
                    <a:lnTo>
                      <a:pt x="21600" y="10882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C986B69-A4F3-44D5-9D16-C498C3AE9877}"/>
                  </a:ext>
                </a:extLst>
              </p:cNvPr>
              <p:cNvSpPr/>
              <p:nvPr/>
            </p:nvSpPr>
            <p:spPr>
              <a:xfrm>
                <a:off x="99480" y="143536"/>
                <a:ext cx="94468" cy="16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71"/>
                    </a:moveTo>
                    <a:lnTo>
                      <a:pt x="21600" y="21600"/>
                    </a:lnTo>
                    <a:lnTo>
                      <a:pt x="0" y="15522"/>
                    </a:lnTo>
                    <a:lnTo>
                      <a:pt x="0" y="0"/>
                    </a:lnTo>
                    <a:lnTo>
                      <a:pt x="21600" y="6171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9376D726-2B3F-487D-BCE3-F59F9F8418EB}"/>
                  </a:ext>
                </a:extLst>
              </p:cNvPr>
              <p:cNvSpPr/>
              <p:nvPr/>
            </p:nvSpPr>
            <p:spPr>
              <a:xfrm>
                <a:off x="201214" y="143536"/>
                <a:ext cx="94468" cy="16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522"/>
                    </a:lnTo>
                    <a:lnTo>
                      <a:pt x="0" y="21600"/>
                    </a:lnTo>
                    <a:lnTo>
                      <a:pt x="0" y="617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36" name="Group">
              <a:extLst>
                <a:ext uri="{FF2B5EF4-FFF2-40B4-BE49-F238E27FC236}">
                  <a16:creationId xmlns:a16="http://schemas.microsoft.com/office/drawing/2014/main" id="{B8DB2463-0FB6-4D4C-A3B7-768258EC44E0}"/>
                </a:ext>
              </a:extLst>
            </p:cNvPr>
            <p:cNvGrpSpPr/>
            <p:nvPr/>
          </p:nvGrpSpPr>
          <p:grpSpPr>
            <a:xfrm>
              <a:off x="500473" y="1582417"/>
              <a:ext cx="1606079" cy="1606079"/>
              <a:chOff x="0" y="0"/>
              <a:chExt cx="1606078" cy="1606077"/>
            </a:xfrm>
          </p:grpSpPr>
          <p:sp>
            <p:nvSpPr>
              <p:cNvPr id="37" name="Oval 489">
                <a:extLst>
                  <a:ext uri="{FF2B5EF4-FFF2-40B4-BE49-F238E27FC236}">
                    <a16:creationId xmlns:a16="http://schemas.microsoft.com/office/drawing/2014/main" id="{8EA143A7-B5E5-4E61-BC9C-542F23C342FA}"/>
                  </a:ext>
                </a:extLst>
              </p:cNvPr>
              <p:cNvSpPr/>
              <p:nvPr/>
            </p:nvSpPr>
            <p:spPr>
              <a:xfrm>
                <a:off x="-1" y="0"/>
                <a:ext cx="1606080" cy="16060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914400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955D4425-7757-458C-9AE2-0E14B2F99DAA}"/>
                  </a:ext>
                </a:extLst>
              </p:cNvPr>
              <p:cNvSpPr/>
              <p:nvPr/>
            </p:nvSpPr>
            <p:spPr>
              <a:xfrm>
                <a:off x="420496" y="363494"/>
                <a:ext cx="759191" cy="385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2"/>
                    </a:moveTo>
                    <a:lnTo>
                      <a:pt x="10800" y="21600"/>
                    </a:lnTo>
                    <a:lnTo>
                      <a:pt x="0" y="10882"/>
                    </a:lnTo>
                    <a:lnTo>
                      <a:pt x="10800" y="0"/>
                    </a:lnTo>
                    <a:lnTo>
                      <a:pt x="21600" y="10882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2526036C-2802-4C4F-AA4A-E2025ABD5AE5}"/>
                  </a:ext>
                </a:extLst>
              </p:cNvPr>
              <p:cNvSpPr/>
              <p:nvPr/>
            </p:nvSpPr>
            <p:spPr>
              <a:xfrm>
                <a:off x="402840" y="581245"/>
                <a:ext cx="382539" cy="67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71"/>
                    </a:moveTo>
                    <a:lnTo>
                      <a:pt x="21600" y="21600"/>
                    </a:lnTo>
                    <a:lnTo>
                      <a:pt x="0" y="15522"/>
                    </a:lnTo>
                    <a:lnTo>
                      <a:pt x="0" y="0"/>
                    </a:lnTo>
                    <a:lnTo>
                      <a:pt x="21600" y="6171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7E3C0901-1A73-43C0-815E-D31769B2B1B9}"/>
                  </a:ext>
                </a:extLst>
              </p:cNvPr>
              <p:cNvSpPr/>
              <p:nvPr/>
            </p:nvSpPr>
            <p:spPr>
              <a:xfrm>
                <a:off x="814804" y="581245"/>
                <a:ext cx="382539" cy="67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522"/>
                    </a:lnTo>
                    <a:lnTo>
                      <a:pt x="0" y="21600"/>
                    </a:lnTo>
                    <a:lnTo>
                      <a:pt x="0" y="617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41" name="Group">
              <a:extLst>
                <a:ext uri="{FF2B5EF4-FFF2-40B4-BE49-F238E27FC236}">
                  <a16:creationId xmlns:a16="http://schemas.microsoft.com/office/drawing/2014/main" id="{D6E08DAC-0FB8-436C-ADC5-AFE807D15828}"/>
                </a:ext>
              </a:extLst>
            </p:cNvPr>
            <p:cNvGrpSpPr/>
            <p:nvPr/>
          </p:nvGrpSpPr>
          <p:grpSpPr>
            <a:xfrm>
              <a:off x="4197801" y="3388581"/>
              <a:ext cx="1510967" cy="1510967"/>
              <a:chOff x="0" y="0"/>
              <a:chExt cx="1510965" cy="1510965"/>
            </a:xfrm>
          </p:grpSpPr>
          <p:sp>
            <p:nvSpPr>
              <p:cNvPr id="42" name="Oval 489">
                <a:extLst>
                  <a:ext uri="{FF2B5EF4-FFF2-40B4-BE49-F238E27FC236}">
                    <a16:creationId xmlns:a16="http://schemas.microsoft.com/office/drawing/2014/main" id="{496C47C0-54BC-475A-A1E2-516BF271AAA8}"/>
                  </a:ext>
                </a:extLst>
              </p:cNvPr>
              <p:cNvSpPr/>
              <p:nvPr/>
            </p:nvSpPr>
            <p:spPr>
              <a:xfrm>
                <a:off x="0" y="0"/>
                <a:ext cx="1510966" cy="151096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914400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24623D78-293C-4372-8636-05B9E32B1164}"/>
                  </a:ext>
                </a:extLst>
              </p:cNvPr>
              <p:cNvSpPr/>
              <p:nvPr/>
            </p:nvSpPr>
            <p:spPr>
              <a:xfrm>
                <a:off x="395594" y="341968"/>
                <a:ext cx="714232" cy="362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2"/>
                    </a:moveTo>
                    <a:lnTo>
                      <a:pt x="10800" y="21600"/>
                    </a:lnTo>
                    <a:lnTo>
                      <a:pt x="0" y="10882"/>
                    </a:lnTo>
                    <a:lnTo>
                      <a:pt x="10800" y="0"/>
                    </a:lnTo>
                    <a:lnTo>
                      <a:pt x="21600" y="10882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195F3285-C0B2-452E-A75D-275B21F149B9}"/>
                  </a:ext>
                </a:extLst>
              </p:cNvPr>
              <p:cNvSpPr/>
              <p:nvPr/>
            </p:nvSpPr>
            <p:spPr>
              <a:xfrm>
                <a:off x="378984" y="546823"/>
                <a:ext cx="359885" cy="639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71"/>
                    </a:moveTo>
                    <a:lnTo>
                      <a:pt x="21600" y="21600"/>
                    </a:lnTo>
                    <a:lnTo>
                      <a:pt x="0" y="15522"/>
                    </a:lnTo>
                    <a:lnTo>
                      <a:pt x="0" y="0"/>
                    </a:lnTo>
                    <a:lnTo>
                      <a:pt x="21600" y="6171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4D7389E5-03F0-4266-90BA-238A862D1F68}"/>
                  </a:ext>
                </a:extLst>
              </p:cNvPr>
              <p:cNvSpPr/>
              <p:nvPr/>
            </p:nvSpPr>
            <p:spPr>
              <a:xfrm>
                <a:off x="766550" y="546823"/>
                <a:ext cx="359886" cy="639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522"/>
                    </a:lnTo>
                    <a:lnTo>
                      <a:pt x="0" y="21600"/>
                    </a:lnTo>
                    <a:lnTo>
                      <a:pt x="0" y="617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46" name="Group">
              <a:extLst>
                <a:ext uri="{FF2B5EF4-FFF2-40B4-BE49-F238E27FC236}">
                  <a16:creationId xmlns:a16="http://schemas.microsoft.com/office/drawing/2014/main" id="{87583390-BF27-469C-A95A-A010944A2BCE}"/>
                </a:ext>
              </a:extLst>
            </p:cNvPr>
            <p:cNvGrpSpPr/>
            <p:nvPr/>
          </p:nvGrpSpPr>
          <p:grpSpPr>
            <a:xfrm>
              <a:off x="1219412" y="3979390"/>
              <a:ext cx="524533" cy="524533"/>
              <a:chOff x="0" y="0"/>
              <a:chExt cx="524531" cy="524531"/>
            </a:xfrm>
          </p:grpSpPr>
          <p:sp>
            <p:nvSpPr>
              <p:cNvPr id="47" name="Oval 489">
                <a:extLst>
                  <a:ext uri="{FF2B5EF4-FFF2-40B4-BE49-F238E27FC236}">
                    <a16:creationId xmlns:a16="http://schemas.microsoft.com/office/drawing/2014/main" id="{D905DDB8-19E6-4853-A453-56B41DD53EAB}"/>
                  </a:ext>
                </a:extLst>
              </p:cNvPr>
              <p:cNvSpPr/>
              <p:nvPr/>
            </p:nvSpPr>
            <p:spPr>
              <a:xfrm>
                <a:off x="0" y="0"/>
                <a:ext cx="524533" cy="52453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914400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CB9B34C6-F315-4B60-823D-09B735250DEA}"/>
                  </a:ext>
                </a:extLst>
              </p:cNvPr>
              <p:cNvSpPr/>
              <p:nvPr/>
            </p:nvSpPr>
            <p:spPr>
              <a:xfrm>
                <a:off x="137330" y="118714"/>
                <a:ext cx="247947" cy="125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2"/>
                    </a:moveTo>
                    <a:lnTo>
                      <a:pt x="10800" y="21600"/>
                    </a:lnTo>
                    <a:lnTo>
                      <a:pt x="0" y="10882"/>
                    </a:lnTo>
                    <a:lnTo>
                      <a:pt x="10800" y="0"/>
                    </a:lnTo>
                    <a:lnTo>
                      <a:pt x="21600" y="10882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C2C578DD-7815-4457-8744-9C659D1ACEEF}"/>
                  </a:ext>
                </a:extLst>
              </p:cNvPr>
              <p:cNvSpPr/>
              <p:nvPr/>
            </p:nvSpPr>
            <p:spPr>
              <a:xfrm>
                <a:off x="131564" y="189830"/>
                <a:ext cx="124936" cy="221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71"/>
                    </a:moveTo>
                    <a:lnTo>
                      <a:pt x="21600" y="21600"/>
                    </a:lnTo>
                    <a:lnTo>
                      <a:pt x="0" y="15522"/>
                    </a:lnTo>
                    <a:lnTo>
                      <a:pt x="0" y="0"/>
                    </a:lnTo>
                    <a:lnTo>
                      <a:pt x="21600" y="6171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CA467F6B-5251-4463-A7F4-B7007D6D1D1F}"/>
                  </a:ext>
                </a:extLst>
              </p:cNvPr>
              <p:cNvSpPr/>
              <p:nvPr/>
            </p:nvSpPr>
            <p:spPr>
              <a:xfrm>
                <a:off x="266108" y="189830"/>
                <a:ext cx="124935" cy="221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5522"/>
                    </a:lnTo>
                    <a:lnTo>
                      <a:pt x="0" y="21600"/>
                    </a:lnTo>
                    <a:lnTo>
                      <a:pt x="0" y="617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E40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chemeClr val="accent6">
                        <a:hueOff val="-13201218"/>
                        <a:satOff val="-5724"/>
                        <a:lumOff val="-45369"/>
                      </a:schemeClr>
                    </a:solidFill>
                  </a:defRPr>
                </a:pPr>
                <a:endParaRPr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54A876-68D6-499C-AF22-36F839E9A0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5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FBFCFF"/>
            </a:gs>
            <a:gs pos="100000">
              <a:schemeClr val="bg1">
                <a:lumMod val="75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909D73-8C9E-45C6-98D5-641354AC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3" y="228723"/>
            <a:ext cx="7950201" cy="134497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Outline</a:t>
            </a:r>
            <a:endParaRPr lang="en-US" sz="4000" dirty="0">
              <a:solidFill>
                <a:srgbClr val="3E4046"/>
              </a:solidFill>
            </a:endParaRPr>
          </a:p>
        </p:txBody>
      </p:sp>
      <p:sp>
        <p:nvSpPr>
          <p:cNvPr id="15" name="Massive flexibility in a single-file container">
            <a:extLst>
              <a:ext uri="{FF2B5EF4-FFF2-40B4-BE49-F238E27FC236}">
                <a16:creationId xmlns:a16="http://schemas.microsoft.com/office/drawing/2014/main" id="{9C34EF3F-B8BB-47BA-921E-97B710DCD22D}"/>
              </a:ext>
            </a:extLst>
          </p:cNvPr>
          <p:cNvSpPr txBox="1">
            <a:spLocks/>
          </p:cNvSpPr>
          <p:nvPr/>
        </p:nvSpPr>
        <p:spPr>
          <a:xfrm>
            <a:off x="385531" y="1372625"/>
            <a:ext cx="11482022" cy="500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0" cap="none" spc="50" normalizeH="0" baseline="0" noProof="0" dirty="0">
                <a:ln>
                  <a:noFill/>
                </a:ln>
                <a:solidFill>
                  <a:srgbClr val="C87D37"/>
                </a:solidFill>
                <a:effectLst/>
                <a:uLnTx/>
                <a:uFillTx/>
                <a:latin typeface="Helvetica Neue"/>
                <a:sym typeface="Helvetica Neue"/>
              </a:rPr>
              <a:t>What’s a container? And what’s it good for?</a:t>
            </a: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rgbClr val="C87D37"/>
              </a:solidFill>
              <a:latin typeface="Helvetica Neue"/>
            </a:endParaRP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Container platforms (Docker and Singularity)</a:t>
            </a: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rgbClr val="C87D37"/>
              </a:solidFill>
              <a:latin typeface="Helvetica Neue"/>
            </a:endParaRP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Unique challenges of running containers on HPC</a:t>
            </a: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rgbClr val="C87D37"/>
              </a:solidFill>
              <a:latin typeface="Helvetica Neue"/>
            </a:endParaRP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Singularity’s approach to address these challenges</a:t>
            </a: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rgbClr val="C87D37"/>
              </a:solidFill>
              <a:latin typeface="Helvetica Neue"/>
            </a:endParaRP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Use cases for containers in HPC (the view from </a:t>
            </a:r>
            <a:r>
              <a:rPr lang="en-US" kern="0" dirty="0" err="1">
                <a:solidFill>
                  <a:srgbClr val="C87D37"/>
                </a:solidFill>
                <a:latin typeface="Helvetica Neue"/>
              </a:rPr>
              <a:t>Biowulf</a:t>
            </a:r>
            <a:r>
              <a:rPr lang="en-US" kern="0" dirty="0">
                <a:solidFill>
                  <a:srgbClr val="C87D37"/>
                </a:solidFill>
                <a:latin typeface="Helvetica Neue"/>
              </a:rPr>
              <a:t>)</a:t>
            </a: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rgbClr val="C87D37"/>
              </a:solidFill>
              <a:latin typeface="Helvetica Neue"/>
            </a:endParaRP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Ongoing challenges and future directions</a:t>
            </a: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rgbClr val="C87D37"/>
              </a:solidFill>
              <a:latin typeface="Helvetica Neue"/>
            </a:endParaRPr>
          </a:p>
          <a:p>
            <a:pPr marL="342900" marR="0" lvl="0" indent="-34290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44361-743B-44A2-9654-252A3451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769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9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Rectangle"/>
          <p:cNvSpPr/>
          <p:nvPr/>
        </p:nvSpPr>
        <p:spPr>
          <a:xfrm>
            <a:off x="6062134" y="-38099"/>
            <a:ext cx="6129867" cy="6896100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357A85">
                    <a:hueOff val="1490403"/>
                    <a:satOff val="-25308"/>
                    <a:lumOff val="-3477"/>
                  </a:srgbClr>
                </a:solidFill>
              </a:defRPr>
            </a:pPr>
            <a:endParaRPr sz="1200" kern="0" dirty="0">
              <a:solidFill>
                <a:srgbClr val="357A85">
                  <a:hueOff val="1490403"/>
                  <a:satOff val="-25308"/>
                  <a:lumOff val="-3477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EE0EEC-519C-42EB-89E9-81ABAD00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3" y="228723"/>
            <a:ext cx="7950201" cy="134497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Learn more</a:t>
            </a:r>
            <a:endParaRPr lang="en-US" sz="4000" dirty="0">
              <a:solidFill>
                <a:srgbClr val="3E4046"/>
              </a:solidFill>
            </a:endParaRPr>
          </a:p>
        </p:txBody>
      </p:sp>
      <p:sp>
        <p:nvSpPr>
          <p:cNvPr id="12" name="Massive flexibility in a single-file container">
            <a:extLst>
              <a:ext uri="{FF2B5EF4-FFF2-40B4-BE49-F238E27FC236}">
                <a16:creationId xmlns:a16="http://schemas.microsoft.com/office/drawing/2014/main" id="{269117BA-ED12-427D-954E-88A81E7124CD}"/>
              </a:ext>
            </a:extLst>
          </p:cNvPr>
          <p:cNvSpPr txBox="1">
            <a:spLocks/>
          </p:cNvSpPr>
          <p:nvPr/>
        </p:nvSpPr>
        <p:spPr>
          <a:xfrm>
            <a:off x="241838" y="1760900"/>
            <a:ext cx="11482022" cy="236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ED7D3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https://hpc.nih.gov/apps/singularity.html</a:t>
            </a:r>
            <a:endParaRPr lang="en-US" sz="2200" dirty="0">
              <a:solidFill>
                <a:srgbClr val="ED7D3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rgbClr val="ED7D3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ED7D3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https://github.com/sylabs/singularity</a:t>
            </a:r>
            <a:endParaRPr lang="en-US" sz="2200" dirty="0">
              <a:solidFill>
                <a:srgbClr val="ED7D3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kumimoji="0" lang="en-US" sz="2200" b="0" i="0" u="none" strike="noStrike" kern="0" cap="none" spc="5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ED7D3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https://sylabs.io/</a:t>
            </a:r>
            <a:endParaRPr lang="en-US" sz="2200" dirty="0">
              <a:solidFill>
                <a:srgbClr val="ED7D3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kumimoji="0" lang="en-US" sz="2200" b="0" i="0" u="none" strike="noStrike" kern="0" cap="none" spc="5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ED7D3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https://cloud.sylabs.io/home</a:t>
            </a:r>
            <a:endParaRPr kumimoji="0" lang="en-US" sz="2200" b="0" i="0" u="none" strike="noStrike" kern="0" cap="none" spc="5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624F5C-EFB8-479D-B734-DF1CBEBC73D8}"/>
              </a:ext>
            </a:extLst>
          </p:cNvPr>
          <p:cNvSpPr txBox="1">
            <a:spLocks/>
          </p:cNvSpPr>
          <p:nvPr/>
        </p:nvSpPr>
        <p:spPr>
          <a:xfrm>
            <a:off x="1" y="4704941"/>
            <a:ext cx="6062134" cy="13449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Thank you!</a:t>
            </a:r>
            <a:endParaRPr lang="en-US" sz="7000" dirty="0">
              <a:solidFill>
                <a:srgbClr val="3E404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9AE0B-14C7-494F-8E96-9A55CFD41C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47" y="2856172"/>
            <a:ext cx="5420869" cy="12063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DF46E0-3A26-4A9D-B070-AE2D7F33EA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011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Rectangle"/>
          <p:cNvSpPr/>
          <p:nvPr/>
        </p:nvSpPr>
        <p:spPr>
          <a:xfrm>
            <a:off x="609600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357A85">
                    <a:hueOff val="1490403"/>
                    <a:satOff val="-25308"/>
                    <a:lumOff val="-3477"/>
                  </a:srgbClr>
                </a:solidFill>
              </a:defRPr>
            </a:pPr>
            <a:endParaRPr sz="1200" kern="0" dirty="0">
              <a:solidFill>
                <a:srgbClr val="357A85">
                  <a:hueOff val="1490403"/>
                  <a:satOff val="-25308"/>
                  <a:lumOff val="-3477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766" name="Singularity invocation  performance Over Shared Storage"/>
          <p:cNvSpPr txBox="1">
            <a:spLocks noGrp="1"/>
          </p:cNvSpPr>
          <p:nvPr>
            <p:ph type="title"/>
          </p:nvPr>
        </p:nvSpPr>
        <p:spPr>
          <a:xfrm>
            <a:off x="384954" y="450040"/>
            <a:ext cx="5488186" cy="22349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Parallel file systems</a:t>
            </a:r>
            <a:endParaRPr dirty="0"/>
          </a:p>
        </p:txBody>
      </p:sp>
      <p:sp>
        <p:nvSpPr>
          <p:cNvPr id="768" name="Measure scaling of python startup and import speed with increasing numbers of concurrent python interpreters…"/>
          <p:cNvSpPr txBox="1">
            <a:spLocks noGrp="1"/>
          </p:cNvSpPr>
          <p:nvPr>
            <p:ph type="body" sz="half" idx="1"/>
          </p:nvPr>
        </p:nvSpPr>
        <p:spPr>
          <a:xfrm>
            <a:off x="394975" y="2103399"/>
            <a:ext cx="5597438" cy="4570233"/>
          </a:xfrm>
          <a:prstGeom prst="rect">
            <a:avLst/>
          </a:prstGeom>
        </p:spPr>
        <p:txBody>
          <a:bodyPr/>
          <a:lstStyle/>
          <a:p>
            <a:r>
              <a:rPr dirty="0"/>
              <a:t>Compare</a:t>
            </a:r>
            <a:r>
              <a:rPr lang="en-US" dirty="0"/>
              <a:t>d</a:t>
            </a:r>
            <a:r>
              <a:rPr dirty="0"/>
              <a:t> scaling of a standard python installation with an identical containerized installation ( </a:t>
            </a:r>
            <a:r>
              <a:rPr lang="en-US" dirty="0">
                <a:solidFill>
                  <a:schemeClr val="accent2"/>
                </a:solidFill>
              </a:rPr>
              <a:t>Singularity</a:t>
            </a:r>
            <a:r>
              <a:rPr dirty="0"/>
              <a:t> )</a:t>
            </a:r>
            <a:endParaRPr lang="en-US" dirty="0"/>
          </a:p>
          <a:p>
            <a:r>
              <a:rPr lang="en-US" dirty="0"/>
              <a:t>Underlying file system is NFS, max jobs was 5120 over 320 nodes, graph is logarithmic on both axis.</a:t>
            </a:r>
          </a:p>
        </p:txBody>
      </p:sp>
      <p:sp>
        <p:nvSpPr>
          <p:cNvPr id="770" name="Objectives"/>
          <p:cNvSpPr txBox="1"/>
          <p:nvPr/>
        </p:nvSpPr>
        <p:spPr>
          <a:xfrm>
            <a:off x="394975" y="1162908"/>
            <a:ext cx="559946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pc="100">
                <a:solidFill>
                  <a:schemeClr val="accent2"/>
                </a:solidFill>
              </a:defRPr>
            </a:lvl1pPr>
          </a:lstStyle>
          <a:p>
            <a:pPr defTabSz="292100" hangingPunct="0"/>
            <a:r>
              <a:rPr lang="en-US" sz="2500" kern="0" spc="50" dirty="0">
                <a:solidFill>
                  <a:srgbClr val="C87D37"/>
                </a:solidFill>
                <a:latin typeface="Helvetica Neue"/>
                <a:sym typeface="Helvetica Neue"/>
              </a:rPr>
              <a:t>Singularity compatibility</a:t>
            </a:r>
            <a:endParaRPr sz="2500" kern="0" spc="50" dirty="0">
              <a:solidFill>
                <a:srgbClr val="C87D37"/>
              </a:solidFill>
              <a:latin typeface="Helvetica Neue"/>
              <a:sym typeface="Helvetica Neue"/>
            </a:endParaRPr>
          </a:p>
        </p:txBody>
      </p:sp>
      <p:sp>
        <p:nvSpPr>
          <p:cNvPr id="771" name="TextBox 5"/>
          <p:cNvSpPr txBox="1"/>
          <p:nvPr/>
        </p:nvSpPr>
        <p:spPr>
          <a:xfrm>
            <a:off x="1279589" y="4868087"/>
            <a:ext cx="454827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/>
          <a:p>
            <a:pPr defTabSz="292100" hangingPunct="0">
              <a:lnSpc>
                <a:spcPct val="80000"/>
              </a:lnSpc>
              <a:buClr>
                <a:srgbClr val="C87D37"/>
              </a:buClr>
              <a:defRPr sz="4000" b="1">
                <a:solidFill>
                  <a:srgbClr val="6D717A"/>
                </a:solidFill>
              </a:defRPr>
            </a:pPr>
            <a:r>
              <a:rPr sz="2000" b="1" kern="0" dirty="0">
                <a:solidFill>
                  <a:srgbClr val="6D717A"/>
                </a:solidFill>
                <a:latin typeface="Helvetica Neue"/>
                <a:sym typeface="Helvetica Neue"/>
              </a:rPr>
              <a:t>Dr. WOLFGANG RESCH</a:t>
            </a:r>
          </a:p>
          <a:p>
            <a:pPr defTabSz="292100" hangingPunct="0">
              <a:lnSpc>
                <a:spcPct val="80000"/>
              </a:lnSpc>
              <a:buClr>
                <a:srgbClr val="C87D37"/>
              </a:buClr>
              <a:defRPr sz="4000">
                <a:solidFill>
                  <a:srgbClr val="6D717A"/>
                </a:solidFill>
              </a:defRPr>
            </a:pPr>
            <a:r>
              <a:rPr sz="1500" kern="0" dirty="0">
                <a:solidFill>
                  <a:srgbClr val="6D717A"/>
                </a:solidFill>
                <a:latin typeface="Helvetica Neue"/>
                <a:sym typeface="Helvetica Neue"/>
                <a:hlinkClick r:id="rId3"/>
              </a:rPr>
              <a:t>https://github.com/wresch/python_import_problem</a:t>
            </a:r>
          </a:p>
        </p:txBody>
      </p:sp>
      <p:pic>
        <p:nvPicPr>
          <p:cNvPr id="77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49" y="4530880"/>
            <a:ext cx="767109" cy="767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Picture 4" descr="Picture 4"/>
          <p:cNvPicPr>
            <a:picLocks/>
          </p:cNvPicPr>
          <p:nvPr/>
        </p:nvPicPr>
        <p:blipFill>
          <a:blip r:embed="rId5">
            <a:alphaModFix amt="35571"/>
          </a:blip>
          <a:stretch>
            <a:fillRect/>
          </a:stretch>
        </p:blipFill>
        <p:spPr>
          <a:xfrm>
            <a:off x="13515663" y="181879"/>
            <a:ext cx="6916458" cy="6457234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Total number of concurrent interpreters"/>
          <p:cNvSpPr txBox="1"/>
          <p:nvPr/>
        </p:nvSpPr>
        <p:spPr>
          <a:xfrm>
            <a:off x="7231522" y="6181602"/>
            <a:ext cx="3824959" cy="27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68580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650" kern="0" spc="-49">
                <a:latin typeface="Helvetica Neue"/>
                <a:sym typeface="Helvetica Neue"/>
              </a:rPr>
              <a:t>Total number of concurrent interpreters</a:t>
            </a:r>
          </a:p>
        </p:txBody>
      </p:sp>
      <p:sp>
        <p:nvSpPr>
          <p:cNvPr id="775" name="Line"/>
          <p:cNvSpPr/>
          <p:nvPr/>
        </p:nvSpPr>
        <p:spPr>
          <a:xfrm>
            <a:off x="6889228" y="620538"/>
            <a:ext cx="4440083" cy="4226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21592"/>
                </a:moveTo>
                <a:cubicBezTo>
                  <a:pt x="1705" y="21600"/>
                  <a:pt x="3392" y="21472"/>
                  <a:pt x="5049" y="21215"/>
                </a:cubicBezTo>
                <a:cubicBezTo>
                  <a:pt x="6799" y="20944"/>
                  <a:pt x="8571" y="20519"/>
                  <a:pt x="10072" y="19467"/>
                </a:cubicBezTo>
                <a:cubicBezTo>
                  <a:pt x="11682" y="18339"/>
                  <a:pt x="12750" y="16691"/>
                  <a:pt x="13818" y="15061"/>
                </a:cubicBezTo>
                <a:cubicBezTo>
                  <a:pt x="14700" y="13714"/>
                  <a:pt x="15607" y="12351"/>
                  <a:pt x="16399" y="10954"/>
                </a:cubicBezTo>
                <a:cubicBezTo>
                  <a:pt x="17393" y="9199"/>
                  <a:pt x="18238" y="7348"/>
                  <a:pt x="19086" y="5489"/>
                </a:cubicBezTo>
                <a:cubicBezTo>
                  <a:pt x="19917" y="3670"/>
                  <a:pt x="20755" y="1840"/>
                  <a:pt x="21600" y="0"/>
                </a:cubicBezTo>
              </a:path>
            </a:pathLst>
          </a:custGeom>
          <a:ln w="88900">
            <a:solidFill>
              <a:schemeClr val="accent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76" name="Line"/>
          <p:cNvSpPr/>
          <p:nvPr/>
        </p:nvSpPr>
        <p:spPr>
          <a:xfrm>
            <a:off x="6883809" y="3310099"/>
            <a:ext cx="4430066" cy="1917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515" y="21266"/>
                  <a:pt x="7004" y="20026"/>
                  <a:pt x="10400" y="17902"/>
                </a:cubicBezTo>
                <a:cubicBezTo>
                  <a:pt x="11846" y="16997"/>
                  <a:pt x="13277" y="15930"/>
                  <a:pt x="14605" y="14339"/>
                </a:cubicBezTo>
                <a:cubicBezTo>
                  <a:pt x="16022" y="12641"/>
                  <a:pt x="17288" y="10398"/>
                  <a:pt x="18452" y="7932"/>
                </a:cubicBezTo>
                <a:cubicBezTo>
                  <a:pt x="19593" y="5518"/>
                  <a:pt x="20647" y="2867"/>
                  <a:pt x="21600" y="0"/>
                </a:cubicBezTo>
              </a:path>
            </a:pathLst>
          </a:custGeom>
          <a:ln w="88900">
            <a:solidFill>
              <a:schemeClr val="accent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77" name="TextBox 76"/>
          <p:cNvSpPr txBox="1"/>
          <p:nvPr/>
        </p:nvSpPr>
        <p:spPr>
          <a:xfrm>
            <a:off x="6711246" y="5817949"/>
            <a:ext cx="360273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450" kern="0" spc="-44">
                <a:latin typeface="Helvetica Neue"/>
                <a:sym typeface="Helvetica Neue"/>
              </a:rPr>
              <a:t>10</a:t>
            </a:r>
          </a:p>
        </p:txBody>
      </p:sp>
      <p:sp>
        <p:nvSpPr>
          <p:cNvPr id="778" name="Line"/>
          <p:cNvSpPr/>
          <p:nvPr/>
        </p:nvSpPr>
        <p:spPr>
          <a:xfrm>
            <a:off x="6667986" y="404263"/>
            <a:ext cx="4874606" cy="526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342900" hangingPunct="0">
              <a:lnSpc>
                <a:spcPct val="80000"/>
              </a:lnSpc>
              <a:defRPr sz="4500" b="1">
                <a:solidFill>
                  <a:srgbClr val="FCFEFF"/>
                </a:solidFill>
              </a:defRPr>
            </a:pPr>
            <a:endParaRPr sz="2250" b="1" kern="0">
              <a:solidFill>
                <a:srgbClr val="FCFEFF"/>
              </a:solidFill>
              <a:latin typeface="Helvetica Neue"/>
              <a:sym typeface="Helvetica Neue"/>
            </a:endParaRPr>
          </a:p>
        </p:txBody>
      </p:sp>
      <p:sp>
        <p:nvSpPr>
          <p:cNvPr id="779" name="TextBox 76"/>
          <p:cNvSpPr txBox="1"/>
          <p:nvPr/>
        </p:nvSpPr>
        <p:spPr>
          <a:xfrm>
            <a:off x="8329778" y="5817949"/>
            <a:ext cx="360273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450" kern="0" spc="-44">
                <a:latin typeface="Helvetica Neue"/>
                <a:sym typeface="Helvetica Neue"/>
              </a:rPr>
              <a:t>100</a:t>
            </a:r>
          </a:p>
        </p:txBody>
      </p:sp>
      <p:sp>
        <p:nvSpPr>
          <p:cNvPr id="780" name="TextBox 76"/>
          <p:cNvSpPr txBox="1"/>
          <p:nvPr/>
        </p:nvSpPr>
        <p:spPr>
          <a:xfrm>
            <a:off x="9822190" y="5817949"/>
            <a:ext cx="646177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450" kern="0" spc="-44">
                <a:latin typeface="Helvetica Neue"/>
                <a:sym typeface="Helvetica Neue"/>
              </a:rPr>
              <a:t>1000</a:t>
            </a:r>
          </a:p>
        </p:txBody>
      </p:sp>
      <p:sp>
        <p:nvSpPr>
          <p:cNvPr id="781" name="TextBox 76"/>
          <p:cNvSpPr txBox="1"/>
          <p:nvPr/>
        </p:nvSpPr>
        <p:spPr>
          <a:xfrm>
            <a:off x="6259319" y="3663410"/>
            <a:ext cx="360273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r"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defTabSz="342900" hangingPunct="0"/>
            <a:r>
              <a:rPr sz="1450" kern="0" spc="-44">
                <a:latin typeface="Helvetica Neue"/>
                <a:sym typeface="Helvetica Neue"/>
              </a:rPr>
              <a:t>10</a:t>
            </a:r>
          </a:p>
        </p:txBody>
      </p:sp>
      <p:sp>
        <p:nvSpPr>
          <p:cNvPr id="782" name="TextBox 76"/>
          <p:cNvSpPr txBox="1"/>
          <p:nvPr/>
        </p:nvSpPr>
        <p:spPr>
          <a:xfrm>
            <a:off x="6259318" y="867765"/>
            <a:ext cx="360273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r"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defTabSz="342900" hangingPunct="0"/>
            <a:r>
              <a:rPr sz="1450" kern="0" spc="-44">
                <a:latin typeface="Helvetica Neue"/>
                <a:sym typeface="Helvetica Neue"/>
              </a:rPr>
              <a:t>100</a:t>
            </a:r>
          </a:p>
        </p:txBody>
      </p:sp>
      <p:sp>
        <p:nvSpPr>
          <p:cNvPr id="783" name="TextBox 76"/>
          <p:cNvSpPr txBox="1"/>
          <p:nvPr/>
        </p:nvSpPr>
        <p:spPr>
          <a:xfrm rot="16200000">
            <a:off x="5575926" y="2926989"/>
            <a:ext cx="1432780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algn="ctr" defTabSz="342900" hangingPunct="0"/>
            <a:r>
              <a:rPr sz="1450" kern="0" spc="-44">
                <a:latin typeface="Helvetica Neue"/>
                <a:sym typeface="Helvetica Neue"/>
              </a:rPr>
              <a:t>Total time [s]</a:t>
            </a:r>
          </a:p>
        </p:txBody>
      </p:sp>
      <p:sp>
        <p:nvSpPr>
          <p:cNvPr id="784" name="TextBox 76"/>
          <p:cNvSpPr txBox="1"/>
          <p:nvPr/>
        </p:nvSpPr>
        <p:spPr>
          <a:xfrm>
            <a:off x="7005278" y="455441"/>
            <a:ext cx="4026372" cy="27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685800">
              <a:lnSpc>
                <a:spcPct val="80000"/>
              </a:lnSpc>
              <a:defRPr sz="3300" b="1" spc="-98">
                <a:solidFill>
                  <a:srgbClr val="FFFFFF"/>
                </a:solidFill>
              </a:defRPr>
            </a:lvl1pPr>
          </a:lstStyle>
          <a:p>
            <a:pPr defTabSz="342900" hangingPunct="0"/>
            <a:r>
              <a:rPr lang="en-US" sz="1650" kern="0" spc="-49" dirty="0">
                <a:latin typeface="Helvetica Neue"/>
                <a:sym typeface="Helvetica Neue"/>
              </a:rPr>
              <a:t>Python on bare metal vs containerized </a:t>
            </a:r>
            <a:endParaRPr sz="1650" kern="0" spc="-49" dirty="0">
              <a:latin typeface="Helvetica Neue"/>
              <a:sym typeface="Helvetica Neue"/>
            </a:endParaRPr>
          </a:p>
        </p:txBody>
      </p:sp>
      <p:sp>
        <p:nvSpPr>
          <p:cNvPr id="785" name="Line"/>
          <p:cNvSpPr/>
          <p:nvPr/>
        </p:nvSpPr>
        <p:spPr>
          <a:xfrm>
            <a:off x="7029183" y="835245"/>
            <a:ext cx="21003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86" name="Line"/>
          <p:cNvSpPr/>
          <p:nvPr/>
        </p:nvSpPr>
        <p:spPr>
          <a:xfrm>
            <a:off x="7029183" y="1097994"/>
            <a:ext cx="210034" cy="1"/>
          </a:xfrm>
          <a:prstGeom prst="line">
            <a:avLst/>
          </a:prstGeom>
          <a:ln w="88900">
            <a:solidFill>
              <a:schemeClr val="accent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292100" hangingPunct="0">
              <a:defRPr sz="2500" spc="50">
                <a:solidFill>
                  <a:srgbClr val="FFFFFF"/>
                </a:solidFill>
              </a:defRPr>
            </a:pPr>
            <a:endParaRPr sz="1250" kern="0" spc="25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787" name="TextBox 76"/>
          <p:cNvSpPr txBox="1"/>
          <p:nvPr/>
        </p:nvSpPr>
        <p:spPr>
          <a:xfrm>
            <a:off x="7289046" y="720343"/>
            <a:ext cx="1432780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defTabSz="342900" hangingPunct="0"/>
            <a:r>
              <a:rPr lang="en-US" sz="1450" kern="0" spc="-44" dirty="0">
                <a:latin typeface="Helvetica Neue"/>
                <a:sym typeface="Helvetica Neue"/>
              </a:rPr>
              <a:t>bare metal</a:t>
            </a:r>
            <a:endParaRPr sz="1450" kern="0" spc="-44" dirty="0">
              <a:latin typeface="Helvetica Neue"/>
              <a:sym typeface="Helvetica Neue"/>
            </a:endParaRPr>
          </a:p>
        </p:txBody>
      </p:sp>
      <p:sp>
        <p:nvSpPr>
          <p:cNvPr id="788" name="TextBox 76"/>
          <p:cNvSpPr txBox="1"/>
          <p:nvPr/>
        </p:nvSpPr>
        <p:spPr>
          <a:xfrm>
            <a:off x="7289047" y="951561"/>
            <a:ext cx="1432780" cy="22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685800">
              <a:lnSpc>
                <a:spcPct val="80000"/>
              </a:lnSpc>
              <a:defRPr sz="2900" spc="-87">
                <a:solidFill>
                  <a:srgbClr val="FFFFFF"/>
                </a:solidFill>
              </a:defRPr>
            </a:lvl1pPr>
          </a:lstStyle>
          <a:p>
            <a:pPr defTabSz="342900" hangingPunct="0"/>
            <a:r>
              <a:rPr lang="en-US" sz="1450" kern="0" spc="-44" dirty="0">
                <a:latin typeface="Helvetica Neue"/>
                <a:sym typeface="Helvetica Neue"/>
              </a:rPr>
              <a:t>containerized</a:t>
            </a:r>
            <a:endParaRPr sz="1450" kern="0" spc="-44" dirty="0">
              <a:latin typeface="Helvetica Neue"/>
              <a:sym typeface="Helvetica Neue"/>
            </a:endParaRPr>
          </a:p>
        </p:txBody>
      </p:sp>
      <p:sp>
        <p:nvSpPr>
          <p:cNvPr id="789" name="Circle"/>
          <p:cNvSpPr/>
          <p:nvPr/>
        </p:nvSpPr>
        <p:spPr>
          <a:xfrm>
            <a:off x="6849561" y="47815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0" name="Circle"/>
          <p:cNvSpPr/>
          <p:nvPr/>
        </p:nvSpPr>
        <p:spPr>
          <a:xfrm>
            <a:off x="6849561" y="49212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1" name="Circle"/>
          <p:cNvSpPr/>
          <p:nvPr/>
        </p:nvSpPr>
        <p:spPr>
          <a:xfrm>
            <a:off x="7338511" y="466090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2" name="Circle"/>
          <p:cNvSpPr/>
          <p:nvPr/>
        </p:nvSpPr>
        <p:spPr>
          <a:xfrm>
            <a:off x="7338511" y="47434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3" name="Circle"/>
          <p:cNvSpPr/>
          <p:nvPr/>
        </p:nvSpPr>
        <p:spPr>
          <a:xfrm>
            <a:off x="7338511" y="487680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4" name="Circle"/>
          <p:cNvSpPr/>
          <p:nvPr/>
        </p:nvSpPr>
        <p:spPr>
          <a:xfrm>
            <a:off x="7821111" y="452120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5" name="Circle"/>
          <p:cNvSpPr/>
          <p:nvPr/>
        </p:nvSpPr>
        <p:spPr>
          <a:xfrm>
            <a:off x="7821111" y="46005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6" name="Circle"/>
          <p:cNvSpPr/>
          <p:nvPr/>
        </p:nvSpPr>
        <p:spPr>
          <a:xfrm>
            <a:off x="7821111" y="46799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7" name="Circle"/>
          <p:cNvSpPr/>
          <p:nvPr/>
        </p:nvSpPr>
        <p:spPr>
          <a:xfrm>
            <a:off x="8316411" y="44259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8" name="Circle"/>
          <p:cNvSpPr/>
          <p:nvPr/>
        </p:nvSpPr>
        <p:spPr>
          <a:xfrm>
            <a:off x="8316411" y="45053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799" name="Circle"/>
          <p:cNvSpPr/>
          <p:nvPr/>
        </p:nvSpPr>
        <p:spPr>
          <a:xfrm>
            <a:off x="8316411" y="458470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0" name="Circle"/>
          <p:cNvSpPr/>
          <p:nvPr/>
        </p:nvSpPr>
        <p:spPr>
          <a:xfrm>
            <a:off x="8811711" y="42227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1" name="Circle"/>
          <p:cNvSpPr/>
          <p:nvPr/>
        </p:nvSpPr>
        <p:spPr>
          <a:xfrm>
            <a:off x="8811711" y="43021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2" name="Circle"/>
          <p:cNvSpPr/>
          <p:nvPr/>
        </p:nvSpPr>
        <p:spPr>
          <a:xfrm>
            <a:off x="8811711" y="438150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3" name="Circle"/>
          <p:cNvSpPr/>
          <p:nvPr/>
        </p:nvSpPr>
        <p:spPr>
          <a:xfrm>
            <a:off x="9307011" y="375920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4" name="Circle"/>
          <p:cNvSpPr/>
          <p:nvPr/>
        </p:nvSpPr>
        <p:spPr>
          <a:xfrm>
            <a:off x="9307011" y="38385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5" name="Circle"/>
          <p:cNvSpPr/>
          <p:nvPr/>
        </p:nvSpPr>
        <p:spPr>
          <a:xfrm>
            <a:off x="9307011" y="41465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6" name="Circle"/>
          <p:cNvSpPr/>
          <p:nvPr/>
        </p:nvSpPr>
        <p:spPr>
          <a:xfrm>
            <a:off x="9795961" y="32797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7" name="Circle"/>
          <p:cNvSpPr/>
          <p:nvPr/>
        </p:nvSpPr>
        <p:spPr>
          <a:xfrm>
            <a:off x="9795961" y="33686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8" name="Circle"/>
          <p:cNvSpPr/>
          <p:nvPr/>
        </p:nvSpPr>
        <p:spPr>
          <a:xfrm>
            <a:off x="9795961" y="34575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09" name="Circle"/>
          <p:cNvSpPr/>
          <p:nvPr/>
        </p:nvSpPr>
        <p:spPr>
          <a:xfrm>
            <a:off x="9795961" y="35210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0" name="Circle"/>
          <p:cNvSpPr/>
          <p:nvPr/>
        </p:nvSpPr>
        <p:spPr>
          <a:xfrm>
            <a:off x="9795961" y="35718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1" name="Circle"/>
          <p:cNvSpPr/>
          <p:nvPr/>
        </p:nvSpPr>
        <p:spPr>
          <a:xfrm>
            <a:off x="9795961" y="29051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2" name="Circle"/>
          <p:cNvSpPr/>
          <p:nvPr/>
        </p:nvSpPr>
        <p:spPr>
          <a:xfrm>
            <a:off x="10297611" y="22701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3" name="Circle"/>
          <p:cNvSpPr/>
          <p:nvPr/>
        </p:nvSpPr>
        <p:spPr>
          <a:xfrm>
            <a:off x="10297611" y="23526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4" name="Circle"/>
          <p:cNvSpPr/>
          <p:nvPr/>
        </p:nvSpPr>
        <p:spPr>
          <a:xfrm>
            <a:off x="10297611" y="24288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5" name="Circle"/>
          <p:cNvSpPr/>
          <p:nvPr/>
        </p:nvSpPr>
        <p:spPr>
          <a:xfrm>
            <a:off x="10297611" y="25050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6" name="Circle"/>
          <p:cNvSpPr/>
          <p:nvPr/>
        </p:nvSpPr>
        <p:spPr>
          <a:xfrm>
            <a:off x="10297611" y="27146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7" name="Circle"/>
          <p:cNvSpPr/>
          <p:nvPr/>
        </p:nvSpPr>
        <p:spPr>
          <a:xfrm>
            <a:off x="10792911" y="146367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8" name="Circle"/>
          <p:cNvSpPr/>
          <p:nvPr/>
        </p:nvSpPr>
        <p:spPr>
          <a:xfrm>
            <a:off x="10792911" y="15716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19" name="Circle"/>
          <p:cNvSpPr/>
          <p:nvPr/>
        </p:nvSpPr>
        <p:spPr>
          <a:xfrm>
            <a:off x="10792911" y="35591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0" name="Circle"/>
          <p:cNvSpPr/>
          <p:nvPr/>
        </p:nvSpPr>
        <p:spPr>
          <a:xfrm>
            <a:off x="8316411" y="46926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1" name="Circle"/>
          <p:cNvSpPr/>
          <p:nvPr/>
        </p:nvSpPr>
        <p:spPr>
          <a:xfrm>
            <a:off x="8811711" y="4527550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2" name="Circle"/>
          <p:cNvSpPr/>
          <p:nvPr/>
        </p:nvSpPr>
        <p:spPr>
          <a:xfrm>
            <a:off x="7821111" y="47879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3" name="Circle"/>
          <p:cNvSpPr/>
          <p:nvPr/>
        </p:nvSpPr>
        <p:spPr>
          <a:xfrm>
            <a:off x="7821111" y="48641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4" name="Circle"/>
          <p:cNvSpPr/>
          <p:nvPr/>
        </p:nvSpPr>
        <p:spPr>
          <a:xfrm>
            <a:off x="8811711" y="46037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5" name="Circle"/>
          <p:cNvSpPr/>
          <p:nvPr/>
        </p:nvSpPr>
        <p:spPr>
          <a:xfrm>
            <a:off x="8811711" y="46799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6" name="Circle"/>
          <p:cNvSpPr/>
          <p:nvPr/>
        </p:nvSpPr>
        <p:spPr>
          <a:xfrm>
            <a:off x="9307011" y="45466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7" name="Circle"/>
          <p:cNvSpPr/>
          <p:nvPr/>
        </p:nvSpPr>
        <p:spPr>
          <a:xfrm>
            <a:off x="9307011" y="43624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8" name="Circle"/>
          <p:cNvSpPr/>
          <p:nvPr/>
        </p:nvSpPr>
        <p:spPr>
          <a:xfrm>
            <a:off x="9307011" y="47180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29" name="Circle"/>
          <p:cNvSpPr/>
          <p:nvPr/>
        </p:nvSpPr>
        <p:spPr>
          <a:xfrm>
            <a:off x="9795961" y="39211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0" name="Circle"/>
          <p:cNvSpPr/>
          <p:nvPr/>
        </p:nvSpPr>
        <p:spPr>
          <a:xfrm>
            <a:off x="9795961" y="40290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1" name="Circle"/>
          <p:cNvSpPr/>
          <p:nvPr/>
        </p:nvSpPr>
        <p:spPr>
          <a:xfrm>
            <a:off x="9795961" y="43465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2" name="Circle"/>
          <p:cNvSpPr/>
          <p:nvPr/>
        </p:nvSpPr>
        <p:spPr>
          <a:xfrm>
            <a:off x="9795961" y="46196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3" name="Circle"/>
          <p:cNvSpPr/>
          <p:nvPr/>
        </p:nvSpPr>
        <p:spPr>
          <a:xfrm>
            <a:off x="9795961" y="46894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4" name="Circle"/>
          <p:cNvSpPr/>
          <p:nvPr/>
        </p:nvSpPr>
        <p:spPr>
          <a:xfrm>
            <a:off x="9795961" y="47720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5" name="Circle"/>
          <p:cNvSpPr/>
          <p:nvPr/>
        </p:nvSpPr>
        <p:spPr>
          <a:xfrm>
            <a:off x="9795961" y="49307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6" name="Circle"/>
          <p:cNvSpPr/>
          <p:nvPr/>
        </p:nvSpPr>
        <p:spPr>
          <a:xfrm>
            <a:off x="9795961" y="50133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7" name="Circle"/>
          <p:cNvSpPr/>
          <p:nvPr/>
        </p:nvSpPr>
        <p:spPr>
          <a:xfrm>
            <a:off x="9307011" y="48768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8" name="Circle"/>
          <p:cNvSpPr/>
          <p:nvPr/>
        </p:nvSpPr>
        <p:spPr>
          <a:xfrm>
            <a:off x="9307011" y="49784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39" name="Circle"/>
          <p:cNvSpPr/>
          <p:nvPr/>
        </p:nvSpPr>
        <p:spPr>
          <a:xfrm>
            <a:off x="9307011" y="50673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0" name="Circle"/>
          <p:cNvSpPr/>
          <p:nvPr/>
        </p:nvSpPr>
        <p:spPr>
          <a:xfrm>
            <a:off x="9307011" y="51181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1" name="Circle"/>
          <p:cNvSpPr/>
          <p:nvPr/>
        </p:nvSpPr>
        <p:spPr>
          <a:xfrm>
            <a:off x="9307011" y="52070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2" name="Circle"/>
          <p:cNvSpPr/>
          <p:nvPr/>
        </p:nvSpPr>
        <p:spPr>
          <a:xfrm>
            <a:off x="8811711" y="49339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3" name="Circle"/>
          <p:cNvSpPr/>
          <p:nvPr/>
        </p:nvSpPr>
        <p:spPr>
          <a:xfrm>
            <a:off x="8811711" y="50673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4" name="Circle"/>
          <p:cNvSpPr/>
          <p:nvPr/>
        </p:nvSpPr>
        <p:spPr>
          <a:xfrm>
            <a:off x="8811711" y="52006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5" name="Circle"/>
          <p:cNvSpPr/>
          <p:nvPr/>
        </p:nvSpPr>
        <p:spPr>
          <a:xfrm>
            <a:off x="8811711" y="52768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6" name="Circle"/>
          <p:cNvSpPr/>
          <p:nvPr/>
        </p:nvSpPr>
        <p:spPr>
          <a:xfrm>
            <a:off x="8316411" y="48196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7" name="Circle"/>
          <p:cNvSpPr/>
          <p:nvPr/>
        </p:nvSpPr>
        <p:spPr>
          <a:xfrm>
            <a:off x="8316411" y="49022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8" name="Circle"/>
          <p:cNvSpPr/>
          <p:nvPr/>
        </p:nvSpPr>
        <p:spPr>
          <a:xfrm>
            <a:off x="8316411" y="49974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49" name="Circle"/>
          <p:cNvSpPr/>
          <p:nvPr/>
        </p:nvSpPr>
        <p:spPr>
          <a:xfrm>
            <a:off x="8316411" y="51879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0" name="Circle"/>
          <p:cNvSpPr/>
          <p:nvPr/>
        </p:nvSpPr>
        <p:spPr>
          <a:xfrm>
            <a:off x="8316411" y="53530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1" name="Circle"/>
          <p:cNvSpPr/>
          <p:nvPr/>
        </p:nvSpPr>
        <p:spPr>
          <a:xfrm>
            <a:off x="7821111" y="50546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2" name="Circle"/>
          <p:cNvSpPr/>
          <p:nvPr/>
        </p:nvSpPr>
        <p:spPr>
          <a:xfrm>
            <a:off x="7821111" y="53911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3" name="Circle"/>
          <p:cNvSpPr/>
          <p:nvPr/>
        </p:nvSpPr>
        <p:spPr>
          <a:xfrm>
            <a:off x="7338511" y="49847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4" name="Circle"/>
          <p:cNvSpPr/>
          <p:nvPr/>
        </p:nvSpPr>
        <p:spPr>
          <a:xfrm>
            <a:off x="7338511" y="50736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5" name="Circle"/>
          <p:cNvSpPr/>
          <p:nvPr/>
        </p:nvSpPr>
        <p:spPr>
          <a:xfrm>
            <a:off x="7338511" y="51943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6" name="Circle"/>
          <p:cNvSpPr/>
          <p:nvPr/>
        </p:nvSpPr>
        <p:spPr>
          <a:xfrm>
            <a:off x="7338511" y="54229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7" name="Circle"/>
          <p:cNvSpPr/>
          <p:nvPr/>
        </p:nvSpPr>
        <p:spPr>
          <a:xfrm>
            <a:off x="6849561" y="51308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8" name="Circle"/>
          <p:cNvSpPr/>
          <p:nvPr/>
        </p:nvSpPr>
        <p:spPr>
          <a:xfrm>
            <a:off x="6849561" y="523240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59" name="Circle"/>
          <p:cNvSpPr/>
          <p:nvPr/>
        </p:nvSpPr>
        <p:spPr>
          <a:xfrm>
            <a:off x="10297611" y="39655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0" name="Circle"/>
          <p:cNvSpPr/>
          <p:nvPr/>
        </p:nvSpPr>
        <p:spPr>
          <a:xfrm>
            <a:off x="10297611" y="41052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1" name="Circle"/>
          <p:cNvSpPr/>
          <p:nvPr/>
        </p:nvSpPr>
        <p:spPr>
          <a:xfrm>
            <a:off x="10297611" y="41814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2" name="Circle"/>
          <p:cNvSpPr/>
          <p:nvPr/>
        </p:nvSpPr>
        <p:spPr>
          <a:xfrm>
            <a:off x="10297611" y="42703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3" name="Circle"/>
          <p:cNvSpPr/>
          <p:nvPr/>
        </p:nvSpPr>
        <p:spPr>
          <a:xfrm>
            <a:off x="10297611" y="43656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4" name="Circle"/>
          <p:cNvSpPr/>
          <p:nvPr/>
        </p:nvSpPr>
        <p:spPr>
          <a:xfrm>
            <a:off x="10297611" y="46005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5" name="Circle"/>
          <p:cNvSpPr/>
          <p:nvPr/>
        </p:nvSpPr>
        <p:spPr>
          <a:xfrm>
            <a:off x="10297611" y="46704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6" name="Circle"/>
          <p:cNvSpPr/>
          <p:nvPr/>
        </p:nvSpPr>
        <p:spPr>
          <a:xfrm>
            <a:off x="10792911" y="36226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7" name="Circle"/>
          <p:cNvSpPr/>
          <p:nvPr/>
        </p:nvSpPr>
        <p:spPr>
          <a:xfrm>
            <a:off x="10792911" y="38195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8" name="Circle"/>
          <p:cNvSpPr/>
          <p:nvPr/>
        </p:nvSpPr>
        <p:spPr>
          <a:xfrm>
            <a:off x="10792911" y="40354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69" name="Circle"/>
          <p:cNvSpPr/>
          <p:nvPr/>
        </p:nvSpPr>
        <p:spPr>
          <a:xfrm>
            <a:off x="10792911" y="41179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0" name="Circle"/>
          <p:cNvSpPr/>
          <p:nvPr/>
        </p:nvSpPr>
        <p:spPr>
          <a:xfrm>
            <a:off x="10792911" y="17240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1" name="Circle"/>
          <p:cNvSpPr/>
          <p:nvPr/>
        </p:nvSpPr>
        <p:spPr>
          <a:xfrm>
            <a:off x="11288211" y="5683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2" name="Circle"/>
          <p:cNvSpPr/>
          <p:nvPr/>
        </p:nvSpPr>
        <p:spPr>
          <a:xfrm>
            <a:off x="11288211" y="29559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3" name="Circle"/>
          <p:cNvSpPr/>
          <p:nvPr/>
        </p:nvSpPr>
        <p:spPr>
          <a:xfrm>
            <a:off x="11288211" y="337502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4" name="Circle"/>
          <p:cNvSpPr/>
          <p:nvPr/>
        </p:nvSpPr>
        <p:spPr>
          <a:xfrm>
            <a:off x="11288211" y="3444875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5" name="Circle"/>
          <p:cNvSpPr/>
          <p:nvPr/>
        </p:nvSpPr>
        <p:spPr>
          <a:xfrm>
            <a:off x="9307011" y="42259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6" name="Circle"/>
          <p:cNvSpPr/>
          <p:nvPr/>
        </p:nvSpPr>
        <p:spPr>
          <a:xfrm>
            <a:off x="9307011" y="3997325"/>
            <a:ext cx="83642" cy="83642"/>
          </a:xfrm>
          <a:prstGeom prst="ellipse">
            <a:avLst/>
          </a:prstGeom>
          <a:solidFill>
            <a:schemeClr val="accent2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877" name="Circle"/>
          <p:cNvSpPr/>
          <p:nvPr/>
        </p:nvSpPr>
        <p:spPr>
          <a:xfrm>
            <a:off x="9307011" y="4083050"/>
            <a:ext cx="83642" cy="83642"/>
          </a:xfrm>
          <a:prstGeom prst="ellipse">
            <a:avLst/>
          </a:prstGeom>
          <a:solidFill>
            <a:schemeClr val="accent3">
              <a:alpha val="6851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 hangingPunct="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rgbClr val="A6A9AB"/>
                </a:solidFill>
              </a:defRPr>
            </a:pPr>
            <a:endParaRPr sz="1200" kern="0">
              <a:solidFill>
                <a:srgbClr val="A6A9AB"/>
              </a:solidFill>
              <a:latin typeface="Helvetica Neue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5F86A-5208-4778-AF0D-CDAD5FB08D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100000">
              <a:schemeClr val="bg1">
                <a:lumMod val="75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6D8D99B-F005-482E-802A-A8919C3C79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2" y="3418704"/>
            <a:ext cx="1482988" cy="1497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3" y="228721"/>
            <a:ext cx="7294179" cy="1344975"/>
          </a:xfrm>
        </p:spPr>
        <p:txBody>
          <a:bodyPr>
            <a:normAutofit/>
          </a:bodyPr>
          <a:lstStyle/>
          <a:p>
            <a:r>
              <a:rPr lang="en-US" sz="4000" kern="0" spc="-120" dirty="0">
                <a:solidFill>
                  <a:srgbClr val="6D717A">
                    <a:hueOff val="492447"/>
                    <a:lumOff val="-19328"/>
                  </a:srgbClr>
                </a:solidFill>
                <a:latin typeface="Helvetica Neue"/>
                <a:sym typeface="Helvetica Neue"/>
              </a:rPr>
              <a:t>What is a container? </a:t>
            </a:r>
            <a:endParaRPr lang="en-US" sz="4000" dirty="0"/>
          </a:p>
        </p:txBody>
      </p:sp>
      <p:grpSp>
        <p:nvGrpSpPr>
          <p:cNvPr id="8" name="Group 7"/>
          <p:cNvGrpSpPr/>
          <p:nvPr/>
        </p:nvGrpSpPr>
        <p:grpSpPr>
          <a:xfrm>
            <a:off x="8756768" y="2836046"/>
            <a:ext cx="2372742" cy="2336916"/>
            <a:chOff x="8606165" y="2733922"/>
            <a:chExt cx="2372742" cy="233691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0610" y="4034912"/>
              <a:ext cx="1928297" cy="103592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8715" y="2733922"/>
              <a:ext cx="1749370" cy="1223192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>
            <a:xfrm>
              <a:off x="8606165" y="3622217"/>
              <a:ext cx="568997" cy="865537"/>
            </a:xfrm>
            <a:prstGeom prst="rightArrow">
              <a:avLst/>
            </a:prstGeom>
            <a:solidFill>
              <a:srgbClr val="FFFF00">
                <a:alpha val="53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M does not speak to container daemon directly thus the user must control the container daemon…">
            <a:extLst>
              <a:ext uri="{FF2B5EF4-FFF2-40B4-BE49-F238E27FC236}">
                <a16:creationId xmlns:a16="http://schemas.microsoft.com/office/drawing/2014/main" id="{463D5AE0-BEAB-44DB-99C6-323788FB846B}"/>
              </a:ext>
            </a:extLst>
          </p:cNvPr>
          <p:cNvSpPr txBox="1">
            <a:spLocks/>
          </p:cNvSpPr>
          <p:nvPr/>
        </p:nvSpPr>
        <p:spPr>
          <a:xfrm>
            <a:off x="601226" y="1913576"/>
            <a:ext cx="5597438" cy="4570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/>
          </a:bodyPr>
          <a:lstStyle>
            <a:lvl1pPr marL="190500" marR="0" indent="-190500" algn="l" defTabSz="292100" rtl="0" latinLnBrk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Char char="-"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0500" marR="0" lvl="0" indent="-190500" algn="l" defTabSz="2921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7D37"/>
              </a:buClr>
              <a:buSzPct val="7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Containers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 are encapsulations of operating system environments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D717A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190500" marR="0" lvl="0" indent="-190500" algn="l" defTabSz="2921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7D37"/>
              </a:buClr>
              <a:buSzPct val="7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Includes all applications,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 libraries, configs, and dependencies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D717A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190500" marR="0" lvl="0" indent="-190500" algn="l" defTabSz="2921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7D37"/>
              </a:buClr>
              <a:buSzPct val="7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Workflows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 are completely self-contained and portable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D717A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190500" marR="0" lvl="0" indent="-190500" algn="l" defTabSz="2921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7D37"/>
              </a:buClr>
              <a:buSzPct val="7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Makes it easy to share, distribute, validate,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6D717A"/>
                </a:solidFill>
                <a:effectLst/>
                <a:uLnTx/>
                <a:uFillTx/>
                <a:latin typeface="Helvetica Neue"/>
                <a:sym typeface="Helvetica Neue"/>
              </a:rPr>
              <a:t> and reproduce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D717A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38B2A5-F4D7-4F0F-8BBC-6DD37073FF8C}"/>
              </a:ext>
            </a:extLst>
          </p:cNvPr>
          <p:cNvGrpSpPr/>
          <p:nvPr/>
        </p:nvGrpSpPr>
        <p:grpSpPr>
          <a:xfrm>
            <a:off x="7066278" y="326568"/>
            <a:ext cx="4042410" cy="3246929"/>
            <a:chOff x="7066278" y="326568"/>
            <a:chExt cx="4042410" cy="3246929"/>
          </a:xfrm>
        </p:grpSpPr>
        <p:sp>
          <p:nvSpPr>
            <p:cNvPr id="13" name="Rounded Rectangle 12"/>
            <p:cNvSpPr/>
            <p:nvPr/>
          </p:nvSpPr>
          <p:spPr>
            <a:xfrm>
              <a:off x="7066278" y="391517"/>
              <a:ext cx="4042410" cy="2483669"/>
            </a:xfrm>
            <a:prstGeom prst="roundRect">
              <a:avLst/>
            </a:prstGeom>
            <a:solidFill>
              <a:schemeClr val="accent1">
                <a:alpha val="1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267" y="1784340"/>
              <a:ext cx="1262116" cy="2663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2758" y="429699"/>
              <a:ext cx="1670998" cy="1069346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>
            <a:xfrm>
              <a:off x="7536928" y="2947679"/>
              <a:ext cx="893851" cy="625818"/>
            </a:xfrm>
            <a:prstGeom prst="downArrow">
              <a:avLst/>
            </a:prstGeom>
            <a:solidFill>
              <a:schemeClr val="accent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2B6D8C-E7D0-4122-95C0-4F622F156BE2}"/>
                </a:ext>
              </a:extLst>
            </p:cNvPr>
            <p:cNvSpPr txBox="1"/>
            <p:nvPr/>
          </p:nvSpPr>
          <p:spPr>
            <a:xfrm>
              <a:off x="8376968" y="604230"/>
              <a:ext cx="1592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4472C4"/>
                  </a:solidFill>
                </a:rPr>
                <a:t>SAMtools</a:t>
              </a:r>
              <a:endParaRPr lang="en-US" sz="2400" b="1" dirty="0">
                <a:solidFill>
                  <a:srgbClr val="4472C4"/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30A4F80-DBD4-4F66-AA05-210AA7B8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028" y="326568"/>
              <a:ext cx="1207925" cy="153735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20AADFC-363E-457A-9DE9-CF0487E22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919" y="1892695"/>
              <a:ext cx="982168" cy="76104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511213-EE22-4A90-B948-6C87EA09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195" y="1252667"/>
              <a:ext cx="656545" cy="76104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73412FD-4C80-4EB5-8AAE-71B54315D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5251" y="2180099"/>
              <a:ext cx="1483033" cy="645556"/>
            </a:xfrm>
            <a:prstGeom prst="rect">
              <a:avLst/>
            </a:prstGeom>
            <a:noFill/>
          </p:spPr>
        </p:pic>
      </p:grpSp>
      <p:sp>
        <p:nvSpPr>
          <p:cNvPr id="45" name="Massive flexibility in a single-file container">
            <a:extLst>
              <a:ext uri="{FF2B5EF4-FFF2-40B4-BE49-F238E27FC236}">
                <a16:creationId xmlns:a16="http://schemas.microsoft.com/office/drawing/2014/main" id="{2B30C441-0959-4254-8795-C6523871CAB8}"/>
              </a:ext>
            </a:extLst>
          </p:cNvPr>
          <p:cNvSpPr txBox="1">
            <a:spLocks/>
          </p:cNvSpPr>
          <p:nvPr/>
        </p:nvSpPr>
        <p:spPr>
          <a:xfrm>
            <a:off x="385531" y="1159811"/>
            <a:ext cx="1148202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C87D37"/>
                </a:solidFill>
                <a:latin typeface="Helvetica Neue"/>
              </a:rPr>
              <a:t>Containers 101</a:t>
            </a:r>
            <a:endParaRPr kumimoji="0" lang="en-US" sz="2500" b="0" i="0" u="none" strike="noStrike" kern="0" cap="none" spc="50" normalizeH="0" baseline="0" noProof="0" dirty="0">
              <a:ln>
                <a:noFill/>
              </a:ln>
              <a:solidFill>
                <a:srgbClr val="C87D37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39941-06E2-4515-B5E4-E2823CBCD654}"/>
              </a:ext>
            </a:extLst>
          </p:cNvPr>
          <p:cNvGrpSpPr/>
          <p:nvPr/>
        </p:nvGrpSpPr>
        <p:grpSpPr>
          <a:xfrm>
            <a:off x="7066278" y="4728186"/>
            <a:ext cx="4042410" cy="1819433"/>
            <a:chOff x="7066278" y="4728186"/>
            <a:chExt cx="4042410" cy="1819433"/>
          </a:xfrm>
        </p:grpSpPr>
        <p:sp>
          <p:nvSpPr>
            <p:cNvPr id="26" name="Rounded Rectangle 25"/>
            <p:cNvSpPr/>
            <p:nvPr/>
          </p:nvSpPr>
          <p:spPr>
            <a:xfrm>
              <a:off x="7066278" y="5317373"/>
              <a:ext cx="4042410" cy="1230246"/>
            </a:xfrm>
            <a:prstGeom prst="roundRect">
              <a:avLst/>
            </a:prstGeom>
            <a:solidFill>
              <a:srgbClr val="00B05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5069" y="5338156"/>
              <a:ext cx="1967196" cy="6639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4280" y="5387477"/>
              <a:ext cx="1743616" cy="56258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267" y="6002085"/>
              <a:ext cx="1847363" cy="480585"/>
            </a:xfrm>
            <a:prstGeom prst="rect">
              <a:avLst/>
            </a:prstGeom>
          </p:spPr>
        </p:pic>
        <p:sp>
          <p:nvSpPr>
            <p:cNvPr id="12" name="Up Arrow 11"/>
            <p:cNvSpPr/>
            <p:nvPr/>
          </p:nvSpPr>
          <p:spPr>
            <a:xfrm>
              <a:off x="7534693" y="4728186"/>
              <a:ext cx="891689" cy="533336"/>
            </a:xfrm>
            <a:prstGeom prst="upArrow">
              <a:avLst/>
            </a:prstGeom>
            <a:solidFill>
              <a:srgbClr val="00B05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31E0E8-15AD-4859-83B3-430E7DFD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937" y="6020169"/>
              <a:ext cx="1741714" cy="424543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E08BC3-A0A0-4EDC-9ACE-591B21C8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800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BFCFF"/>
            </a:gs>
            <a:gs pos="100000">
              <a:schemeClr val="bg1">
                <a:lumMod val="75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2"/>
          <p:cNvSpPr>
            <a:spLocks noGrp="1"/>
          </p:cNvSpPr>
          <p:nvPr>
            <p:ph sz="half" idx="4294967295"/>
          </p:nvPr>
        </p:nvSpPr>
        <p:spPr>
          <a:xfrm>
            <a:off x="236439" y="2431277"/>
            <a:ext cx="4185910" cy="39310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is always less then B due to C</a:t>
            </a:r>
          </a:p>
          <a:p>
            <a:pPr marL="0" indent="0">
              <a:buNone/>
            </a:pPr>
            <a:endParaRPr lang="en-US" sz="2000" dirty="0">
              <a:solidFill>
                <a:srgbClr val="6D717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Containers run at the same speed as native apps</a:t>
            </a:r>
          </a:p>
        </p:txBody>
      </p:sp>
      <p:sp>
        <p:nvSpPr>
          <p:cNvPr id="8" name="Rectangle 7"/>
          <p:cNvSpPr/>
          <p:nvPr/>
        </p:nvSpPr>
        <p:spPr>
          <a:xfrm>
            <a:off x="9178644" y="4969355"/>
            <a:ext cx="2657825" cy="1030013"/>
          </a:xfrm>
          <a:prstGeom prst="rect">
            <a:avLst/>
          </a:prstGeom>
          <a:solidFill>
            <a:srgbClr val="849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Physical Hardware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8644" y="4568492"/>
            <a:ext cx="2657825" cy="338554"/>
          </a:xfrm>
          <a:prstGeom prst="rect">
            <a:avLst/>
          </a:prstGeom>
          <a:solidFill>
            <a:srgbClr val="90BED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Host Kernel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41570" y="4167627"/>
            <a:ext cx="1294900" cy="338554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Container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0101475" y="3332412"/>
            <a:ext cx="1268808" cy="338554"/>
          </a:xfrm>
          <a:prstGeom prst="rect">
            <a:avLst/>
          </a:prstGeom>
          <a:solidFill>
            <a:srgbClr val="A9D28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0554616" y="3332412"/>
            <a:ext cx="1268808" cy="338554"/>
          </a:xfrm>
          <a:prstGeom prst="rect">
            <a:avLst/>
          </a:prstGeom>
          <a:solidFill>
            <a:srgbClr val="A9D28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1007757" y="3332412"/>
            <a:ext cx="1268808" cy="338554"/>
          </a:xfrm>
          <a:prstGeom prst="rect">
            <a:avLst/>
          </a:prstGeom>
          <a:solidFill>
            <a:srgbClr val="A9D28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78644" y="4167627"/>
            <a:ext cx="1294900" cy="338554"/>
          </a:xfrm>
          <a:prstGeom prst="rect">
            <a:avLst/>
          </a:prstGeom>
          <a:solidFill>
            <a:srgbClr val="A9D28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File System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738549" y="3332412"/>
            <a:ext cx="1268808" cy="338554"/>
          </a:xfrm>
          <a:prstGeom prst="rect">
            <a:avLst/>
          </a:prstGeom>
          <a:solidFill>
            <a:srgbClr val="C5E1B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9191690" y="3332412"/>
            <a:ext cx="1268808" cy="338554"/>
          </a:xfrm>
          <a:prstGeom prst="rect">
            <a:avLst/>
          </a:prstGeom>
          <a:solidFill>
            <a:srgbClr val="C5E2B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644831" y="3332412"/>
            <a:ext cx="1268808" cy="338554"/>
          </a:xfrm>
          <a:prstGeom prst="rect">
            <a:avLst/>
          </a:prstGeom>
          <a:solidFill>
            <a:srgbClr val="C5E2B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64411" y="6127671"/>
            <a:ext cx="233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Container Architecture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504834" y="4167625"/>
            <a:ext cx="477029" cy="1825986"/>
            <a:chOff x="4582398" y="2897764"/>
            <a:chExt cx="477029" cy="312632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590759" y="2897764"/>
              <a:ext cx="468668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582398" y="6024092"/>
              <a:ext cx="468668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648821" y="4210436"/>
              <a:ext cx="331443" cy="79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E404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4798383" y="2897765"/>
              <a:ext cx="3098" cy="120922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4798383" y="4937982"/>
              <a:ext cx="0" cy="108611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Left Brace 3"/>
          <p:cNvSpPr/>
          <p:nvPr/>
        </p:nvSpPr>
        <p:spPr>
          <a:xfrm rot="5400000">
            <a:off x="9668531" y="1942079"/>
            <a:ext cx="312203" cy="12978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3E404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Left Brace 48"/>
          <p:cNvSpPr/>
          <p:nvPr/>
        </p:nvSpPr>
        <p:spPr>
          <a:xfrm rot="5400000">
            <a:off x="11046093" y="1938470"/>
            <a:ext cx="312203" cy="12978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3E404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20247" y="2063965"/>
            <a:ext cx="14116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Native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490157" y="2072180"/>
            <a:ext cx="14116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Contained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7014" y="4973632"/>
            <a:ext cx="2657825" cy="1030013"/>
          </a:xfrm>
          <a:prstGeom prst="rect">
            <a:avLst/>
          </a:prstGeom>
          <a:solidFill>
            <a:srgbClr val="849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Physical Hardware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87014" y="4572769"/>
            <a:ext cx="2657825" cy="338554"/>
          </a:xfrm>
          <a:prstGeom prst="rect">
            <a:avLst/>
          </a:prstGeom>
          <a:solidFill>
            <a:srgbClr val="90BED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Host Kernel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87013" y="4171904"/>
            <a:ext cx="2657825" cy="338554"/>
          </a:xfrm>
          <a:prstGeom prst="rect">
            <a:avLst/>
          </a:prstGeom>
          <a:solidFill>
            <a:srgbClr val="A9D28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File System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6436" y="2660413"/>
            <a:ext cx="1294900" cy="338554"/>
          </a:xfrm>
          <a:prstGeom prst="rect">
            <a:avLst/>
          </a:prstGeom>
          <a:solidFill>
            <a:srgbClr val="D8791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Kernel</a:t>
            </a:r>
            <a:endParaRPr lang="en-US" sz="1600" dirty="0">
              <a:solidFill>
                <a:srgbClr val="3E404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46436" y="2243783"/>
            <a:ext cx="1294900" cy="338554"/>
          </a:xfrm>
          <a:prstGeom prst="rect">
            <a:avLst/>
          </a:prstGeom>
          <a:solidFill>
            <a:srgbClr val="BD484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File System</a:t>
            </a:r>
            <a:endParaRPr lang="en-US" sz="1600" dirty="0">
              <a:solidFill>
                <a:srgbClr val="3E404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896698" y="1401598"/>
            <a:ext cx="1268808" cy="338554"/>
          </a:xfrm>
          <a:prstGeom prst="rect">
            <a:avLst/>
          </a:prstGeom>
          <a:solidFill>
            <a:srgbClr val="D88E8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6349839" y="1401598"/>
            <a:ext cx="1268808" cy="338554"/>
          </a:xfrm>
          <a:prstGeom prst="rect">
            <a:avLst/>
          </a:prstGeom>
          <a:solidFill>
            <a:srgbClr val="D88E8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802980" y="1401598"/>
            <a:ext cx="1268808" cy="338554"/>
          </a:xfrm>
          <a:prstGeom prst="rect">
            <a:avLst/>
          </a:prstGeom>
          <a:solidFill>
            <a:srgbClr val="D88E8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46437" y="3085818"/>
            <a:ext cx="1294900" cy="10300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Virtualized Hardware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01012" y="6133133"/>
            <a:ext cx="2890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Virtual Machine Architecture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772182" y="2239456"/>
            <a:ext cx="475744" cy="3764187"/>
            <a:chOff x="7772182" y="2239456"/>
            <a:chExt cx="475744" cy="3764187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772182" y="2248629"/>
              <a:ext cx="430711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779258" y="6003643"/>
              <a:ext cx="468668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831482" y="4013425"/>
              <a:ext cx="388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E404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7987538" y="2239456"/>
              <a:ext cx="9552" cy="162240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8016619" y="4468938"/>
              <a:ext cx="9552" cy="153042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Left Brace 50"/>
          <p:cNvSpPr/>
          <p:nvPr/>
        </p:nvSpPr>
        <p:spPr>
          <a:xfrm rot="5400000">
            <a:off x="6831958" y="85789"/>
            <a:ext cx="312203" cy="1267980"/>
          </a:xfrm>
          <a:prstGeom prst="leftBrace">
            <a:avLst>
              <a:gd name="adj1" fmla="val 36079"/>
              <a:gd name="adj2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90943" y="204573"/>
            <a:ext cx="141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Virtualized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4539929" y="3315901"/>
            <a:ext cx="1268808" cy="338554"/>
          </a:xfrm>
          <a:prstGeom prst="rect">
            <a:avLst/>
          </a:prstGeom>
          <a:solidFill>
            <a:srgbClr val="C5E1B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4989448" y="3315901"/>
            <a:ext cx="1268808" cy="338554"/>
          </a:xfrm>
          <a:prstGeom prst="rect">
            <a:avLst/>
          </a:prstGeom>
          <a:solidFill>
            <a:srgbClr val="C5E1B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E404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834029" y="2228949"/>
            <a:ext cx="444380" cy="1890631"/>
            <a:chOff x="5834029" y="2228949"/>
            <a:chExt cx="444380" cy="1890631"/>
          </a:xfrm>
        </p:grpSpPr>
        <p:grpSp>
          <p:nvGrpSpPr>
            <p:cNvPr id="53" name="Group 52"/>
            <p:cNvGrpSpPr/>
            <p:nvPr/>
          </p:nvGrpSpPr>
          <p:grpSpPr>
            <a:xfrm>
              <a:off x="5842534" y="2228949"/>
              <a:ext cx="435875" cy="1890631"/>
              <a:chOff x="4582398" y="2897765"/>
              <a:chExt cx="468668" cy="3126327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4582398" y="6024092"/>
                <a:ext cx="468668" cy="0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606802" y="4220463"/>
                <a:ext cx="388882" cy="763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3E404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V="1">
                <a:off x="4798383" y="2897765"/>
                <a:ext cx="3098" cy="120922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798383" y="4937982"/>
                <a:ext cx="0" cy="108611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 flipV="1">
              <a:off x="5834029" y="2246699"/>
              <a:ext cx="418753" cy="193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Left Brace 62"/>
          <p:cNvSpPr/>
          <p:nvPr/>
        </p:nvSpPr>
        <p:spPr>
          <a:xfrm rot="5400000">
            <a:off x="5236420" y="2181619"/>
            <a:ext cx="312203" cy="8319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3E404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21051" y="2070589"/>
            <a:ext cx="8874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D717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Native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2E7E90F4-379B-416A-BED6-9E10F03D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3" y="228723"/>
            <a:ext cx="7294179" cy="134497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How does it work?</a:t>
            </a:r>
            <a:endParaRPr lang="en-US" sz="4000" dirty="0">
              <a:solidFill>
                <a:srgbClr val="3E4046"/>
              </a:solidFill>
            </a:endParaRPr>
          </a:p>
        </p:txBody>
      </p:sp>
      <p:sp>
        <p:nvSpPr>
          <p:cNvPr id="68" name="Massive flexibility in a single-file container">
            <a:extLst>
              <a:ext uri="{FF2B5EF4-FFF2-40B4-BE49-F238E27FC236}">
                <a16:creationId xmlns:a16="http://schemas.microsoft.com/office/drawing/2014/main" id="{DB9A3288-C2A4-4B8C-ACA3-B7561FC27999}"/>
              </a:ext>
            </a:extLst>
          </p:cNvPr>
          <p:cNvSpPr txBox="1">
            <a:spLocks/>
          </p:cNvSpPr>
          <p:nvPr/>
        </p:nvSpPr>
        <p:spPr>
          <a:xfrm>
            <a:off x="385531" y="1159811"/>
            <a:ext cx="1148202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50" normalizeH="0" baseline="0" noProof="0" dirty="0">
                <a:ln>
                  <a:noFill/>
                </a:ln>
                <a:solidFill>
                  <a:srgbClr val="C87D37"/>
                </a:solidFill>
                <a:effectLst/>
                <a:uLnTx/>
                <a:uFillTx/>
                <a:latin typeface="Helvetica Neue"/>
                <a:sym typeface="Helvetica Neue"/>
              </a:rPr>
              <a:t>like a virtual machine (but different)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2AB47-DB5D-4F2F-8598-24D1C161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341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4" grpId="0" animBg="1"/>
      <p:bldP spid="49" grpId="0" animBg="1"/>
      <p:bldP spid="5" grpId="0"/>
      <p:bldP spid="50" grpId="0"/>
      <p:bldP spid="22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/>
      <p:bldP spid="51" grpId="0" animBg="1"/>
      <p:bldP spid="52" grpId="0"/>
      <p:bldP spid="59" grpId="0" animBg="1"/>
      <p:bldP spid="60" grpId="0" animBg="1"/>
      <p:bldP spid="63" grpId="0" animBg="1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FBFCFF"/>
            </a:gs>
            <a:gs pos="100000">
              <a:schemeClr val="bg1">
                <a:lumMod val="85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C72B0C-CA51-4334-920E-9C348A57CBF3}"/>
              </a:ext>
            </a:extLst>
          </p:cNvPr>
          <p:cNvGrpSpPr/>
          <p:nvPr/>
        </p:nvGrpSpPr>
        <p:grpSpPr>
          <a:xfrm>
            <a:off x="3835400" y="2032729"/>
            <a:ext cx="7518400" cy="4612702"/>
            <a:chOff x="1854201" y="952500"/>
            <a:chExt cx="8699500" cy="53373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653E3A-78D2-48AD-B08D-06EC35B67BF1}"/>
                </a:ext>
              </a:extLst>
            </p:cNvPr>
            <p:cNvGrpSpPr/>
            <p:nvPr/>
          </p:nvGrpSpPr>
          <p:grpSpPr>
            <a:xfrm>
              <a:off x="1854201" y="952500"/>
              <a:ext cx="8699500" cy="5337332"/>
              <a:chOff x="1854201" y="952500"/>
              <a:chExt cx="8699500" cy="533733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1BE5A90-0A38-42B8-95ED-5FF4EAA48E61}"/>
                  </a:ext>
                </a:extLst>
              </p:cNvPr>
              <p:cNvSpPr/>
              <p:nvPr/>
            </p:nvSpPr>
            <p:spPr>
              <a:xfrm>
                <a:off x="1854201" y="952500"/>
                <a:ext cx="8699500" cy="53373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27EE7F-F4BE-4554-BF7A-3D2D4004F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8499" y="1205967"/>
                <a:ext cx="8483601" cy="5083865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B7CAE4-30FE-464C-8178-B098895DF0FD}"/>
                </a:ext>
              </a:extLst>
            </p:cNvPr>
            <p:cNvSpPr/>
            <p:nvPr/>
          </p:nvSpPr>
          <p:spPr>
            <a:xfrm>
              <a:off x="1854201" y="952500"/>
              <a:ext cx="8699500" cy="5337332"/>
            </a:xfrm>
            <a:prstGeom prst="rect">
              <a:avLst/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3909D73-8C9E-45C6-98D5-641354AC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3" y="228723"/>
            <a:ext cx="7950201" cy="134497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How does it work?</a:t>
            </a:r>
            <a:endParaRPr lang="en-US" sz="4000" dirty="0">
              <a:solidFill>
                <a:srgbClr val="3E4046"/>
              </a:solidFill>
            </a:endParaRPr>
          </a:p>
        </p:txBody>
      </p:sp>
      <p:sp>
        <p:nvSpPr>
          <p:cNvPr id="15" name="Massive flexibility in a single-file container">
            <a:extLst>
              <a:ext uri="{FF2B5EF4-FFF2-40B4-BE49-F238E27FC236}">
                <a16:creationId xmlns:a16="http://schemas.microsoft.com/office/drawing/2014/main" id="{9C34EF3F-B8BB-47BA-921E-97B710DCD22D}"/>
              </a:ext>
            </a:extLst>
          </p:cNvPr>
          <p:cNvSpPr txBox="1">
            <a:spLocks/>
          </p:cNvSpPr>
          <p:nvPr/>
        </p:nvSpPr>
        <p:spPr>
          <a:xfrm>
            <a:off x="385531" y="1159811"/>
            <a:ext cx="1148202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50" normalizeH="0" baseline="0" noProof="0" dirty="0">
                <a:ln>
                  <a:noFill/>
                </a:ln>
                <a:solidFill>
                  <a:srgbClr val="C87D37"/>
                </a:solidFill>
                <a:effectLst/>
                <a:uLnTx/>
                <a:uFillTx/>
                <a:latin typeface="Helvetica Neue"/>
                <a:sym typeface="Helvetica Neue"/>
              </a:rPr>
              <a:t>leveraging existing kernel features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54175-3B13-4810-BAAC-1817FA64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854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9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0A73-7904-496C-8C5C-4BA04CD0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12" y="450040"/>
            <a:ext cx="5599466" cy="846138"/>
          </a:xfrm>
        </p:spPr>
        <p:txBody>
          <a:bodyPr>
            <a:normAutofit/>
          </a:bodyPr>
          <a:lstStyle/>
          <a:p>
            <a:r>
              <a:rPr lang="en-US" dirty="0"/>
              <a:t>What is it good for?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35928-6FCA-4490-8882-148D72369F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7712" y="1159811"/>
            <a:ext cx="5599466" cy="384721"/>
          </a:xfrm>
        </p:spPr>
        <p:txBody>
          <a:bodyPr/>
          <a:lstStyle/>
          <a:p>
            <a:r>
              <a:rPr lang="en-US" dirty="0"/>
              <a:t>Common use cases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81037-D989-45A8-A8BC-320B438CF8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67712" y="1814246"/>
            <a:ext cx="5597438" cy="4570233"/>
          </a:xfrm>
        </p:spPr>
        <p:txBody>
          <a:bodyPr/>
          <a:lstStyle/>
          <a:p>
            <a:r>
              <a:rPr lang="en-US" dirty="0"/>
              <a:t>Microservices / Cloud native app development and management</a:t>
            </a:r>
          </a:p>
          <a:p>
            <a:r>
              <a:rPr lang="en-US" dirty="0"/>
              <a:t>CI/CD</a:t>
            </a:r>
          </a:p>
          <a:p>
            <a:r>
              <a:rPr lang="en-US" dirty="0"/>
              <a:t>Software distribution</a:t>
            </a:r>
          </a:p>
          <a:p>
            <a:r>
              <a:rPr lang="en-US" dirty="0"/>
              <a:t>Bring Your Own Environment (BYOE)</a:t>
            </a:r>
          </a:p>
          <a:p>
            <a:r>
              <a:rPr lang="en-US" dirty="0"/>
              <a:t>Reproduce results</a:t>
            </a:r>
          </a:p>
          <a:p>
            <a:r>
              <a:rPr lang="en-US" dirty="0"/>
              <a:t>Improve security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9016E6-02E8-4F6C-9C75-4EDC40024558}"/>
              </a:ext>
            </a:extLst>
          </p:cNvPr>
          <p:cNvGrpSpPr/>
          <p:nvPr/>
        </p:nvGrpSpPr>
        <p:grpSpPr>
          <a:xfrm>
            <a:off x="1274220" y="2209800"/>
            <a:ext cx="3557149" cy="2959100"/>
            <a:chOff x="2783916" y="4120468"/>
            <a:chExt cx="6584571" cy="5475065"/>
          </a:xfrm>
        </p:grpSpPr>
        <p:sp>
          <p:nvSpPr>
            <p:cNvPr id="6" name="Freeform 345">
              <a:extLst>
                <a:ext uri="{FF2B5EF4-FFF2-40B4-BE49-F238E27FC236}">
                  <a16:creationId xmlns:a16="http://schemas.microsoft.com/office/drawing/2014/main" id="{86B461FB-6F6F-45F7-BDC2-9BA940EEDD72}"/>
                </a:ext>
              </a:extLst>
            </p:cNvPr>
            <p:cNvSpPr/>
            <p:nvPr/>
          </p:nvSpPr>
          <p:spPr>
            <a:xfrm>
              <a:off x="4413191" y="5530490"/>
              <a:ext cx="3262685" cy="3259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8" y="0"/>
                  </a:moveTo>
                  <a:cubicBezTo>
                    <a:pt x="9993" y="16"/>
                    <a:pt x="9987" y="37"/>
                    <a:pt x="9972" y="53"/>
                  </a:cubicBezTo>
                  <a:cubicBezTo>
                    <a:pt x="6157" y="331"/>
                    <a:pt x="3012" y="2415"/>
                    <a:pt x="1336" y="5471"/>
                  </a:cubicBezTo>
                  <a:lnTo>
                    <a:pt x="1300" y="5471"/>
                  </a:lnTo>
                  <a:lnTo>
                    <a:pt x="1300" y="5543"/>
                  </a:lnTo>
                  <a:cubicBezTo>
                    <a:pt x="498" y="7031"/>
                    <a:pt x="0" y="8706"/>
                    <a:pt x="0" y="10550"/>
                  </a:cubicBezTo>
                  <a:cubicBezTo>
                    <a:pt x="0" y="16635"/>
                    <a:pt x="4822" y="21600"/>
                    <a:pt x="10773" y="21600"/>
                  </a:cubicBezTo>
                  <a:cubicBezTo>
                    <a:pt x="16725" y="21600"/>
                    <a:pt x="21576" y="16692"/>
                    <a:pt x="21600" y="10729"/>
                  </a:cubicBezTo>
                  <a:cubicBezTo>
                    <a:pt x="21600" y="7808"/>
                    <a:pt x="20489" y="5103"/>
                    <a:pt x="18448" y="3083"/>
                  </a:cubicBezTo>
                  <a:cubicBezTo>
                    <a:pt x="16432" y="1112"/>
                    <a:pt x="13758" y="0"/>
                    <a:pt x="10916" y="0"/>
                  </a:cubicBezTo>
                  <a:cubicBezTo>
                    <a:pt x="10891" y="0"/>
                    <a:pt x="10893" y="0"/>
                    <a:pt x="10845" y="0"/>
                  </a:cubicBezTo>
                  <a:lnTo>
                    <a:pt x="10382" y="0"/>
                  </a:lnTo>
                  <a:cubicBezTo>
                    <a:pt x="10271" y="4"/>
                    <a:pt x="10170" y="29"/>
                    <a:pt x="10061" y="36"/>
                  </a:cubicBezTo>
                  <a:lnTo>
                    <a:pt x="10008" y="0"/>
                  </a:lnTo>
                  <a:close/>
                  <a:moveTo>
                    <a:pt x="10417" y="677"/>
                  </a:moveTo>
                  <a:lnTo>
                    <a:pt x="10809" y="677"/>
                  </a:lnTo>
                  <a:cubicBezTo>
                    <a:pt x="10833" y="677"/>
                    <a:pt x="10849" y="677"/>
                    <a:pt x="10898" y="677"/>
                  </a:cubicBezTo>
                  <a:cubicBezTo>
                    <a:pt x="10941" y="677"/>
                    <a:pt x="10980" y="695"/>
                    <a:pt x="11023" y="695"/>
                  </a:cubicBezTo>
                  <a:cubicBezTo>
                    <a:pt x="12370" y="2190"/>
                    <a:pt x="13350" y="3793"/>
                    <a:pt x="13996" y="5471"/>
                  </a:cubicBezTo>
                  <a:lnTo>
                    <a:pt x="7479" y="5471"/>
                  </a:lnTo>
                  <a:cubicBezTo>
                    <a:pt x="8114" y="3794"/>
                    <a:pt x="9086" y="2175"/>
                    <a:pt x="10417" y="677"/>
                  </a:cubicBezTo>
                  <a:close/>
                  <a:moveTo>
                    <a:pt x="12038" y="784"/>
                  </a:moveTo>
                  <a:cubicBezTo>
                    <a:pt x="14247" y="1041"/>
                    <a:pt x="16297" y="1989"/>
                    <a:pt x="17914" y="3547"/>
                  </a:cubicBezTo>
                  <a:cubicBezTo>
                    <a:pt x="18490" y="4131"/>
                    <a:pt x="18961" y="4786"/>
                    <a:pt x="19374" y="5471"/>
                  </a:cubicBezTo>
                  <a:lnTo>
                    <a:pt x="14744" y="5471"/>
                  </a:lnTo>
                  <a:cubicBezTo>
                    <a:pt x="14156" y="3822"/>
                    <a:pt x="13248" y="2250"/>
                    <a:pt x="12038" y="784"/>
                  </a:cubicBezTo>
                  <a:close/>
                  <a:moveTo>
                    <a:pt x="9384" y="802"/>
                  </a:moveTo>
                  <a:cubicBezTo>
                    <a:pt x="8193" y="2270"/>
                    <a:pt x="7306" y="3832"/>
                    <a:pt x="6731" y="5471"/>
                  </a:cubicBezTo>
                  <a:lnTo>
                    <a:pt x="2083" y="5471"/>
                  </a:lnTo>
                  <a:cubicBezTo>
                    <a:pt x="3587" y="2943"/>
                    <a:pt x="6204" y="1208"/>
                    <a:pt x="9384" y="802"/>
                  </a:cubicBezTo>
                  <a:close/>
                  <a:moveTo>
                    <a:pt x="1478" y="6612"/>
                  </a:moveTo>
                  <a:lnTo>
                    <a:pt x="6375" y="6612"/>
                  </a:lnTo>
                  <a:cubicBezTo>
                    <a:pt x="6046" y="7881"/>
                    <a:pt x="5884" y="9171"/>
                    <a:pt x="5912" y="10497"/>
                  </a:cubicBezTo>
                  <a:lnTo>
                    <a:pt x="694" y="10497"/>
                  </a:lnTo>
                  <a:cubicBezTo>
                    <a:pt x="697" y="9109"/>
                    <a:pt x="977" y="7794"/>
                    <a:pt x="1478" y="6612"/>
                  </a:cubicBezTo>
                  <a:close/>
                  <a:moveTo>
                    <a:pt x="7123" y="6612"/>
                  </a:moveTo>
                  <a:lnTo>
                    <a:pt x="10702" y="6612"/>
                  </a:lnTo>
                  <a:lnTo>
                    <a:pt x="14353" y="6612"/>
                  </a:lnTo>
                  <a:cubicBezTo>
                    <a:pt x="14714" y="7876"/>
                    <a:pt x="14926" y="9174"/>
                    <a:pt x="14905" y="10497"/>
                  </a:cubicBezTo>
                  <a:lnTo>
                    <a:pt x="6606" y="10497"/>
                  </a:lnTo>
                  <a:cubicBezTo>
                    <a:pt x="6578" y="9167"/>
                    <a:pt x="6767" y="7881"/>
                    <a:pt x="7123" y="6612"/>
                  </a:cubicBezTo>
                  <a:close/>
                  <a:moveTo>
                    <a:pt x="15083" y="6612"/>
                  </a:moveTo>
                  <a:lnTo>
                    <a:pt x="19980" y="6612"/>
                  </a:lnTo>
                  <a:cubicBezTo>
                    <a:pt x="20510" y="7820"/>
                    <a:pt x="20806" y="9141"/>
                    <a:pt x="20834" y="10497"/>
                  </a:cubicBezTo>
                  <a:lnTo>
                    <a:pt x="15599" y="10497"/>
                  </a:lnTo>
                  <a:cubicBezTo>
                    <a:pt x="15621" y="9168"/>
                    <a:pt x="15420" y="7882"/>
                    <a:pt x="15083" y="6612"/>
                  </a:cubicBezTo>
                  <a:close/>
                  <a:moveTo>
                    <a:pt x="801" y="11638"/>
                  </a:moveTo>
                  <a:lnTo>
                    <a:pt x="6001" y="11638"/>
                  </a:lnTo>
                  <a:cubicBezTo>
                    <a:pt x="6125" y="12928"/>
                    <a:pt x="6364" y="14232"/>
                    <a:pt x="6820" y="15541"/>
                  </a:cubicBezTo>
                  <a:lnTo>
                    <a:pt x="2012" y="15541"/>
                  </a:lnTo>
                  <a:cubicBezTo>
                    <a:pt x="1367" y="14361"/>
                    <a:pt x="951" y="13050"/>
                    <a:pt x="801" y="11638"/>
                  </a:cubicBezTo>
                  <a:close/>
                  <a:moveTo>
                    <a:pt x="6713" y="11638"/>
                  </a:moveTo>
                  <a:lnTo>
                    <a:pt x="10755" y="11638"/>
                  </a:lnTo>
                  <a:lnTo>
                    <a:pt x="14798" y="11638"/>
                  </a:lnTo>
                  <a:cubicBezTo>
                    <a:pt x="14671" y="12926"/>
                    <a:pt x="14427" y="14229"/>
                    <a:pt x="13943" y="15541"/>
                  </a:cubicBezTo>
                  <a:lnTo>
                    <a:pt x="7586" y="15541"/>
                  </a:lnTo>
                  <a:cubicBezTo>
                    <a:pt x="7098" y="14224"/>
                    <a:pt x="6845" y="12928"/>
                    <a:pt x="6713" y="11638"/>
                  </a:cubicBezTo>
                  <a:close/>
                  <a:moveTo>
                    <a:pt x="15474" y="11638"/>
                  </a:moveTo>
                  <a:lnTo>
                    <a:pt x="20763" y="11638"/>
                  </a:lnTo>
                  <a:cubicBezTo>
                    <a:pt x="20632" y="13048"/>
                    <a:pt x="20219" y="14358"/>
                    <a:pt x="19570" y="15541"/>
                  </a:cubicBezTo>
                  <a:lnTo>
                    <a:pt x="14655" y="15541"/>
                  </a:lnTo>
                  <a:cubicBezTo>
                    <a:pt x="15110" y="14231"/>
                    <a:pt x="15355" y="12930"/>
                    <a:pt x="15474" y="11638"/>
                  </a:cubicBezTo>
                  <a:close/>
                  <a:moveTo>
                    <a:pt x="2724" y="16681"/>
                  </a:moveTo>
                  <a:lnTo>
                    <a:pt x="7301" y="16681"/>
                  </a:lnTo>
                  <a:cubicBezTo>
                    <a:pt x="7870" y="18031"/>
                    <a:pt x="8605" y="19376"/>
                    <a:pt x="9527" y="20709"/>
                  </a:cubicBezTo>
                  <a:cubicBezTo>
                    <a:pt x="6736" y="20363"/>
                    <a:pt x="4327" y="18874"/>
                    <a:pt x="2724" y="16681"/>
                  </a:cubicBezTo>
                  <a:close/>
                  <a:moveTo>
                    <a:pt x="8102" y="16681"/>
                  </a:moveTo>
                  <a:lnTo>
                    <a:pt x="10791" y="16681"/>
                  </a:lnTo>
                  <a:lnTo>
                    <a:pt x="13427" y="16681"/>
                  </a:lnTo>
                  <a:cubicBezTo>
                    <a:pt x="12811" y="18058"/>
                    <a:pt x="12048" y="19431"/>
                    <a:pt x="11040" y="20798"/>
                  </a:cubicBezTo>
                  <a:cubicBezTo>
                    <a:pt x="10937" y="20801"/>
                    <a:pt x="10841" y="20834"/>
                    <a:pt x="10738" y="20834"/>
                  </a:cubicBezTo>
                  <a:cubicBezTo>
                    <a:pt x="10652" y="20834"/>
                    <a:pt x="10574" y="20800"/>
                    <a:pt x="10488" y="20798"/>
                  </a:cubicBezTo>
                  <a:cubicBezTo>
                    <a:pt x="9488" y="19430"/>
                    <a:pt x="8716" y="18055"/>
                    <a:pt x="8102" y="16681"/>
                  </a:cubicBezTo>
                  <a:close/>
                  <a:moveTo>
                    <a:pt x="14192" y="16681"/>
                  </a:moveTo>
                  <a:lnTo>
                    <a:pt x="18858" y="16681"/>
                  </a:lnTo>
                  <a:cubicBezTo>
                    <a:pt x="17244" y="18871"/>
                    <a:pt x="14773" y="20365"/>
                    <a:pt x="11949" y="20709"/>
                  </a:cubicBezTo>
                  <a:cubicBezTo>
                    <a:pt x="12880" y="19378"/>
                    <a:pt x="13622" y="18034"/>
                    <a:pt x="14192" y="1668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2400" b="1">
                  <a:solidFill>
                    <a:srgbClr val="FFFFFF"/>
                  </a:solidFill>
                  <a:latin typeface="Salesforce Sans"/>
                  <a:ea typeface="Salesforce Sans"/>
                  <a:cs typeface="Salesforce Sans"/>
                  <a:sym typeface="Salesforce Sans"/>
                </a:defRPr>
              </a:pPr>
              <a:endParaRPr/>
            </a:p>
          </p:txBody>
        </p:sp>
        <p:sp>
          <p:nvSpPr>
            <p:cNvPr id="7" name="Freeform 102">
              <a:extLst>
                <a:ext uri="{FF2B5EF4-FFF2-40B4-BE49-F238E27FC236}">
                  <a16:creationId xmlns:a16="http://schemas.microsoft.com/office/drawing/2014/main" id="{2274FFBB-B3C7-46FE-AAE1-36E61865B631}"/>
                </a:ext>
              </a:extLst>
            </p:cNvPr>
            <p:cNvSpPr/>
            <p:nvPr/>
          </p:nvSpPr>
          <p:spPr>
            <a:xfrm>
              <a:off x="2783916" y="4120468"/>
              <a:ext cx="6584571" cy="54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0" y="21600"/>
                  </a:moveTo>
                  <a:lnTo>
                    <a:pt x="364" y="21600"/>
                  </a:lnTo>
                  <a:cubicBezTo>
                    <a:pt x="146" y="21600"/>
                    <a:pt x="0" y="21425"/>
                    <a:pt x="0" y="21163"/>
                  </a:cubicBezTo>
                  <a:lnTo>
                    <a:pt x="0" y="437"/>
                  </a:lnTo>
                  <a:cubicBezTo>
                    <a:pt x="0" y="175"/>
                    <a:pt x="146" y="0"/>
                    <a:pt x="364" y="0"/>
                  </a:cubicBezTo>
                  <a:lnTo>
                    <a:pt x="6730" y="0"/>
                  </a:lnTo>
                  <a:cubicBezTo>
                    <a:pt x="6852" y="0"/>
                    <a:pt x="6949" y="58"/>
                    <a:pt x="7022" y="175"/>
                  </a:cubicBezTo>
                  <a:lnTo>
                    <a:pt x="8723" y="2591"/>
                  </a:lnTo>
                  <a:lnTo>
                    <a:pt x="21260" y="2591"/>
                  </a:lnTo>
                  <a:cubicBezTo>
                    <a:pt x="21454" y="2591"/>
                    <a:pt x="21600" y="2765"/>
                    <a:pt x="21600" y="3027"/>
                  </a:cubicBezTo>
                  <a:lnTo>
                    <a:pt x="21600" y="21163"/>
                  </a:lnTo>
                  <a:cubicBezTo>
                    <a:pt x="21600" y="21425"/>
                    <a:pt x="21454" y="21600"/>
                    <a:pt x="21260" y="21600"/>
                  </a:cubicBezTo>
                  <a:close/>
                  <a:moveTo>
                    <a:pt x="729" y="20727"/>
                  </a:moveTo>
                  <a:lnTo>
                    <a:pt x="20895" y="20727"/>
                  </a:lnTo>
                  <a:lnTo>
                    <a:pt x="20895" y="3464"/>
                  </a:lnTo>
                  <a:lnTo>
                    <a:pt x="8528" y="3464"/>
                  </a:lnTo>
                  <a:cubicBezTo>
                    <a:pt x="8431" y="3464"/>
                    <a:pt x="8310" y="3435"/>
                    <a:pt x="8237" y="3289"/>
                  </a:cubicBezTo>
                  <a:lnTo>
                    <a:pt x="6560" y="873"/>
                  </a:lnTo>
                  <a:lnTo>
                    <a:pt x="729" y="873"/>
                  </a:lnTo>
                  <a:lnTo>
                    <a:pt x="729" y="2072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2400" b="1">
                  <a:solidFill>
                    <a:srgbClr val="FFFFFF"/>
                  </a:solidFill>
                  <a:latin typeface="Salesforce Sans"/>
                  <a:ea typeface="Salesforce Sans"/>
                  <a:cs typeface="Salesforce Sans"/>
                  <a:sym typeface="Salesforce Sans"/>
                </a:defRPr>
              </a:pPr>
              <a:endParaRPr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D3654-5340-412F-A13D-AFBA200BD4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16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909D73-8C9E-45C6-98D5-641354AC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3" y="228723"/>
            <a:ext cx="7950201" cy="134497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kern="0" spc="-120" dirty="0">
                <a:solidFill>
                  <a:srgbClr val="3E4046"/>
                </a:solidFill>
                <a:latin typeface="Helvetica Neue"/>
                <a:sym typeface="Helvetica Neue"/>
              </a:rPr>
              <a:t>Container platforms</a:t>
            </a:r>
            <a:endParaRPr lang="en-US" sz="4000" dirty="0">
              <a:solidFill>
                <a:srgbClr val="3E4046"/>
              </a:solidFill>
            </a:endParaRPr>
          </a:p>
        </p:txBody>
      </p:sp>
      <p:sp>
        <p:nvSpPr>
          <p:cNvPr id="15" name="Massive flexibility in a single-file container">
            <a:extLst>
              <a:ext uri="{FF2B5EF4-FFF2-40B4-BE49-F238E27FC236}">
                <a16:creationId xmlns:a16="http://schemas.microsoft.com/office/drawing/2014/main" id="{9C34EF3F-B8BB-47BA-921E-97B710DCD22D}"/>
              </a:ext>
            </a:extLst>
          </p:cNvPr>
          <p:cNvSpPr txBox="1">
            <a:spLocks/>
          </p:cNvSpPr>
          <p:nvPr/>
        </p:nvSpPr>
        <p:spPr>
          <a:xfrm>
            <a:off x="385531" y="1159811"/>
            <a:ext cx="1148202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indent="0" algn="l" defTabSz="292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50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-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AA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F39019"/>
              </a:buClr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381000" algn="l" defTabSz="292100" rtl="0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581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5804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0269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24944" marR="0" indent="-246944" algn="l" defTabSz="292100" rtl="0" latinLnBrk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53585F"/>
              </a:buClr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hueOff val="492447"/>
                    <a:lumOff val="-19328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50" normalizeH="0" baseline="0" noProof="0" dirty="0">
                <a:ln>
                  <a:noFill/>
                </a:ln>
                <a:solidFill>
                  <a:srgbClr val="C87D37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choosing the right tool for the job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FBE57-DA74-4F54-9A87-AE8145D3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23" y="5380955"/>
            <a:ext cx="1608827" cy="12169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16F9F3-D4A7-4E9F-9641-94FB9F484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9" y="3816955"/>
            <a:ext cx="2260138" cy="121699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D5E7DCE-597C-46AF-AD01-4FBED3B24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8279" y="2987364"/>
            <a:ext cx="1586235" cy="665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DC595F-32F7-42C6-8FEA-30A116D6B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91" y="3951371"/>
            <a:ext cx="4154484" cy="9207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EA0582-988C-4FF6-9927-A95018033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85" y="5318959"/>
            <a:ext cx="1457375" cy="12770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7052A5-4194-4257-8D1C-52DE73CDCF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07" y="3881039"/>
            <a:ext cx="1291521" cy="12915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48626CA-E883-4E28-8E86-C840CF502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362" y1="27106" x2="34672" y2="41905"/>
                        <a14:foregroundMark x1="34672" y1="41905" x2="42882" y2="44982"/>
                        <a14:foregroundMark x1="42882" y1="44982" x2="48908" y2="40147"/>
                        <a14:foregroundMark x1="48908" y1="40147" x2="44454" y2="34212"/>
                        <a14:foregroundMark x1="44454" y1="34212" x2="36856" y2="29890"/>
                        <a14:foregroundMark x1="36856" y1="29890" x2="34847" y2="27912"/>
                        <a14:foregroundMark x1="53450" y1="36850" x2="53974" y2="44103"/>
                        <a14:foregroundMark x1="53974" y1="44103" x2="62358" y2="43223"/>
                        <a14:foregroundMark x1="62358" y1="43223" x2="54585" y2="37289"/>
                        <a14:foregroundMark x1="53799" y1="50769" x2="62358" y2="48059"/>
                        <a14:foregroundMark x1="62358" y1="48059" x2="67948" y2="53333"/>
                        <a14:foregroundMark x1="67948" y1="53333" x2="59651" y2="53846"/>
                        <a14:foregroundMark x1="59651" y1="53846" x2="53188" y2="51282"/>
                        <a14:foregroundMark x1="37293" y1="59707" x2="54061" y2="54799"/>
                        <a14:foregroundMark x1="54061" y1="54799" x2="61048" y2="58681"/>
                        <a14:foregroundMark x1="61048" y1="58681" x2="56245" y2="64322"/>
                        <a14:foregroundMark x1="56245" y1="64322" x2="48035" y2="67106"/>
                        <a14:foregroundMark x1="48035" y1="67106" x2="41659" y2="62491"/>
                        <a14:foregroundMark x1="41659" y1="62491" x2="36769" y2="60806"/>
                        <a14:foregroundMark x1="24659" y1="81758" x2="25939" y2="82711"/>
                        <a14:foregroundMark x1="19738" y1="78095" x2="23696" y2="81041"/>
                        <a14:foregroundMark x1="29956" y1="82051" x2="30131" y2="80879"/>
                        <a14:foregroundMark x1="41223" y1="82051" x2="41223" y2="84424"/>
                        <a14:foregroundMark x1="45240" y1="82418" x2="45328" y2="79048"/>
                        <a14:foregroundMark x1="57757" y1="84275" x2="57555" y2="80440"/>
                        <a14:foregroundMark x1="64454" y1="81832" x2="64803" y2="83370"/>
                        <a14:foregroundMark x1="74585" y1="81832" x2="74672" y2="83663"/>
                        <a14:backgroundMark x1="23843" y1="82198" x2="23843" y2="82857"/>
                        <a14:backgroundMark x1="23319" y1="82857" x2="23319" y2="82857"/>
                        <a14:backgroundMark x1="24629" y1="81758" x2="24629" y2="81758"/>
                        <a14:backgroundMark x1="24803" y1="86520" x2="24803" y2="86520"/>
                        <a14:backgroundMark x1="24803" y1="86740" x2="24803" y2="86667"/>
                        <a14:backgroundMark x1="24803" y1="86667" x2="24803" y2="86667"/>
                        <a14:backgroundMark x1="24803" y1="86667" x2="24192" y2="86154"/>
                        <a14:backgroundMark x1="23144" y1="86813" x2="24891" y2="86520"/>
                        <a14:backgroundMark x1="24803" y1="86813" x2="24891" y2="86886"/>
                        <a14:backgroundMark x1="41747" y1="85788" x2="40873" y2="85714"/>
                        <a14:backgroundMark x1="41834" y1="85128" x2="41397" y2="85201"/>
                        <a14:backgroundMark x1="58515" y1="85275" x2="58253" y2="85275"/>
                        <a14:backgroundMark x1="58253" y1="84982" x2="58079" y2="85128"/>
                        <a14:backgroundMark x1="53188" y1="86300" x2="53188" y2="86300"/>
                        <a14:backgroundMark x1="53188" y1="86300" x2="53188" y2="86300"/>
                        <a14:backgroundMark x1="57380" y1="85495" x2="57817" y2="84689"/>
                        <a14:backgroundMark x1="23755" y1="82564" x2="23843" y2="81465"/>
                        <a14:backgroundMark x1="23319" y1="81538" x2="24803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33" y="3594428"/>
            <a:ext cx="1335674" cy="159231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101BB92-A08B-4789-B2E1-82B38B0B01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57012" y="5598734"/>
            <a:ext cx="2934168" cy="7853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F27B85-A8E2-4E88-8DB4-0B2639512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75" y="1963415"/>
            <a:ext cx="2069399" cy="173829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8094C7E-5A36-4BF1-84A1-0F7E98C0683F}"/>
              </a:ext>
            </a:extLst>
          </p:cNvPr>
          <p:cNvSpPr/>
          <p:nvPr/>
        </p:nvSpPr>
        <p:spPr>
          <a:xfrm>
            <a:off x="1757548" y="1963415"/>
            <a:ext cx="2468766" cy="173829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F9BE44-02EC-46DF-B648-70609DCAB62F}"/>
              </a:ext>
            </a:extLst>
          </p:cNvPr>
          <p:cNvGrpSpPr/>
          <p:nvPr/>
        </p:nvGrpSpPr>
        <p:grpSpPr>
          <a:xfrm>
            <a:off x="498764" y="2906629"/>
            <a:ext cx="9001358" cy="3912354"/>
            <a:chOff x="498764" y="2906629"/>
            <a:chExt cx="9001358" cy="391235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E6DD0A-DC7D-4C39-B0AA-BE9587653C46}"/>
                </a:ext>
              </a:extLst>
            </p:cNvPr>
            <p:cNvSpPr/>
            <p:nvPr/>
          </p:nvSpPr>
          <p:spPr>
            <a:xfrm>
              <a:off x="5009404" y="2906629"/>
              <a:ext cx="2468766" cy="94748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6E01102-A02E-4B4F-B43F-F10389467946}"/>
                </a:ext>
              </a:extLst>
            </p:cNvPr>
            <p:cNvSpPr/>
            <p:nvPr/>
          </p:nvSpPr>
          <p:spPr>
            <a:xfrm>
              <a:off x="7239984" y="3871382"/>
              <a:ext cx="2260138" cy="115778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CA4726-5674-40C3-A822-47EDDB99B34C}"/>
                </a:ext>
              </a:extLst>
            </p:cNvPr>
            <p:cNvSpPr/>
            <p:nvPr/>
          </p:nvSpPr>
          <p:spPr>
            <a:xfrm>
              <a:off x="498764" y="3728880"/>
              <a:ext cx="1822277" cy="1738295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EFF7E8-98CF-4840-B524-DDA23FEE9D02}"/>
                </a:ext>
              </a:extLst>
            </p:cNvPr>
            <p:cNvSpPr/>
            <p:nvPr/>
          </p:nvSpPr>
          <p:spPr>
            <a:xfrm>
              <a:off x="1019298" y="5229067"/>
              <a:ext cx="7089568" cy="158991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CF966C3-E61D-4311-8806-5A5C9F06FD8F}"/>
                </a:ext>
              </a:extLst>
            </p:cNvPr>
            <p:cNvSpPr/>
            <p:nvPr/>
          </p:nvSpPr>
          <p:spPr>
            <a:xfrm>
              <a:off x="3809998" y="3881280"/>
              <a:ext cx="1822277" cy="1437679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F74B5E-9162-4B8E-BD82-C9EAD7604E05}"/>
              </a:ext>
            </a:extLst>
          </p:cNvPr>
          <p:cNvGrpSpPr/>
          <p:nvPr/>
        </p:nvGrpSpPr>
        <p:grpSpPr>
          <a:xfrm>
            <a:off x="8629399" y="3579659"/>
            <a:ext cx="3063837" cy="3128021"/>
            <a:chOff x="8629399" y="3579659"/>
            <a:chExt cx="3063837" cy="312802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56E2F3-AC98-4187-BD22-B6111DDA5A56}"/>
                </a:ext>
              </a:extLst>
            </p:cNvPr>
            <p:cNvSpPr/>
            <p:nvPr/>
          </p:nvSpPr>
          <p:spPr>
            <a:xfrm>
              <a:off x="10090791" y="3579659"/>
              <a:ext cx="1602445" cy="163986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717C8F3-4163-4E95-9801-C6C208F8A6D0}"/>
                </a:ext>
              </a:extLst>
            </p:cNvPr>
            <p:cNvSpPr/>
            <p:nvPr/>
          </p:nvSpPr>
          <p:spPr>
            <a:xfrm>
              <a:off x="8629399" y="5266727"/>
              <a:ext cx="2152411" cy="144095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A92B4-3C7E-4C70-B207-10A3EDAB6D94}"/>
              </a:ext>
            </a:extLst>
          </p:cNvPr>
          <p:cNvGrpSpPr/>
          <p:nvPr/>
        </p:nvGrpSpPr>
        <p:grpSpPr>
          <a:xfrm>
            <a:off x="8369987" y="1347538"/>
            <a:ext cx="1923973" cy="2354733"/>
            <a:chOff x="8369987" y="1347538"/>
            <a:chExt cx="1923973" cy="23547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083DDE-6232-4E63-AD30-33A394FAEC4F}"/>
                </a:ext>
              </a:extLst>
            </p:cNvPr>
            <p:cNvSpPr txBox="1"/>
            <p:nvPr/>
          </p:nvSpPr>
          <p:spPr>
            <a:xfrm>
              <a:off x="8507787" y="3211912"/>
              <a:ext cx="1657140" cy="490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Singularity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08880A-5CE3-45BA-A5BE-8F33090B1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987" y="1347538"/>
              <a:ext cx="1923973" cy="1943407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033FB8-00D4-4E21-967C-F8275781C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802" y="6356350"/>
            <a:ext cx="2743200" cy="365125"/>
          </a:xfrm>
        </p:spPr>
        <p:txBody>
          <a:bodyPr/>
          <a:lstStyle/>
          <a:p>
            <a:fld id="{B038F1A4-A22E-460B-B22A-93E367F5E0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581A21-C4ED-49E3-B5EB-904E9827BC23}"/>
              </a:ext>
            </a:extLst>
          </p:cNvPr>
          <p:cNvSpPr/>
          <p:nvPr/>
        </p:nvSpPr>
        <p:spPr>
          <a:xfrm>
            <a:off x="854245" y="1436914"/>
            <a:ext cx="4406522" cy="391885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40A73-7904-496C-8C5C-4BA04CD0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75" y="450040"/>
            <a:ext cx="5599466" cy="846138"/>
          </a:xfrm>
        </p:spPr>
        <p:txBody>
          <a:bodyPr>
            <a:normAutofit/>
          </a:bodyPr>
          <a:lstStyle/>
          <a:p>
            <a:r>
              <a:rPr lang="en-US" dirty="0"/>
              <a:t>Docker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35928-6FCA-4490-8882-148D72369F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775" y="1198282"/>
            <a:ext cx="5599466" cy="307777"/>
          </a:xfrm>
        </p:spPr>
        <p:txBody>
          <a:bodyPr/>
          <a:lstStyle/>
          <a:p>
            <a:r>
              <a:rPr lang="en-US" sz="2000" dirty="0"/>
              <a:t>target audience and defining characteristics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81037-D989-45A8-A8BC-320B438CF8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80775" y="1814246"/>
            <a:ext cx="5597438" cy="4570233"/>
          </a:xfrm>
        </p:spPr>
        <p:txBody>
          <a:bodyPr/>
          <a:lstStyle/>
          <a:p>
            <a:r>
              <a:rPr lang="en-US" dirty="0"/>
              <a:t>Made containers popular!</a:t>
            </a:r>
          </a:p>
          <a:p>
            <a:r>
              <a:rPr lang="en-US" dirty="0"/>
              <a:t>Microservices / Cloud native app development and management</a:t>
            </a:r>
          </a:p>
          <a:p>
            <a:r>
              <a:rPr lang="en-US" dirty="0"/>
              <a:t>Layered file system created at runtime with manifest</a:t>
            </a:r>
          </a:p>
          <a:p>
            <a:r>
              <a:rPr lang="en-US" dirty="0"/>
              <a:t>Isolation as a primary goal</a:t>
            </a:r>
          </a:p>
          <a:p>
            <a:r>
              <a:rPr lang="en-US" dirty="0"/>
              <a:t>Docker Hub!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EEE31-F4F7-41AB-B914-F749A1798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7" y="1778334"/>
            <a:ext cx="3958431" cy="33250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D7F3E-7A55-4776-BEAD-A706769557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90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Rectangle"/>
          <p:cNvSpPr/>
          <p:nvPr/>
        </p:nvSpPr>
        <p:spPr>
          <a:xfrm>
            <a:off x="6096000" y="-1"/>
            <a:ext cx="6096001" cy="6858001"/>
          </a:xfrm>
          <a:prstGeom prst="rect">
            <a:avLst/>
          </a:prstGeom>
          <a:solidFill>
            <a:schemeClr val="accent6">
              <a:hueOff val="492447"/>
              <a:lumOff val="-19328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45145" defTabSz="400050">
              <a:lnSpc>
                <a:spcPct val="80000"/>
              </a:lnSpc>
              <a:tabLst>
                <a:tab pos="76200" algn="l"/>
                <a:tab pos="876300" algn="l"/>
                <a:tab pos="1676400" algn="l"/>
                <a:tab pos="2476500" algn="l"/>
                <a:tab pos="3276600" algn="l"/>
              </a:tabLst>
              <a:defRPr sz="2400">
                <a:solidFill>
                  <a:schemeClr val="accent1">
                    <a:hueOff val="1490403"/>
                    <a:satOff val="-25308"/>
                    <a:lumOff val="-3477"/>
                  </a:schemeClr>
                </a:solidFill>
              </a:defRPr>
            </a:pPr>
            <a:endParaRPr sz="1200"/>
          </a:p>
        </p:txBody>
      </p:sp>
      <p:sp>
        <p:nvSpPr>
          <p:cNvPr id="734" name="HPC / EP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HPC and containers</a:t>
            </a:r>
            <a:endParaRPr dirty="0"/>
          </a:p>
        </p:txBody>
      </p:sp>
      <p:sp>
        <p:nvSpPr>
          <p:cNvPr id="735" name="Singularity is compatible"/>
          <p:cNvSpPr txBox="1">
            <a:spLocks noGrp="1"/>
          </p:cNvSpPr>
          <p:nvPr>
            <p:ph type="body" idx="13"/>
          </p:nvPr>
        </p:nvSpPr>
        <p:spPr>
          <a:xfrm>
            <a:off x="394975" y="1159811"/>
            <a:ext cx="5599467" cy="384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challenges </a:t>
            </a:r>
            <a:endParaRPr dirty="0"/>
          </a:p>
        </p:txBody>
      </p:sp>
      <p:sp>
        <p:nvSpPr>
          <p:cNvPr id="737" name="untrusted users running untrusted container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Users cannot have root privileges inside or outside of containers</a:t>
            </a:r>
          </a:p>
          <a:p>
            <a:r>
              <a:rPr lang="en-US" dirty="0"/>
              <a:t>Containerized workflows must run within the confines of a resource manager (like </a:t>
            </a:r>
            <a:r>
              <a:rPr lang="en-US" dirty="0" err="1"/>
              <a:t>Slurm</a:t>
            </a:r>
            <a:r>
              <a:rPr lang="en-US" dirty="0"/>
              <a:t>)</a:t>
            </a:r>
          </a:p>
          <a:p>
            <a:r>
              <a:rPr lang="en-US" dirty="0"/>
              <a:t>Some namespaces (like PID and network) are unwanted in HPC</a:t>
            </a:r>
          </a:p>
          <a:p>
            <a:r>
              <a:rPr lang="en-US" dirty="0"/>
              <a:t>Need to use hardware like </a:t>
            </a:r>
            <a:r>
              <a:rPr lang="en-US" dirty="0" err="1"/>
              <a:t>infiniband</a:t>
            </a:r>
            <a:r>
              <a:rPr lang="en-US" dirty="0"/>
              <a:t>, GPUs, and parallel file systems to keep the “HP” in “HPC”</a:t>
            </a:r>
          </a:p>
          <a:p>
            <a:r>
              <a:rPr lang="en-US" dirty="0"/>
              <a:t>Need to work with HPC technology like MPI</a:t>
            </a:r>
          </a:p>
        </p:txBody>
      </p:sp>
      <p:pic>
        <p:nvPicPr>
          <p:cNvPr id="739" name="shutterstock_141093727_Edited.png" descr="shutterstock_141093727_Edited.png"/>
          <p:cNvPicPr>
            <a:picLocks noChangeAspect="1"/>
          </p:cNvPicPr>
          <p:nvPr/>
        </p:nvPicPr>
        <p:blipFill>
          <a:blip r:embed="rId2">
            <a:alphaModFix amt="50991"/>
          </a:blip>
          <a:srcRect l="50156" t="6946" r="232" b="9094"/>
          <a:stretch>
            <a:fillRect/>
          </a:stretch>
        </p:blipFill>
        <p:spPr>
          <a:xfrm>
            <a:off x="6096865" y="-2023"/>
            <a:ext cx="6096673" cy="68778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74C78D-4EBC-46CB-B47C-C9C900434B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53585F"/>
      </a:dk1>
      <a:lt1>
        <a:srgbClr val="FFFFFF"/>
      </a:lt1>
      <a:dk2>
        <a:srgbClr val="A0977E"/>
      </a:dk2>
      <a:lt2>
        <a:srgbClr val="FBFCFF"/>
      </a:lt2>
      <a:accent1>
        <a:srgbClr val="357A85"/>
      </a:accent1>
      <a:accent2>
        <a:srgbClr val="C87D37"/>
      </a:accent2>
      <a:accent3>
        <a:srgbClr val="6DADBE"/>
      </a:accent3>
      <a:accent4>
        <a:srgbClr val="97953C"/>
      </a:accent4>
      <a:accent5>
        <a:srgbClr val="C65139"/>
      </a:accent5>
      <a:accent6>
        <a:srgbClr val="6D717A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492447"/>
            <a:lumOff val="-19328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90289" marR="0" indent="0" algn="l" defTabSz="8001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52400" algn="l"/>
            <a:tab pos="1752600" algn="l"/>
            <a:tab pos="3352800" algn="l"/>
            <a:tab pos="4953000" algn="l"/>
            <a:tab pos="6553200" algn="l"/>
          </a:tabLst>
          <a:defRPr kumimoji="0" sz="2400" b="0" i="0" u="none" strike="noStrike" cap="none" spc="0" normalizeH="0" baseline="0">
            <a:ln>
              <a:noFill/>
            </a:ln>
            <a:solidFill>
              <a:srgbClr val="A6A9AB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6">
              <a:hueOff val="492447"/>
              <a:lumOff val="-1932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53585F"/>
      </a:dk1>
      <a:lt1>
        <a:srgbClr val="FFFFFF"/>
      </a:lt1>
      <a:dk2>
        <a:srgbClr val="A0977E"/>
      </a:dk2>
      <a:lt2>
        <a:srgbClr val="FBFCFF"/>
      </a:lt2>
      <a:accent1>
        <a:srgbClr val="357A85"/>
      </a:accent1>
      <a:accent2>
        <a:srgbClr val="C87D37"/>
      </a:accent2>
      <a:accent3>
        <a:srgbClr val="6DADBE"/>
      </a:accent3>
      <a:accent4>
        <a:srgbClr val="97953C"/>
      </a:accent4>
      <a:accent5>
        <a:srgbClr val="C65139"/>
      </a:accent5>
      <a:accent6>
        <a:srgbClr val="6D717A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492447"/>
            <a:lumOff val="-19328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90289" marR="0" indent="0" algn="l" defTabSz="8001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52400" algn="l"/>
            <a:tab pos="1752600" algn="l"/>
            <a:tab pos="3352800" algn="l"/>
            <a:tab pos="4953000" algn="l"/>
            <a:tab pos="6553200" algn="l"/>
          </a:tabLst>
          <a:defRPr kumimoji="0" sz="2400" b="0" i="0" u="none" strike="noStrike" cap="none" spc="0" normalizeH="0" baseline="0">
            <a:ln>
              <a:noFill/>
            </a:ln>
            <a:solidFill>
              <a:srgbClr val="A6A9AB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6">
              <a:hueOff val="492447"/>
              <a:lumOff val="-1932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80BF8D73EFC147A386C23E5FE80341" ma:contentTypeVersion="2" ma:contentTypeDescription="Create a new document." ma:contentTypeScope="" ma:versionID="7413d3a20c6a15636b5bfcff69462094">
  <xsd:schema xmlns:xsd="http://www.w3.org/2001/XMLSchema" xmlns:xs="http://www.w3.org/2001/XMLSchema" xmlns:p="http://schemas.microsoft.com/office/2006/metadata/properties" xmlns:ns3="6bb36c92-62a9-444f-91a6-b3e1204f9494" targetNamespace="http://schemas.microsoft.com/office/2006/metadata/properties" ma:root="true" ma:fieldsID="744a47b1b5e300dec34667261d6878e7" ns3:_="">
    <xsd:import namespace="6bb36c92-62a9-444f-91a6-b3e1204f94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36c92-62a9-444f-91a6-b3e1204f94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702DAA-7E02-4F3D-859D-FEE518B11AA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bb36c92-62a9-444f-91a6-b3e1204f9494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B19E09F-1E65-4626-8946-35271B6FE9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4C5AF7-5ED6-4674-933F-800B624EEF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36c92-62a9-444f-91a6-b3e1204f9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857</Words>
  <Application>Microsoft Office PowerPoint</Application>
  <PresentationFormat>Widescreen</PresentationFormat>
  <Paragraphs>203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GothamBook</vt:lpstr>
      <vt:lpstr>Helvetica</vt:lpstr>
      <vt:lpstr>Helvetica Neue</vt:lpstr>
      <vt:lpstr>Salesforce Sans</vt:lpstr>
      <vt:lpstr>Office Theme</vt:lpstr>
      <vt:lpstr>White</vt:lpstr>
      <vt:lpstr>1_White</vt:lpstr>
      <vt:lpstr>PowerPoint Presentation</vt:lpstr>
      <vt:lpstr>Outline</vt:lpstr>
      <vt:lpstr>What is a container? </vt:lpstr>
      <vt:lpstr>How does it work?</vt:lpstr>
      <vt:lpstr>How does it work?</vt:lpstr>
      <vt:lpstr>What is it good for?</vt:lpstr>
      <vt:lpstr>Container platforms</vt:lpstr>
      <vt:lpstr>Docker</vt:lpstr>
      <vt:lpstr>HPC and containers</vt:lpstr>
      <vt:lpstr>Singularity</vt:lpstr>
      <vt:lpstr>Resource managers</vt:lpstr>
      <vt:lpstr>GPUs</vt:lpstr>
      <vt:lpstr>Integration over Isolation</vt:lpstr>
      <vt:lpstr>Containers on Biowulf</vt:lpstr>
      <vt:lpstr>Early adoption</vt:lpstr>
      <vt:lpstr>Empowering HPC users</vt:lpstr>
      <vt:lpstr>Empowering Admins too</vt:lpstr>
      <vt:lpstr>Workflow managers</vt:lpstr>
      <vt:lpstr>The future of containers</vt:lpstr>
      <vt:lpstr>Learn more</vt:lpstr>
      <vt:lpstr>Parallel file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Godlove, David (NIH/CIT) [C]</dc:creator>
  <cp:lastModifiedBy>Godlove, David (NIH/CIT) [C]</cp:lastModifiedBy>
  <cp:revision>90</cp:revision>
  <dcterms:created xsi:type="dcterms:W3CDTF">2020-05-05T15:32:24Z</dcterms:created>
  <dcterms:modified xsi:type="dcterms:W3CDTF">2020-05-07T16:17:59Z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0x0101005A80BF8D73EFC147A386C23E5FE80341</vt:lpwstr>
  </property>
</Properties>
</file>