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18"/>
  </p:notesMasterIdLst>
  <p:handoutMasterIdLst>
    <p:handoutMasterId r:id="rId19"/>
  </p:handoutMasterIdLst>
  <p:sldIdLst>
    <p:sldId id="256" r:id="rId5"/>
    <p:sldId id="258" r:id="rId6"/>
    <p:sldId id="269" r:id="rId7"/>
    <p:sldId id="260" r:id="rId8"/>
    <p:sldId id="282" r:id="rId9"/>
    <p:sldId id="280" r:id="rId10"/>
    <p:sldId id="267" r:id="rId11"/>
    <p:sldId id="266" r:id="rId12"/>
    <p:sldId id="265" r:id="rId13"/>
    <p:sldId id="268" r:id="rId14"/>
    <p:sldId id="281" r:id="rId15"/>
    <p:sldId id="263" r:id="rId16"/>
    <p:sldId id="278" r:id="rId17"/>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4942"/>
    <a:srgbClr val="9A9B9D"/>
    <a:srgbClr val="AEB0AF"/>
    <a:srgbClr val="CEC7C1"/>
    <a:srgbClr val="8C8D90"/>
    <a:srgbClr val="D25350"/>
    <a:srgbClr val="808184"/>
    <a:srgbClr val="75767A"/>
    <a:srgbClr val="4E4F54"/>
    <a:srgbClr val="84888B"/>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42" autoAdjust="0"/>
    <p:restoredTop sz="95161" autoAdjust="0"/>
  </p:normalViewPr>
  <p:slideViewPr>
    <p:cSldViewPr snapToGrid="0" showGuides="1">
      <p:cViewPr varScale="1">
        <p:scale>
          <a:sx n="122" d="100"/>
          <a:sy n="122" d="100"/>
        </p:scale>
        <p:origin x="216" y="240"/>
      </p:cViewPr>
      <p:guideLst/>
    </p:cSldViewPr>
  </p:slideViewPr>
  <p:notesTextViewPr>
    <p:cViewPr>
      <p:scale>
        <a:sx n="3" d="2"/>
        <a:sy n="3" d="2"/>
      </p:scale>
      <p:origin x="0" y="0"/>
    </p:cViewPr>
  </p:notesTextViewPr>
  <p:sorterViewPr>
    <p:cViewPr>
      <p:scale>
        <a:sx n="80" d="100"/>
        <a:sy n="80" d="100"/>
      </p:scale>
      <p:origin x="0" y="0"/>
    </p:cViewPr>
  </p:sorterViewPr>
  <p:notesViewPr>
    <p:cSldViewPr snapToGrid="0" showGuides="1">
      <p:cViewPr>
        <p:scale>
          <a:sx n="50" d="100"/>
          <a:sy n="50" d="100"/>
        </p:scale>
        <p:origin x="5664" y="167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8533024-10F1-4BC3-BAA5-CB28D8F9B618}"/>
              </a:ext>
            </a:extLst>
          </p:cNvPr>
          <p:cNvSpPr>
            <a:spLocks noGrp="1"/>
          </p:cNvSpPr>
          <p:nvPr>
            <p:ph type="dt" sz="quarter" idx="1"/>
          </p:nvPr>
        </p:nvSpPr>
        <p:spPr>
          <a:xfrm>
            <a:off x="3970338" y="8810624"/>
            <a:ext cx="3038475" cy="466726"/>
          </a:xfrm>
          <a:prstGeom prst="rect">
            <a:avLst/>
          </a:prstGeom>
        </p:spPr>
        <p:txBody>
          <a:bodyPr vert="horz" lIns="91440" tIns="45720" rIns="91440" bIns="45720" rtlCol="0" anchor="b"/>
          <a:lstStyle>
            <a:lvl1pPr algn="r">
              <a:defRPr sz="1200"/>
            </a:lvl1pPr>
          </a:lstStyle>
          <a:p>
            <a:fld id="{9074A39D-78C5-4FF5-94A2-BCBFAF602A34}" type="datetimeFigureOut">
              <a:rPr lang="en-US" smtClean="0">
                <a:latin typeface="+mn-lt"/>
              </a:rPr>
              <a:t>11/14/19</a:t>
            </a:fld>
            <a:endParaRPr lang="en-US" dirty="0">
              <a:latin typeface="+mn-lt"/>
            </a:endParaRPr>
          </a:p>
        </p:txBody>
      </p:sp>
      <p:sp>
        <p:nvSpPr>
          <p:cNvPr id="5" name="Slide Number Placeholder 4">
            <a:extLst>
              <a:ext uri="{FF2B5EF4-FFF2-40B4-BE49-F238E27FC236}">
                <a16:creationId xmlns:a16="http://schemas.microsoft.com/office/drawing/2014/main" id="{D1D2005F-34EB-4228-A469-9DA7EF685E32}"/>
              </a:ext>
            </a:extLst>
          </p:cNvPr>
          <p:cNvSpPr>
            <a:spLocks noGrp="1"/>
          </p:cNvSpPr>
          <p:nvPr>
            <p:ph type="sldNum" sz="quarter" idx="3"/>
          </p:nvPr>
        </p:nvSpPr>
        <p:spPr>
          <a:xfrm>
            <a:off x="0" y="8810626"/>
            <a:ext cx="3038475" cy="466726"/>
          </a:xfrm>
          <a:prstGeom prst="rect">
            <a:avLst/>
          </a:prstGeom>
        </p:spPr>
        <p:txBody>
          <a:bodyPr vert="horz" lIns="91440" tIns="45720" rIns="91440" bIns="45720" rtlCol="0" anchor="b"/>
          <a:lstStyle>
            <a:lvl1pPr algn="r">
              <a:defRPr sz="1200"/>
            </a:lvl1pPr>
          </a:lstStyle>
          <a:p>
            <a:pPr algn="l"/>
            <a:fld id="{C75DCF9F-B5D2-4E17-BF72-5579017E6EA3}" type="slidenum">
              <a:rPr lang="en-US" smtClean="0">
                <a:latin typeface="+mn-lt"/>
              </a:rPr>
              <a:pPr algn="l"/>
              <a:t>‹#›</a:t>
            </a:fld>
            <a:endParaRPr lang="en-US" dirty="0">
              <a:latin typeface="+mn-lt"/>
            </a:endParaRPr>
          </a:p>
        </p:txBody>
      </p:sp>
    </p:spTree>
    <p:extLst>
      <p:ext uri="{BB962C8B-B14F-4D97-AF65-F5344CB8AC3E}">
        <p14:creationId xmlns:p14="http://schemas.microsoft.com/office/powerpoint/2010/main" val="1735757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0341" y="8801100"/>
            <a:ext cx="3038475" cy="466726"/>
          </a:xfrm>
          <a:prstGeom prst="rect">
            <a:avLst/>
          </a:prstGeom>
        </p:spPr>
        <p:txBody>
          <a:bodyPr vert="horz" lIns="91440" tIns="45720" rIns="91440" bIns="45720" rtlCol="0"/>
          <a:lstStyle>
            <a:lvl1pPr algn="r">
              <a:defRPr sz="1200">
                <a:latin typeface="+mn-lt"/>
              </a:defRPr>
            </a:lvl1pPr>
          </a:lstStyle>
          <a:p>
            <a:fld id="{D7992059-949A-4D84-A84D-82EB5F97947B}" type="datetimeFigureOut">
              <a:rPr lang="en-US" smtClean="0"/>
              <a:pPr/>
              <a:t>11/14/19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7"/>
            <a:ext cx="5607050" cy="3660774"/>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1" y="8801100"/>
            <a:ext cx="3038475" cy="466726"/>
          </a:xfrm>
          <a:prstGeom prst="rect">
            <a:avLst/>
          </a:prstGeom>
        </p:spPr>
        <p:txBody>
          <a:bodyPr vert="horz" lIns="91440" tIns="45720" rIns="91440" bIns="45720" rtlCol="0" anchor="b"/>
          <a:lstStyle>
            <a:lvl1pPr algn="l">
              <a:defRPr sz="1200">
                <a:latin typeface="+mn-lt"/>
              </a:defRPr>
            </a:lvl1pPr>
          </a:lstStyle>
          <a:p>
            <a:fld id="{DBFF095A-F86B-4B29-8A9F-DF3D3D1F3E2A}" type="slidenum">
              <a:rPr lang="en-US" smtClean="0"/>
              <a:pPr/>
              <a:t>‹#›</a:t>
            </a:fld>
            <a:endParaRPr lang="en-US" dirty="0"/>
          </a:p>
        </p:txBody>
      </p:sp>
    </p:spTree>
    <p:extLst>
      <p:ext uri="{BB962C8B-B14F-4D97-AF65-F5344CB8AC3E}">
        <p14:creationId xmlns:p14="http://schemas.microsoft.com/office/powerpoint/2010/main" val="1877089979"/>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90000"/>
      </a:lnSpc>
      <a:spcBef>
        <a:spcPts val="300"/>
      </a:spcBef>
      <a:defRPr sz="1200" kern="1200">
        <a:solidFill>
          <a:schemeClr val="tx1"/>
        </a:solidFill>
        <a:latin typeface="+mn-lt"/>
        <a:ea typeface="+mn-ea"/>
        <a:cs typeface="+mn-cs"/>
      </a:defRPr>
    </a:lvl1pPr>
    <a:lvl2pPr marL="457200" algn="l" defTabSz="914400" rtl="0" eaLnBrk="1" latinLnBrk="0" hangingPunct="1">
      <a:lnSpc>
        <a:spcPct val="90000"/>
      </a:lnSpc>
      <a:spcBef>
        <a:spcPts val="300"/>
      </a:spcBef>
      <a:defRPr sz="1200" kern="1200">
        <a:solidFill>
          <a:schemeClr val="tx1"/>
        </a:solidFill>
        <a:latin typeface="+mn-lt"/>
        <a:ea typeface="+mn-ea"/>
        <a:cs typeface="+mn-cs"/>
      </a:defRPr>
    </a:lvl2pPr>
    <a:lvl3pPr marL="914400" algn="l" defTabSz="914400" rtl="0" eaLnBrk="1" latinLnBrk="0" hangingPunct="1">
      <a:lnSpc>
        <a:spcPct val="90000"/>
      </a:lnSpc>
      <a:spcBef>
        <a:spcPts val="300"/>
      </a:spcBef>
      <a:defRPr sz="1200" kern="1200">
        <a:solidFill>
          <a:schemeClr val="tx1"/>
        </a:solidFill>
        <a:latin typeface="+mn-lt"/>
        <a:ea typeface="+mn-ea"/>
        <a:cs typeface="+mn-cs"/>
      </a:defRPr>
    </a:lvl3pPr>
    <a:lvl4pPr marL="1371600" algn="l" defTabSz="914400" rtl="0" eaLnBrk="1" latinLnBrk="0" hangingPunct="1">
      <a:lnSpc>
        <a:spcPct val="90000"/>
      </a:lnSpc>
      <a:spcBef>
        <a:spcPts val="300"/>
      </a:spcBef>
      <a:defRPr sz="1200" kern="1200">
        <a:solidFill>
          <a:schemeClr val="tx1"/>
        </a:solidFill>
        <a:latin typeface="+mn-lt"/>
        <a:ea typeface="+mn-ea"/>
        <a:cs typeface="+mn-cs"/>
      </a:defRPr>
    </a:lvl4pPr>
    <a:lvl5pPr marL="1828800" algn="l" defTabSz="914400" rtl="0" eaLnBrk="1" latinLnBrk="0" hangingPunct="1">
      <a:lnSpc>
        <a:spcPct val="90000"/>
      </a:lnSpc>
      <a:spcBef>
        <a:spcPts val="300"/>
      </a:spcBef>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A5D040-4FD6-4BA1-AC81-B5CFF26CC67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274321" y="1074420"/>
            <a:ext cx="11334582" cy="4233245"/>
          </a:xfrm>
          <a:prstGeom prst="rect">
            <a:avLst/>
          </a:prstGeom>
        </p:spPr>
      </p:pic>
      <p:sp>
        <p:nvSpPr>
          <p:cNvPr id="15" name="Freeform 7">
            <a:extLst>
              <a:ext uri="{FF2B5EF4-FFF2-40B4-BE49-F238E27FC236}">
                <a16:creationId xmlns:a16="http://schemas.microsoft.com/office/drawing/2014/main" id="{454A96CC-B6D3-471D-892D-1DBFEFBD0D12}"/>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BFBFB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latin typeface="+mn-lt"/>
              <a:cs typeface="+mn-cs"/>
            </a:endParaRPr>
          </a:p>
        </p:txBody>
      </p:sp>
      <p:pic>
        <p:nvPicPr>
          <p:cNvPr id="16" name="Picture 15">
            <a:extLst>
              <a:ext uri="{FF2B5EF4-FFF2-40B4-BE49-F238E27FC236}">
                <a16:creationId xmlns:a16="http://schemas.microsoft.com/office/drawing/2014/main" id="{70494F7A-66DD-4829-9AF4-30A3A0F2418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34576" y="5392850"/>
            <a:ext cx="1644776" cy="402635"/>
          </a:xfrm>
          <a:prstGeom prst="rect">
            <a:avLst/>
          </a:prstGeom>
        </p:spPr>
      </p:pic>
      <p:sp>
        <p:nvSpPr>
          <p:cNvPr id="11" name="Rectangle 10">
            <a:extLst>
              <a:ext uri="{FF2B5EF4-FFF2-40B4-BE49-F238E27FC236}">
                <a16:creationId xmlns:a16="http://schemas.microsoft.com/office/drawing/2014/main" id="{6337BA4A-B024-42C0-AEE3-721B228F8259}"/>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29E6EA7-E7F1-42F0-95B8-1B1A5A465AF6}"/>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0" name="TextBox 9"/>
          <p:cNvSpPr txBox="1"/>
          <p:nvPr userDrawn="1"/>
        </p:nvSpPr>
        <p:spPr>
          <a:xfrm>
            <a:off x="267160" y="5343835"/>
            <a:ext cx="5384807" cy="276999"/>
          </a:xfrm>
          <a:prstGeom prst="rect">
            <a:avLst/>
          </a:prstGeom>
          <a:noFill/>
        </p:spPr>
        <p:txBody>
          <a:bodyPr wrap="square" rtlCol="0">
            <a:spAutoFit/>
          </a:bodyPr>
          <a:lstStyle/>
          <a:p>
            <a:r>
              <a:rPr lang="en-US" sz="1200" b="0" dirty="0">
                <a:solidFill>
                  <a:schemeClr val="tx1"/>
                </a:solidFill>
                <a:latin typeface="Century Gothic" panose="020B0502020202020204" pitchFamily="34" charset="0"/>
              </a:rPr>
              <a:t>ORNL is managed by UT-Battelle, LLC for the US Department of Energy</a:t>
            </a:r>
          </a:p>
        </p:txBody>
      </p:sp>
      <p:sp>
        <p:nvSpPr>
          <p:cNvPr id="2" name="Title 1"/>
          <p:cNvSpPr>
            <a:spLocks noGrp="1"/>
          </p:cNvSpPr>
          <p:nvPr userDrawn="1">
            <p:ph type="ctrTitle" hasCustomPrompt="1"/>
          </p:nvPr>
        </p:nvSpPr>
        <p:spPr>
          <a:xfrm>
            <a:off x="428736" y="1388962"/>
            <a:ext cx="8678194" cy="978729"/>
          </a:xfrm>
        </p:spPr>
        <p:txBody>
          <a:bodyPr/>
          <a:lstStyle>
            <a:lvl1pPr algn="l">
              <a:defRPr sz="3200" b="0" baseline="0">
                <a:solidFill>
                  <a:schemeClr val="bg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3" name="Subtitle 2"/>
          <p:cNvSpPr>
            <a:spLocks noGrp="1"/>
          </p:cNvSpPr>
          <p:nvPr userDrawn="1">
            <p:ph type="subTitle" idx="1"/>
          </p:nvPr>
        </p:nvSpPr>
        <p:spPr>
          <a:xfrm>
            <a:off x="447481" y="3013455"/>
            <a:ext cx="5440514" cy="2028101"/>
          </a:xfrm>
        </p:spPr>
        <p:txBody>
          <a:bodyPr/>
          <a:lstStyle>
            <a:lvl1pPr marL="0" indent="0" algn="l">
              <a:buNone/>
              <a:defRPr sz="2000" baseline="0">
                <a:solidFill>
                  <a:schemeClr val="bg1"/>
                </a:solidFill>
                <a:latin typeface="Century Gothic" panose="020B0502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3" name="Picture 12">
            <a:extLst>
              <a:ext uri="{FF2B5EF4-FFF2-40B4-BE49-F238E27FC236}">
                <a16:creationId xmlns:a16="http://schemas.microsoft.com/office/drawing/2014/main" id="{05E99884-2636-4794-A093-0F9256951E03}"/>
              </a:ext>
            </a:extLst>
          </p:cNvPr>
          <p:cNvPicPr>
            <a:picLocks noChangeAspect="1"/>
          </p:cNvPicPr>
          <p:nvPr userDrawn="1"/>
        </p:nvPicPr>
        <p:blipFill>
          <a:blip r:embed="rId4"/>
          <a:stretch>
            <a:fillRect/>
          </a:stretch>
        </p:blipFill>
        <p:spPr>
          <a:xfrm>
            <a:off x="413129" y="456244"/>
            <a:ext cx="1088136" cy="261860"/>
          </a:xfrm>
          <a:prstGeom prst="rect">
            <a:avLst/>
          </a:prstGeom>
        </p:spPr>
      </p:pic>
    </p:spTree>
    <p:extLst>
      <p:ext uri="{BB962C8B-B14F-4D97-AF65-F5344CB8AC3E}">
        <p14:creationId xmlns:p14="http://schemas.microsoft.com/office/powerpoint/2010/main" val="3793082440"/>
      </p:ext>
    </p:extLst>
  </p:cSld>
  <p:clrMapOvr>
    <a:masterClrMapping/>
  </p:clrMapOvr>
  <p:extLst>
    <p:ext uri="{DCECCB84-F9BA-43D5-87BE-67443E8EF086}">
      <p15:sldGuideLst xmlns:p15="http://schemas.microsoft.com/office/powerpoint/2012/main">
        <p15:guide id="1"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k green picture layou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6095637" y="1083755"/>
            <a:ext cx="5486764" cy="4219290"/>
          </a:xfrm>
          <a:noFill/>
        </p:spPr>
        <p:txBody>
          <a:bodyPr/>
          <a:lstStyle>
            <a:lvl1pPr marL="0" indent="0">
              <a:buNone/>
              <a:defRPr/>
            </a:lvl1pPr>
          </a:lstStyle>
          <a:p>
            <a:r>
              <a:rPr lang="en-US"/>
              <a:t>Click icon to add picture</a:t>
            </a:r>
            <a:endParaRPr lang="en-US" dirty="0"/>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0" y="1078992"/>
            <a:ext cx="5821680" cy="4221671"/>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 name="Title 1"/>
          <p:cNvSpPr>
            <a:spLocks noGrp="1"/>
          </p:cNvSpPr>
          <p:nvPr>
            <p:ph type="title" hasCustomPrompt="1"/>
          </p:nvPr>
        </p:nvSpPr>
        <p:spPr>
          <a:xfrm>
            <a:off x="388079" y="1275788"/>
            <a:ext cx="5537405" cy="978729"/>
          </a:xfrm>
        </p:spPr>
        <p:txBody>
          <a:bodyPr/>
          <a:lstStyle>
            <a:lvl1pPr>
              <a:lnSpc>
                <a:spcPct val="90000"/>
              </a:lnSpc>
              <a:defRPr sz="3200" b="0">
                <a:solidFill>
                  <a:schemeClr val="tx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11" name="Rectangle 10">
            <a:extLst>
              <a:ext uri="{FF2B5EF4-FFF2-40B4-BE49-F238E27FC236}">
                <a16:creationId xmlns:a16="http://schemas.microsoft.com/office/drawing/2014/main" id="{683439C5-4231-ED43-91B8-86779195C116}"/>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35C7DBBE-95AC-E843-979A-A1A45836011E}"/>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7" name="Rectangle 6">
            <a:extLst>
              <a:ext uri="{FF2B5EF4-FFF2-40B4-BE49-F238E27FC236}">
                <a16:creationId xmlns:a16="http://schemas.microsoft.com/office/drawing/2014/main" id="{29C1BABE-6AB9-4F04-A1D6-C28E4287362E}"/>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8D325F85-B4F1-4C5D-855D-1BE9D9C179D6}"/>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10" name="Line 5">
            <a:extLst>
              <a:ext uri="{FF2B5EF4-FFF2-40B4-BE49-F238E27FC236}">
                <a16:creationId xmlns:a16="http://schemas.microsoft.com/office/drawing/2014/main" id="{1F888CF4-3F65-4925-A47B-614AFCDC0550}"/>
              </a:ext>
            </a:extLst>
          </p:cNvPr>
          <p:cNvSpPr>
            <a:spLocks noChangeShapeType="1"/>
          </p:cNvSpPr>
          <p:nvPr userDrawn="1"/>
        </p:nvSpPr>
        <p:spPr bwMode="auto">
          <a:xfrm>
            <a:off x="8004175" y="8223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8" name="Line 6">
            <a:extLst>
              <a:ext uri="{FF2B5EF4-FFF2-40B4-BE49-F238E27FC236}">
                <a16:creationId xmlns:a16="http://schemas.microsoft.com/office/drawing/2014/main" id="{4CFFE01C-81C8-4437-B6F5-7BAAEE5FC29F}"/>
              </a:ext>
            </a:extLst>
          </p:cNvPr>
          <p:cNvSpPr>
            <a:spLocks noChangeShapeType="1"/>
          </p:cNvSpPr>
          <p:nvPr userDrawn="1"/>
        </p:nvSpPr>
        <p:spPr bwMode="auto">
          <a:xfrm>
            <a:off x="8004175" y="8223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24" name="Freeform 7">
            <a:extLst>
              <a:ext uri="{FF2B5EF4-FFF2-40B4-BE49-F238E27FC236}">
                <a16:creationId xmlns:a16="http://schemas.microsoft.com/office/drawing/2014/main" id="{1B955FFA-B6F5-4CDD-940A-DB05FD68B7CA}"/>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5" name="Content Placeholder 5">
            <a:extLst>
              <a:ext uri="{FF2B5EF4-FFF2-40B4-BE49-F238E27FC236}">
                <a16:creationId xmlns:a16="http://schemas.microsoft.com/office/drawing/2014/main" id="{CA5F7EA9-E5C6-4376-AC5D-CA0B1DA0A259}"/>
              </a:ext>
            </a:extLst>
          </p:cNvPr>
          <p:cNvSpPr>
            <a:spLocks noGrp="1"/>
          </p:cNvSpPr>
          <p:nvPr>
            <p:ph sz="quarter" idx="4"/>
          </p:nvPr>
        </p:nvSpPr>
        <p:spPr>
          <a:xfrm>
            <a:off x="388079" y="2453317"/>
            <a:ext cx="5512904" cy="2690184"/>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041499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k green picture layout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6095636" y="1078992"/>
            <a:ext cx="5487073" cy="4224052"/>
          </a:xfrm>
          <a:noFill/>
        </p:spPr>
        <p:txBody>
          <a:bodyPr/>
          <a:lstStyle>
            <a:lvl1pPr marL="0" indent="0">
              <a:buFont typeface="Century Gothic" panose="020B0502020202020204" pitchFamily="34" charset="0"/>
              <a:buNone/>
              <a:defRPr/>
            </a:lvl1pPr>
          </a:lstStyle>
          <a:p>
            <a:r>
              <a:rPr lang="en-US"/>
              <a:t>Click icon to add picture</a:t>
            </a:r>
            <a:endParaRPr lang="en-US" dirty="0"/>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0" y="1078992"/>
            <a:ext cx="5821680" cy="5779008"/>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 name="Title 1"/>
          <p:cNvSpPr>
            <a:spLocks noGrp="1"/>
          </p:cNvSpPr>
          <p:nvPr>
            <p:ph type="title" hasCustomPrompt="1"/>
          </p:nvPr>
        </p:nvSpPr>
        <p:spPr>
          <a:xfrm>
            <a:off x="388079" y="1275788"/>
            <a:ext cx="5537405" cy="978729"/>
          </a:xfrm>
        </p:spPr>
        <p:txBody>
          <a:bodyPr/>
          <a:lstStyle>
            <a:lvl1pPr>
              <a:lnSpc>
                <a:spcPct val="90000"/>
              </a:lnSpc>
              <a:defRPr sz="3200" b="0">
                <a:solidFill>
                  <a:schemeClr val="tx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6" name="Content Placeholder 5"/>
          <p:cNvSpPr>
            <a:spLocks noGrp="1"/>
          </p:cNvSpPr>
          <p:nvPr>
            <p:ph sz="quarter" idx="4"/>
          </p:nvPr>
        </p:nvSpPr>
        <p:spPr>
          <a:xfrm>
            <a:off x="388079" y="2453316"/>
            <a:ext cx="5512904" cy="4163291"/>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1" name="Rectangle 10">
            <a:extLst>
              <a:ext uri="{FF2B5EF4-FFF2-40B4-BE49-F238E27FC236}">
                <a16:creationId xmlns:a16="http://schemas.microsoft.com/office/drawing/2014/main" id="{BD0DB01C-0316-7441-9D7D-F96D7A49FEAC}"/>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F70CC82-0B8B-1D4B-9F0D-823E1CAB4A9C}"/>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5" name="Rectangle 6">
            <a:extLst>
              <a:ext uri="{FF2B5EF4-FFF2-40B4-BE49-F238E27FC236}">
                <a16:creationId xmlns:a16="http://schemas.microsoft.com/office/drawing/2014/main" id="{732E67AB-06CD-417E-82A6-C485A480337A}"/>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DE8EB24F-FBB3-41E8-90F7-B4AA493C6FFD}"/>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16" name="Freeform 7">
            <a:extLst>
              <a:ext uri="{FF2B5EF4-FFF2-40B4-BE49-F238E27FC236}">
                <a16:creationId xmlns:a16="http://schemas.microsoft.com/office/drawing/2014/main" id="{2A500EEB-73EC-4C16-8273-4ED5425DD64C}"/>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3824302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Dk green picture layout wid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4120595" y="1078989"/>
            <a:ext cx="7464186" cy="4226003"/>
          </a:xfrm>
          <a:noFill/>
        </p:spPr>
        <p:txBody>
          <a:bodyPr/>
          <a:lstStyle>
            <a:lvl1pPr marL="0" indent="0">
              <a:buNone/>
              <a:defRPr/>
            </a:lvl1pPr>
          </a:lstStyle>
          <a:p>
            <a:r>
              <a:rPr lang="en-US"/>
              <a:t>Click icon to add picture</a:t>
            </a:r>
            <a:endParaRPr lang="en-US" dirty="0"/>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1" y="1078991"/>
            <a:ext cx="3846274" cy="5779007"/>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 name="Title 1"/>
          <p:cNvSpPr>
            <a:spLocks noGrp="1"/>
          </p:cNvSpPr>
          <p:nvPr>
            <p:ph type="title"/>
          </p:nvPr>
        </p:nvSpPr>
        <p:spPr>
          <a:xfrm>
            <a:off x="388079" y="1275788"/>
            <a:ext cx="3576228" cy="979691"/>
          </a:xfrm>
        </p:spPr>
        <p:txBody>
          <a:bodyPr/>
          <a:lstStyle>
            <a:lvl1pPr>
              <a:lnSpc>
                <a:spcPct val="90000"/>
              </a:lnSpc>
              <a:defRPr sz="3200" b="0">
                <a:solidFill>
                  <a:schemeClr val="tx1"/>
                </a:solidFill>
                <a:latin typeface="Century Gothic" panose="020B0502020202020204" pitchFamily="34" charset="0"/>
              </a:defRPr>
            </a:lvl1pPr>
          </a:lstStyle>
          <a:p>
            <a:r>
              <a:rPr lang="en-US"/>
              <a:t>Click to edit Master title style</a:t>
            </a:r>
            <a:endParaRPr lang="en-US" dirty="0"/>
          </a:p>
        </p:txBody>
      </p:sp>
      <p:sp>
        <p:nvSpPr>
          <p:cNvPr id="6" name="Content Placeholder 5"/>
          <p:cNvSpPr>
            <a:spLocks noGrp="1"/>
          </p:cNvSpPr>
          <p:nvPr>
            <p:ph sz="quarter" idx="4"/>
          </p:nvPr>
        </p:nvSpPr>
        <p:spPr>
          <a:xfrm>
            <a:off x="388079" y="2800350"/>
            <a:ext cx="3541945" cy="3816258"/>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1" name="Rectangle 10">
            <a:extLst>
              <a:ext uri="{FF2B5EF4-FFF2-40B4-BE49-F238E27FC236}">
                <a16:creationId xmlns:a16="http://schemas.microsoft.com/office/drawing/2014/main" id="{BD0DB01C-0316-7441-9D7D-F96D7A49FEAC}"/>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F70CC82-0B8B-1D4B-9F0D-823E1CAB4A9C}"/>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5" name="Rectangle 6">
            <a:extLst>
              <a:ext uri="{FF2B5EF4-FFF2-40B4-BE49-F238E27FC236}">
                <a16:creationId xmlns:a16="http://schemas.microsoft.com/office/drawing/2014/main" id="{732E67AB-06CD-417E-82A6-C485A480337A}"/>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DE8EB24F-FBB3-41E8-90F7-B4AA493C6FFD}"/>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8" name="Freeform 5">
            <a:extLst>
              <a:ext uri="{FF2B5EF4-FFF2-40B4-BE49-F238E27FC236}">
                <a16:creationId xmlns:a16="http://schemas.microsoft.com/office/drawing/2014/main" id="{E0FFF716-AFC7-4054-A1F8-2C39C30731D0}"/>
              </a:ext>
            </a:extLst>
          </p:cNvPr>
          <p:cNvSpPr>
            <a:spLocks/>
          </p:cNvSpPr>
          <p:nvPr userDrawn="1"/>
        </p:nvSpPr>
        <p:spPr bwMode="auto">
          <a:xfrm>
            <a:off x="4120595" y="1"/>
            <a:ext cx="8071405" cy="6857998"/>
          </a:xfrm>
          <a:custGeom>
            <a:avLst/>
            <a:gdLst>
              <a:gd name="T0" fmla="*/ 4151 w 4490"/>
              <a:gd name="T1" fmla="*/ 0 h 3815"/>
              <a:gd name="T2" fmla="*/ 4151 w 4490"/>
              <a:gd name="T3" fmla="*/ 2951 h 3815"/>
              <a:gd name="T4" fmla="*/ 0 w 4490"/>
              <a:gd name="T5" fmla="*/ 2951 h 3815"/>
              <a:gd name="T6" fmla="*/ 0 w 4490"/>
              <a:gd name="T7" fmla="*/ 3815 h 3815"/>
              <a:gd name="T8" fmla="*/ 4490 w 4490"/>
              <a:gd name="T9" fmla="*/ 3815 h 3815"/>
              <a:gd name="T10" fmla="*/ 4490 w 4490"/>
              <a:gd name="T11" fmla="*/ 2969 h 3815"/>
              <a:gd name="T12" fmla="*/ 4490 w 4490"/>
              <a:gd name="T13" fmla="*/ 2951 h 3815"/>
              <a:gd name="T14" fmla="*/ 4490 w 4490"/>
              <a:gd name="T15" fmla="*/ 0 h 3815"/>
              <a:gd name="T16" fmla="*/ 4151 w 4490"/>
              <a:gd name="T17" fmla="*/ 0 h 3815"/>
              <a:gd name="T18" fmla="*/ 4151 w 4490"/>
              <a:gd name="T19"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90" h="3815">
                <a:moveTo>
                  <a:pt x="4151" y="0"/>
                </a:moveTo>
                <a:lnTo>
                  <a:pt x="4151" y="2951"/>
                </a:lnTo>
                <a:lnTo>
                  <a:pt x="0" y="2951"/>
                </a:lnTo>
                <a:lnTo>
                  <a:pt x="0" y="3815"/>
                </a:lnTo>
                <a:lnTo>
                  <a:pt x="4490" y="3815"/>
                </a:lnTo>
                <a:lnTo>
                  <a:pt x="4490" y="2969"/>
                </a:lnTo>
                <a:lnTo>
                  <a:pt x="4490" y="2951"/>
                </a:lnTo>
                <a:lnTo>
                  <a:pt x="4490" y="0"/>
                </a:lnTo>
                <a:lnTo>
                  <a:pt x="4151" y="0"/>
                </a:lnTo>
                <a:lnTo>
                  <a:pt x="4151" y="0"/>
                </a:lnTo>
                <a:close/>
              </a:path>
            </a:pathLst>
          </a:custGeom>
          <a:solidFill>
            <a:srgbClr val="4C88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251322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ull picture layout ">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274320" y="2381"/>
            <a:ext cx="11312843" cy="6342021"/>
          </a:xfrm>
          <a:noFill/>
          <a:ln>
            <a:noFill/>
          </a:ln>
        </p:spPr>
        <p:txBody>
          <a:bodyPr/>
          <a:lstStyle>
            <a:lvl1pPr marL="0" indent="0">
              <a:buFont typeface="Century Gothic" panose="020B0502020202020204" pitchFamily="34" charset="0"/>
              <a:buNone/>
              <a:defRPr/>
            </a:lvl1pPr>
          </a:lstStyle>
          <a:p>
            <a:r>
              <a:rPr lang="en-US"/>
              <a:t>Click icon to add picture</a:t>
            </a:r>
            <a:endParaRPr lang="en-US" dirty="0"/>
          </a:p>
        </p:txBody>
      </p:sp>
      <p:sp>
        <p:nvSpPr>
          <p:cNvPr id="2" name="Title 1"/>
          <p:cNvSpPr>
            <a:spLocks noGrp="1"/>
          </p:cNvSpPr>
          <p:nvPr>
            <p:ph type="title"/>
          </p:nvPr>
        </p:nvSpPr>
        <p:spPr>
          <a:xfrm>
            <a:off x="429769" y="274320"/>
            <a:ext cx="11000232" cy="535531"/>
          </a:xfrm>
        </p:spPr>
        <p:txBody>
          <a:bodyPr/>
          <a:lstStyle>
            <a:lvl1pPr>
              <a:lnSpc>
                <a:spcPct val="90000"/>
              </a:lnSpc>
              <a:defRPr sz="3200" b="0">
                <a:solidFill>
                  <a:schemeClr val="tx1"/>
                </a:solidFill>
                <a:effectLst/>
                <a:latin typeface="Century Gothic" panose="020B0502020202020204" pitchFamily="34" charset="0"/>
              </a:defRPr>
            </a:lvl1pPr>
          </a:lstStyle>
          <a:p>
            <a:r>
              <a:rPr lang="en-US"/>
              <a:t>Click to edit Master title style</a:t>
            </a:r>
            <a:endParaRPr lang="en-US" dirty="0"/>
          </a:p>
        </p:txBody>
      </p:sp>
      <p:sp>
        <p:nvSpPr>
          <p:cNvPr id="17" name="Rectangle 256">
            <a:extLst>
              <a:ext uri="{FF2B5EF4-FFF2-40B4-BE49-F238E27FC236}">
                <a16:creationId xmlns:a16="http://schemas.microsoft.com/office/drawing/2014/main" id="{50787286-CD5D-43D9-B8DA-70C3358DC829}"/>
              </a:ext>
            </a:extLst>
          </p:cNvPr>
          <p:cNvSpPr txBox="1">
            <a:spLocks noChangeArrowheads="1"/>
          </p:cNvSpPr>
          <p:nvPr userDrawn="1"/>
        </p:nvSpPr>
        <p:spPr>
          <a:xfrm>
            <a:off x="8010283" y="6477000"/>
            <a:ext cx="3860800" cy="182562"/>
          </a:xfrm>
          <a:prstGeom prst="rect">
            <a:avLst/>
          </a:prstGeom>
          <a:ln/>
        </p:spPr>
        <p:txBody>
          <a:bodyPr anchor="ctr"/>
          <a:lstStyle/>
          <a:p>
            <a:pPr algn="r"/>
            <a:r>
              <a:rPr lang="en-US" sz="1000" dirty="0">
                <a:solidFill>
                  <a:schemeClr val="bg1"/>
                </a:solidFill>
                <a:latin typeface="Century Gothic" panose="020B0502020202020204" pitchFamily="34" charset="0"/>
                <a:cs typeface="Arial" pitchFamily="34" charset="0"/>
              </a:rPr>
              <a:t> </a:t>
            </a:r>
          </a:p>
        </p:txBody>
      </p:sp>
      <p:sp>
        <p:nvSpPr>
          <p:cNvPr id="16" name="Freeform 9">
            <a:extLst>
              <a:ext uri="{FF2B5EF4-FFF2-40B4-BE49-F238E27FC236}">
                <a16:creationId xmlns:a16="http://schemas.microsoft.com/office/drawing/2014/main" id="{D938724D-E109-43B4-9560-1552E26DB04A}"/>
              </a:ext>
            </a:extLst>
          </p:cNvPr>
          <p:cNvSpPr>
            <a:spLocks/>
          </p:cNvSpPr>
          <p:nvPr userDrawn="1"/>
        </p:nvSpPr>
        <p:spPr bwMode="auto">
          <a:xfrm>
            <a:off x="6026150" y="0"/>
            <a:ext cx="6165850" cy="6858000"/>
          </a:xfrm>
          <a:custGeom>
            <a:avLst/>
            <a:gdLst>
              <a:gd name="T0" fmla="*/ 3502 w 3884"/>
              <a:gd name="T1" fmla="*/ 0 h 4320"/>
              <a:gd name="T2" fmla="*/ 3502 w 3884"/>
              <a:gd name="T3" fmla="*/ 3998 h 4320"/>
              <a:gd name="T4" fmla="*/ 0 w 3884"/>
              <a:gd name="T5" fmla="*/ 3998 h 4320"/>
              <a:gd name="T6" fmla="*/ 0 w 3884"/>
              <a:gd name="T7" fmla="*/ 4320 h 4320"/>
              <a:gd name="T8" fmla="*/ 3502 w 3884"/>
              <a:gd name="T9" fmla="*/ 4320 h 4320"/>
              <a:gd name="T10" fmla="*/ 3884 w 3884"/>
              <a:gd name="T11" fmla="*/ 4320 h 4320"/>
              <a:gd name="T12" fmla="*/ 3884 w 3884"/>
              <a:gd name="T13" fmla="*/ 3998 h 4320"/>
              <a:gd name="T14" fmla="*/ 3884 w 3884"/>
              <a:gd name="T15" fmla="*/ 0 h 4320"/>
              <a:gd name="T16" fmla="*/ 3502 w 3884"/>
              <a:gd name="T1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4" h="4320">
                <a:moveTo>
                  <a:pt x="3502" y="0"/>
                </a:moveTo>
                <a:lnTo>
                  <a:pt x="3502" y="3998"/>
                </a:lnTo>
                <a:lnTo>
                  <a:pt x="0" y="3998"/>
                </a:lnTo>
                <a:lnTo>
                  <a:pt x="0" y="4320"/>
                </a:lnTo>
                <a:lnTo>
                  <a:pt x="3502" y="4320"/>
                </a:lnTo>
                <a:lnTo>
                  <a:pt x="3884" y="4320"/>
                </a:lnTo>
                <a:lnTo>
                  <a:pt x="3884" y="3998"/>
                </a:lnTo>
                <a:lnTo>
                  <a:pt x="3884" y="0"/>
                </a:lnTo>
                <a:lnTo>
                  <a:pt x="3502" y="0"/>
                </a:lnTo>
                <a:close/>
              </a:path>
            </a:pathLst>
          </a:custGeom>
          <a:solidFill>
            <a:srgbClr val="4087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8" name="Rectangle 17">
            <a:extLst>
              <a:ext uri="{FF2B5EF4-FFF2-40B4-BE49-F238E27FC236}">
                <a16:creationId xmlns:a16="http://schemas.microsoft.com/office/drawing/2014/main" id="{7900E375-D0D6-466C-A383-E914B5C8AE5A}"/>
              </a:ext>
            </a:extLst>
          </p:cNvPr>
          <p:cNvSpPr/>
          <p:nvPr userDrawn="1"/>
        </p:nvSpPr>
        <p:spPr>
          <a:xfrm>
            <a:off x="0" y="6344402"/>
            <a:ext cx="274320" cy="510909"/>
          </a:xfrm>
          <a:prstGeom prst="rect">
            <a:avLst/>
          </a:prstGeom>
          <a:solidFill>
            <a:srgbClr val="397D5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9" name="Rectangle 6">
            <a:extLst>
              <a:ext uri="{FF2B5EF4-FFF2-40B4-BE49-F238E27FC236}">
                <a16:creationId xmlns:a16="http://schemas.microsoft.com/office/drawing/2014/main" id="{D090841D-81E2-4E83-8067-E18C5C3AF8FF}"/>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pic>
        <p:nvPicPr>
          <p:cNvPr id="10" name="Picture 9">
            <a:extLst>
              <a:ext uri="{FF2B5EF4-FFF2-40B4-BE49-F238E27FC236}">
                <a16:creationId xmlns:a16="http://schemas.microsoft.com/office/drawing/2014/main" id="{BD3AC615-0875-4C80-B019-11A28EDCB638}"/>
              </a:ext>
            </a:extLst>
          </p:cNvPr>
          <p:cNvPicPr>
            <a:picLocks noChangeAspect="1"/>
          </p:cNvPicPr>
          <p:nvPr userDrawn="1"/>
        </p:nvPicPr>
        <p:blipFill>
          <a:blip r:embed="rId2"/>
          <a:stretch>
            <a:fillRect/>
          </a:stretch>
        </p:blipFill>
        <p:spPr>
          <a:xfrm>
            <a:off x="413129" y="6477000"/>
            <a:ext cx="1088136" cy="261860"/>
          </a:xfrm>
          <a:prstGeom prst="rect">
            <a:avLst/>
          </a:prstGeom>
        </p:spPr>
      </p:pic>
    </p:spTree>
    <p:extLst>
      <p:ext uri="{BB962C8B-B14F-4D97-AF65-F5344CB8AC3E}">
        <p14:creationId xmlns:p14="http://schemas.microsoft.com/office/powerpoint/2010/main" val="1219607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2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20" y="1412106"/>
            <a:ext cx="5840589" cy="52934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6351411" y="1412106"/>
            <a:ext cx="5840589" cy="52934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19" y="948037"/>
            <a:ext cx="5840589"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6351411" y="948037"/>
            <a:ext cx="5840589"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74318" y="1005840"/>
            <a:ext cx="5821682"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312234" y="1527048"/>
            <a:ext cx="5783766" cy="4110352"/>
          </a:xfrm>
          <a:ln w="12700">
            <a:noFill/>
          </a:ln>
        </p:spPr>
        <p:txBody>
          <a:bodyPr tIns="45720" bIns="91440"/>
          <a:lstStyle>
            <a:lvl1pPr>
              <a:defRPr sz="1800"/>
            </a:lvl1pPr>
            <a:lvl2pPr>
              <a:defRPr sz="1600"/>
            </a:lvl2pPr>
            <a:lvl3pPr>
              <a:defRPr sz="1400"/>
            </a:lvl3pPr>
            <a:lvl4pPr>
              <a:defRPr sz="1200"/>
            </a:lvl4pPr>
            <a:lvl5pPr marL="1482725" indent="-222250">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6351410" y="1005840"/>
            <a:ext cx="5840589"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6351411" y="1527048"/>
            <a:ext cx="5785575" cy="411035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8" y="365857"/>
            <a:ext cx="10363317" cy="406265"/>
          </a:xfrm>
        </p:spPr>
        <p:txBody>
          <a:bodyPr/>
          <a:lstStyle>
            <a:lvl1pPr>
              <a:defRPr sz="2400" b="0">
                <a:solidFill>
                  <a:schemeClr val="tx1"/>
                </a:solidFill>
                <a:latin typeface="Century Gothic" panose="020B0502020202020204" pitchFamily="34" charset="0"/>
              </a:defRPr>
            </a:lvl1pPr>
          </a:lstStyle>
          <a:p>
            <a:r>
              <a:rPr lang="en-US"/>
              <a:t>Click to edit Master title style</a:t>
            </a:r>
            <a:endParaRPr lang="en-US" dirty="0"/>
          </a:p>
        </p:txBody>
      </p:sp>
      <p:sp>
        <p:nvSpPr>
          <p:cNvPr id="19" name="Rectangle 18">
            <a:extLst>
              <a:ext uri="{FF2B5EF4-FFF2-40B4-BE49-F238E27FC236}">
                <a16:creationId xmlns:a16="http://schemas.microsoft.com/office/drawing/2014/main" id="{88649F31-1D58-F243-85FD-74506880A336}"/>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0" name="Rectangle 19">
            <a:extLst>
              <a:ext uri="{FF2B5EF4-FFF2-40B4-BE49-F238E27FC236}">
                <a16:creationId xmlns:a16="http://schemas.microsoft.com/office/drawing/2014/main" id="{77038521-D276-4049-A4BA-98C27C6D8256}"/>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2" name="Rectangle 6">
            <a:extLst>
              <a:ext uri="{FF2B5EF4-FFF2-40B4-BE49-F238E27FC236}">
                <a16:creationId xmlns:a16="http://schemas.microsoft.com/office/drawing/2014/main" id="{3F2F0951-0E05-43D4-AB3F-73E5681F4301}"/>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21" name="Picture 20">
            <a:extLst>
              <a:ext uri="{FF2B5EF4-FFF2-40B4-BE49-F238E27FC236}">
                <a16:creationId xmlns:a16="http://schemas.microsoft.com/office/drawing/2014/main" id="{27EC139F-C616-4896-A830-8F9FC5B2C27F}"/>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23" name="Rectangle 256">
            <a:extLst>
              <a:ext uri="{FF2B5EF4-FFF2-40B4-BE49-F238E27FC236}">
                <a16:creationId xmlns:a16="http://schemas.microsoft.com/office/drawing/2014/main" id="{D8ACAAE2-A531-47BE-8F4F-FFC18507ED0B}"/>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3113747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3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20" y="1412106"/>
            <a:ext cx="3868138"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4299090" y="1412106"/>
            <a:ext cx="3867912"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40" name="Rectangle 39">
            <a:extLst>
              <a:ext uri="{FF2B5EF4-FFF2-40B4-BE49-F238E27FC236}">
                <a16:creationId xmlns:a16="http://schemas.microsoft.com/office/drawing/2014/main" id="{104C995C-9C57-406C-A69D-7613F8F47165}"/>
              </a:ext>
            </a:extLst>
          </p:cNvPr>
          <p:cNvSpPr/>
          <p:nvPr userDrawn="1"/>
        </p:nvSpPr>
        <p:spPr>
          <a:xfrm>
            <a:off x="8323860" y="1412106"/>
            <a:ext cx="3868138"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20" y="948037"/>
            <a:ext cx="3866758"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4299089" y="948037"/>
            <a:ext cx="3867912"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2" name="Rectangle 21">
            <a:extLst>
              <a:ext uri="{FF2B5EF4-FFF2-40B4-BE49-F238E27FC236}">
                <a16:creationId xmlns:a16="http://schemas.microsoft.com/office/drawing/2014/main" id="{A526A7F5-6E08-49A4-A894-85B35B49A075}"/>
              </a:ext>
            </a:extLst>
          </p:cNvPr>
          <p:cNvSpPr/>
          <p:nvPr userDrawn="1"/>
        </p:nvSpPr>
        <p:spPr>
          <a:xfrm>
            <a:off x="8323860" y="948037"/>
            <a:ext cx="3885931"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70178" y="1005840"/>
            <a:ext cx="3870672"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312234" y="1527048"/>
            <a:ext cx="3791415" cy="4110352"/>
          </a:xfrm>
          <a:ln w="12700">
            <a:noFill/>
          </a:ln>
        </p:spPr>
        <p:txBody>
          <a:bodyPr tIns="45720" bIns="91440"/>
          <a:lstStyle>
            <a:lvl1pPr>
              <a:defRPr sz="1800"/>
            </a:lvl1pPr>
            <a:lvl2pPr>
              <a:defRPr sz="1600"/>
            </a:lvl2pPr>
            <a:lvl3pPr>
              <a:defRPr sz="1400"/>
            </a:lvl3pPr>
            <a:lvl4pPr>
              <a:defRPr sz="1200"/>
            </a:lvl4pPr>
            <a:lvl5pPr marL="1482725" indent="-222250">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4297709" y="1005840"/>
            <a:ext cx="3866758"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4295175" y="1527048"/>
            <a:ext cx="3860800" cy="411035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a:extLst>
              <a:ext uri="{FF2B5EF4-FFF2-40B4-BE49-F238E27FC236}">
                <a16:creationId xmlns:a16="http://schemas.microsoft.com/office/drawing/2014/main" id="{21FF3A3E-474D-4F1F-9B01-4428215B857D}"/>
              </a:ext>
            </a:extLst>
          </p:cNvPr>
          <p:cNvSpPr>
            <a:spLocks noGrp="1"/>
          </p:cNvSpPr>
          <p:nvPr userDrawn="1">
            <p:ph type="body" sz="quarter" idx="10"/>
          </p:nvPr>
        </p:nvSpPr>
        <p:spPr>
          <a:xfrm>
            <a:off x="8319718" y="1005840"/>
            <a:ext cx="3885931"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5">
            <a:extLst>
              <a:ext uri="{FF2B5EF4-FFF2-40B4-BE49-F238E27FC236}">
                <a16:creationId xmlns:a16="http://schemas.microsoft.com/office/drawing/2014/main" id="{EDB166DE-69D8-4E82-A304-FF11CEBD23D7}"/>
              </a:ext>
            </a:extLst>
          </p:cNvPr>
          <p:cNvSpPr>
            <a:spLocks noGrp="1"/>
          </p:cNvSpPr>
          <p:nvPr userDrawn="1">
            <p:ph sz="quarter" idx="11"/>
          </p:nvPr>
        </p:nvSpPr>
        <p:spPr>
          <a:xfrm>
            <a:off x="8319719" y="1527048"/>
            <a:ext cx="3768204" cy="411035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8" y="365857"/>
            <a:ext cx="10418329" cy="406265"/>
          </a:xfrm>
        </p:spPr>
        <p:txBody>
          <a:bodyPr/>
          <a:lstStyle>
            <a:lvl1pPr>
              <a:defRPr sz="2400" b="0">
                <a:solidFill>
                  <a:schemeClr val="tx1"/>
                </a:solidFill>
                <a:latin typeface="Century Gothic" panose="020B0502020202020204" pitchFamily="34" charset="0"/>
              </a:defRPr>
            </a:lvl1pPr>
          </a:lstStyle>
          <a:p>
            <a:r>
              <a:rPr lang="en-US"/>
              <a:t>Click to edit Master title style</a:t>
            </a:r>
            <a:endParaRPr lang="en-US" dirty="0"/>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25" name="Picture 24">
            <a:extLst>
              <a:ext uri="{FF2B5EF4-FFF2-40B4-BE49-F238E27FC236}">
                <a16:creationId xmlns:a16="http://schemas.microsoft.com/office/drawing/2014/main" id="{03BD6692-283A-4A7F-AE4C-0175D48F79AB}"/>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26" name="Rectangle 256">
            <a:extLst>
              <a:ext uri="{FF2B5EF4-FFF2-40B4-BE49-F238E27FC236}">
                <a16:creationId xmlns:a16="http://schemas.microsoft.com/office/drawing/2014/main" id="{7312AC61-61BF-4F96-99DC-555BD73A05FA}"/>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2702881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5_3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19"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20"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3288610"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3288610"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40" name="Rectangle 39">
            <a:extLst>
              <a:ext uri="{FF2B5EF4-FFF2-40B4-BE49-F238E27FC236}">
                <a16:creationId xmlns:a16="http://schemas.microsoft.com/office/drawing/2014/main" id="{104C995C-9C57-406C-A69D-7613F8F47165}"/>
              </a:ext>
            </a:extLst>
          </p:cNvPr>
          <p:cNvSpPr/>
          <p:nvPr userDrawn="1"/>
        </p:nvSpPr>
        <p:spPr>
          <a:xfrm>
            <a:off x="6302900"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2" name="Rectangle 21">
            <a:extLst>
              <a:ext uri="{FF2B5EF4-FFF2-40B4-BE49-F238E27FC236}">
                <a16:creationId xmlns:a16="http://schemas.microsoft.com/office/drawing/2014/main" id="{A526A7F5-6E08-49A4-A894-85B35B49A075}"/>
              </a:ext>
            </a:extLst>
          </p:cNvPr>
          <p:cNvSpPr/>
          <p:nvPr userDrawn="1"/>
        </p:nvSpPr>
        <p:spPr>
          <a:xfrm>
            <a:off x="6302901"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6" name="Rectangle 25">
            <a:extLst>
              <a:ext uri="{FF2B5EF4-FFF2-40B4-BE49-F238E27FC236}">
                <a16:creationId xmlns:a16="http://schemas.microsoft.com/office/drawing/2014/main" id="{925F09E4-91A6-437A-BED4-ED7995D473E7}"/>
              </a:ext>
            </a:extLst>
          </p:cNvPr>
          <p:cNvSpPr/>
          <p:nvPr userDrawn="1"/>
        </p:nvSpPr>
        <p:spPr>
          <a:xfrm>
            <a:off x="9317192"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7" name="Rectangle 26">
            <a:extLst>
              <a:ext uri="{FF2B5EF4-FFF2-40B4-BE49-F238E27FC236}">
                <a16:creationId xmlns:a16="http://schemas.microsoft.com/office/drawing/2014/main" id="{6192D3D3-2A2D-4482-B3F5-B0CBCD39D93A}"/>
              </a:ext>
            </a:extLst>
          </p:cNvPr>
          <p:cNvSpPr/>
          <p:nvPr userDrawn="1"/>
        </p:nvSpPr>
        <p:spPr>
          <a:xfrm>
            <a:off x="9317193"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74319" y="1005840"/>
            <a:ext cx="2861458"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274318" y="1527048"/>
            <a:ext cx="2861459" cy="5010912"/>
          </a:xfrm>
          <a:ln w="12700">
            <a:noFill/>
          </a:ln>
        </p:spPr>
        <p:txBody>
          <a:bodyPr tIns="45720" bIns="91440"/>
          <a:lstStyle>
            <a:lvl1pPr>
              <a:defRPr sz="1800"/>
            </a:lvl1pPr>
            <a:lvl2pPr>
              <a:defRPr sz="1600"/>
            </a:lvl2pPr>
            <a:lvl3pPr>
              <a:defRPr sz="1400"/>
            </a:lvl3pPr>
            <a:lvl4pPr>
              <a:defRPr sz="1200"/>
            </a:lvl4pPr>
            <a:lvl5pPr marL="1482725" indent="-222250">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3288609" y="1005840"/>
            <a:ext cx="2874807"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3288609" y="1527048"/>
            <a:ext cx="2874807" cy="501091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a:extLst>
              <a:ext uri="{FF2B5EF4-FFF2-40B4-BE49-F238E27FC236}">
                <a16:creationId xmlns:a16="http://schemas.microsoft.com/office/drawing/2014/main" id="{21FF3A3E-474D-4F1F-9B01-4428215B857D}"/>
              </a:ext>
            </a:extLst>
          </p:cNvPr>
          <p:cNvSpPr>
            <a:spLocks noGrp="1"/>
          </p:cNvSpPr>
          <p:nvPr userDrawn="1">
            <p:ph type="body" sz="quarter" idx="10"/>
          </p:nvPr>
        </p:nvSpPr>
        <p:spPr>
          <a:xfrm>
            <a:off x="6312952" y="1005840"/>
            <a:ext cx="2864755"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5">
            <a:extLst>
              <a:ext uri="{FF2B5EF4-FFF2-40B4-BE49-F238E27FC236}">
                <a16:creationId xmlns:a16="http://schemas.microsoft.com/office/drawing/2014/main" id="{EDB166DE-69D8-4E82-A304-FF11CEBD23D7}"/>
              </a:ext>
            </a:extLst>
          </p:cNvPr>
          <p:cNvSpPr>
            <a:spLocks noGrp="1"/>
          </p:cNvSpPr>
          <p:nvPr userDrawn="1">
            <p:ph sz="quarter" idx="11"/>
          </p:nvPr>
        </p:nvSpPr>
        <p:spPr>
          <a:xfrm>
            <a:off x="6312952" y="1527048"/>
            <a:ext cx="2864755" cy="501091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9" y="365857"/>
            <a:ext cx="10418330" cy="406265"/>
          </a:xfrm>
        </p:spPr>
        <p:txBody>
          <a:bodyPr/>
          <a:lstStyle>
            <a:lvl1pPr>
              <a:defRPr sz="2400" b="0">
                <a:solidFill>
                  <a:schemeClr val="tx1"/>
                </a:solidFill>
                <a:latin typeface="Century Gothic" panose="020B0502020202020204" pitchFamily="34" charset="0"/>
              </a:defRPr>
            </a:lvl1pPr>
          </a:lstStyle>
          <a:p>
            <a:r>
              <a:rPr lang="en-US"/>
              <a:t>Click to edit Master title style</a:t>
            </a:r>
            <a:endParaRPr lang="en-US" dirty="0"/>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sp>
        <p:nvSpPr>
          <p:cNvPr id="29" name="Text Placeholder 4">
            <a:extLst>
              <a:ext uri="{FF2B5EF4-FFF2-40B4-BE49-F238E27FC236}">
                <a16:creationId xmlns:a16="http://schemas.microsoft.com/office/drawing/2014/main" id="{757D323C-D2DD-42C4-81D6-6224EE035EE4}"/>
              </a:ext>
            </a:extLst>
          </p:cNvPr>
          <p:cNvSpPr>
            <a:spLocks noGrp="1"/>
          </p:cNvSpPr>
          <p:nvPr userDrawn="1">
            <p:ph type="body" sz="quarter" idx="12"/>
          </p:nvPr>
        </p:nvSpPr>
        <p:spPr>
          <a:xfrm>
            <a:off x="9317190" y="1005840"/>
            <a:ext cx="2864755"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Content Placeholder 5">
            <a:extLst>
              <a:ext uri="{FF2B5EF4-FFF2-40B4-BE49-F238E27FC236}">
                <a16:creationId xmlns:a16="http://schemas.microsoft.com/office/drawing/2014/main" id="{6D6262AB-5413-4C3B-B769-39B07A6E5626}"/>
              </a:ext>
            </a:extLst>
          </p:cNvPr>
          <p:cNvSpPr>
            <a:spLocks noGrp="1"/>
          </p:cNvSpPr>
          <p:nvPr userDrawn="1">
            <p:ph sz="quarter" idx="13"/>
          </p:nvPr>
        </p:nvSpPr>
        <p:spPr>
          <a:xfrm>
            <a:off x="9317190" y="1527048"/>
            <a:ext cx="2864755" cy="501091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5" name="Picture 24">
            <a:extLst>
              <a:ext uri="{FF2B5EF4-FFF2-40B4-BE49-F238E27FC236}">
                <a16:creationId xmlns:a16="http://schemas.microsoft.com/office/drawing/2014/main" id="{F5E4A85E-2D34-4FC1-90CE-1459D5681FC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07604" y="441571"/>
            <a:ext cx="1093661" cy="265176"/>
          </a:xfrm>
          <a:prstGeom prst="rect">
            <a:avLst/>
          </a:prstGeom>
        </p:spPr>
      </p:pic>
    </p:spTree>
    <p:extLst>
      <p:ext uri="{BB962C8B-B14F-4D97-AF65-F5344CB8AC3E}">
        <p14:creationId xmlns:p14="http://schemas.microsoft.com/office/powerpoint/2010/main" val="19465607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3332" y="236982"/>
            <a:ext cx="11515053" cy="535531"/>
          </a:xfrm>
        </p:spPr>
        <p:txBody>
          <a:bodyPr/>
          <a:lstStyle/>
          <a:p>
            <a:r>
              <a:rPr lang="en-US" dirty="0"/>
              <a:t>Click to edit Master title style</a:t>
            </a:r>
          </a:p>
        </p:txBody>
      </p:sp>
      <p:sp>
        <p:nvSpPr>
          <p:cNvPr id="3" name="Content Placeholder 2"/>
          <p:cNvSpPr>
            <a:spLocks noGrp="1"/>
          </p:cNvSpPr>
          <p:nvPr>
            <p:ph idx="1"/>
          </p:nvPr>
        </p:nvSpPr>
        <p:spPr>
          <a:xfrm>
            <a:off x="268224" y="1443386"/>
            <a:ext cx="11523520" cy="419541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marL="1482725" indent="-22225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49559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9767" y="274320"/>
            <a:ext cx="11430000" cy="539496"/>
          </a:xfrm>
        </p:spPr>
        <p:txBody>
          <a:bodyPr/>
          <a:lstStyle>
            <a:lvl1pPr>
              <a:lnSpc>
                <a:spcPct val="90000"/>
              </a:lnSpc>
              <a:defRPr sz="3200"/>
            </a:lvl1pPr>
          </a:lstStyle>
          <a:p>
            <a:r>
              <a:rPr lang="en-US"/>
              <a:t>Click to edit Master title style</a:t>
            </a:r>
            <a:endParaRPr lang="en-US" dirty="0"/>
          </a:p>
        </p:txBody>
      </p:sp>
      <p:sp>
        <p:nvSpPr>
          <p:cNvPr id="3" name="Content Placeholder 2"/>
          <p:cNvSpPr>
            <a:spLocks noGrp="1"/>
          </p:cNvSpPr>
          <p:nvPr>
            <p:ph idx="1"/>
          </p:nvPr>
        </p:nvSpPr>
        <p:spPr>
          <a:xfrm>
            <a:off x="448055" y="1653735"/>
            <a:ext cx="11430000" cy="4047778"/>
          </a:xfrm>
        </p:spPr>
        <p:txBody>
          <a:bodyPr/>
          <a:lstStyle>
            <a:lvl1pPr marL="288925" indent="-288925">
              <a:spcBef>
                <a:spcPts val="1800"/>
              </a:spcBef>
              <a:buClr>
                <a:schemeClr val="tx1"/>
              </a:buClr>
              <a:buSzPct val="90000"/>
              <a:buFont typeface="Century Gothic" panose="020B0502020202020204" pitchFamily="34" charset="0"/>
              <a:buChar char="•"/>
              <a:defRPr lang="en-US" sz="2800" kern="1200" dirty="0">
                <a:solidFill>
                  <a:schemeClr val="tx1"/>
                </a:solidFill>
                <a:latin typeface="Century Gothic" panose="020B0502020202020204" pitchFamily="34" charset="0"/>
                <a:ea typeface="+mn-ea"/>
                <a:cs typeface="+mn-cs"/>
              </a:defRPr>
            </a:lvl1pPr>
            <a:lvl2pPr marL="687388" indent="-288925">
              <a:buClr>
                <a:schemeClr val="tx1"/>
              </a:buClr>
              <a:buSzPct val="90000"/>
              <a:buFont typeface="Century Gothic" panose="020B0502020202020204" pitchFamily="34" charset="0"/>
              <a:buChar char="–"/>
              <a:defRPr>
                <a:latin typeface="+mn-lt"/>
                <a:cs typeface="Arial" panose="020B0604020202020204" pitchFamily="34" charset="0"/>
              </a:defRPr>
            </a:lvl2pPr>
            <a:lvl3pPr marL="1031875" indent="-288925">
              <a:buClr>
                <a:schemeClr val="tx1"/>
              </a:buClr>
              <a:buSzPct val="90000"/>
              <a:buFont typeface="Century Gothic" panose="020B0502020202020204" pitchFamily="34" charset="0"/>
              <a:buChar char="•"/>
              <a:defRPr>
                <a:latin typeface="+mn-lt"/>
                <a:cs typeface="Arial" panose="020B0604020202020204" pitchFamily="34" charset="0"/>
              </a:defRPr>
            </a:lvl3pPr>
            <a:lvl4pPr>
              <a:buClr>
                <a:schemeClr val="tx1"/>
              </a:buClr>
              <a:defRPr>
                <a:latin typeface="+mn-lt"/>
                <a:cs typeface="Arial" panose="020B0604020202020204" pitchFamily="34" charset="0"/>
              </a:defRPr>
            </a:lvl4pPr>
            <a:lvl5pPr marL="1482725" indent="-222250">
              <a:buClr>
                <a:schemeClr val="tx1"/>
              </a:buClr>
              <a:buFont typeface="Arial" panose="020B0604020202020204" pitchFamily="34" charset="0"/>
              <a:buChar char="•"/>
              <a:defRPr>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27458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7DAB3A-4154-42CC-B73A-07DD412DD146}"/>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401" b="-1"/>
          <a:stretch/>
        </p:blipFill>
        <p:spPr>
          <a:xfrm>
            <a:off x="6095998" y="1078992"/>
            <a:ext cx="5535025" cy="4228673"/>
          </a:xfrm>
          <a:prstGeom prst="rect">
            <a:avLst/>
          </a:prstGeom>
        </p:spPr>
      </p:pic>
      <p:sp>
        <p:nvSpPr>
          <p:cNvPr id="6" name="Rectangle 5">
            <a:extLst>
              <a:ext uri="{FF2B5EF4-FFF2-40B4-BE49-F238E27FC236}">
                <a16:creationId xmlns:a16="http://schemas.microsoft.com/office/drawing/2014/main" id="{F679D6E9-7CB6-4816-BA71-A98C108727C8}"/>
              </a:ext>
            </a:extLst>
          </p:cNvPr>
          <p:cNvSpPr/>
          <p:nvPr userDrawn="1"/>
        </p:nvSpPr>
        <p:spPr>
          <a:xfrm>
            <a:off x="274320" y="1078992"/>
            <a:ext cx="5821680" cy="4228673"/>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 name="Title 1">
            <a:extLst>
              <a:ext uri="{FF2B5EF4-FFF2-40B4-BE49-F238E27FC236}">
                <a16:creationId xmlns:a16="http://schemas.microsoft.com/office/drawing/2014/main" id="{C2F2F47A-E421-4CE0-A746-76A8C436B135}"/>
              </a:ext>
            </a:extLst>
          </p:cNvPr>
          <p:cNvSpPr>
            <a:spLocks noGrp="1"/>
          </p:cNvSpPr>
          <p:nvPr>
            <p:ph type="title"/>
          </p:nvPr>
        </p:nvSpPr>
        <p:spPr>
          <a:xfrm>
            <a:off x="429768" y="1352479"/>
            <a:ext cx="5413469" cy="1100789"/>
          </a:xfrm>
        </p:spPr>
        <p:txBody>
          <a:bodyPr/>
          <a:lstStyle/>
          <a:p>
            <a:r>
              <a:rPr lang="en-US"/>
              <a:t>Click to edit Master title style</a:t>
            </a:r>
            <a:endParaRPr lang="en-US" dirty="0"/>
          </a:p>
        </p:txBody>
      </p:sp>
      <p:sp>
        <p:nvSpPr>
          <p:cNvPr id="10" name="Content Placeholder 5">
            <a:extLst>
              <a:ext uri="{FF2B5EF4-FFF2-40B4-BE49-F238E27FC236}">
                <a16:creationId xmlns:a16="http://schemas.microsoft.com/office/drawing/2014/main" id="{6068FB31-3CF5-496E-BC0D-61D682234A2C}"/>
              </a:ext>
            </a:extLst>
          </p:cNvPr>
          <p:cNvSpPr>
            <a:spLocks noGrp="1"/>
          </p:cNvSpPr>
          <p:nvPr>
            <p:ph sz="quarter" idx="4"/>
          </p:nvPr>
        </p:nvSpPr>
        <p:spPr>
          <a:xfrm>
            <a:off x="412217" y="2891883"/>
            <a:ext cx="5431021" cy="2252546"/>
          </a:xfrm>
        </p:spPr>
        <p:txBody>
          <a:bodyPr/>
          <a:lstStyle>
            <a:lvl1pPr marL="287338" indent="-287338">
              <a:buClr>
                <a:schemeClr val="tx1"/>
              </a:buClr>
              <a:buFont typeface="Century Gothic" panose="020B0502020202020204" pitchFamily="34" charset="0"/>
              <a:buChar char="•"/>
              <a:defRPr sz="2000">
                <a:latin typeface="Century Gothic" panose="020B0502020202020204" pitchFamily="34" charset="0"/>
              </a:defRPr>
            </a:lvl1pPr>
            <a:lvl2pPr marL="688975" indent="-285750">
              <a:buClr>
                <a:schemeClr val="tx1"/>
              </a:buClr>
              <a:buFont typeface="Century Gothic" panose="020B0502020202020204" pitchFamily="34" charset="0"/>
              <a:buChar char="–"/>
              <a:defRPr sz="1800">
                <a:latin typeface="Century Gothic" panose="020B0502020202020204" pitchFamily="34" charset="0"/>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5" name="Rectangle 14">
            <a:extLst>
              <a:ext uri="{FF2B5EF4-FFF2-40B4-BE49-F238E27FC236}">
                <a16:creationId xmlns:a16="http://schemas.microsoft.com/office/drawing/2014/main" id="{88ACC93F-6123-3F49-8C15-4A811AF8B7BB}"/>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D7756F41-5AD0-C346-AE90-A0206E07D1B9}"/>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pic>
        <p:nvPicPr>
          <p:cNvPr id="11" name="Picture 10">
            <a:extLst>
              <a:ext uri="{FF2B5EF4-FFF2-40B4-BE49-F238E27FC236}">
                <a16:creationId xmlns:a16="http://schemas.microsoft.com/office/drawing/2014/main" id="{ACE79036-1F33-40EB-AB47-F9529E5C3C6A}"/>
              </a:ext>
            </a:extLst>
          </p:cNvPr>
          <p:cNvPicPr>
            <a:picLocks noChangeAspect="1"/>
          </p:cNvPicPr>
          <p:nvPr userDrawn="1"/>
        </p:nvPicPr>
        <p:blipFill>
          <a:blip r:embed="rId3"/>
          <a:stretch>
            <a:fillRect/>
          </a:stretch>
        </p:blipFill>
        <p:spPr>
          <a:xfrm>
            <a:off x="413129" y="456244"/>
            <a:ext cx="1088136" cy="261860"/>
          </a:xfrm>
          <a:prstGeom prst="rect">
            <a:avLst/>
          </a:prstGeom>
        </p:spPr>
      </p:pic>
      <p:sp>
        <p:nvSpPr>
          <p:cNvPr id="12" name="Freeform 7">
            <a:extLst>
              <a:ext uri="{FF2B5EF4-FFF2-40B4-BE49-F238E27FC236}">
                <a16:creationId xmlns:a16="http://schemas.microsoft.com/office/drawing/2014/main" id="{3E861E90-11A2-4A0B-85EB-1A2865C9A48F}"/>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CBCBCB"/>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2751671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20"/>
            <a:ext cx="11504904" cy="535531"/>
          </a:xfrm>
        </p:spPr>
        <p:txBody>
          <a:bodyPr/>
          <a:lstStyle>
            <a:lvl1pPr>
              <a:lnSpc>
                <a:spcPct val="90000"/>
              </a:lnSpc>
              <a:defRPr sz="3200">
                <a:solidFill>
                  <a:schemeClr val="tx1"/>
                </a:solidFill>
              </a:defRPr>
            </a:lvl1pPr>
          </a:lstStyle>
          <a:p>
            <a:r>
              <a:rPr lang="en-US"/>
              <a:t>Click to edit Master title style</a:t>
            </a:r>
            <a:endParaRPr lang="en-US" dirty="0"/>
          </a:p>
        </p:txBody>
      </p:sp>
      <p:sp>
        <p:nvSpPr>
          <p:cNvPr id="4" name="Content Placeholder 3"/>
          <p:cNvSpPr>
            <a:spLocks noGrp="1"/>
          </p:cNvSpPr>
          <p:nvPr>
            <p:ph sz="half" idx="2"/>
          </p:nvPr>
        </p:nvSpPr>
        <p:spPr>
          <a:xfrm>
            <a:off x="465135" y="1444753"/>
            <a:ext cx="5507832" cy="4203944"/>
          </a:xfrm>
        </p:spPr>
        <p:txBody>
          <a:bodyPr/>
          <a:lstStyle>
            <a:lvl1pPr marL="230188" indent="-23018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a:latin typeface="+mn-lt"/>
              </a:defRPr>
            </a:lvl2pPr>
            <a:lvl3pPr marL="914400" indent="-230188">
              <a:buClr>
                <a:schemeClr val="tx1"/>
              </a:buClr>
              <a:buFont typeface="Century Gothic" panose="020B0502020202020204" pitchFamily="34" charset="0"/>
              <a:buChar char="•"/>
              <a:defRPr sz="1600" baseline="0">
                <a:latin typeface="Century Gothic" panose="020B0502020202020204" pitchFamily="34" charset="0"/>
              </a:defRPr>
            </a:lvl3pPr>
            <a:lvl4pPr marL="971550" indent="0">
              <a:buClr>
                <a:schemeClr val="tx1"/>
              </a:buClr>
              <a:buFont typeface="Century Gothic" panose="020B0502020202020204" pitchFamily="34" charset="0"/>
              <a:buNone/>
              <a:defRPr sz="1400">
                <a:latin typeface="+mn-lt"/>
              </a:defRPr>
            </a:lvl4pPr>
            <a:lvl5pPr marL="1482725" indent="-222250">
              <a:buClr>
                <a:schemeClr val="tx1"/>
              </a:buClr>
              <a:buFont typeface="Century Gothic" panose="020B0502020202020204" pitchFamily="34" charset="0"/>
              <a:buChar char="•"/>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6" name="Content Placeholder 5"/>
          <p:cNvSpPr>
            <a:spLocks noGrp="1"/>
          </p:cNvSpPr>
          <p:nvPr>
            <p:ph sz="quarter" idx="4"/>
          </p:nvPr>
        </p:nvSpPr>
        <p:spPr>
          <a:xfrm>
            <a:off x="6241493" y="1444753"/>
            <a:ext cx="5504688" cy="4203944"/>
          </a:xfrm>
        </p:spPr>
        <p:txBody>
          <a:bodyPr/>
          <a:lstStyle>
            <a:lvl1pPr marL="287338" indent="-28733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baseline="0">
                <a:latin typeface="Century Gothic" panose="020B0502020202020204" pitchFamily="34" charset="0"/>
              </a:defRPr>
            </a:lvl2pPr>
            <a:lvl3pPr marL="914400" indent="-230188">
              <a:buClr>
                <a:schemeClr val="tx1"/>
              </a:buClr>
              <a:buFont typeface="Century Gothic" panose="020B0502020202020204" pitchFamily="34" charset="0"/>
              <a:buChar char="•"/>
              <a:defRPr sz="1600">
                <a:latin typeface="+mn-lt"/>
              </a:defRPr>
            </a:lvl3pPr>
            <a:lvl4pPr marL="1144588" indent="-173038">
              <a:buClr>
                <a:schemeClr val="tx1"/>
              </a:buClr>
              <a:buFont typeface="Century Gothic" panose="020B0502020202020204" pitchFamily="34" charset="0"/>
              <a:buChar char="•"/>
              <a:defRPr sz="1400">
                <a:latin typeface="+mn-lt"/>
              </a:defRPr>
            </a:lvl4pPr>
            <a:lvl5pPr marL="1482725" indent="-222250">
              <a:buClr>
                <a:schemeClr val="tx1"/>
              </a:buClr>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260578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20"/>
            <a:ext cx="11504904" cy="535531"/>
          </a:xfrm>
        </p:spPr>
        <p:txBody>
          <a:bodyPr/>
          <a:lstStyle>
            <a:lvl1pPr>
              <a:lnSpc>
                <a:spcPct val="90000"/>
              </a:lnSpc>
              <a:defRPr sz="32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65135" y="1444752"/>
            <a:ext cx="5507832" cy="821190"/>
          </a:xfrm>
        </p:spPr>
        <p:txBody>
          <a:bodyPr anchor="b"/>
          <a:lstStyle>
            <a:lvl1pPr marL="0" indent="0">
              <a:buNone/>
              <a:defRPr sz="2400" b="0" baseline="0">
                <a:solidFill>
                  <a:schemeClr val="tx1"/>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65135" y="2275467"/>
            <a:ext cx="5507832" cy="3373229"/>
          </a:xfrm>
        </p:spPr>
        <p:txBody>
          <a:bodyPr/>
          <a:lstStyle>
            <a:lvl1pPr marL="230188" indent="-23018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a:latin typeface="+mn-lt"/>
              </a:defRPr>
            </a:lvl2pPr>
            <a:lvl3pPr marL="914400" indent="-230188">
              <a:buClr>
                <a:schemeClr val="tx1"/>
              </a:buClr>
              <a:buFont typeface="Century Gothic" panose="020B0502020202020204" pitchFamily="34" charset="0"/>
              <a:buChar char="•"/>
              <a:defRPr sz="1600" baseline="0">
                <a:latin typeface="Century Gothic" panose="020B0502020202020204" pitchFamily="34" charset="0"/>
              </a:defRPr>
            </a:lvl3pPr>
            <a:lvl4pPr marL="971550" indent="0">
              <a:buClr>
                <a:schemeClr val="tx1"/>
              </a:buClr>
              <a:buFont typeface="Century Gothic" panose="020B0502020202020204" pitchFamily="34" charset="0"/>
              <a:buNone/>
              <a:defRPr sz="1400">
                <a:latin typeface="+mn-lt"/>
              </a:defRPr>
            </a:lvl4pPr>
            <a:lvl5pPr marL="1482725" indent="-222250">
              <a:buClr>
                <a:schemeClr val="tx1"/>
              </a:buClr>
              <a:buFont typeface="Century Gothic" panose="020B0502020202020204" pitchFamily="34" charset="0"/>
              <a:buChar char="•"/>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241493" y="1444752"/>
            <a:ext cx="5504688" cy="821190"/>
          </a:xfrm>
        </p:spPr>
        <p:txBody>
          <a:bodyPr anchor="b"/>
          <a:lstStyle>
            <a:lvl1pPr marL="0" indent="0">
              <a:buNone/>
              <a:defRPr sz="2400" b="0" baseline="0">
                <a:solidFill>
                  <a:schemeClr val="tx1"/>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1493" y="2275467"/>
            <a:ext cx="5504688" cy="3373229"/>
          </a:xfrm>
        </p:spPr>
        <p:txBody>
          <a:bodyPr/>
          <a:lstStyle>
            <a:lvl1pPr marL="287338" indent="-28733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baseline="0">
                <a:latin typeface="Century Gothic" panose="020B0502020202020204" pitchFamily="34" charset="0"/>
              </a:defRPr>
            </a:lvl2pPr>
            <a:lvl3pPr marL="914400" indent="-230188">
              <a:buClr>
                <a:schemeClr val="tx1"/>
              </a:buClr>
              <a:buFont typeface="Century Gothic" panose="020B0502020202020204" pitchFamily="34" charset="0"/>
              <a:buChar char="•"/>
              <a:defRPr sz="1600">
                <a:latin typeface="+mn-lt"/>
              </a:defRPr>
            </a:lvl3pPr>
            <a:lvl4pPr marL="1144588" indent="-173038">
              <a:buClr>
                <a:schemeClr val="tx1"/>
              </a:buClr>
              <a:buFont typeface="Century Gothic" panose="020B0502020202020204" pitchFamily="34" charset="0"/>
              <a:buChar char="•"/>
              <a:defRPr sz="1400">
                <a:latin typeface="+mn-lt"/>
              </a:defRPr>
            </a:lvl4pPr>
            <a:lvl5pPr marL="1482725" indent="-222250">
              <a:buClr>
                <a:schemeClr val="tx1"/>
              </a:buClr>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2" name="Rectangle 256">
            <a:extLst>
              <a:ext uri="{FF2B5EF4-FFF2-40B4-BE49-F238E27FC236}">
                <a16:creationId xmlns:a16="http://schemas.microsoft.com/office/drawing/2014/main" id="{0ED8B866-A29F-4437-842E-6B7908B2FB7D}"/>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408993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20"/>
            <a:ext cx="11425236" cy="535531"/>
          </a:xfrm>
        </p:spPr>
        <p:txBody>
          <a:bodyPr/>
          <a:lstStyle>
            <a:lvl1pPr>
              <a:lnSpc>
                <a:spcPct val="90000"/>
              </a:lnSpc>
              <a:defRPr sz="3200" baseline="0"/>
            </a:lvl1pPr>
          </a:lstStyle>
          <a:p>
            <a:r>
              <a:rPr lang="en-US"/>
              <a:t>Click to edit Master title style</a:t>
            </a:r>
            <a:endParaRPr lang="en-US" dirty="0"/>
          </a:p>
        </p:txBody>
      </p:sp>
    </p:spTree>
    <p:extLst>
      <p:ext uri="{BB962C8B-B14F-4D97-AF65-F5344CB8AC3E}">
        <p14:creationId xmlns:p14="http://schemas.microsoft.com/office/powerpoint/2010/main" val="2987582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Sidebar and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9577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ntent boxes with reverse headers">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20"/>
            <a:ext cx="11504904" cy="535531"/>
          </a:xfrm>
        </p:spPr>
        <p:txBody>
          <a:bodyPr/>
          <a:lstStyle>
            <a:lvl1pPr>
              <a:lnSpc>
                <a:spcPct val="90000"/>
              </a:lnSpc>
              <a:defRPr sz="3200"/>
            </a:lvl1pPr>
          </a:lstStyle>
          <a:p>
            <a:r>
              <a:rPr lang="en-US"/>
              <a:t>Click to edit Master title style</a:t>
            </a:r>
            <a:endParaRPr lang="en-US" dirty="0"/>
          </a:p>
        </p:txBody>
      </p:sp>
      <p:sp>
        <p:nvSpPr>
          <p:cNvPr id="3" name="Text Placeholder 2"/>
          <p:cNvSpPr>
            <a:spLocks noGrp="1"/>
          </p:cNvSpPr>
          <p:nvPr>
            <p:ph type="body" idx="1"/>
          </p:nvPr>
        </p:nvSpPr>
        <p:spPr>
          <a:xfrm>
            <a:off x="536696" y="1387602"/>
            <a:ext cx="5486400" cy="821190"/>
          </a:xfrm>
          <a:solidFill>
            <a:schemeClr val="tx2"/>
          </a:solidFill>
          <a:ln w="12700">
            <a:solidFill>
              <a:schemeClr val="tx2"/>
            </a:solidFill>
          </a:ln>
        </p:spPr>
        <p:txBody>
          <a:bodyPr tIns="91440" bIns="91440" anchor="b"/>
          <a:lstStyle>
            <a:lvl1pPr marL="0" indent="0">
              <a:lnSpc>
                <a:spcPct val="90000"/>
              </a:lnSpc>
              <a:buNone/>
              <a:defRPr sz="20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6696" y="2208792"/>
            <a:ext cx="5486400"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baseline="0"/>
            </a:lvl1pPr>
            <a:lvl2pPr marL="514350" indent="-225425">
              <a:lnSpc>
                <a:spcPct val="90000"/>
              </a:lnSpc>
              <a:buClr>
                <a:schemeClr val="tx1"/>
              </a:buClr>
              <a:buSzPct val="90000"/>
              <a:buFont typeface="Century Gothic" panose="020B0502020202020204" pitchFamily="34" charset="0"/>
              <a:buChar char="–"/>
              <a:defRPr sz="1600" baseline="0"/>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384682" y="1387602"/>
            <a:ext cx="5486400" cy="821190"/>
          </a:xfrm>
          <a:solidFill>
            <a:schemeClr val="tx2"/>
          </a:solidFill>
          <a:ln w="12700">
            <a:solidFill>
              <a:schemeClr val="tx2"/>
            </a:solidFill>
          </a:ln>
        </p:spPr>
        <p:txBody>
          <a:bodyPr tIns="91440" bIns="91440" anchor="b"/>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84682" y="2213184"/>
            <a:ext cx="5486400"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a:lvl1pPr>
            <a:lvl2pPr marL="460375" indent="-171450">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4" name="Rectangle 256">
            <a:extLst>
              <a:ext uri="{FF2B5EF4-FFF2-40B4-BE49-F238E27FC236}">
                <a16:creationId xmlns:a16="http://schemas.microsoft.com/office/drawing/2014/main" id="{B764CAE0-734A-4D16-BDA1-3E43A810370F}"/>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1861005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_3 content boxes with reverse headers">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20"/>
            <a:ext cx="11504904" cy="535531"/>
          </a:xfrm>
        </p:spPr>
        <p:txBody>
          <a:bodyPr/>
          <a:lstStyle>
            <a:lvl1pPr>
              <a:lnSpc>
                <a:spcPct val="90000"/>
              </a:lnSpc>
              <a:defRPr sz="3200"/>
            </a:lvl1pPr>
          </a:lstStyle>
          <a:p>
            <a:r>
              <a:rPr lang="en-US"/>
              <a:t>Click to edit Master title style</a:t>
            </a:r>
            <a:endParaRPr lang="en-US" dirty="0"/>
          </a:p>
        </p:txBody>
      </p:sp>
      <p:sp>
        <p:nvSpPr>
          <p:cNvPr id="3" name="Text Placeholder 2"/>
          <p:cNvSpPr>
            <a:spLocks noGrp="1"/>
          </p:cNvSpPr>
          <p:nvPr>
            <p:ph type="body" idx="1"/>
          </p:nvPr>
        </p:nvSpPr>
        <p:spPr>
          <a:xfrm>
            <a:off x="536696" y="1387602"/>
            <a:ext cx="3610478" cy="821190"/>
          </a:xfrm>
          <a:solidFill>
            <a:schemeClr val="tx2"/>
          </a:solidFill>
          <a:ln w="12700">
            <a:solidFill>
              <a:schemeClr val="tx2"/>
            </a:solidFill>
          </a:ln>
        </p:spPr>
        <p:txBody>
          <a:bodyPr tIns="91440" bIns="91440" anchor="b"/>
          <a:lstStyle>
            <a:lvl1pPr marL="0" indent="0">
              <a:lnSpc>
                <a:spcPct val="90000"/>
              </a:lnSpc>
              <a:buNone/>
              <a:defRPr sz="20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6696" y="2208792"/>
            <a:ext cx="361047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baseline="0"/>
            </a:lvl1pPr>
            <a:lvl2pPr marL="514350" indent="-225425">
              <a:lnSpc>
                <a:spcPct val="90000"/>
              </a:lnSpc>
              <a:buClr>
                <a:schemeClr val="tx1"/>
              </a:buClr>
              <a:buSzPct val="90000"/>
              <a:buFont typeface="Century Gothic" panose="020B0502020202020204" pitchFamily="34" charset="0"/>
              <a:buChar char="–"/>
              <a:defRPr sz="1600" baseline="0"/>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4393659" y="1387602"/>
            <a:ext cx="3608418" cy="821190"/>
          </a:xfrm>
          <a:solidFill>
            <a:schemeClr val="tx2"/>
          </a:solidFill>
          <a:ln w="12700">
            <a:solidFill>
              <a:schemeClr val="tx2"/>
            </a:solidFill>
          </a:ln>
        </p:spPr>
        <p:txBody>
          <a:bodyPr tIns="91440" bIns="91440" anchor="b"/>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393659" y="2213184"/>
            <a:ext cx="360841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a:lvl1pPr>
            <a:lvl2pPr marL="460375" indent="-171450">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49D91D4C-0C90-4594-94C2-E939B6EF57C4}"/>
              </a:ext>
            </a:extLst>
          </p:cNvPr>
          <p:cNvSpPr>
            <a:spLocks noGrp="1"/>
          </p:cNvSpPr>
          <p:nvPr>
            <p:ph type="body" sz="quarter" idx="10"/>
          </p:nvPr>
        </p:nvSpPr>
        <p:spPr>
          <a:xfrm>
            <a:off x="8248562" y="1387602"/>
            <a:ext cx="3608418" cy="821190"/>
          </a:xfrm>
          <a:solidFill>
            <a:schemeClr val="tx2"/>
          </a:solidFill>
          <a:ln w="12700">
            <a:solidFill>
              <a:schemeClr val="tx2"/>
            </a:solidFill>
          </a:ln>
        </p:spPr>
        <p:txBody>
          <a:bodyPr tIns="91440" bIns="91440" anchor="b"/>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5">
            <a:extLst>
              <a:ext uri="{FF2B5EF4-FFF2-40B4-BE49-F238E27FC236}">
                <a16:creationId xmlns:a16="http://schemas.microsoft.com/office/drawing/2014/main" id="{E1A87D9D-30BD-4BC1-AB79-1F900F87185B}"/>
              </a:ext>
            </a:extLst>
          </p:cNvPr>
          <p:cNvSpPr>
            <a:spLocks noGrp="1"/>
          </p:cNvSpPr>
          <p:nvPr>
            <p:ph sz="quarter" idx="11"/>
          </p:nvPr>
        </p:nvSpPr>
        <p:spPr>
          <a:xfrm>
            <a:off x="8248562" y="2213184"/>
            <a:ext cx="360841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a:lvl1pPr>
            <a:lvl2pPr marL="460375" indent="-171450">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4" name="Rectangle 256">
            <a:extLst>
              <a:ext uri="{FF2B5EF4-FFF2-40B4-BE49-F238E27FC236}">
                <a16:creationId xmlns:a16="http://schemas.microsoft.com/office/drawing/2014/main" id="{B764CAE0-734A-4D16-BDA1-3E43A810370F}"/>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2990490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29768" y="274320"/>
            <a:ext cx="11430000" cy="5355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451614" y="1650029"/>
            <a:ext cx="11419468" cy="40409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dirty="0"/>
              <a:t>Edit Master text styles</a:t>
            </a:r>
          </a:p>
          <a:p>
            <a:pPr lvl="1"/>
            <a:r>
              <a:rPr lang="en-US" dirty="0"/>
              <a:t>Second level</a:t>
            </a:r>
          </a:p>
          <a:p>
            <a:pPr lvl="2"/>
            <a:r>
              <a:rPr lang="en-US" dirty="0"/>
              <a:t>Third level</a:t>
            </a:r>
          </a:p>
        </p:txBody>
      </p:sp>
      <p:sp>
        <p:nvSpPr>
          <p:cNvPr id="8" name="Rectangle 6"/>
          <p:cNvSpPr>
            <a:spLocks noChangeArrowheads="1"/>
          </p:cNvSpPr>
          <p:nvPr/>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sp>
        <p:nvSpPr>
          <p:cNvPr id="12" name="Rectangle 11">
            <a:extLst>
              <a:ext uri="{FF2B5EF4-FFF2-40B4-BE49-F238E27FC236}">
                <a16:creationId xmlns:a16="http://schemas.microsoft.com/office/drawing/2014/main" id="{4D3B0D07-6BED-A646-84B4-4749F06D6579}"/>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3" name="Rectangle 6">
            <a:extLst>
              <a:ext uri="{FF2B5EF4-FFF2-40B4-BE49-F238E27FC236}">
                <a16:creationId xmlns:a16="http://schemas.microsoft.com/office/drawing/2014/main" id="{5832D77F-AA48-5846-ACCE-C0EB6A92350A}"/>
              </a:ext>
            </a:extLst>
          </p:cNvPr>
          <p:cNvSpPr>
            <a:spLocks noChangeArrowheads="1"/>
          </p:cNvSpPr>
          <p:nvPr userDrawn="1"/>
        </p:nvSpPr>
        <p:spPr bwMode="auto">
          <a:xfrm flipH="1">
            <a:off x="-4391" y="6616607"/>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9" name="Picture 8">
            <a:extLst>
              <a:ext uri="{FF2B5EF4-FFF2-40B4-BE49-F238E27FC236}">
                <a16:creationId xmlns:a16="http://schemas.microsoft.com/office/drawing/2014/main" id="{49AC3F58-DA01-43AC-9BFD-B0FCF242EE72}"/>
              </a:ext>
            </a:extLst>
          </p:cNvPr>
          <p:cNvPicPr>
            <a:picLocks noChangeAspect="1"/>
          </p:cNvPicPr>
          <p:nvPr userDrawn="1"/>
        </p:nvPicPr>
        <p:blipFill>
          <a:blip r:embed="rId19"/>
          <a:stretch>
            <a:fillRect/>
          </a:stretch>
        </p:blipFill>
        <p:spPr>
          <a:xfrm>
            <a:off x="413129" y="6477000"/>
            <a:ext cx="1088136" cy="261860"/>
          </a:xfrm>
          <a:prstGeom prst="rect">
            <a:avLst/>
          </a:prstGeom>
        </p:spPr>
      </p:pic>
      <p:sp>
        <p:nvSpPr>
          <p:cNvPr id="10" name="Rectangle 256">
            <a:extLst>
              <a:ext uri="{FF2B5EF4-FFF2-40B4-BE49-F238E27FC236}">
                <a16:creationId xmlns:a16="http://schemas.microsoft.com/office/drawing/2014/main" id="{323F2AC7-81B7-4181-8965-07F2D3F8B684}"/>
              </a:ext>
            </a:extLst>
          </p:cNvPr>
          <p:cNvSpPr txBox="1">
            <a:spLocks noChangeArrowheads="1"/>
          </p:cNvSpPr>
          <p:nvPr userDrawn="1"/>
        </p:nvSpPr>
        <p:spPr>
          <a:xfrm>
            <a:off x="8010282" y="6583680"/>
            <a:ext cx="3860800" cy="182562"/>
          </a:xfrm>
          <a:prstGeom prst="rect">
            <a:avLst/>
          </a:prstGeom>
          <a:ln/>
        </p:spPr>
        <p:txBody>
          <a:bodyPr anchor="ctr"/>
          <a:lstStyle/>
          <a:p>
            <a:pPr algn="r"/>
            <a:endParaRPr lang="en-US" sz="1000" dirty="0">
              <a:solidFill>
                <a:srgbClr val="BFBFBF"/>
              </a:solidFill>
              <a:latin typeface="+mn-lt"/>
              <a:cs typeface="Arial" pitchFamily="34" charset="0"/>
            </a:endParaRPr>
          </a:p>
        </p:txBody>
      </p:sp>
      <p:sp>
        <p:nvSpPr>
          <p:cNvPr id="2" name="Footer Placeholder 1">
            <a:extLst>
              <a:ext uri="{FF2B5EF4-FFF2-40B4-BE49-F238E27FC236}">
                <a16:creationId xmlns:a16="http://schemas.microsoft.com/office/drawing/2014/main" id="{FCC0F812-943A-E34A-92DC-2B2EB987B0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2725756759"/>
      </p:ext>
    </p:extLst>
  </p:cSld>
  <p:clrMap bg1="lt1" tx1="dk1" bg2="lt2" tx2="dk2" accent1="accent1" accent2="accent2" accent3="accent3" accent4="accent4" accent5="accent5" accent6="accent6" hlink="hlink" folHlink="folHlink"/>
  <p:sldLayoutIdLst>
    <p:sldLayoutId id="2147483671" r:id="rId1"/>
    <p:sldLayoutId id="2147483732" r:id="rId2"/>
    <p:sldLayoutId id="2147483716" r:id="rId3"/>
    <p:sldLayoutId id="2147483663" r:id="rId4"/>
    <p:sldLayoutId id="2147483758" r:id="rId5"/>
    <p:sldLayoutId id="2147483736" r:id="rId6"/>
    <p:sldLayoutId id="2147483759" r:id="rId7"/>
    <p:sldLayoutId id="2147483685" r:id="rId8"/>
    <p:sldLayoutId id="2147483757" r:id="rId9"/>
    <p:sldLayoutId id="2147483667" r:id="rId10"/>
    <p:sldLayoutId id="2147483725" r:id="rId11"/>
    <p:sldLayoutId id="2147483756" r:id="rId12"/>
    <p:sldLayoutId id="2147483678" r:id="rId13"/>
    <p:sldLayoutId id="2147483760" r:id="rId14"/>
    <p:sldLayoutId id="2147483761" r:id="rId15"/>
    <p:sldLayoutId id="2147483762" r:id="rId16"/>
    <p:sldLayoutId id="2147483763" r:id="rId17"/>
  </p:sldLayoutIdLst>
  <p:txStyles>
    <p:titleStyle>
      <a:lvl1pPr algn="l" rtl="0" eaLnBrk="1" fontAlgn="base" hangingPunct="1">
        <a:lnSpc>
          <a:spcPct val="90000"/>
        </a:lnSpc>
        <a:spcBef>
          <a:spcPct val="0"/>
        </a:spcBef>
        <a:spcAft>
          <a:spcPct val="0"/>
        </a:spcAft>
        <a:defRPr sz="3200" b="0" kern="1200">
          <a:solidFill>
            <a:schemeClr val="tx1"/>
          </a:solidFill>
          <a:latin typeface="Century Gothic" panose="020B0502020202020204" pitchFamily="34" charset="0"/>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87338" indent="-287338" algn="l" rtl="0" eaLnBrk="1" fontAlgn="base" hangingPunct="1">
        <a:lnSpc>
          <a:spcPct val="90000"/>
        </a:lnSpc>
        <a:spcBef>
          <a:spcPts val="1400"/>
        </a:spcBef>
        <a:spcAft>
          <a:spcPct val="0"/>
        </a:spcAft>
        <a:buClr>
          <a:schemeClr val="tx1"/>
        </a:buClr>
        <a:buSzPct val="90000"/>
        <a:buFont typeface="Century Gothic" panose="020B0502020202020204" pitchFamily="34" charset="0"/>
        <a:buChar char="•"/>
        <a:defRPr sz="2800" kern="1200">
          <a:solidFill>
            <a:schemeClr val="tx1"/>
          </a:solidFill>
          <a:latin typeface="Century Gothic" panose="020B0502020202020204" pitchFamily="34" charset="0"/>
          <a:ea typeface="+mn-ea"/>
          <a:cs typeface="+mn-cs"/>
        </a:defRPr>
      </a:lvl1pPr>
      <a:lvl2pPr marL="688975"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400" kern="1200">
          <a:solidFill>
            <a:schemeClr val="tx1"/>
          </a:solidFill>
          <a:latin typeface="Century Gothic" panose="020B0502020202020204" pitchFamily="34" charset="0"/>
          <a:ea typeface="+mn-ea"/>
          <a:cs typeface="+mn-cs"/>
        </a:defRPr>
      </a:lvl2pPr>
      <a:lvl3pPr marL="1030288"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3pPr>
      <a:lvl4pPr marL="1144588" indent="-173038" algn="l" rtl="0" eaLnBrk="1" fontAlgn="base" hangingPunct="1">
        <a:lnSpc>
          <a:spcPct val="90000"/>
        </a:lnSpc>
        <a:spcBef>
          <a:spcPts val="8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4pPr>
      <a:lvl5pPr marL="1482725" indent="-222250" algn="l" rtl="0" eaLnBrk="1" fontAlgn="base" hangingPunct="1">
        <a:lnSpc>
          <a:spcPct val="90000"/>
        </a:lnSpc>
        <a:spcBef>
          <a:spcPts val="6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5C07B-E330-E441-9633-4BC6B6CEF32B}"/>
              </a:ext>
            </a:extLst>
          </p:cNvPr>
          <p:cNvSpPr>
            <a:spLocks noGrp="1"/>
          </p:cNvSpPr>
          <p:nvPr>
            <p:ph type="ctrTitle"/>
          </p:nvPr>
        </p:nvSpPr>
        <p:spPr>
          <a:xfrm>
            <a:off x="428736" y="1388962"/>
            <a:ext cx="10554574" cy="1865126"/>
          </a:xfrm>
        </p:spPr>
        <p:txBody>
          <a:bodyPr/>
          <a:lstStyle/>
          <a:p>
            <a:r>
              <a:rPr lang="en-US" dirty="0"/>
              <a:t>Acceleration of Hyperparameter Optimization via Task Parallelism for Information Extraction from Cancer Pathology Reports</a:t>
            </a:r>
          </a:p>
        </p:txBody>
      </p:sp>
      <p:sp>
        <p:nvSpPr>
          <p:cNvPr id="3" name="Subtitle 2">
            <a:extLst>
              <a:ext uri="{FF2B5EF4-FFF2-40B4-BE49-F238E27FC236}">
                <a16:creationId xmlns:a16="http://schemas.microsoft.com/office/drawing/2014/main" id="{B60EA2D5-E360-0F4E-A4F8-DC9DA2A0464D}"/>
              </a:ext>
            </a:extLst>
          </p:cNvPr>
          <p:cNvSpPr>
            <a:spLocks noGrp="1"/>
          </p:cNvSpPr>
          <p:nvPr>
            <p:ph type="subTitle" idx="1"/>
          </p:nvPr>
        </p:nvSpPr>
        <p:spPr>
          <a:xfrm>
            <a:off x="447481" y="3013455"/>
            <a:ext cx="6668022" cy="2028101"/>
          </a:xfrm>
        </p:spPr>
        <p:txBody>
          <a:bodyPr/>
          <a:lstStyle/>
          <a:p>
            <a:r>
              <a:rPr lang="en-US" dirty="0"/>
              <a:t>Hong-Jun Yoon</a:t>
            </a:r>
            <a:r>
              <a:rPr lang="en-US" baseline="30000" dirty="0"/>
              <a:t>1</a:t>
            </a:r>
            <a:r>
              <a:rPr lang="en-US" dirty="0"/>
              <a:t>, John Gounley</a:t>
            </a:r>
            <a:r>
              <a:rPr lang="en-US" baseline="30000" dirty="0"/>
              <a:t>1</a:t>
            </a:r>
            <a:r>
              <a:rPr lang="en-US" dirty="0"/>
              <a:t>, M. Todd Young</a:t>
            </a:r>
            <a:r>
              <a:rPr lang="en-US" baseline="30000" dirty="0"/>
              <a:t>1</a:t>
            </a:r>
            <a:r>
              <a:rPr lang="en-US" dirty="0"/>
              <a:t>, Mohammed Alawad</a:t>
            </a:r>
            <a:r>
              <a:rPr lang="en-US" baseline="30000" dirty="0"/>
              <a:t>1</a:t>
            </a:r>
            <a:r>
              <a:rPr lang="en-US" dirty="0"/>
              <a:t>, Xiao-Cheng Wu</a:t>
            </a:r>
            <a:r>
              <a:rPr lang="en-US" baseline="30000" dirty="0"/>
              <a:t>2</a:t>
            </a:r>
            <a:r>
              <a:rPr lang="en-US" dirty="0"/>
              <a:t>, and Georgia Tourassi</a:t>
            </a:r>
            <a:r>
              <a:rPr lang="en-US" baseline="30000" dirty="0"/>
              <a:t>1</a:t>
            </a:r>
            <a:endParaRPr lang="en-US" dirty="0"/>
          </a:p>
          <a:p>
            <a:r>
              <a:rPr lang="en-US" dirty="0"/>
              <a:t>1. Computational Sciences and Engineering Division</a:t>
            </a:r>
          </a:p>
          <a:p>
            <a:r>
              <a:rPr lang="en-US" dirty="0"/>
              <a:t>2. Louisiana State University, Louisiana Tumor Registry</a:t>
            </a:r>
          </a:p>
          <a:p>
            <a:endParaRPr lang="en-US" dirty="0"/>
          </a:p>
        </p:txBody>
      </p:sp>
    </p:spTree>
    <p:extLst>
      <p:ext uri="{BB962C8B-B14F-4D97-AF65-F5344CB8AC3E}">
        <p14:creationId xmlns:p14="http://schemas.microsoft.com/office/powerpoint/2010/main" val="393695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9D46D-38D1-874A-B3D8-AC2F91C830CD}"/>
              </a:ext>
            </a:extLst>
          </p:cNvPr>
          <p:cNvSpPr>
            <a:spLocks noGrp="1"/>
          </p:cNvSpPr>
          <p:nvPr>
            <p:ph type="title"/>
          </p:nvPr>
        </p:nvSpPr>
        <p:spPr/>
        <p:txBody>
          <a:bodyPr/>
          <a:lstStyle/>
          <a:p>
            <a:r>
              <a:rPr lang="en-US" dirty="0"/>
              <a:t>Hyperparameter optimization: convergence</a:t>
            </a:r>
          </a:p>
        </p:txBody>
      </p:sp>
      <p:pic>
        <p:nvPicPr>
          <p:cNvPr id="5" name="Content Placeholder 4">
            <a:extLst>
              <a:ext uri="{FF2B5EF4-FFF2-40B4-BE49-F238E27FC236}">
                <a16:creationId xmlns:a16="http://schemas.microsoft.com/office/drawing/2014/main" id="{3B7DD39C-13C3-0946-BA55-711072FCE9D0}"/>
              </a:ext>
            </a:extLst>
          </p:cNvPr>
          <p:cNvPicPr>
            <a:picLocks noGrp="1" noChangeAspect="1"/>
          </p:cNvPicPr>
          <p:nvPr>
            <p:ph idx="1"/>
          </p:nvPr>
        </p:nvPicPr>
        <p:blipFill>
          <a:blip r:embed="rId2"/>
          <a:stretch>
            <a:fillRect/>
          </a:stretch>
        </p:blipFill>
        <p:spPr>
          <a:xfrm>
            <a:off x="4409302" y="1072055"/>
            <a:ext cx="7782698" cy="5188465"/>
          </a:xfrm>
        </p:spPr>
      </p:pic>
      <p:sp>
        <p:nvSpPr>
          <p:cNvPr id="6" name="TextBox 5">
            <a:extLst>
              <a:ext uri="{FF2B5EF4-FFF2-40B4-BE49-F238E27FC236}">
                <a16:creationId xmlns:a16="http://schemas.microsoft.com/office/drawing/2014/main" id="{5D857F41-ED4C-5E47-91F1-28FCC1AEC339}"/>
              </a:ext>
            </a:extLst>
          </p:cNvPr>
          <p:cNvSpPr txBox="1"/>
          <p:nvPr/>
        </p:nvSpPr>
        <p:spPr>
          <a:xfrm>
            <a:off x="624239" y="1072055"/>
            <a:ext cx="4157968" cy="1421928"/>
          </a:xfrm>
          <a:prstGeom prst="rect">
            <a:avLst/>
          </a:prstGeom>
          <a:noFill/>
        </p:spPr>
        <p:txBody>
          <a:bodyPr wrap="square" rtlCol="0">
            <a:spAutoFit/>
          </a:bodyPr>
          <a:lstStyle/>
          <a:p>
            <a:pPr algn="l">
              <a:lnSpc>
                <a:spcPct val="90000"/>
              </a:lnSpc>
            </a:pPr>
            <a:r>
              <a:rPr lang="en-US" sz="2400" dirty="0">
                <a:latin typeface="+mn-lt"/>
              </a:rPr>
              <a:t>Model-based optimization</a:t>
            </a:r>
          </a:p>
          <a:p>
            <a:pPr marL="342900" indent="-342900" algn="l">
              <a:lnSpc>
                <a:spcPct val="90000"/>
              </a:lnSpc>
              <a:buFont typeface="Arial" panose="020B0604020202020204" pitchFamily="34" charset="0"/>
              <a:buChar char="•"/>
            </a:pPr>
            <a:r>
              <a:rPr lang="en-US" sz="2400" dirty="0">
                <a:latin typeface="+mn-lt"/>
              </a:rPr>
              <a:t>5 iterations</a:t>
            </a:r>
          </a:p>
          <a:p>
            <a:pPr marL="342900" indent="-342900" algn="l">
              <a:lnSpc>
                <a:spcPct val="90000"/>
              </a:lnSpc>
              <a:buFont typeface="Arial" panose="020B0604020202020204" pitchFamily="34" charset="0"/>
              <a:buChar char="•"/>
            </a:pPr>
            <a:r>
              <a:rPr lang="en-US" sz="2400" dirty="0">
                <a:latin typeface="+mn-lt"/>
              </a:rPr>
              <a:t>274 propose points/iteration</a:t>
            </a:r>
          </a:p>
        </p:txBody>
      </p:sp>
      <p:graphicFrame>
        <p:nvGraphicFramePr>
          <p:cNvPr id="3" name="Table 2">
            <a:extLst>
              <a:ext uri="{FF2B5EF4-FFF2-40B4-BE49-F238E27FC236}">
                <a16:creationId xmlns:a16="http://schemas.microsoft.com/office/drawing/2014/main" id="{DE9CCFF1-923E-0D44-8D3D-561E5B364BA3}"/>
              </a:ext>
            </a:extLst>
          </p:cNvPr>
          <p:cNvGraphicFramePr>
            <a:graphicFrameLocks noGrp="1"/>
          </p:cNvGraphicFramePr>
          <p:nvPr>
            <p:extLst>
              <p:ext uri="{D42A27DB-BD31-4B8C-83A1-F6EECF244321}">
                <p14:modId xmlns:p14="http://schemas.microsoft.com/office/powerpoint/2010/main" val="4201932900"/>
              </p:ext>
            </p:extLst>
          </p:nvPr>
        </p:nvGraphicFramePr>
        <p:xfrm>
          <a:off x="624238" y="2819225"/>
          <a:ext cx="3947761" cy="3337560"/>
        </p:xfrm>
        <a:graphic>
          <a:graphicData uri="http://schemas.openxmlformats.org/drawingml/2006/table">
            <a:tbl>
              <a:tblPr firstRow="1" bandRow="1">
                <a:tableStyleId>{5C22544A-7EE6-4342-B048-85BDC9FD1C3A}</a:tableStyleId>
              </a:tblPr>
              <a:tblGrid>
                <a:gridCol w="3947761">
                  <a:extLst>
                    <a:ext uri="{9D8B030D-6E8A-4147-A177-3AD203B41FA5}">
                      <a16:colId xmlns:a16="http://schemas.microsoft.com/office/drawing/2014/main" val="293335543"/>
                    </a:ext>
                  </a:extLst>
                </a:gridCol>
              </a:tblGrid>
              <a:tr h="370840">
                <a:tc>
                  <a:txBody>
                    <a:bodyPr/>
                    <a:lstStyle/>
                    <a:p>
                      <a:pPr algn="ctr"/>
                      <a:r>
                        <a:rPr lang="en-US" dirty="0">
                          <a:solidFill>
                            <a:schemeClr val="tx1"/>
                          </a:solidFill>
                        </a:rPr>
                        <a:t>Hyperparameters</a:t>
                      </a:r>
                    </a:p>
                  </a:txBody>
                  <a:tcPr/>
                </a:tc>
                <a:extLst>
                  <a:ext uri="{0D108BD9-81ED-4DB2-BD59-A6C34878D82A}">
                    <a16:rowId xmlns:a16="http://schemas.microsoft.com/office/drawing/2014/main" val="1756721130"/>
                  </a:ext>
                </a:extLst>
              </a:tr>
              <a:tr h="370840">
                <a:tc>
                  <a:txBody>
                    <a:bodyPr/>
                    <a:lstStyle/>
                    <a:p>
                      <a:pPr algn="ctr"/>
                      <a:r>
                        <a:rPr lang="en-US" dirty="0">
                          <a:solidFill>
                            <a:schemeClr val="tx1"/>
                          </a:solidFill>
                        </a:rPr>
                        <a:t>Batch size</a:t>
                      </a:r>
                    </a:p>
                  </a:txBody>
                  <a:tcPr/>
                </a:tc>
                <a:extLst>
                  <a:ext uri="{0D108BD9-81ED-4DB2-BD59-A6C34878D82A}">
                    <a16:rowId xmlns:a16="http://schemas.microsoft.com/office/drawing/2014/main" val="2864141843"/>
                  </a:ext>
                </a:extLst>
              </a:tr>
              <a:tr h="370840">
                <a:tc>
                  <a:txBody>
                    <a:bodyPr/>
                    <a:lstStyle/>
                    <a:p>
                      <a:pPr algn="ctr"/>
                      <a:r>
                        <a:rPr lang="en-US" dirty="0">
                          <a:solidFill>
                            <a:schemeClr val="tx1"/>
                          </a:solidFill>
                        </a:rPr>
                        <a:t>Dropout rate</a:t>
                      </a:r>
                    </a:p>
                  </a:txBody>
                  <a:tcPr/>
                </a:tc>
                <a:extLst>
                  <a:ext uri="{0D108BD9-81ED-4DB2-BD59-A6C34878D82A}">
                    <a16:rowId xmlns:a16="http://schemas.microsoft.com/office/drawing/2014/main" val="1904889574"/>
                  </a:ext>
                </a:extLst>
              </a:tr>
              <a:tr h="370840">
                <a:tc>
                  <a:txBody>
                    <a:bodyPr/>
                    <a:lstStyle/>
                    <a:p>
                      <a:pPr algn="ctr"/>
                      <a:r>
                        <a:rPr lang="en-US" dirty="0">
                          <a:solidFill>
                            <a:schemeClr val="tx1"/>
                          </a:solidFill>
                        </a:rPr>
                        <a:t>Convolution filter sizes</a:t>
                      </a:r>
                    </a:p>
                  </a:txBody>
                  <a:tcPr/>
                </a:tc>
                <a:extLst>
                  <a:ext uri="{0D108BD9-81ED-4DB2-BD59-A6C34878D82A}">
                    <a16:rowId xmlns:a16="http://schemas.microsoft.com/office/drawing/2014/main" val="4141703403"/>
                  </a:ext>
                </a:extLst>
              </a:tr>
              <a:tr h="370840">
                <a:tc>
                  <a:txBody>
                    <a:bodyPr/>
                    <a:lstStyle/>
                    <a:p>
                      <a:pPr algn="ctr"/>
                      <a:r>
                        <a:rPr lang="en-US" dirty="0">
                          <a:solidFill>
                            <a:schemeClr val="tx1"/>
                          </a:solidFill>
                        </a:rPr>
                        <a:t>Number of convolution filters</a:t>
                      </a:r>
                    </a:p>
                  </a:txBody>
                  <a:tcPr/>
                </a:tc>
                <a:extLst>
                  <a:ext uri="{0D108BD9-81ED-4DB2-BD59-A6C34878D82A}">
                    <a16:rowId xmlns:a16="http://schemas.microsoft.com/office/drawing/2014/main" val="3467099017"/>
                  </a:ext>
                </a:extLst>
              </a:tr>
              <a:tr h="370840">
                <a:tc>
                  <a:txBody>
                    <a:bodyPr/>
                    <a:lstStyle/>
                    <a:p>
                      <a:pPr algn="ctr"/>
                      <a:r>
                        <a:rPr lang="en-US" dirty="0">
                          <a:solidFill>
                            <a:schemeClr val="tx1"/>
                          </a:solidFill>
                        </a:rPr>
                        <a:t>Word-vector length</a:t>
                      </a:r>
                    </a:p>
                  </a:txBody>
                  <a:tcPr/>
                </a:tc>
                <a:extLst>
                  <a:ext uri="{0D108BD9-81ED-4DB2-BD59-A6C34878D82A}">
                    <a16:rowId xmlns:a16="http://schemas.microsoft.com/office/drawing/2014/main" val="1885667327"/>
                  </a:ext>
                </a:extLst>
              </a:tr>
              <a:tr h="370840">
                <a:tc>
                  <a:txBody>
                    <a:bodyPr/>
                    <a:lstStyle/>
                    <a:p>
                      <a:pPr algn="ctr"/>
                      <a:r>
                        <a:rPr lang="en-US" dirty="0">
                          <a:solidFill>
                            <a:schemeClr val="tx1"/>
                          </a:solidFill>
                        </a:rPr>
                        <a:t>Number of fully connected layers</a:t>
                      </a:r>
                    </a:p>
                  </a:txBody>
                  <a:tcPr/>
                </a:tc>
                <a:extLst>
                  <a:ext uri="{0D108BD9-81ED-4DB2-BD59-A6C34878D82A}">
                    <a16:rowId xmlns:a16="http://schemas.microsoft.com/office/drawing/2014/main" val="1340535574"/>
                  </a:ext>
                </a:extLst>
              </a:tr>
              <a:tr h="370840">
                <a:tc>
                  <a:txBody>
                    <a:bodyPr/>
                    <a:lstStyle/>
                    <a:p>
                      <a:pPr algn="ctr"/>
                      <a:r>
                        <a:rPr lang="en-US" dirty="0">
                          <a:solidFill>
                            <a:schemeClr val="tx1"/>
                          </a:solidFill>
                        </a:rPr>
                        <a:t>Size of fully connected layers</a:t>
                      </a:r>
                    </a:p>
                  </a:txBody>
                  <a:tcPr/>
                </a:tc>
                <a:extLst>
                  <a:ext uri="{0D108BD9-81ED-4DB2-BD59-A6C34878D82A}">
                    <a16:rowId xmlns:a16="http://schemas.microsoft.com/office/drawing/2014/main" val="2907658083"/>
                  </a:ext>
                </a:extLst>
              </a:tr>
              <a:tr h="370840">
                <a:tc>
                  <a:txBody>
                    <a:bodyPr/>
                    <a:lstStyle/>
                    <a:p>
                      <a:pPr algn="ctr"/>
                      <a:r>
                        <a:rPr lang="en-US" dirty="0">
                          <a:solidFill>
                            <a:schemeClr val="tx1"/>
                          </a:solidFill>
                        </a:rPr>
                        <a:t>Dropout of fully connected layers</a:t>
                      </a:r>
                    </a:p>
                  </a:txBody>
                  <a:tcPr/>
                </a:tc>
                <a:extLst>
                  <a:ext uri="{0D108BD9-81ED-4DB2-BD59-A6C34878D82A}">
                    <a16:rowId xmlns:a16="http://schemas.microsoft.com/office/drawing/2014/main" val="3130705715"/>
                  </a:ext>
                </a:extLst>
              </a:tr>
            </a:tbl>
          </a:graphicData>
        </a:graphic>
      </p:graphicFrame>
    </p:spTree>
    <p:extLst>
      <p:ext uri="{BB962C8B-B14F-4D97-AF65-F5344CB8AC3E}">
        <p14:creationId xmlns:p14="http://schemas.microsoft.com/office/powerpoint/2010/main" val="2051044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62D03-74BF-4845-BF11-01C8C2C5A39D}"/>
              </a:ext>
            </a:extLst>
          </p:cNvPr>
          <p:cNvSpPr>
            <a:spLocks noGrp="1"/>
          </p:cNvSpPr>
          <p:nvPr>
            <p:ph type="title"/>
          </p:nvPr>
        </p:nvSpPr>
        <p:spPr/>
        <p:txBody>
          <a:bodyPr/>
          <a:lstStyle/>
          <a:p>
            <a:r>
              <a:rPr lang="en-US" dirty="0"/>
              <a:t>Does data partitioning influence accuracy in HPO?</a:t>
            </a:r>
          </a:p>
        </p:txBody>
      </p:sp>
      <p:graphicFrame>
        <p:nvGraphicFramePr>
          <p:cNvPr id="4" name="Content Placeholder 3">
            <a:extLst>
              <a:ext uri="{FF2B5EF4-FFF2-40B4-BE49-F238E27FC236}">
                <a16:creationId xmlns:a16="http://schemas.microsoft.com/office/drawing/2014/main" id="{BAABC431-7AFF-FF40-96CC-680BE73AA633}"/>
              </a:ext>
            </a:extLst>
          </p:cNvPr>
          <p:cNvGraphicFramePr>
            <a:graphicFrameLocks noGrp="1"/>
          </p:cNvGraphicFramePr>
          <p:nvPr>
            <p:ph idx="1"/>
            <p:extLst>
              <p:ext uri="{D42A27DB-BD31-4B8C-83A1-F6EECF244321}">
                <p14:modId xmlns:p14="http://schemas.microsoft.com/office/powerpoint/2010/main" val="3778322611"/>
              </p:ext>
            </p:extLst>
          </p:nvPr>
        </p:nvGraphicFramePr>
        <p:xfrm>
          <a:off x="2459181" y="1151058"/>
          <a:ext cx="7273637" cy="1483360"/>
        </p:xfrm>
        <a:graphic>
          <a:graphicData uri="http://schemas.openxmlformats.org/drawingml/2006/table">
            <a:tbl>
              <a:tblPr firstRow="1" bandRow="1">
                <a:tableStyleId>{5C22544A-7EE6-4342-B048-85BDC9FD1C3A}</a:tableStyleId>
              </a:tblPr>
              <a:tblGrid>
                <a:gridCol w="1549291">
                  <a:extLst>
                    <a:ext uri="{9D8B030D-6E8A-4147-A177-3AD203B41FA5}">
                      <a16:colId xmlns:a16="http://schemas.microsoft.com/office/drawing/2014/main" val="1043809806"/>
                    </a:ext>
                  </a:extLst>
                </a:gridCol>
                <a:gridCol w="945931">
                  <a:extLst>
                    <a:ext uri="{9D8B030D-6E8A-4147-A177-3AD203B41FA5}">
                      <a16:colId xmlns:a16="http://schemas.microsoft.com/office/drawing/2014/main" val="157940479"/>
                    </a:ext>
                  </a:extLst>
                </a:gridCol>
                <a:gridCol w="945931">
                  <a:extLst>
                    <a:ext uri="{9D8B030D-6E8A-4147-A177-3AD203B41FA5}">
                      <a16:colId xmlns:a16="http://schemas.microsoft.com/office/drawing/2014/main" val="1184719785"/>
                    </a:ext>
                  </a:extLst>
                </a:gridCol>
                <a:gridCol w="935420">
                  <a:extLst>
                    <a:ext uri="{9D8B030D-6E8A-4147-A177-3AD203B41FA5}">
                      <a16:colId xmlns:a16="http://schemas.microsoft.com/office/drawing/2014/main" val="3325896019"/>
                    </a:ext>
                  </a:extLst>
                </a:gridCol>
                <a:gridCol w="818882">
                  <a:extLst>
                    <a:ext uri="{9D8B030D-6E8A-4147-A177-3AD203B41FA5}">
                      <a16:colId xmlns:a16="http://schemas.microsoft.com/office/drawing/2014/main" val="1844630953"/>
                    </a:ext>
                  </a:extLst>
                </a:gridCol>
                <a:gridCol w="1039091">
                  <a:extLst>
                    <a:ext uri="{9D8B030D-6E8A-4147-A177-3AD203B41FA5}">
                      <a16:colId xmlns:a16="http://schemas.microsoft.com/office/drawing/2014/main" val="519440361"/>
                    </a:ext>
                  </a:extLst>
                </a:gridCol>
                <a:gridCol w="1039091">
                  <a:extLst>
                    <a:ext uri="{9D8B030D-6E8A-4147-A177-3AD203B41FA5}">
                      <a16:colId xmlns:a16="http://schemas.microsoft.com/office/drawing/2014/main" val="3299386351"/>
                    </a:ext>
                  </a:extLst>
                </a:gridCol>
              </a:tblGrid>
              <a:tr h="370840">
                <a:tc>
                  <a:txBody>
                    <a:bodyPr/>
                    <a:lstStyle/>
                    <a:p>
                      <a:r>
                        <a:rPr lang="en-US" dirty="0"/>
                        <a:t>Data</a:t>
                      </a:r>
                    </a:p>
                  </a:txBody>
                  <a:tcPr/>
                </a:tc>
                <a:tc gridSpan="2">
                  <a:txBody>
                    <a:bodyPr/>
                    <a:lstStyle/>
                    <a:p>
                      <a:r>
                        <a:rPr lang="en-US" dirty="0"/>
                        <a:t>Site</a:t>
                      </a:r>
                    </a:p>
                  </a:txBody>
                  <a:tcPr/>
                </a:tc>
                <a:tc hMerge="1">
                  <a:txBody>
                    <a:bodyPr/>
                    <a:lstStyle/>
                    <a:p>
                      <a:endParaRPr lang="en-US" dirty="0"/>
                    </a:p>
                  </a:txBody>
                  <a:tcPr/>
                </a:tc>
                <a:tc gridSpan="2">
                  <a:txBody>
                    <a:bodyPr/>
                    <a:lstStyle/>
                    <a:p>
                      <a:r>
                        <a:rPr lang="en-US" dirty="0"/>
                        <a:t>Subsite</a:t>
                      </a:r>
                    </a:p>
                  </a:txBody>
                  <a:tcPr/>
                </a:tc>
                <a:tc hMerge="1">
                  <a:txBody>
                    <a:bodyPr/>
                    <a:lstStyle/>
                    <a:p>
                      <a:endParaRPr lang="en-US" dirty="0"/>
                    </a:p>
                  </a:txBody>
                  <a:tcPr/>
                </a:tc>
                <a:tc gridSpan="2">
                  <a:txBody>
                    <a:bodyPr/>
                    <a:lstStyle/>
                    <a:p>
                      <a:r>
                        <a:rPr lang="en-US" dirty="0"/>
                        <a:t>Laterality</a:t>
                      </a:r>
                    </a:p>
                  </a:txBody>
                  <a:tcPr/>
                </a:tc>
                <a:tc hMerge="1">
                  <a:txBody>
                    <a:bodyPr/>
                    <a:lstStyle/>
                    <a:p>
                      <a:endParaRPr lang="en-US" dirty="0"/>
                    </a:p>
                  </a:txBody>
                  <a:tcPr/>
                </a:tc>
                <a:extLst>
                  <a:ext uri="{0D108BD9-81ED-4DB2-BD59-A6C34878D82A}">
                    <a16:rowId xmlns:a16="http://schemas.microsoft.com/office/drawing/2014/main" val="336406665"/>
                  </a:ext>
                </a:extLst>
              </a:tr>
              <a:tr h="370840">
                <a:tc>
                  <a:txBody>
                    <a:bodyPr/>
                    <a:lstStyle/>
                    <a:p>
                      <a:endParaRPr lang="en-US" dirty="0"/>
                    </a:p>
                  </a:txBody>
                  <a:tcPr/>
                </a:tc>
                <a:tc>
                  <a:txBody>
                    <a:bodyPr/>
                    <a:lstStyle/>
                    <a:p>
                      <a:r>
                        <a:rPr lang="en-US" dirty="0"/>
                        <a:t>Macro</a:t>
                      </a:r>
                    </a:p>
                  </a:txBody>
                  <a:tcPr/>
                </a:tc>
                <a:tc>
                  <a:txBody>
                    <a:bodyPr/>
                    <a:lstStyle/>
                    <a:p>
                      <a:r>
                        <a:rPr lang="en-US" dirty="0"/>
                        <a:t>Micro</a:t>
                      </a:r>
                    </a:p>
                  </a:txBody>
                  <a:tcPr/>
                </a:tc>
                <a:tc>
                  <a:txBody>
                    <a:bodyPr/>
                    <a:lstStyle/>
                    <a:p>
                      <a:r>
                        <a:rPr lang="en-US" dirty="0"/>
                        <a:t>Macro</a:t>
                      </a:r>
                    </a:p>
                  </a:txBody>
                  <a:tcPr/>
                </a:tc>
                <a:tc>
                  <a:txBody>
                    <a:bodyPr/>
                    <a:lstStyle/>
                    <a:p>
                      <a:r>
                        <a:rPr lang="en-US" dirty="0"/>
                        <a:t>Micro</a:t>
                      </a:r>
                    </a:p>
                  </a:txBody>
                  <a:tcPr/>
                </a:tc>
                <a:tc>
                  <a:txBody>
                    <a:bodyPr/>
                    <a:lstStyle/>
                    <a:p>
                      <a:r>
                        <a:rPr lang="en-US" dirty="0"/>
                        <a:t>Macro</a:t>
                      </a:r>
                    </a:p>
                  </a:txBody>
                  <a:tcPr/>
                </a:tc>
                <a:tc>
                  <a:txBody>
                    <a:bodyPr/>
                    <a:lstStyle/>
                    <a:p>
                      <a:r>
                        <a:rPr lang="en-US" dirty="0"/>
                        <a:t>Micro</a:t>
                      </a:r>
                    </a:p>
                  </a:txBody>
                  <a:tcPr/>
                </a:tc>
                <a:extLst>
                  <a:ext uri="{0D108BD9-81ED-4DB2-BD59-A6C34878D82A}">
                    <a16:rowId xmlns:a16="http://schemas.microsoft.com/office/drawing/2014/main" val="4079476663"/>
                  </a:ext>
                </a:extLst>
              </a:tr>
              <a:tr h="370840">
                <a:tc>
                  <a:txBody>
                    <a:bodyPr/>
                    <a:lstStyle/>
                    <a:p>
                      <a:r>
                        <a:rPr lang="en-US" dirty="0"/>
                        <a:t>Partitioned</a:t>
                      </a:r>
                    </a:p>
                  </a:txBody>
                  <a:tcPr/>
                </a:tc>
                <a:tc>
                  <a:txBody>
                    <a:bodyPr/>
                    <a:lstStyle/>
                    <a:p>
                      <a:r>
                        <a:rPr lang="en-US" dirty="0"/>
                        <a:t>0.937</a:t>
                      </a:r>
                    </a:p>
                  </a:txBody>
                  <a:tcPr/>
                </a:tc>
                <a:tc>
                  <a:txBody>
                    <a:bodyPr/>
                    <a:lstStyle/>
                    <a:p>
                      <a:r>
                        <a:rPr lang="en-US" dirty="0"/>
                        <a:t>0.503</a:t>
                      </a:r>
                    </a:p>
                  </a:txBody>
                  <a:tcPr/>
                </a:tc>
                <a:tc>
                  <a:txBody>
                    <a:bodyPr/>
                    <a:lstStyle/>
                    <a:p>
                      <a:r>
                        <a:rPr lang="en-US" dirty="0"/>
                        <a:t>0.607</a:t>
                      </a:r>
                    </a:p>
                  </a:txBody>
                  <a:tcPr/>
                </a:tc>
                <a:tc>
                  <a:txBody>
                    <a:bodyPr/>
                    <a:lstStyle/>
                    <a:p>
                      <a:r>
                        <a:rPr lang="en-US" dirty="0"/>
                        <a:t>0.252</a:t>
                      </a:r>
                    </a:p>
                  </a:txBody>
                  <a:tcPr/>
                </a:tc>
                <a:tc>
                  <a:txBody>
                    <a:bodyPr/>
                    <a:lstStyle/>
                    <a:p>
                      <a:r>
                        <a:rPr lang="en-US" dirty="0"/>
                        <a:t>0.902</a:t>
                      </a:r>
                    </a:p>
                  </a:txBody>
                  <a:tcPr/>
                </a:tc>
                <a:tc>
                  <a:txBody>
                    <a:bodyPr/>
                    <a:lstStyle/>
                    <a:p>
                      <a:r>
                        <a:rPr lang="en-US" dirty="0"/>
                        <a:t>0.504</a:t>
                      </a:r>
                    </a:p>
                  </a:txBody>
                  <a:tcPr/>
                </a:tc>
                <a:extLst>
                  <a:ext uri="{0D108BD9-81ED-4DB2-BD59-A6C34878D82A}">
                    <a16:rowId xmlns:a16="http://schemas.microsoft.com/office/drawing/2014/main" val="4008420356"/>
                  </a:ext>
                </a:extLst>
              </a:tr>
              <a:tr h="370840">
                <a:tc>
                  <a:txBody>
                    <a:bodyPr/>
                    <a:lstStyle/>
                    <a:p>
                      <a:r>
                        <a:rPr lang="en-US" dirty="0"/>
                        <a:t>Standard</a:t>
                      </a:r>
                    </a:p>
                  </a:txBody>
                  <a:tcPr/>
                </a:tc>
                <a:tc>
                  <a:txBody>
                    <a:bodyPr/>
                    <a:lstStyle/>
                    <a:p>
                      <a:r>
                        <a:rPr lang="en-US" dirty="0"/>
                        <a:t>0.937</a:t>
                      </a:r>
                    </a:p>
                  </a:txBody>
                  <a:tcPr/>
                </a:tc>
                <a:tc>
                  <a:txBody>
                    <a:bodyPr/>
                    <a:lstStyle/>
                    <a:p>
                      <a:r>
                        <a:rPr lang="en-US" dirty="0"/>
                        <a:t>0.534</a:t>
                      </a:r>
                    </a:p>
                  </a:txBody>
                  <a:tcPr/>
                </a:tc>
                <a:tc>
                  <a:txBody>
                    <a:bodyPr/>
                    <a:lstStyle/>
                    <a:p>
                      <a:r>
                        <a:rPr lang="en-US" dirty="0"/>
                        <a:t>0.589</a:t>
                      </a:r>
                    </a:p>
                  </a:txBody>
                  <a:tcPr/>
                </a:tc>
                <a:tc>
                  <a:txBody>
                    <a:bodyPr/>
                    <a:lstStyle/>
                    <a:p>
                      <a:r>
                        <a:rPr lang="en-US" dirty="0"/>
                        <a:t>0.267</a:t>
                      </a:r>
                    </a:p>
                  </a:txBody>
                  <a:tcPr/>
                </a:tc>
                <a:tc>
                  <a:txBody>
                    <a:bodyPr/>
                    <a:lstStyle/>
                    <a:p>
                      <a:r>
                        <a:rPr lang="en-US" dirty="0"/>
                        <a:t>0.903</a:t>
                      </a:r>
                    </a:p>
                  </a:txBody>
                  <a:tcPr/>
                </a:tc>
                <a:tc>
                  <a:txBody>
                    <a:bodyPr/>
                    <a:lstStyle/>
                    <a:p>
                      <a:r>
                        <a:rPr lang="en-US" dirty="0"/>
                        <a:t>0.529</a:t>
                      </a:r>
                    </a:p>
                  </a:txBody>
                  <a:tcPr/>
                </a:tc>
                <a:extLst>
                  <a:ext uri="{0D108BD9-81ED-4DB2-BD59-A6C34878D82A}">
                    <a16:rowId xmlns:a16="http://schemas.microsoft.com/office/drawing/2014/main" val="1613007799"/>
                  </a:ext>
                </a:extLst>
              </a:tr>
            </a:tbl>
          </a:graphicData>
        </a:graphic>
      </p:graphicFrame>
      <p:graphicFrame>
        <p:nvGraphicFramePr>
          <p:cNvPr id="5" name="Content Placeholder 3">
            <a:extLst>
              <a:ext uri="{FF2B5EF4-FFF2-40B4-BE49-F238E27FC236}">
                <a16:creationId xmlns:a16="http://schemas.microsoft.com/office/drawing/2014/main" id="{CB524208-A1F4-2E41-9420-1767D897C88F}"/>
              </a:ext>
            </a:extLst>
          </p:cNvPr>
          <p:cNvGraphicFramePr>
            <a:graphicFrameLocks/>
          </p:cNvGraphicFramePr>
          <p:nvPr>
            <p:extLst>
              <p:ext uri="{D42A27DB-BD31-4B8C-83A1-F6EECF244321}">
                <p14:modId xmlns:p14="http://schemas.microsoft.com/office/powerpoint/2010/main" val="1396417768"/>
              </p:ext>
            </p:extLst>
          </p:nvPr>
        </p:nvGraphicFramePr>
        <p:xfrm>
          <a:off x="2459181" y="2971660"/>
          <a:ext cx="7273637" cy="1483360"/>
        </p:xfrm>
        <a:graphic>
          <a:graphicData uri="http://schemas.openxmlformats.org/drawingml/2006/table">
            <a:tbl>
              <a:tblPr firstRow="1" bandRow="1">
                <a:tableStyleId>{5C22544A-7EE6-4342-B048-85BDC9FD1C3A}</a:tableStyleId>
              </a:tblPr>
              <a:tblGrid>
                <a:gridCol w="1549291">
                  <a:extLst>
                    <a:ext uri="{9D8B030D-6E8A-4147-A177-3AD203B41FA5}">
                      <a16:colId xmlns:a16="http://schemas.microsoft.com/office/drawing/2014/main" val="1043809806"/>
                    </a:ext>
                  </a:extLst>
                </a:gridCol>
                <a:gridCol w="945931">
                  <a:extLst>
                    <a:ext uri="{9D8B030D-6E8A-4147-A177-3AD203B41FA5}">
                      <a16:colId xmlns:a16="http://schemas.microsoft.com/office/drawing/2014/main" val="157940479"/>
                    </a:ext>
                  </a:extLst>
                </a:gridCol>
                <a:gridCol w="945931">
                  <a:extLst>
                    <a:ext uri="{9D8B030D-6E8A-4147-A177-3AD203B41FA5}">
                      <a16:colId xmlns:a16="http://schemas.microsoft.com/office/drawing/2014/main" val="1184719785"/>
                    </a:ext>
                  </a:extLst>
                </a:gridCol>
                <a:gridCol w="935420">
                  <a:extLst>
                    <a:ext uri="{9D8B030D-6E8A-4147-A177-3AD203B41FA5}">
                      <a16:colId xmlns:a16="http://schemas.microsoft.com/office/drawing/2014/main" val="3325896019"/>
                    </a:ext>
                  </a:extLst>
                </a:gridCol>
                <a:gridCol w="818882">
                  <a:extLst>
                    <a:ext uri="{9D8B030D-6E8A-4147-A177-3AD203B41FA5}">
                      <a16:colId xmlns:a16="http://schemas.microsoft.com/office/drawing/2014/main" val="1844630953"/>
                    </a:ext>
                  </a:extLst>
                </a:gridCol>
                <a:gridCol w="1039091">
                  <a:extLst>
                    <a:ext uri="{9D8B030D-6E8A-4147-A177-3AD203B41FA5}">
                      <a16:colId xmlns:a16="http://schemas.microsoft.com/office/drawing/2014/main" val="519440361"/>
                    </a:ext>
                  </a:extLst>
                </a:gridCol>
                <a:gridCol w="1039091">
                  <a:extLst>
                    <a:ext uri="{9D8B030D-6E8A-4147-A177-3AD203B41FA5}">
                      <a16:colId xmlns:a16="http://schemas.microsoft.com/office/drawing/2014/main" val="3299386351"/>
                    </a:ext>
                  </a:extLst>
                </a:gridCol>
              </a:tblGrid>
              <a:tr h="370840">
                <a:tc>
                  <a:txBody>
                    <a:bodyPr/>
                    <a:lstStyle/>
                    <a:p>
                      <a:r>
                        <a:rPr lang="en-US" dirty="0"/>
                        <a:t>Data</a:t>
                      </a:r>
                    </a:p>
                  </a:txBody>
                  <a:tcPr/>
                </a:tc>
                <a:tc gridSpan="2">
                  <a:txBody>
                    <a:bodyPr/>
                    <a:lstStyle/>
                    <a:p>
                      <a:r>
                        <a:rPr lang="en-US" dirty="0"/>
                        <a:t>Histology</a:t>
                      </a:r>
                    </a:p>
                  </a:txBody>
                  <a:tcPr/>
                </a:tc>
                <a:tc hMerge="1">
                  <a:txBody>
                    <a:bodyPr/>
                    <a:lstStyle/>
                    <a:p>
                      <a:endParaRPr lang="en-US" dirty="0"/>
                    </a:p>
                  </a:txBody>
                  <a:tcPr/>
                </a:tc>
                <a:tc gridSpan="2">
                  <a:txBody>
                    <a:bodyPr/>
                    <a:lstStyle/>
                    <a:p>
                      <a:r>
                        <a:rPr lang="en-US" dirty="0"/>
                        <a:t>Behavior</a:t>
                      </a:r>
                    </a:p>
                  </a:txBody>
                  <a:tcPr/>
                </a:tc>
                <a:tc hMerge="1">
                  <a:txBody>
                    <a:bodyPr/>
                    <a:lstStyle/>
                    <a:p>
                      <a:endParaRPr lang="en-US" dirty="0"/>
                    </a:p>
                  </a:txBody>
                  <a:tcPr/>
                </a:tc>
                <a:tc gridSpan="2">
                  <a:txBody>
                    <a:bodyPr/>
                    <a:lstStyle/>
                    <a:p>
                      <a:r>
                        <a:rPr lang="en-US" dirty="0"/>
                        <a:t>Grade</a:t>
                      </a:r>
                    </a:p>
                  </a:txBody>
                  <a:tcPr/>
                </a:tc>
                <a:tc hMerge="1">
                  <a:txBody>
                    <a:bodyPr/>
                    <a:lstStyle/>
                    <a:p>
                      <a:endParaRPr lang="en-US" dirty="0"/>
                    </a:p>
                  </a:txBody>
                  <a:tcPr/>
                </a:tc>
                <a:extLst>
                  <a:ext uri="{0D108BD9-81ED-4DB2-BD59-A6C34878D82A}">
                    <a16:rowId xmlns:a16="http://schemas.microsoft.com/office/drawing/2014/main" val="336406665"/>
                  </a:ext>
                </a:extLst>
              </a:tr>
              <a:tr h="370840">
                <a:tc>
                  <a:txBody>
                    <a:bodyPr/>
                    <a:lstStyle/>
                    <a:p>
                      <a:endParaRPr lang="en-US" dirty="0"/>
                    </a:p>
                  </a:txBody>
                  <a:tcPr/>
                </a:tc>
                <a:tc>
                  <a:txBody>
                    <a:bodyPr/>
                    <a:lstStyle/>
                    <a:p>
                      <a:r>
                        <a:rPr lang="en-US" dirty="0"/>
                        <a:t>Macro</a:t>
                      </a:r>
                    </a:p>
                  </a:txBody>
                  <a:tcPr/>
                </a:tc>
                <a:tc>
                  <a:txBody>
                    <a:bodyPr/>
                    <a:lstStyle/>
                    <a:p>
                      <a:r>
                        <a:rPr lang="en-US" dirty="0"/>
                        <a:t>Micro</a:t>
                      </a:r>
                    </a:p>
                  </a:txBody>
                  <a:tcPr/>
                </a:tc>
                <a:tc>
                  <a:txBody>
                    <a:bodyPr/>
                    <a:lstStyle/>
                    <a:p>
                      <a:r>
                        <a:rPr lang="en-US" dirty="0"/>
                        <a:t>Macro</a:t>
                      </a:r>
                    </a:p>
                  </a:txBody>
                  <a:tcPr/>
                </a:tc>
                <a:tc>
                  <a:txBody>
                    <a:bodyPr/>
                    <a:lstStyle/>
                    <a:p>
                      <a:r>
                        <a:rPr lang="en-US" dirty="0"/>
                        <a:t>Micro</a:t>
                      </a:r>
                    </a:p>
                  </a:txBody>
                  <a:tcPr/>
                </a:tc>
                <a:tc>
                  <a:txBody>
                    <a:bodyPr/>
                    <a:lstStyle/>
                    <a:p>
                      <a:r>
                        <a:rPr lang="en-US" dirty="0"/>
                        <a:t>Macro</a:t>
                      </a:r>
                    </a:p>
                  </a:txBody>
                  <a:tcPr/>
                </a:tc>
                <a:tc>
                  <a:txBody>
                    <a:bodyPr/>
                    <a:lstStyle/>
                    <a:p>
                      <a:r>
                        <a:rPr lang="en-US" dirty="0"/>
                        <a:t>Micro</a:t>
                      </a:r>
                    </a:p>
                  </a:txBody>
                  <a:tcPr/>
                </a:tc>
                <a:extLst>
                  <a:ext uri="{0D108BD9-81ED-4DB2-BD59-A6C34878D82A}">
                    <a16:rowId xmlns:a16="http://schemas.microsoft.com/office/drawing/2014/main" val="4079476663"/>
                  </a:ext>
                </a:extLst>
              </a:tr>
              <a:tr h="370840">
                <a:tc>
                  <a:txBody>
                    <a:bodyPr/>
                    <a:lstStyle/>
                    <a:p>
                      <a:r>
                        <a:rPr lang="en-US" dirty="0"/>
                        <a:t>Partitioned</a:t>
                      </a:r>
                    </a:p>
                  </a:txBody>
                  <a:tcPr/>
                </a:tc>
                <a:tc>
                  <a:txBody>
                    <a:bodyPr/>
                    <a:lstStyle/>
                    <a:p>
                      <a:r>
                        <a:rPr lang="en-US" dirty="0"/>
                        <a:t>0.772</a:t>
                      </a:r>
                    </a:p>
                  </a:txBody>
                  <a:tcPr/>
                </a:tc>
                <a:tc>
                  <a:txBody>
                    <a:bodyPr/>
                    <a:lstStyle/>
                    <a:p>
                      <a:r>
                        <a:rPr lang="en-US" dirty="0"/>
                        <a:t>0.216</a:t>
                      </a:r>
                    </a:p>
                  </a:txBody>
                  <a:tcPr/>
                </a:tc>
                <a:tc>
                  <a:txBody>
                    <a:bodyPr/>
                    <a:lstStyle/>
                    <a:p>
                      <a:r>
                        <a:rPr lang="en-US" dirty="0"/>
                        <a:t>0.963</a:t>
                      </a:r>
                    </a:p>
                  </a:txBody>
                  <a:tcPr/>
                </a:tc>
                <a:tc>
                  <a:txBody>
                    <a:bodyPr/>
                    <a:lstStyle/>
                    <a:p>
                      <a:r>
                        <a:rPr lang="en-US" dirty="0"/>
                        <a:t>0.887</a:t>
                      </a:r>
                    </a:p>
                  </a:txBody>
                  <a:tcPr/>
                </a:tc>
                <a:tc>
                  <a:txBody>
                    <a:bodyPr/>
                    <a:lstStyle/>
                    <a:p>
                      <a:r>
                        <a:rPr lang="en-US" dirty="0"/>
                        <a:t>0.724</a:t>
                      </a:r>
                    </a:p>
                  </a:txBody>
                  <a:tcPr/>
                </a:tc>
                <a:tc>
                  <a:txBody>
                    <a:bodyPr/>
                    <a:lstStyle/>
                    <a:p>
                      <a:r>
                        <a:rPr lang="en-US" dirty="0"/>
                        <a:t>0.718</a:t>
                      </a:r>
                    </a:p>
                  </a:txBody>
                  <a:tcPr/>
                </a:tc>
                <a:extLst>
                  <a:ext uri="{0D108BD9-81ED-4DB2-BD59-A6C34878D82A}">
                    <a16:rowId xmlns:a16="http://schemas.microsoft.com/office/drawing/2014/main" val="4008420356"/>
                  </a:ext>
                </a:extLst>
              </a:tr>
              <a:tr h="370840">
                <a:tc>
                  <a:txBody>
                    <a:bodyPr/>
                    <a:lstStyle/>
                    <a:p>
                      <a:r>
                        <a:rPr lang="en-US" dirty="0"/>
                        <a:t>Standard</a:t>
                      </a:r>
                    </a:p>
                  </a:txBody>
                  <a:tcPr/>
                </a:tc>
                <a:tc>
                  <a:txBody>
                    <a:bodyPr/>
                    <a:lstStyle/>
                    <a:p>
                      <a:r>
                        <a:rPr lang="en-US" dirty="0"/>
                        <a:t>0.769</a:t>
                      </a:r>
                    </a:p>
                  </a:txBody>
                  <a:tcPr/>
                </a:tc>
                <a:tc>
                  <a:txBody>
                    <a:bodyPr/>
                    <a:lstStyle/>
                    <a:p>
                      <a:r>
                        <a:rPr lang="en-US" dirty="0"/>
                        <a:t>0.231</a:t>
                      </a:r>
                    </a:p>
                  </a:txBody>
                  <a:tcPr/>
                </a:tc>
                <a:tc>
                  <a:txBody>
                    <a:bodyPr/>
                    <a:lstStyle/>
                    <a:p>
                      <a:r>
                        <a:rPr lang="en-US" dirty="0"/>
                        <a:t>0.965</a:t>
                      </a:r>
                    </a:p>
                  </a:txBody>
                  <a:tcPr/>
                </a:tc>
                <a:tc>
                  <a:txBody>
                    <a:bodyPr/>
                    <a:lstStyle/>
                    <a:p>
                      <a:r>
                        <a:rPr lang="en-US" dirty="0"/>
                        <a:t>0.893</a:t>
                      </a:r>
                    </a:p>
                  </a:txBody>
                  <a:tcPr/>
                </a:tc>
                <a:tc>
                  <a:txBody>
                    <a:bodyPr/>
                    <a:lstStyle/>
                    <a:p>
                      <a:r>
                        <a:rPr lang="en-US" dirty="0"/>
                        <a:t>0.718</a:t>
                      </a:r>
                    </a:p>
                  </a:txBody>
                  <a:tcPr/>
                </a:tc>
                <a:tc>
                  <a:txBody>
                    <a:bodyPr/>
                    <a:lstStyle/>
                    <a:p>
                      <a:r>
                        <a:rPr lang="en-US" dirty="0"/>
                        <a:t>0.724</a:t>
                      </a:r>
                    </a:p>
                  </a:txBody>
                  <a:tcPr/>
                </a:tc>
                <a:extLst>
                  <a:ext uri="{0D108BD9-81ED-4DB2-BD59-A6C34878D82A}">
                    <a16:rowId xmlns:a16="http://schemas.microsoft.com/office/drawing/2014/main" val="1613007799"/>
                  </a:ext>
                </a:extLst>
              </a:tr>
            </a:tbl>
          </a:graphicData>
        </a:graphic>
      </p:graphicFrame>
      <p:sp>
        <p:nvSpPr>
          <p:cNvPr id="7" name="Rounded Rectangle 6">
            <a:extLst>
              <a:ext uri="{FF2B5EF4-FFF2-40B4-BE49-F238E27FC236}">
                <a16:creationId xmlns:a16="http://schemas.microsoft.com/office/drawing/2014/main" id="{404CEB35-A817-9F4A-A00E-9C208A1AAD8A}"/>
              </a:ext>
            </a:extLst>
          </p:cNvPr>
          <p:cNvSpPr/>
          <p:nvPr/>
        </p:nvSpPr>
        <p:spPr>
          <a:xfrm>
            <a:off x="914400" y="4897821"/>
            <a:ext cx="10636469" cy="1366345"/>
          </a:xfrm>
          <a:prstGeom prst="roundRect">
            <a:avLst/>
          </a:prstGeom>
          <a:solidFill>
            <a:schemeClr val="bg1"/>
          </a:solidFill>
          <a:ln w="19050">
            <a:solidFill>
              <a:schemeClr val="accent1">
                <a:lumMod val="50000"/>
              </a:schemeClr>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r>
              <a:rPr lang="en-US" sz="2400" dirty="0">
                <a:solidFill>
                  <a:schemeClr val="tx1"/>
                </a:solidFill>
              </a:rPr>
              <a:t>Similar overall accuracy but:</a:t>
            </a:r>
          </a:p>
          <a:p>
            <a:pPr marL="457200" indent="-457200" algn="l">
              <a:lnSpc>
                <a:spcPct val="90000"/>
              </a:lnSpc>
              <a:buFont typeface="+mj-lt"/>
              <a:buAutoNum type="arabicPeriod"/>
            </a:pPr>
            <a:r>
              <a:rPr lang="en-US" sz="2400" dirty="0">
                <a:solidFill>
                  <a:schemeClr val="tx1"/>
                </a:solidFill>
              </a:rPr>
              <a:t>Additional parallelism</a:t>
            </a:r>
          </a:p>
          <a:p>
            <a:pPr marL="457200" indent="-457200" algn="l">
              <a:lnSpc>
                <a:spcPct val="90000"/>
              </a:lnSpc>
              <a:buFont typeface="+mj-lt"/>
              <a:buAutoNum type="arabicPeriod"/>
            </a:pPr>
            <a:r>
              <a:rPr lang="en-US" sz="2400" dirty="0">
                <a:solidFill>
                  <a:schemeClr val="tx1"/>
                </a:solidFill>
              </a:rPr>
              <a:t>Partition-specific convergence in parameter space</a:t>
            </a:r>
          </a:p>
        </p:txBody>
      </p:sp>
    </p:spTree>
    <p:extLst>
      <p:ext uri="{BB962C8B-B14F-4D97-AF65-F5344CB8AC3E}">
        <p14:creationId xmlns:p14="http://schemas.microsoft.com/office/powerpoint/2010/main" val="198334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2D3C9-1B67-5B4C-B39F-8585CFA149A8}"/>
              </a:ext>
            </a:extLst>
          </p:cNvPr>
          <p:cNvSpPr>
            <a:spLocks noGrp="1"/>
          </p:cNvSpPr>
          <p:nvPr>
            <p:ph type="title"/>
          </p:nvPr>
        </p:nvSpPr>
        <p:spPr>
          <a:xfrm>
            <a:off x="429767" y="274320"/>
            <a:ext cx="11430000" cy="539496"/>
          </a:xfrm>
        </p:spPr>
        <p:txBody>
          <a:bodyPr/>
          <a:lstStyle/>
          <a:p>
            <a:r>
              <a:rPr lang="en-US" dirty="0"/>
              <a:t>Ensembles workflow</a:t>
            </a:r>
          </a:p>
        </p:txBody>
      </p:sp>
      <p:sp>
        <p:nvSpPr>
          <p:cNvPr id="4" name="Can 3">
            <a:extLst>
              <a:ext uri="{FF2B5EF4-FFF2-40B4-BE49-F238E27FC236}">
                <a16:creationId xmlns:a16="http://schemas.microsoft.com/office/drawing/2014/main" id="{0F5C7672-C367-B143-BE2E-8C9F430E2341}"/>
              </a:ext>
            </a:extLst>
          </p:cNvPr>
          <p:cNvSpPr/>
          <p:nvPr/>
        </p:nvSpPr>
        <p:spPr>
          <a:xfrm>
            <a:off x="3642472" y="5333706"/>
            <a:ext cx="1570659" cy="851337"/>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5" name="Can 4">
            <a:extLst>
              <a:ext uri="{FF2B5EF4-FFF2-40B4-BE49-F238E27FC236}">
                <a16:creationId xmlns:a16="http://schemas.microsoft.com/office/drawing/2014/main" id="{EDC0AFA9-4B0C-A44A-B513-3E80ADF8516C}"/>
              </a:ext>
            </a:extLst>
          </p:cNvPr>
          <p:cNvSpPr/>
          <p:nvPr/>
        </p:nvSpPr>
        <p:spPr>
          <a:xfrm>
            <a:off x="3642472" y="4589548"/>
            <a:ext cx="1570659" cy="851337"/>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Skin, melanoma</a:t>
            </a:r>
          </a:p>
        </p:txBody>
      </p:sp>
      <p:sp>
        <p:nvSpPr>
          <p:cNvPr id="10" name="Can 9">
            <a:extLst>
              <a:ext uri="{FF2B5EF4-FFF2-40B4-BE49-F238E27FC236}">
                <a16:creationId xmlns:a16="http://schemas.microsoft.com/office/drawing/2014/main" id="{BE79E4C8-1EEE-F04C-98F0-99F8F9F634C9}"/>
              </a:ext>
            </a:extLst>
          </p:cNvPr>
          <p:cNvSpPr/>
          <p:nvPr/>
        </p:nvSpPr>
        <p:spPr>
          <a:xfrm>
            <a:off x="3642472" y="3838573"/>
            <a:ext cx="1570659" cy="851337"/>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Lung, carcinoma</a:t>
            </a:r>
          </a:p>
        </p:txBody>
      </p:sp>
      <p:sp>
        <p:nvSpPr>
          <p:cNvPr id="7" name="Can 6">
            <a:extLst>
              <a:ext uri="{FF2B5EF4-FFF2-40B4-BE49-F238E27FC236}">
                <a16:creationId xmlns:a16="http://schemas.microsoft.com/office/drawing/2014/main" id="{90BA0269-E78F-D643-8F49-95F9B28A401A}"/>
              </a:ext>
            </a:extLst>
          </p:cNvPr>
          <p:cNvSpPr/>
          <p:nvPr/>
        </p:nvSpPr>
        <p:spPr>
          <a:xfrm>
            <a:off x="3642472" y="3087597"/>
            <a:ext cx="1570659" cy="851337"/>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Kidney, sarcoma</a:t>
            </a:r>
          </a:p>
        </p:txBody>
      </p:sp>
      <p:sp>
        <p:nvSpPr>
          <p:cNvPr id="8" name="Can 7">
            <a:extLst>
              <a:ext uri="{FF2B5EF4-FFF2-40B4-BE49-F238E27FC236}">
                <a16:creationId xmlns:a16="http://schemas.microsoft.com/office/drawing/2014/main" id="{814128F5-A5C6-334F-A333-AA9E98C658D0}"/>
              </a:ext>
            </a:extLst>
          </p:cNvPr>
          <p:cNvSpPr/>
          <p:nvPr/>
        </p:nvSpPr>
        <p:spPr>
          <a:xfrm>
            <a:off x="1133960" y="2040606"/>
            <a:ext cx="1755228" cy="4144437"/>
          </a:xfrm>
          <a:prstGeom prst="ca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err="1"/>
              <a:t>ePathReport</a:t>
            </a:r>
            <a:r>
              <a:rPr lang="en-US" dirty="0"/>
              <a:t> dataset</a:t>
            </a:r>
          </a:p>
        </p:txBody>
      </p:sp>
      <p:sp>
        <p:nvSpPr>
          <p:cNvPr id="9" name="Can 8">
            <a:extLst>
              <a:ext uri="{FF2B5EF4-FFF2-40B4-BE49-F238E27FC236}">
                <a16:creationId xmlns:a16="http://schemas.microsoft.com/office/drawing/2014/main" id="{81D4C324-927F-EA40-B522-E40608D489AE}"/>
              </a:ext>
            </a:extLst>
          </p:cNvPr>
          <p:cNvSpPr/>
          <p:nvPr/>
        </p:nvSpPr>
        <p:spPr>
          <a:xfrm>
            <a:off x="3642472" y="2336621"/>
            <a:ext cx="1570659" cy="851337"/>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Breast, carcinoma</a:t>
            </a:r>
          </a:p>
        </p:txBody>
      </p:sp>
      <p:sp>
        <p:nvSpPr>
          <p:cNvPr id="12" name="TextBox 11">
            <a:extLst>
              <a:ext uri="{FF2B5EF4-FFF2-40B4-BE49-F238E27FC236}">
                <a16:creationId xmlns:a16="http://schemas.microsoft.com/office/drawing/2014/main" id="{5063C0CD-92D9-E243-B576-7C28DB1C9C12}"/>
              </a:ext>
            </a:extLst>
          </p:cNvPr>
          <p:cNvSpPr txBox="1"/>
          <p:nvPr/>
        </p:nvSpPr>
        <p:spPr>
          <a:xfrm>
            <a:off x="3645996" y="963388"/>
            <a:ext cx="1718441" cy="1323439"/>
          </a:xfrm>
          <a:prstGeom prst="rect">
            <a:avLst/>
          </a:prstGeom>
          <a:noFill/>
        </p:spPr>
        <p:txBody>
          <a:bodyPr wrap="square" lIns="45720" rIns="45720" rtlCol="0">
            <a:spAutoFit/>
          </a:bodyPr>
          <a:lstStyle/>
          <a:p>
            <a:pPr algn="ctr"/>
            <a:r>
              <a:rPr lang="en-US" sz="1600" b="1" dirty="0"/>
              <a:t>Data partition: </a:t>
            </a:r>
            <a:r>
              <a:rPr lang="en-US" sz="1600" dirty="0"/>
              <a:t>Group by high-level topological-morphological classification </a:t>
            </a:r>
          </a:p>
        </p:txBody>
      </p:sp>
      <p:sp>
        <p:nvSpPr>
          <p:cNvPr id="15" name="Right Arrow 14">
            <a:extLst>
              <a:ext uri="{FF2B5EF4-FFF2-40B4-BE49-F238E27FC236}">
                <a16:creationId xmlns:a16="http://schemas.microsoft.com/office/drawing/2014/main" id="{767466A8-CF6C-DA4E-8338-5FB05F1264B7}"/>
              </a:ext>
            </a:extLst>
          </p:cNvPr>
          <p:cNvSpPr/>
          <p:nvPr/>
        </p:nvSpPr>
        <p:spPr>
          <a:xfrm>
            <a:off x="3034023" y="4264241"/>
            <a:ext cx="463612" cy="246001"/>
          </a:xfrm>
          <a:prstGeom prst="rightArrow">
            <a:avLst/>
          </a:prstGeom>
          <a:solidFill>
            <a:schemeClr val="bg1"/>
          </a:solidFill>
          <a:ln w="19050">
            <a:solidFill>
              <a:schemeClr val="accent1">
                <a:lumMod val="50000"/>
              </a:schemeClr>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16" name="Right Arrow 15">
            <a:extLst>
              <a:ext uri="{FF2B5EF4-FFF2-40B4-BE49-F238E27FC236}">
                <a16:creationId xmlns:a16="http://schemas.microsoft.com/office/drawing/2014/main" id="{C5FA9FD8-DC09-A146-8206-63B56517FC3F}"/>
              </a:ext>
            </a:extLst>
          </p:cNvPr>
          <p:cNvSpPr/>
          <p:nvPr/>
        </p:nvSpPr>
        <p:spPr>
          <a:xfrm>
            <a:off x="3034023" y="5015216"/>
            <a:ext cx="463612" cy="246001"/>
          </a:xfrm>
          <a:prstGeom prst="rightArrow">
            <a:avLst/>
          </a:prstGeom>
          <a:solidFill>
            <a:schemeClr val="bg1"/>
          </a:solidFill>
          <a:ln w="19050">
            <a:solidFill>
              <a:schemeClr val="accent1">
                <a:lumMod val="50000"/>
              </a:schemeClr>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17" name="Right Arrow 16">
            <a:extLst>
              <a:ext uri="{FF2B5EF4-FFF2-40B4-BE49-F238E27FC236}">
                <a16:creationId xmlns:a16="http://schemas.microsoft.com/office/drawing/2014/main" id="{778547F8-879B-6E41-B00D-4A587E2D8FA7}"/>
              </a:ext>
            </a:extLst>
          </p:cNvPr>
          <p:cNvSpPr/>
          <p:nvPr/>
        </p:nvSpPr>
        <p:spPr>
          <a:xfrm>
            <a:off x="3040492" y="5636373"/>
            <a:ext cx="463612" cy="246002"/>
          </a:xfrm>
          <a:prstGeom prst="rightArrow">
            <a:avLst/>
          </a:prstGeom>
          <a:solidFill>
            <a:schemeClr val="bg1"/>
          </a:solidFill>
          <a:ln w="19050">
            <a:solidFill>
              <a:schemeClr val="accent1">
                <a:lumMod val="50000"/>
              </a:schemeClr>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18" name="Right Arrow 17">
            <a:extLst>
              <a:ext uri="{FF2B5EF4-FFF2-40B4-BE49-F238E27FC236}">
                <a16:creationId xmlns:a16="http://schemas.microsoft.com/office/drawing/2014/main" id="{B5B84C4E-0EE0-1440-BAC3-1AB92F5E7561}"/>
              </a:ext>
            </a:extLst>
          </p:cNvPr>
          <p:cNvSpPr/>
          <p:nvPr/>
        </p:nvSpPr>
        <p:spPr>
          <a:xfrm>
            <a:off x="3040492" y="3521809"/>
            <a:ext cx="463612" cy="246001"/>
          </a:xfrm>
          <a:prstGeom prst="rightArrow">
            <a:avLst/>
          </a:prstGeom>
          <a:solidFill>
            <a:schemeClr val="bg1"/>
          </a:solidFill>
          <a:ln w="19050">
            <a:solidFill>
              <a:schemeClr val="accent1">
                <a:lumMod val="50000"/>
              </a:schemeClr>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19" name="Right Arrow 18">
            <a:extLst>
              <a:ext uri="{FF2B5EF4-FFF2-40B4-BE49-F238E27FC236}">
                <a16:creationId xmlns:a16="http://schemas.microsoft.com/office/drawing/2014/main" id="{A51B8DC4-EE9E-5B4F-9BCC-71C2AEC3DC4A}"/>
              </a:ext>
            </a:extLst>
          </p:cNvPr>
          <p:cNvSpPr/>
          <p:nvPr/>
        </p:nvSpPr>
        <p:spPr>
          <a:xfrm>
            <a:off x="3034023" y="2636442"/>
            <a:ext cx="463612" cy="246001"/>
          </a:xfrm>
          <a:prstGeom prst="rightArrow">
            <a:avLst/>
          </a:prstGeom>
          <a:solidFill>
            <a:schemeClr val="bg1"/>
          </a:solidFill>
          <a:ln w="19050">
            <a:solidFill>
              <a:schemeClr val="accent1">
                <a:lumMod val="50000"/>
              </a:schemeClr>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43" name="TextBox 42">
            <a:extLst>
              <a:ext uri="{FF2B5EF4-FFF2-40B4-BE49-F238E27FC236}">
                <a16:creationId xmlns:a16="http://schemas.microsoft.com/office/drawing/2014/main" id="{CDF0D339-A8B8-E040-A616-447C7D1E3BAB}"/>
              </a:ext>
            </a:extLst>
          </p:cNvPr>
          <p:cNvSpPr txBox="1"/>
          <p:nvPr/>
        </p:nvSpPr>
        <p:spPr>
          <a:xfrm>
            <a:off x="6016653" y="963388"/>
            <a:ext cx="1718441" cy="1077218"/>
          </a:xfrm>
          <a:prstGeom prst="rect">
            <a:avLst/>
          </a:prstGeom>
          <a:noFill/>
        </p:spPr>
        <p:txBody>
          <a:bodyPr wrap="square" rtlCol="0">
            <a:spAutoFit/>
          </a:bodyPr>
          <a:lstStyle/>
          <a:p>
            <a:pPr algn="ctr"/>
            <a:r>
              <a:rPr lang="en-US" sz="1600" b="1" dirty="0"/>
              <a:t>Bootstrapping:</a:t>
            </a:r>
          </a:p>
          <a:p>
            <a:pPr algn="ctr"/>
            <a:r>
              <a:rPr lang="en-US" sz="1600" dirty="0"/>
              <a:t>Train with ~2000 samples per grouping</a:t>
            </a:r>
          </a:p>
        </p:txBody>
      </p:sp>
      <p:sp>
        <p:nvSpPr>
          <p:cNvPr id="44" name="TextBox 43">
            <a:extLst>
              <a:ext uri="{FF2B5EF4-FFF2-40B4-BE49-F238E27FC236}">
                <a16:creationId xmlns:a16="http://schemas.microsoft.com/office/drawing/2014/main" id="{C48596B5-7A58-C246-9965-B321F99D06E0}"/>
              </a:ext>
            </a:extLst>
          </p:cNvPr>
          <p:cNvSpPr txBox="1"/>
          <p:nvPr/>
        </p:nvSpPr>
        <p:spPr>
          <a:xfrm>
            <a:off x="8673137" y="963388"/>
            <a:ext cx="1718441" cy="1077218"/>
          </a:xfrm>
          <a:prstGeom prst="rect">
            <a:avLst/>
          </a:prstGeom>
          <a:noFill/>
        </p:spPr>
        <p:txBody>
          <a:bodyPr wrap="square" rtlCol="0">
            <a:spAutoFit/>
          </a:bodyPr>
          <a:lstStyle/>
          <a:p>
            <a:pPr algn="ctr"/>
            <a:r>
              <a:rPr lang="en-US" sz="1600" b="1" dirty="0"/>
              <a:t>Aggregating:</a:t>
            </a:r>
          </a:p>
          <a:p>
            <a:pPr algn="ctr"/>
            <a:r>
              <a:rPr lang="en-US" sz="1600" dirty="0"/>
              <a:t>Voting and confidence intervals</a:t>
            </a:r>
          </a:p>
        </p:txBody>
      </p:sp>
      <p:sp>
        <p:nvSpPr>
          <p:cNvPr id="69" name="Snip Same Side Corner Rectangle 68">
            <a:extLst>
              <a:ext uri="{FF2B5EF4-FFF2-40B4-BE49-F238E27FC236}">
                <a16:creationId xmlns:a16="http://schemas.microsoft.com/office/drawing/2014/main" id="{9C9ADA8C-622B-DF48-9669-97208760ABFC}"/>
              </a:ext>
            </a:extLst>
          </p:cNvPr>
          <p:cNvSpPr/>
          <p:nvPr/>
        </p:nvSpPr>
        <p:spPr>
          <a:xfrm>
            <a:off x="6168619" y="2250907"/>
            <a:ext cx="1263147" cy="576775"/>
          </a:xfrm>
          <a:prstGeom prst="snip2SameRect">
            <a:avLst/>
          </a:prstGeom>
          <a:solidFill>
            <a:schemeClr val="accent6">
              <a:lumMod val="60000"/>
              <a:lumOff val="40000"/>
            </a:schemeClr>
          </a:solidFill>
          <a:ln w="19050">
            <a:solidFill>
              <a:schemeClr val="accent6">
                <a:lumMod val="75000"/>
              </a:schemeClr>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182880" rIns="91440" bIns="182880" numCol="1" spcCol="0" rtlCol="0" fromWordArt="0" anchor="ctr" anchorCtr="0" forceAA="0" compatLnSpc="1">
            <a:prstTxWarp prst="textNoShape">
              <a:avLst/>
            </a:prstTxWarp>
            <a:noAutofit/>
          </a:bodyPr>
          <a:lstStyle/>
          <a:p>
            <a:pPr algn="ctr">
              <a:lnSpc>
                <a:spcPct val="90000"/>
              </a:lnSpc>
            </a:pPr>
            <a:r>
              <a:rPr lang="en-US" dirty="0">
                <a:solidFill>
                  <a:schemeClr val="tx1"/>
                </a:solidFill>
              </a:rPr>
              <a:t>Sample model</a:t>
            </a:r>
          </a:p>
        </p:txBody>
      </p:sp>
      <p:cxnSp>
        <p:nvCxnSpPr>
          <p:cNvPr id="74" name="Curved Connector 73">
            <a:extLst>
              <a:ext uri="{FF2B5EF4-FFF2-40B4-BE49-F238E27FC236}">
                <a16:creationId xmlns:a16="http://schemas.microsoft.com/office/drawing/2014/main" id="{4165EC3A-B840-C840-B410-4D9ABD48885D}"/>
              </a:ext>
            </a:extLst>
          </p:cNvPr>
          <p:cNvCxnSpPr>
            <a:cxnSpLocks/>
          </p:cNvCxnSpPr>
          <p:nvPr/>
        </p:nvCxnSpPr>
        <p:spPr>
          <a:xfrm flipV="1">
            <a:off x="5200654" y="2573034"/>
            <a:ext cx="914400" cy="914400"/>
          </a:xfrm>
          <a:prstGeom prst="curvedConnector3">
            <a:avLst/>
          </a:prstGeom>
          <a:ln w="57150">
            <a:solidFill>
              <a:schemeClr val="bg1">
                <a:lumMod val="50000"/>
              </a:schemeClr>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76" name="Curved Connector 75">
            <a:extLst>
              <a:ext uri="{FF2B5EF4-FFF2-40B4-BE49-F238E27FC236}">
                <a16:creationId xmlns:a16="http://schemas.microsoft.com/office/drawing/2014/main" id="{27AA8F4A-8D84-1E49-BF36-1A2A02B439B0}"/>
              </a:ext>
            </a:extLst>
          </p:cNvPr>
          <p:cNvCxnSpPr>
            <a:cxnSpLocks/>
            <a:stCxn id="7" idx="4"/>
          </p:cNvCxnSpPr>
          <p:nvPr/>
        </p:nvCxnSpPr>
        <p:spPr>
          <a:xfrm flipV="1">
            <a:off x="5213131" y="3359792"/>
            <a:ext cx="1097280" cy="153474"/>
          </a:xfrm>
          <a:prstGeom prst="curvedConnector3">
            <a:avLst/>
          </a:prstGeom>
          <a:ln w="57150">
            <a:solidFill>
              <a:schemeClr val="bg1">
                <a:lumMod val="50000"/>
              </a:schemeClr>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78" name="Curved Connector 77">
            <a:extLst>
              <a:ext uri="{FF2B5EF4-FFF2-40B4-BE49-F238E27FC236}">
                <a16:creationId xmlns:a16="http://schemas.microsoft.com/office/drawing/2014/main" id="{9B8D034E-7352-7841-8580-BDEDEF58396C}"/>
              </a:ext>
            </a:extLst>
          </p:cNvPr>
          <p:cNvCxnSpPr>
            <a:cxnSpLocks/>
          </p:cNvCxnSpPr>
          <p:nvPr/>
        </p:nvCxnSpPr>
        <p:spPr>
          <a:xfrm>
            <a:off x="5200654" y="3522704"/>
            <a:ext cx="914400" cy="631277"/>
          </a:xfrm>
          <a:prstGeom prst="curvedConnector3">
            <a:avLst/>
          </a:prstGeom>
          <a:ln w="57150">
            <a:solidFill>
              <a:schemeClr val="bg1">
                <a:lumMod val="50000"/>
              </a:schemeClr>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87" name="Snip Same Side Corner Rectangle 86">
            <a:extLst>
              <a:ext uri="{FF2B5EF4-FFF2-40B4-BE49-F238E27FC236}">
                <a16:creationId xmlns:a16="http://schemas.microsoft.com/office/drawing/2014/main" id="{44823433-1BE7-DF45-80F2-4DBB5FE85C7D}"/>
              </a:ext>
            </a:extLst>
          </p:cNvPr>
          <p:cNvSpPr/>
          <p:nvPr/>
        </p:nvSpPr>
        <p:spPr>
          <a:xfrm>
            <a:off x="6322888" y="3045597"/>
            <a:ext cx="1263147" cy="576775"/>
          </a:xfrm>
          <a:prstGeom prst="snip2SameRect">
            <a:avLst/>
          </a:prstGeom>
          <a:solidFill>
            <a:schemeClr val="accent6">
              <a:lumMod val="60000"/>
              <a:lumOff val="40000"/>
            </a:schemeClr>
          </a:solidFill>
          <a:ln w="19050">
            <a:solidFill>
              <a:schemeClr val="accent6">
                <a:lumMod val="75000"/>
              </a:schemeClr>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182880" rIns="91440" bIns="182880" numCol="1" spcCol="0" rtlCol="0" fromWordArt="0" anchor="ctr" anchorCtr="0" forceAA="0" compatLnSpc="1">
            <a:prstTxWarp prst="textNoShape">
              <a:avLst/>
            </a:prstTxWarp>
            <a:noAutofit/>
          </a:bodyPr>
          <a:lstStyle/>
          <a:p>
            <a:pPr algn="ctr">
              <a:lnSpc>
                <a:spcPct val="90000"/>
              </a:lnSpc>
            </a:pPr>
            <a:r>
              <a:rPr lang="en-US" dirty="0">
                <a:solidFill>
                  <a:schemeClr val="tx1"/>
                </a:solidFill>
              </a:rPr>
              <a:t>Sample model</a:t>
            </a:r>
          </a:p>
        </p:txBody>
      </p:sp>
      <p:sp>
        <p:nvSpPr>
          <p:cNvPr id="88" name="Snip Same Side Corner Rectangle 87">
            <a:extLst>
              <a:ext uri="{FF2B5EF4-FFF2-40B4-BE49-F238E27FC236}">
                <a16:creationId xmlns:a16="http://schemas.microsoft.com/office/drawing/2014/main" id="{9FDD3188-BF75-FD49-A3AD-F174A87DFA78}"/>
              </a:ext>
            </a:extLst>
          </p:cNvPr>
          <p:cNvSpPr/>
          <p:nvPr/>
        </p:nvSpPr>
        <p:spPr>
          <a:xfrm>
            <a:off x="6115054" y="3761667"/>
            <a:ext cx="1263147" cy="576775"/>
          </a:xfrm>
          <a:prstGeom prst="snip2SameRect">
            <a:avLst/>
          </a:prstGeom>
          <a:solidFill>
            <a:schemeClr val="accent6">
              <a:lumMod val="60000"/>
              <a:lumOff val="40000"/>
            </a:schemeClr>
          </a:solidFill>
          <a:ln w="19050">
            <a:solidFill>
              <a:schemeClr val="accent6">
                <a:lumMod val="75000"/>
              </a:schemeClr>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182880" rIns="91440" bIns="182880" numCol="1" spcCol="0" rtlCol="0" fromWordArt="0" anchor="ctr" anchorCtr="0" forceAA="0" compatLnSpc="1">
            <a:prstTxWarp prst="textNoShape">
              <a:avLst/>
            </a:prstTxWarp>
            <a:noAutofit/>
          </a:bodyPr>
          <a:lstStyle/>
          <a:p>
            <a:pPr algn="ctr">
              <a:lnSpc>
                <a:spcPct val="90000"/>
              </a:lnSpc>
            </a:pPr>
            <a:r>
              <a:rPr lang="en-US" dirty="0">
                <a:solidFill>
                  <a:schemeClr val="tx1"/>
                </a:solidFill>
              </a:rPr>
              <a:t>Sample model</a:t>
            </a:r>
          </a:p>
        </p:txBody>
      </p:sp>
      <p:cxnSp>
        <p:nvCxnSpPr>
          <p:cNvPr id="89" name="Curved Connector 88">
            <a:extLst>
              <a:ext uri="{FF2B5EF4-FFF2-40B4-BE49-F238E27FC236}">
                <a16:creationId xmlns:a16="http://schemas.microsoft.com/office/drawing/2014/main" id="{EA4CF245-8C0F-144F-888D-301ED9A1C25E}"/>
              </a:ext>
            </a:extLst>
          </p:cNvPr>
          <p:cNvCxnSpPr>
            <a:cxnSpLocks/>
          </p:cNvCxnSpPr>
          <p:nvPr/>
        </p:nvCxnSpPr>
        <p:spPr>
          <a:xfrm flipV="1">
            <a:off x="5219613" y="4806620"/>
            <a:ext cx="949006" cy="340490"/>
          </a:xfrm>
          <a:prstGeom prst="curvedConnector3">
            <a:avLst/>
          </a:prstGeom>
          <a:ln w="57150">
            <a:solidFill>
              <a:schemeClr val="bg1">
                <a:lumMod val="50000"/>
              </a:schemeClr>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91" name="Curved Connector 90">
            <a:extLst>
              <a:ext uri="{FF2B5EF4-FFF2-40B4-BE49-F238E27FC236}">
                <a16:creationId xmlns:a16="http://schemas.microsoft.com/office/drawing/2014/main" id="{51C59F01-8AA1-F645-8916-6D4481F3982F}"/>
              </a:ext>
            </a:extLst>
          </p:cNvPr>
          <p:cNvCxnSpPr>
            <a:cxnSpLocks/>
          </p:cNvCxnSpPr>
          <p:nvPr/>
        </p:nvCxnSpPr>
        <p:spPr>
          <a:xfrm>
            <a:off x="5230623" y="5157670"/>
            <a:ext cx="1024309" cy="283215"/>
          </a:xfrm>
          <a:prstGeom prst="curvedConnector3">
            <a:avLst/>
          </a:prstGeom>
          <a:ln w="57150">
            <a:solidFill>
              <a:schemeClr val="bg1">
                <a:lumMod val="50000"/>
              </a:schemeClr>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94" name="Curved Connector 93">
            <a:extLst>
              <a:ext uri="{FF2B5EF4-FFF2-40B4-BE49-F238E27FC236}">
                <a16:creationId xmlns:a16="http://schemas.microsoft.com/office/drawing/2014/main" id="{067AC16A-1768-A84B-BFA1-893ED6591089}"/>
              </a:ext>
            </a:extLst>
          </p:cNvPr>
          <p:cNvCxnSpPr>
            <a:cxnSpLocks/>
          </p:cNvCxnSpPr>
          <p:nvPr/>
        </p:nvCxnSpPr>
        <p:spPr>
          <a:xfrm>
            <a:off x="5246357" y="5157670"/>
            <a:ext cx="1008575" cy="885778"/>
          </a:xfrm>
          <a:prstGeom prst="curvedConnector3">
            <a:avLst/>
          </a:prstGeom>
          <a:ln w="57150">
            <a:solidFill>
              <a:schemeClr val="bg1">
                <a:lumMod val="50000"/>
              </a:schemeClr>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98" name="Snip Same Side Corner Rectangle 97">
            <a:extLst>
              <a:ext uri="{FF2B5EF4-FFF2-40B4-BE49-F238E27FC236}">
                <a16:creationId xmlns:a16="http://schemas.microsoft.com/office/drawing/2014/main" id="{8D3DC380-257B-D04B-B69B-8606998641E8}"/>
              </a:ext>
            </a:extLst>
          </p:cNvPr>
          <p:cNvSpPr/>
          <p:nvPr/>
        </p:nvSpPr>
        <p:spPr>
          <a:xfrm>
            <a:off x="6187734" y="4474470"/>
            <a:ext cx="1263147" cy="576775"/>
          </a:xfrm>
          <a:prstGeom prst="snip2SameRect">
            <a:avLst/>
          </a:prstGeom>
          <a:solidFill>
            <a:schemeClr val="accent3">
              <a:lumMod val="40000"/>
              <a:lumOff val="60000"/>
            </a:schemeClr>
          </a:solidFill>
          <a:ln w="19050">
            <a:solidFill>
              <a:schemeClr val="accent6">
                <a:lumMod val="75000"/>
              </a:schemeClr>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182880" rIns="91440" bIns="182880" numCol="1" spcCol="0" rtlCol="0" fromWordArt="0" anchor="ctr" anchorCtr="0" forceAA="0" compatLnSpc="1">
            <a:prstTxWarp prst="textNoShape">
              <a:avLst/>
            </a:prstTxWarp>
            <a:noAutofit/>
          </a:bodyPr>
          <a:lstStyle/>
          <a:p>
            <a:pPr algn="ctr">
              <a:lnSpc>
                <a:spcPct val="90000"/>
              </a:lnSpc>
            </a:pPr>
            <a:r>
              <a:rPr lang="en-US" dirty="0">
                <a:solidFill>
                  <a:schemeClr val="tx1"/>
                </a:solidFill>
              </a:rPr>
              <a:t>Sample model</a:t>
            </a:r>
          </a:p>
        </p:txBody>
      </p:sp>
      <p:sp>
        <p:nvSpPr>
          <p:cNvPr id="99" name="Snip Same Side Corner Rectangle 98">
            <a:extLst>
              <a:ext uri="{FF2B5EF4-FFF2-40B4-BE49-F238E27FC236}">
                <a16:creationId xmlns:a16="http://schemas.microsoft.com/office/drawing/2014/main" id="{C2ED8234-6EB3-D745-B136-7065069D0E39}"/>
              </a:ext>
            </a:extLst>
          </p:cNvPr>
          <p:cNvSpPr/>
          <p:nvPr/>
        </p:nvSpPr>
        <p:spPr>
          <a:xfrm>
            <a:off x="6270666" y="5138216"/>
            <a:ext cx="1263147" cy="576775"/>
          </a:xfrm>
          <a:prstGeom prst="snip2SameRect">
            <a:avLst/>
          </a:prstGeom>
          <a:solidFill>
            <a:schemeClr val="accent3">
              <a:lumMod val="40000"/>
              <a:lumOff val="60000"/>
            </a:schemeClr>
          </a:solidFill>
          <a:ln w="19050">
            <a:solidFill>
              <a:schemeClr val="accent6">
                <a:lumMod val="75000"/>
              </a:schemeClr>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182880" rIns="91440" bIns="182880" numCol="1" spcCol="0" rtlCol="0" fromWordArt="0" anchor="ctr" anchorCtr="0" forceAA="0" compatLnSpc="1">
            <a:prstTxWarp prst="textNoShape">
              <a:avLst/>
            </a:prstTxWarp>
            <a:noAutofit/>
          </a:bodyPr>
          <a:lstStyle/>
          <a:p>
            <a:pPr algn="ctr">
              <a:lnSpc>
                <a:spcPct val="90000"/>
              </a:lnSpc>
            </a:pPr>
            <a:r>
              <a:rPr lang="en-US" dirty="0">
                <a:solidFill>
                  <a:schemeClr val="tx1"/>
                </a:solidFill>
              </a:rPr>
              <a:t>Sample model</a:t>
            </a:r>
          </a:p>
        </p:txBody>
      </p:sp>
      <p:sp>
        <p:nvSpPr>
          <p:cNvPr id="100" name="Snip Same Side Corner Rectangle 99">
            <a:extLst>
              <a:ext uri="{FF2B5EF4-FFF2-40B4-BE49-F238E27FC236}">
                <a16:creationId xmlns:a16="http://schemas.microsoft.com/office/drawing/2014/main" id="{8B90BDA4-F1DE-6F4A-8BAA-EB4074CDCDD0}"/>
              </a:ext>
            </a:extLst>
          </p:cNvPr>
          <p:cNvSpPr/>
          <p:nvPr/>
        </p:nvSpPr>
        <p:spPr>
          <a:xfrm>
            <a:off x="6278779" y="5807745"/>
            <a:ext cx="1263147" cy="576775"/>
          </a:xfrm>
          <a:prstGeom prst="snip2SameRect">
            <a:avLst/>
          </a:prstGeom>
          <a:solidFill>
            <a:schemeClr val="accent3">
              <a:lumMod val="40000"/>
              <a:lumOff val="60000"/>
            </a:schemeClr>
          </a:solidFill>
          <a:ln w="19050">
            <a:solidFill>
              <a:schemeClr val="accent6">
                <a:lumMod val="75000"/>
              </a:schemeClr>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182880" rIns="91440" bIns="182880" numCol="1" spcCol="0" rtlCol="0" fromWordArt="0" anchor="ctr" anchorCtr="0" forceAA="0" compatLnSpc="1">
            <a:prstTxWarp prst="textNoShape">
              <a:avLst/>
            </a:prstTxWarp>
            <a:noAutofit/>
          </a:bodyPr>
          <a:lstStyle/>
          <a:p>
            <a:pPr algn="ctr">
              <a:lnSpc>
                <a:spcPct val="90000"/>
              </a:lnSpc>
            </a:pPr>
            <a:r>
              <a:rPr lang="en-US" dirty="0">
                <a:solidFill>
                  <a:schemeClr val="tx1"/>
                </a:solidFill>
              </a:rPr>
              <a:t>Sample model</a:t>
            </a:r>
          </a:p>
        </p:txBody>
      </p:sp>
      <p:sp>
        <p:nvSpPr>
          <p:cNvPr id="109" name="Snip Diagonal Corner Rectangle 108">
            <a:extLst>
              <a:ext uri="{FF2B5EF4-FFF2-40B4-BE49-F238E27FC236}">
                <a16:creationId xmlns:a16="http://schemas.microsoft.com/office/drawing/2014/main" id="{2B25852E-D541-474B-BFF8-1FC1DFEAF816}"/>
              </a:ext>
            </a:extLst>
          </p:cNvPr>
          <p:cNvSpPr/>
          <p:nvPr/>
        </p:nvSpPr>
        <p:spPr>
          <a:xfrm>
            <a:off x="8828262" y="2012025"/>
            <a:ext cx="1450061" cy="1926910"/>
          </a:xfrm>
          <a:prstGeom prst="snip2DiagRect">
            <a:avLst/>
          </a:prstGeom>
          <a:solidFill>
            <a:schemeClr val="bg1"/>
          </a:solidFill>
          <a:ln w="19050">
            <a:solidFill>
              <a:schemeClr val="accent1">
                <a:lumMod val="50000"/>
              </a:schemeClr>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cxnSp>
        <p:nvCxnSpPr>
          <p:cNvPr id="110" name="Curved Connector 109">
            <a:extLst>
              <a:ext uri="{FF2B5EF4-FFF2-40B4-BE49-F238E27FC236}">
                <a16:creationId xmlns:a16="http://schemas.microsoft.com/office/drawing/2014/main" id="{7E247476-0F0D-AA4C-B99B-F22484784445}"/>
              </a:ext>
            </a:extLst>
          </p:cNvPr>
          <p:cNvCxnSpPr>
            <a:cxnSpLocks/>
          </p:cNvCxnSpPr>
          <p:nvPr/>
        </p:nvCxnSpPr>
        <p:spPr>
          <a:xfrm>
            <a:off x="7431766" y="2527722"/>
            <a:ext cx="1396496" cy="610410"/>
          </a:xfrm>
          <a:prstGeom prst="curvedConnector3">
            <a:avLst/>
          </a:prstGeom>
          <a:ln w="57150">
            <a:solidFill>
              <a:schemeClr val="bg1">
                <a:lumMod val="50000"/>
              </a:schemeClr>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12" name="Curved Connector 111">
            <a:extLst>
              <a:ext uri="{FF2B5EF4-FFF2-40B4-BE49-F238E27FC236}">
                <a16:creationId xmlns:a16="http://schemas.microsoft.com/office/drawing/2014/main" id="{DE3F5319-4CCA-5745-9E33-679704B12196}"/>
              </a:ext>
            </a:extLst>
          </p:cNvPr>
          <p:cNvCxnSpPr>
            <a:cxnSpLocks/>
          </p:cNvCxnSpPr>
          <p:nvPr/>
        </p:nvCxnSpPr>
        <p:spPr>
          <a:xfrm flipV="1">
            <a:off x="7583430" y="3292365"/>
            <a:ext cx="1244832" cy="68372"/>
          </a:xfrm>
          <a:prstGeom prst="curvedConnector3">
            <a:avLst/>
          </a:prstGeom>
          <a:ln w="57150">
            <a:solidFill>
              <a:schemeClr val="bg1">
                <a:lumMod val="50000"/>
              </a:schemeClr>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15" name="Curved Connector 114">
            <a:extLst>
              <a:ext uri="{FF2B5EF4-FFF2-40B4-BE49-F238E27FC236}">
                <a16:creationId xmlns:a16="http://schemas.microsoft.com/office/drawing/2014/main" id="{E0E74570-6BDB-014A-A605-4D42E25FE886}"/>
              </a:ext>
            </a:extLst>
          </p:cNvPr>
          <p:cNvCxnSpPr>
            <a:cxnSpLocks/>
          </p:cNvCxnSpPr>
          <p:nvPr/>
        </p:nvCxnSpPr>
        <p:spPr>
          <a:xfrm flipV="1">
            <a:off x="7378201" y="3465146"/>
            <a:ext cx="1450061" cy="613434"/>
          </a:xfrm>
          <a:prstGeom prst="curvedConnector3">
            <a:avLst/>
          </a:prstGeom>
          <a:ln w="57150">
            <a:solidFill>
              <a:schemeClr val="bg1">
                <a:lumMod val="50000"/>
              </a:schemeClr>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19" name="Snip Diagonal Corner Rectangle 118">
            <a:extLst>
              <a:ext uri="{FF2B5EF4-FFF2-40B4-BE49-F238E27FC236}">
                <a16:creationId xmlns:a16="http://schemas.microsoft.com/office/drawing/2014/main" id="{F0A5CAD0-225B-CC40-A3CE-0B1EED1947C5}"/>
              </a:ext>
            </a:extLst>
          </p:cNvPr>
          <p:cNvSpPr/>
          <p:nvPr/>
        </p:nvSpPr>
        <p:spPr>
          <a:xfrm>
            <a:off x="8828261" y="4387241"/>
            <a:ext cx="1450061" cy="1926910"/>
          </a:xfrm>
          <a:prstGeom prst="snip2DiagRect">
            <a:avLst/>
          </a:prstGeom>
          <a:solidFill>
            <a:schemeClr val="bg1"/>
          </a:solidFill>
          <a:ln w="19050">
            <a:solidFill>
              <a:schemeClr val="accent1">
                <a:lumMod val="50000"/>
              </a:schemeClr>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cxnSp>
        <p:nvCxnSpPr>
          <p:cNvPr id="120" name="Curved Connector 119">
            <a:extLst>
              <a:ext uri="{FF2B5EF4-FFF2-40B4-BE49-F238E27FC236}">
                <a16:creationId xmlns:a16="http://schemas.microsoft.com/office/drawing/2014/main" id="{71CD339A-4111-1D49-8492-903B02C69082}"/>
              </a:ext>
            </a:extLst>
          </p:cNvPr>
          <p:cNvCxnSpPr>
            <a:cxnSpLocks/>
          </p:cNvCxnSpPr>
          <p:nvPr/>
        </p:nvCxnSpPr>
        <p:spPr>
          <a:xfrm>
            <a:off x="7450881" y="4749496"/>
            <a:ext cx="1369267" cy="610410"/>
          </a:xfrm>
          <a:prstGeom prst="curvedConnector3">
            <a:avLst/>
          </a:prstGeom>
          <a:ln w="57150">
            <a:solidFill>
              <a:schemeClr val="bg1">
                <a:lumMod val="50000"/>
              </a:schemeClr>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22" name="Curved Connector 121">
            <a:extLst>
              <a:ext uri="{FF2B5EF4-FFF2-40B4-BE49-F238E27FC236}">
                <a16:creationId xmlns:a16="http://schemas.microsoft.com/office/drawing/2014/main" id="{0BD42FA3-2D01-E04C-BC3D-DEE085F4966A}"/>
              </a:ext>
            </a:extLst>
          </p:cNvPr>
          <p:cNvCxnSpPr>
            <a:cxnSpLocks/>
          </p:cNvCxnSpPr>
          <p:nvPr/>
        </p:nvCxnSpPr>
        <p:spPr>
          <a:xfrm>
            <a:off x="7541267" y="5454169"/>
            <a:ext cx="1278881" cy="146390"/>
          </a:xfrm>
          <a:prstGeom prst="curvedConnector3">
            <a:avLst/>
          </a:prstGeom>
          <a:ln w="57150">
            <a:solidFill>
              <a:schemeClr val="bg1">
                <a:lumMod val="50000"/>
              </a:schemeClr>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24" name="Curved Connector 123">
            <a:extLst>
              <a:ext uri="{FF2B5EF4-FFF2-40B4-BE49-F238E27FC236}">
                <a16:creationId xmlns:a16="http://schemas.microsoft.com/office/drawing/2014/main" id="{ABF364FF-942B-3C49-8FF7-6811E2C37A8E}"/>
              </a:ext>
            </a:extLst>
          </p:cNvPr>
          <p:cNvCxnSpPr>
            <a:cxnSpLocks/>
          </p:cNvCxnSpPr>
          <p:nvPr/>
        </p:nvCxnSpPr>
        <p:spPr>
          <a:xfrm flipV="1">
            <a:off x="7547982" y="5789476"/>
            <a:ext cx="1272166" cy="315382"/>
          </a:xfrm>
          <a:prstGeom prst="curvedConnector3">
            <a:avLst/>
          </a:prstGeom>
          <a:ln w="57150">
            <a:solidFill>
              <a:schemeClr val="bg1">
                <a:lumMod val="50000"/>
              </a:schemeClr>
            </a:solidFill>
            <a:miter lim="800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0747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49FAD-8DC0-E545-A1BB-28C3C3FEDE38}"/>
              </a:ext>
            </a:extLst>
          </p:cNvPr>
          <p:cNvSpPr>
            <a:spLocks noGrp="1"/>
          </p:cNvSpPr>
          <p:nvPr>
            <p:ph type="title"/>
          </p:nvPr>
        </p:nvSpPr>
        <p:spPr>
          <a:xfrm>
            <a:off x="1811537" y="374779"/>
            <a:ext cx="8568927" cy="535531"/>
          </a:xfrm>
        </p:spPr>
        <p:txBody>
          <a:bodyPr/>
          <a:lstStyle/>
          <a:p>
            <a:r>
              <a:rPr lang="en-US" dirty="0"/>
              <a:t>Acknowledgements</a:t>
            </a:r>
          </a:p>
        </p:txBody>
      </p:sp>
      <p:sp>
        <p:nvSpPr>
          <p:cNvPr id="3" name="Content Placeholder 2">
            <a:extLst>
              <a:ext uri="{FF2B5EF4-FFF2-40B4-BE49-F238E27FC236}">
                <a16:creationId xmlns:a16="http://schemas.microsoft.com/office/drawing/2014/main" id="{BBD47357-C864-AE4A-B59C-521A1CEEAAB8}"/>
              </a:ext>
            </a:extLst>
          </p:cNvPr>
          <p:cNvSpPr>
            <a:spLocks noGrp="1"/>
          </p:cNvSpPr>
          <p:nvPr>
            <p:ph idx="1"/>
          </p:nvPr>
        </p:nvSpPr>
        <p:spPr>
          <a:xfrm>
            <a:off x="1784673" y="1251284"/>
            <a:ext cx="8529578" cy="4752474"/>
          </a:xfrm>
        </p:spPr>
        <p:txBody>
          <a:bodyPr/>
          <a:lstStyle/>
          <a:p>
            <a:r>
              <a:rPr lang="en-US" sz="1600" dirty="0"/>
              <a:t>This research was supported by the </a:t>
            </a:r>
            <a:r>
              <a:rPr lang="en-US" sz="1600" dirty="0" err="1"/>
              <a:t>Exascale</a:t>
            </a:r>
            <a:r>
              <a:rPr lang="en-US" sz="1600" dirty="0"/>
              <a:t> Computing Project (17-SC-20-SC), a collaborative effort of the U.S. Department of Energy Office of Science and the National Nuclear Security Administration.</a:t>
            </a:r>
          </a:p>
          <a:p>
            <a:r>
              <a:rPr lang="en-US" sz="1600" dirty="0"/>
              <a:t>This work has been supported in part by the Joint Design of Advanced Computing Solutions for Cancer (JDACS4C) program established by the U.S. Department of Energy (DOE) and the National Cancer Institute (NCI) of National Institutes of Health. This work was performed under the auspices of the U.S. Department of Energy by Argonne National Laboratory under Contract DE-AC02-06-CH11357, Lawrence Livermore National Laboratory under Contract DE-AC52-07NA27344, Los Alamos National Laboratory under Contract DE-AC5206NA25396, and Oak Ridge National Laboratory under Contract DE-AC05-00OR22725.</a:t>
            </a:r>
          </a:p>
          <a:p>
            <a:r>
              <a:rPr lang="en-US" sz="1600" dirty="0"/>
              <a:t>The authors wish to thank Valentina </a:t>
            </a:r>
            <a:r>
              <a:rPr lang="en-US" sz="1600" dirty="0" err="1"/>
              <a:t>Petkov</a:t>
            </a:r>
            <a:r>
              <a:rPr lang="en-US" sz="1600" dirty="0"/>
              <a:t> of the Surveillance Research Program from the National Cancer Institute and the Louisiana SEER registry for the pathology reports used in this investigation. </a:t>
            </a:r>
          </a:p>
          <a:p>
            <a:r>
              <a:rPr lang="en-US" sz="1600" dirty="0"/>
              <a:t>This research used resources of the Oak Ridge Leadership Computing Facility at the Oak Ridge National Laboratory, which is supported by the Office of Science of the U.S., Department of Energy under Contract No. DE-AC05-00OR22725.</a:t>
            </a:r>
          </a:p>
          <a:p>
            <a:endParaRPr lang="en-US" dirty="0"/>
          </a:p>
        </p:txBody>
      </p:sp>
    </p:spTree>
    <p:extLst>
      <p:ext uri="{BB962C8B-B14F-4D97-AF65-F5344CB8AC3E}">
        <p14:creationId xmlns:p14="http://schemas.microsoft.com/office/powerpoint/2010/main" val="734334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9B9F0-C4F3-A940-AC4F-542912B985D2}"/>
              </a:ext>
            </a:extLst>
          </p:cNvPr>
          <p:cNvSpPr>
            <a:spLocks noGrp="1"/>
          </p:cNvSpPr>
          <p:nvPr>
            <p:ph type="title"/>
          </p:nvPr>
        </p:nvSpPr>
        <p:spPr>
          <a:xfrm>
            <a:off x="429767" y="274320"/>
            <a:ext cx="10332826" cy="978729"/>
          </a:xfrm>
        </p:spPr>
        <p:txBody>
          <a:bodyPr/>
          <a:lstStyle/>
          <a:p>
            <a:r>
              <a:rPr lang="en-US" b="1" dirty="0"/>
              <a:t>Pilot 3: Population-scale information extraction and analysis of unstructured clinical/phenotype data </a:t>
            </a:r>
          </a:p>
        </p:txBody>
      </p:sp>
      <p:pic>
        <p:nvPicPr>
          <p:cNvPr id="4" name="Content Placeholder 4">
            <a:extLst>
              <a:ext uri="{FF2B5EF4-FFF2-40B4-BE49-F238E27FC236}">
                <a16:creationId xmlns:a16="http://schemas.microsoft.com/office/drawing/2014/main" id="{4A93E8FA-6F55-C04A-B68D-DBE2E302ED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476704" y="3110359"/>
            <a:ext cx="5307724" cy="3874640"/>
          </a:xfrm>
          <a:prstGeom prst="rect">
            <a:avLst/>
          </a:prstGeom>
          <a:noFill/>
          <a:ln w="9525">
            <a:noFill/>
            <a:miter lim="800000"/>
            <a:headEnd/>
            <a:tailEnd/>
          </a:ln>
        </p:spPr>
      </p:pic>
      <p:pic>
        <p:nvPicPr>
          <p:cNvPr id="5" name="Content Placeholder 3">
            <a:extLst>
              <a:ext uri="{FF2B5EF4-FFF2-40B4-BE49-F238E27FC236}">
                <a16:creationId xmlns:a16="http://schemas.microsoft.com/office/drawing/2014/main" id="{B508392D-DA45-5141-93DE-5643CF34EC33}"/>
              </a:ext>
            </a:extLst>
          </p:cNvPr>
          <p:cNvPicPr>
            <a:picLocks noChangeAspect="1"/>
          </p:cNvPicPr>
          <p:nvPr/>
        </p:nvPicPr>
        <p:blipFill rotWithShape="1">
          <a:blip r:embed="rId3"/>
          <a:srcRect r="22083" b="3"/>
          <a:stretch/>
        </p:blipFill>
        <p:spPr bwMode="auto">
          <a:xfrm>
            <a:off x="7898374" y="1253386"/>
            <a:ext cx="4078007" cy="5552937"/>
          </a:xfrm>
          <a:prstGeom prst="rect">
            <a:avLst/>
          </a:prstGeom>
          <a:noFill/>
          <a:ln w="12700">
            <a:solidFill>
              <a:schemeClr val="tx1"/>
            </a:solidFill>
          </a:ln>
          <a:effectLst/>
        </p:spPr>
      </p:pic>
      <p:sp>
        <p:nvSpPr>
          <p:cNvPr id="8" name="Rounded Rectangle 7">
            <a:extLst>
              <a:ext uri="{FF2B5EF4-FFF2-40B4-BE49-F238E27FC236}">
                <a16:creationId xmlns:a16="http://schemas.microsoft.com/office/drawing/2014/main" id="{B941A108-8869-8B4D-B547-7EB99FC0931D}"/>
              </a:ext>
            </a:extLst>
          </p:cNvPr>
          <p:cNvSpPr/>
          <p:nvPr/>
        </p:nvSpPr>
        <p:spPr>
          <a:xfrm>
            <a:off x="2890345" y="1253049"/>
            <a:ext cx="2480442" cy="680854"/>
          </a:xfrm>
          <a:prstGeom prst="roundRect">
            <a:avLst/>
          </a:prstGeom>
          <a:solidFill>
            <a:schemeClr val="bg1"/>
          </a:solidFill>
          <a:ln w="19050">
            <a:solidFill>
              <a:schemeClr val="accent1">
                <a:lumMod val="50000"/>
              </a:schemeClr>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r>
              <a:rPr lang="en-US" dirty="0">
                <a:solidFill>
                  <a:schemeClr val="tx1"/>
                </a:solidFill>
              </a:rPr>
              <a:t>Classification tasks</a:t>
            </a:r>
          </a:p>
        </p:txBody>
      </p:sp>
      <p:sp>
        <p:nvSpPr>
          <p:cNvPr id="9" name="Rounded Rectangle 8">
            <a:extLst>
              <a:ext uri="{FF2B5EF4-FFF2-40B4-BE49-F238E27FC236}">
                <a16:creationId xmlns:a16="http://schemas.microsoft.com/office/drawing/2014/main" id="{BE5DBC8F-74A9-8641-A683-8A078CECC1AB}"/>
              </a:ext>
            </a:extLst>
          </p:cNvPr>
          <p:cNvSpPr/>
          <p:nvPr/>
        </p:nvSpPr>
        <p:spPr>
          <a:xfrm>
            <a:off x="877613" y="2219649"/>
            <a:ext cx="2569779" cy="680854"/>
          </a:xfrm>
          <a:prstGeom prst="roundRect">
            <a:avLst/>
          </a:prstGeom>
          <a:solidFill>
            <a:schemeClr val="bg1"/>
          </a:solidFill>
          <a:ln w="19050">
            <a:solidFill>
              <a:schemeClr val="accent1">
                <a:lumMod val="50000"/>
              </a:schemeClr>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r>
              <a:rPr lang="en-US" dirty="0">
                <a:solidFill>
                  <a:schemeClr val="tx1"/>
                </a:solidFill>
              </a:rPr>
              <a:t>Precision medicine</a:t>
            </a:r>
          </a:p>
        </p:txBody>
      </p:sp>
      <p:sp>
        <p:nvSpPr>
          <p:cNvPr id="10" name="Rounded Rectangle 9">
            <a:extLst>
              <a:ext uri="{FF2B5EF4-FFF2-40B4-BE49-F238E27FC236}">
                <a16:creationId xmlns:a16="http://schemas.microsoft.com/office/drawing/2014/main" id="{4BCE1648-AD84-3C45-A963-084809EECFF1}"/>
              </a:ext>
            </a:extLst>
          </p:cNvPr>
          <p:cNvSpPr/>
          <p:nvPr/>
        </p:nvSpPr>
        <p:spPr>
          <a:xfrm>
            <a:off x="4561337" y="2216712"/>
            <a:ext cx="2669779" cy="680854"/>
          </a:xfrm>
          <a:prstGeom prst="roundRect">
            <a:avLst/>
          </a:prstGeom>
          <a:solidFill>
            <a:schemeClr val="bg1"/>
          </a:solidFill>
          <a:ln w="19050">
            <a:solidFill>
              <a:schemeClr val="accent1">
                <a:lumMod val="50000"/>
              </a:schemeClr>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r>
              <a:rPr lang="en-US" dirty="0">
                <a:solidFill>
                  <a:schemeClr val="tx1"/>
                </a:solidFill>
              </a:rPr>
              <a:t>Specialized cohorts</a:t>
            </a:r>
          </a:p>
        </p:txBody>
      </p:sp>
      <p:cxnSp>
        <p:nvCxnSpPr>
          <p:cNvPr id="12" name="Straight Arrow Connector 11">
            <a:extLst>
              <a:ext uri="{FF2B5EF4-FFF2-40B4-BE49-F238E27FC236}">
                <a16:creationId xmlns:a16="http://schemas.microsoft.com/office/drawing/2014/main" id="{73ABBA93-C5E8-EF40-8643-E9B2188FBA22}"/>
              </a:ext>
            </a:extLst>
          </p:cNvPr>
          <p:cNvCxnSpPr>
            <a:cxnSpLocks/>
            <a:endCxn id="9" idx="0"/>
          </p:cNvCxnSpPr>
          <p:nvPr/>
        </p:nvCxnSpPr>
        <p:spPr>
          <a:xfrm flipH="1">
            <a:off x="2162503" y="1618593"/>
            <a:ext cx="727842" cy="601056"/>
          </a:xfrm>
          <a:prstGeom prst="straightConnector1">
            <a:avLst/>
          </a:prstGeom>
          <a:ln w="50800">
            <a:solidFill>
              <a:schemeClr val="bg1">
                <a:lumMod val="50000"/>
              </a:schemeClr>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E6A3637-1A33-6641-B722-CDB7D7F99DBD}"/>
              </a:ext>
            </a:extLst>
          </p:cNvPr>
          <p:cNvCxnSpPr>
            <a:cxnSpLocks/>
            <a:stCxn id="8" idx="3"/>
          </p:cNvCxnSpPr>
          <p:nvPr/>
        </p:nvCxnSpPr>
        <p:spPr>
          <a:xfrm>
            <a:off x="5370787" y="1593476"/>
            <a:ext cx="722586" cy="626173"/>
          </a:xfrm>
          <a:prstGeom prst="straightConnector1">
            <a:avLst/>
          </a:prstGeom>
          <a:ln w="50800">
            <a:solidFill>
              <a:schemeClr val="bg1">
                <a:lumMod val="50000"/>
              </a:schemeClr>
            </a:solidFill>
            <a:miter lim="800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735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FD8FC-DBFF-8B4A-8473-793BBF1B35C6}"/>
              </a:ext>
            </a:extLst>
          </p:cNvPr>
          <p:cNvSpPr>
            <a:spLocks noGrp="1"/>
          </p:cNvSpPr>
          <p:nvPr>
            <p:ph type="title"/>
          </p:nvPr>
        </p:nvSpPr>
        <p:spPr>
          <a:xfrm>
            <a:off x="429767" y="274320"/>
            <a:ext cx="11430000" cy="535531"/>
          </a:xfrm>
        </p:spPr>
        <p:txBody>
          <a:bodyPr/>
          <a:lstStyle/>
          <a:p>
            <a:r>
              <a:rPr lang="en-US" dirty="0"/>
              <a:t>Data extraction from cancer pathology reports</a:t>
            </a:r>
          </a:p>
        </p:txBody>
      </p:sp>
      <p:sp>
        <p:nvSpPr>
          <p:cNvPr id="6" name="Rounded Rectangle 5">
            <a:extLst>
              <a:ext uri="{FF2B5EF4-FFF2-40B4-BE49-F238E27FC236}">
                <a16:creationId xmlns:a16="http://schemas.microsoft.com/office/drawing/2014/main" id="{38784BC2-627D-D94C-9391-8A40C949689D}"/>
              </a:ext>
            </a:extLst>
          </p:cNvPr>
          <p:cNvSpPr/>
          <p:nvPr/>
        </p:nvSpPr>
        <p:spPr>
          <a:xfrm>
            <a:off x="429769" y="967853"/>
            <a:ext cx="2971800" cy="2661369"/>
          </a:xfrm>
          <a:prstGeom prst="roundRect">
            <a:avLst/>
          </a:prstGeom>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rPr>
              <a:t>NLP Model Search</a:t>
            </a:r>
          </a:p>
          <a:p>
            <a:pPr algn="ctr"/>
            <a:endParaRPr lang="en-US" sz="2400" dirty="0">
              <a:solidFill>
                <a:sysClr val="windowText" lastClr="000000"/>
              </a:solidFill>
            </a:endParaRPr>
          </a:p>
          <a:p>
            <a:pPr algn="ctr"/>
            <a:endParaRPr lang="en-US" sz="2400" dirty="0">
              <a:solidFill>
                <a:sysClr val="windowText" lastClr="000000"/>
              </a:solidFill>
            </a:endParaRPr>
          </a:p>
          <a:p>
            <a:pPr algn="ctr"/>
            <a:endParaRPr lang="en-US" sz="2400" dirty="0">
              <a:solidFill>
                <a:sysClr val="windowText" lastClr="000000"/>
              </a:solidFill>
            </a:endParaRPr>
          </a:p>
          <a:p>
            <a:pPr algn="ctr"/>
            <a:endParaRPr lang="en-US" dirty="0">
              <a:solidFill>
                <a:sysClr val="windowText" lastClr="000000"/>
              </a:solidFill>
            </a:endParaRPr>
          </a:p>
          <a:p>
            <a:pPr algn="ctr"/>
            <a:endParaRPr lang="en-US" dirty="0">
              <a:solidFill>
                <a:sysClr val="windowText" lastClr="000000"/>
              </a:solidFill>
            </a:endParaRPr>
          </a:p>
        </p:txBody>
      </p:sp>
      <p:sp>
        <p:nvSpPr>
          <p:cNvPr id="7" name="Rounded Rectangle 6">
            <a:extLst>
              <a:ext uri="{FF2B5EF4-FFF2-40B4-BE49-F238E27FC236}">
                <a16:creationId xmlns:a16="http://schemas.microsoft.com/office/drawing/2014/main" id="{70C53E20-DBF0-7145-A278-40C49A070748}"/>
              </a:ext>
            </a:extLst>
          </p:cNvPr>
          <p:cNvSpPr/>
          <p:nvPr/>
        </p:nvSpPr>
        <p:spPr>
          <a:xfrm>
            <a:off x="679499" y="3240741"/>
            <a:ext cx="2468880" cy="27432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rPr>
              <a:t>Recurrent neural networks </a:t>
            </a:r>
          </a:p>
        </p:txBody>
      </p:sp>
      <p:sp>
        <p:nvSpPr>
          <p:cNvPr id="8" name="Rounded Rectangle 7">
            <a:extLst>
              <a:ext uri="{FF2B5EF4-FFF2-40B4-BE49-F238E27FC236}">
                <a16:creationId xmlns:a16="http://schemas.microsoft.com/office/drawing/2014/main" id="{C5661EAF-D37C-C643-8959-5CD8F4CC7BA5}"/>
              </a:ext>
            </a:extLst>
          </p:cNvPr>
          <p:cNvSpPr/>
          <p:nvPr/>
        </p:nvSpPr>
        <p:spPr>
          <a:xfrm>
            <a:off x="679499" y="2752566"/>
            <a:ext cx="2468880" cy="44227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rPr>
              <a:t>Self-attention neural networks </a:t>
            </a:r>
          </a:p>
        </p:txBody>
      </p:sp>
      <p:sp>
        <p:nvSpPr>
          <p:cNvPr id="9" name="Rounded Rectangle 8">
            <a:extLst>
              <a:ext uri="{FF2B5EF4-FFF2-40B4-BE49-F238E27FC236}">
                <a16:creationId xmlns:a16="http://schemas.microsoft.com/office/drawing/2014/main" id="{0C457326-CD55-C945-8E9F-5E2DD2BCDC35}"/>
              </a:ext>
            </a:extLst>
          </p:cNvPr>
          <p:cNvSpPr/>
          <p:nvPr/>
        </p:nvSpPr>
        <p:spPr>
          <a:xfrm>
            <a:off x="679499" y="2269536"/>
            <a:ext cx="2468880" cy="44227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rPr>
              <a:t>Convolutional neural networks </a:t>
            </a:r>
          </a:p>
        </p:txBody>
      </p:sp>
      <p:sp>
        <p:nvSpPr>
          <p:cNvPr id="10" name="Rounded Rectangle 9">
            <a:extLst>
              <a:ext uri="{FF2B5EF4-FFF2-40B4-BE49-F238E27FC236}">
                <a16:creationId xmlns:a16="http://schemas.microsoft.com/office/drawing/2014/main" id="{0617179B-4123-2E46-A6AB-5A24B4BB56CD}"/>
              </a:ext>
            </a:extLst>
          </p:cNvPr>
          <p:cNvSpPr/>
          <p:nvPr/>
        </p:nvSpPr>
        <p:spPr>
          <a:xfrm>
            <a:off x="670378" y="1955325"/>
            <a:ext cx="2468880" cy="27432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rPr>
              <a:t>Multi-task neural networks </a:t>
            </a:r>
          </a:p>
        </p:txBody>
      </p:sp>
      <p:sp>
        <p:nvSpPr>
          <p:cNvPr id="11" name="Rounded Rectangle 10">
            <a:extLst>
              <a:ext uri="{FF2B5EF4-FFF2-40B4-BE49-F238E27FC236}">
                <a16:creationId xmlns:a16="http://schemas.microsoft.com/office/drawing/2014/main" id="{FF8A3CAB-DEA3-7D45-97B0-EBCED942ED6D}"/>
              </a:ext>
            </a:extLst>
          </p:cNvPr>
          <p:cNvSpPr/>
          <p:nvPr/>
        </p:nvSpPr>
        <p:spPr>
          <a:xfrm>
            <a:off x="428383" y="3789381"/>
            <a:ext cx="2971800" cy="2100766"/>
          </a:xfrm>
          <a:prstGeom prst="roundRect">
            <a:avLst/>
          </a:prstGeom>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rPr>
              <a:t>Data setup</a:t>
            </a:r>
          </a:p>
          <a:p>
            <a:pPr algn="ctr"/>
            <a:endParaRPr lang="en-US" sz="2400" dirty="0">
              <a:solidFill>
                <a:sysClr val="windowText" lastClr="000000"/>
              </a:solidFill>
            </a:endParaRPr>
          </a:p>
          <a:p>
            <a:pPr algn="ctr"/>
            <a:endParaRPr lang="en-US" sz="2400" dirty="0">
              <a:solidFill>
                <a:sysClr val="windowText" lastClr="000000"/>
              </a:solidFill>
            </a:endParaRPr>
          </a:p>
          <a:p>
            <a:pPr algn="ctr"/>
            <a:endParaRPr lang="en-US" sz="2400" dirty="0">
              <a:solidFill>
                <a:sysClr val="windowText" lastClr="000000"/>
              </a:solidFill>
            </a:endParaRPr>
          </a:p>
          <a:p>
            <a:pPr algn="ctr"/>
            <a:endParaRPr lang="en-US" dirty="0">
              <a:solidFill>
                <a:sysClr val="windowText" lastClr="000000"/>
              </a:solidFill>
            </a:endParaRPr>
          </a:p>
          <a:p>
            <a:pPr algn="ctr"/>
            <a:endParaRPr lang="en-US" dirty="0">
              <a:solidFill>
                <a:sysClr val="windowText" lastClr="000000"/>
              </a:solidFill>
            </a:endParaRPr>
          </a:p>
        </p:txBody>
      </p:sp>
      <p:sp>
        <p:nvSpPr>
          <p:cNvPr id="12" name="Rounded Rectangle 11">
            <a:extLst>
              <a:ext uri="{FF2B5EF4-FFF2-40B4-BE49-F238E27FC236}">
                <a16:creationId xmlns:a16="http://schemas.microsoft.com/office/drawing/2014/main" id="{B5850F51-BE77-F44D-8087-ACE6152F9556}"/>
              </a:ext>
            </a:extLst>
          </p:cNvPr>
          <p:cNvSpPr/>
          <p:nvPr/>
        </p:nvSpPr>
        <p:spPr>
          <a:xfrm>
            <a:off x="673015" y="4364466"/>
            <a:ext cx="2468880" cy="6400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rPr>
              <a:t>Generation: Character-based recurrent neural network</a:t>
            </a:r>
          </a:p>
        </p:txBody>
      </p:sp>
      <p:sp>
        <p:nvSpPr>
          <p:cNvPr id="13" name="Rounded Rectangle 12">
            <a:extLst>
              <a:ext uri="{FF2B5EF4-FFF2-40B4-BE49-F238E27FC236}">
                <a16:creationId xmlns:a16="http://schemas.microsoft.com/office/drawing/2014/main" id="{DA869717-E074-B44D-BE8A-E9A56E21C499}"/>
              </a:ext>
            </a:extLst>
          </p:cNvPr>
          <p:cNvSpPr/>
          <p:nvPr/>
        </p:nvSpPr>
        <p:spPr>
          <a:xfrm>
            <a:off x="663171" y="5054272"/>
            <a:ext cx="2468880" cy="69345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rPr>
              <a:t>Word embeddings: Word2Vec</a:t>
            </a:r>
            <a:r>
              <a:rPr lang="en-US" sz="1400">
                <a:solidFill>
                  <a:sysClr val="windowText" lastClr="000000"/>
                </a:solidFill>
              </a:rPr>
              <a:t>, CUI2Vec, </a:t>
            </a:r>
            <a:r>
              <a:rPr lang="en-US" sz="1400" dirty="0">
                <a:solidFill>
                  <a:sysClr val="windowText" lastClr="000000"/>
                </a:solidFill>
              </a:rPr>
              <a:t>and </a:t>
            </a:r>
            <a:r>
              <a:rPr lang="en-US" sz="1400" dirty="0" err="1">
                <a:solidFill>
                  <a:sysClr val="windowText" lastClr="000000"/>
                </a:solidFill>
              </a:rPr>
              <a:t>FastText</a:t>
            </a:r>
            <a:endParaRPr lang="en-US" sz="1400" dirty="0">
              <a:solidFill>
                <a:sysClr val="windowText" lastClr="000000"/>
              </a:solidFill>
            </a:endParaRPr>
          </a:p>
        </p:txBody>
      </p:sp>
      <p:sp>
        <p:nvSpPr>
          <p:cNvPr id="14" name="Right Brace 13">
            <a:extLst>
              <a:ext uri="{FF2B5EF4-FFF2-40B4-BE49-F238E27FC236}">
                <a16:creationId xmlns:a16="http://schemas.microsoft.com/office/drawing/2014/main" id="{77384991-710F-AD4B-9608-EAE2A86595A1}"/>
              </a:ext>
            </a:extLst>
          </p:cNvPr>
          <p:cNvSpPr/>
          <p:nvPr/>
        </p:nvSpPr>
        <p:spPr>
          <a:xfrm>
            <a:off x="3398109" y="2185002"/>
            <a:ext cx="305049" cy="2513423"/>
          </a:xfrm>
          <a:prstGeom prst="rightBrace">
            <a:avLst>
              <a:gd name="adj1" fmla="val 8333"/>
              <a:gd name="adj2" fmla="val 48607"/>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Down Arrow 14">
            <a:extLst>
              <a:ext uri="{FF2B5EF4-FFF2-40B4-BE49-F238E27FC236}">
                <a16:creationId xmlns:a16="http://schemas.microsoft.com/office/drawing/2014/main" id="{47AFFF0A-058E-9043-B63B-AB2B01BD7A76}"/>
              </a:ext>
            </a:extLst>
          </p:cNvPr>
          <p:cNvSpPr/>
          <p:nvPr/>
        </p:nvSpPr>
        <p:spPr>
          <a:xfrm>
            <a:off x="5655462" y="1709652"/>
            <a:ext cx="369334" cy="3499784"/>
          </a:xfrm>
          <a:prstGeom prst="downArrow">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a:extLst>
              <a:ext uri="{FF2B5EF4-FFF2-40B4-BE49-F238E27FC236}">
                <a16:creationId xmlns:a16="http://schemas.microsoft.com/office/drawing/2014/main" id="{384FC461-B8AC-3C48-BBC8-9A1BE614E324}"/>
              </a:ext>
            </a:extLst>
          </p:cNvPr>
          <p:cNvSpPr/>
          <p:nvPr/>
        </p:nvSpPr>
        <p:spPr>
          <a:xfrm>
            <a:off x="3950208" y="2074742"/>
            <a:ext cx="1828800" cy="4572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Supervised </a:t>
            </a:r>
          </a:p>
        </p:txBody>
      </p:sp>
      <p:sp>
        <p:nvSpPr>
          <p:cNvPr id="17" name="Rounded Rectangle 16">
            <a:extLst>
              <a:ext uri="{FF2B5EF4-FFF2-40B4-BE49-F238E27FC236}">
                <a16:creationId xmlns:a16="http://schemas.microsoft.com/office/drawing/2014/main" id="{484DFC66-BAFD-EA43-8913-862547338CD2}"/>
              </a:ext>
            </a:extLst>
          </p:cNvPr>
          <p:cNvSpPr/>
          <p:nvPr/>
        </p:nvSpPr>
        <p:spPr>
          <a:xfrm>
            <a:off x="3950208" y="3172022"/>
            <a:ext cx="1828800" cy="4572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Semi-supervised</a:t>
            </a:r>
          </a:p>
        </p:txBody>
      </p:sp>
      <p:sp>
        <p:nvSpPr>
          <p:cNvPr id="18" name="Rounded Rectangle 17">
            <a:extLst>
              <a:ext uri="{FF2B5EF4-FFF2-40B4-BE49-F238E27FC236}">
                <a16:creationId xmlns:a16="http://schemas.microsoft.com/office/drawing/2014/main" id="{C490C415-06DF-9E46-AE34-CDD922E2B378}"/>
              </a:ext>
            </a:extLst>
          </p:cNvPr>
          <p:cNvSpPr/>
          <p:nvPr/>
        </p:nvSpPr>
        <p:spPr>
          <a:xfrm>
            <a:off x="3952719" y="4269302"/>
            <a:ext cx="1828800" cy="4572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Unsupervised</a:t>
            </a:r>
          </a:p>
        </p:txBody>
      </p:sp>
      <p:sp>
        <p:nvSpPr>
          <p:cNvPr id="19" name="TextBox 18">
            <a:extLst>
              <a:ext uri="{FF2B5EF4-FFF2-40B4-BE49-F238E27FC236}">
                <a16:creationId xmlns:a16="http://schemas.microsoft.com/office/drawing/2014/main" id="{92F17CE7-9F6A-F34A-B8B8-8D90F57F3972}"/>
              </a:ext>
            </a:extLst>
          </p:cNvPr>
          <p:cNvSpPr txBox="1"/>
          <p:nvPr/>
        </p:nvSpPr>
        <p:spPr>
          <a:xfrm rot="16200000">
            <a:off x="4050776" y="2911368"/>
            <a:ext cx="4226804" cy="369332"/>
          </a:xfrm>
          <a:prstGeom prst="rect">
            <a:avLst/>
          </a:prstGeom>
          <a:noFill/>
        </p:spPr>
        <p:txBody>
          <a:bodyPr wrap="square" rtlCol="0">
            <a:spAutoFit/>
          </a:bodyPr>
          <a:lstStyle/>
          <a:p>
            <a:r>
              <a:rPr lang="en-US" dirty="0"/>
              <a:t>Increasing robustness to label quality</a:t>
            </a:r>
          </a:p>
        </p:txBody>
      </p:sp>
      <p:sp>
        <p:nvSpPr>
          <p:cNvPr id="20" name="Rounded Rectangle 19">
            <a:extLst>
              <a:ext uri="{FF2B5EF4-FFF2-40B4-BE49-F238E27FC236}">
                <a16:creationId xmlns:a16="http://schemas.microsoft.com/office/drawing/2014/main" id="{5FAAC7DC-6E79-604D-8C95-0850598D2233}"/>
              </a:ext>
            </a:extLst>
          </p:cNvPr>
          <p:cNvSpPr/>
          <p:nvPr/>
        </p:nvSpPr>
        <p:spPr>
          <a:xfrm>
            <a:off x="7083714" y="1010412"/>
            <a:ext cx="2203479" cy="1733210"/>
          </a:xfrm>
          <a:prstGeom prst="roundRect">
            <a:avLst/>
          </a:prstGeom>
          <a:solidFill>
            <a:schemeClr val="accent5">
              <a:lumMod val="60000"/>
              <a:lumOff val="40000"/>
            </a:schemeClr>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Scalability across pathology labs, SEER registries, and cancer phenotypes</a:t>
            </a:r>
          </a:p>
        </p:txBody>
      </p:sp>
      <p:sp>
        <p:nvSpPr>
          <p:cNvPr id="21" name="Rectangle 20">
            <a:extLst>
              <a:ext uri="{FF2B5EF4-FFF2-40B4-BE49-F238E27FC236}">
                <a16:creationId xmlns:a16="http://schemas.microsoft.com/office/drawing/2014/main" id="{AB7B2E2F-8146-B74F-8564-14A47E5B6B50}"/>
              </a:ext>
            </a:extLst>
          </p:cNvPr>
          <p:cNvSpPr/>
          <p:nvPr/>
        </p:nvSpPr>
        <p:spPr>
          <a:xfrm>
            <a:off x="7683648" y="2869783"/>
            <a:ext cx="1302266" cy="1765279"/>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7262F10-8AE8-4947-B10D-05D10FCA9435}"/>
              </a:ext>
            </a:extLst>
          </p:cNvPr>
          <p:cNvSpPr/>
          <p:nvPr/>
        </p:nvSpPr>
        <p:spPr>
          <a:xfrm>
            <a:off x="7466973" y="3046575"/>
            <a:ext cx="1302266" cy="1765279"/>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DF4007B-5EFF-974C-89E6-87DCF5850723}"/>
              </a:ext>
            </a:extLst>
          </p:cNvPr>
          <p:cNvSpPr/>
          <p:nvPr/>
        </p:nvSpPr>
        <p:spPr>
          <a:xfrm>
            <a:off x="7250209" y="3247135"/>
            <a:ext cx="1302266" cy="1765279"/>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a:p>
            <a:pPr algn="ctr"/>
            <a:r>
              <a:rPr lang="en-US" sz="1400" dirty="0">
                <a:solidFill>
                  <a:schemeClr val="tx1"/>
                </a:solidFill>
              </a:rPr>
              <a:t>Cancer phenotypes</a:t>
            </a:r>
          </a:p>
          <a:p>
            <a:pPr marL="285750" indent="-285750">
              <a:buFont typeface="Arial" panose="020B0604020202020204" pitchFamily="34" charset="0"/>
              <a:buChar char="•"/>
            </a:pPr>
            <a:r>
              <a:rPr lang="en-US" sz="1400" dirty="0">
                <a:solidFill>
                  <a:schemeClr val="tx1"/>
                </a:solidFill>
              </a:rPr>
              <a:t>Site</a:t>
            </a:r>
          </a:p>
          <a:p>
            <a:pPr marL="285750" indent="-285750">
              <a:buFont typeface="Arial" panose="020B0604020202020204" pitchFamily="34" charset="0"/>
              <a:buChar char="•"/>
            </a:pPr>
            <a:r>
              <a:rPr lang="en-US" sz="1400" dirty="0">
                <a:solidFill>
                  <a:schemeClr val="tx1"/>
                </a:solidFill>
              </a:rPr>
              <a:t>Histology</a:t>
            </a:r>
          </a:p>
          <a:p>
            <a:pPr marL="285750" indent="-285750">
              <a:buFont typeface="Arial" panose="020B0604020202020204" pitchFamily="34" charset="0"/>
              <a:buChar char="•"/>
            </a:pPr>
            <a:r>
              <a:rPr lang="en-US" sz="1400" dirty="0">
                <a:solidFill>
                  <a:schemeClr val="tx1"/>
                </a:solidFill>
              </a:rPr>
              <a:t>Grade</a:t>
            </a:r>
          </a:p>
          <a:p>
            <a:pPr marL="285750" indent="-285750">
              <a:buFont typeface="Arial" panose="020B0604020202020204" pitchFamily="34" charset="0"/>
              <a:buChar char="•"/>
            </a:pPr>
            <a:r>
              <a:rPr lang="en-US" sz="1400" dirty="0">
                <a:solidFill>
                  <a:schemeClr val="tx1"/>
                </a:solidFill>
              </a:rPr>
              <a:t>Behavior</a:t>
            </a:r>
          </a:p>
          <a:p>
            <a:pPr marL="285750" indent="-285750">
              <a:buFont typeface="Arial" panose="020B0604020202020204" pitchFamily="34" charset="0"/>
              <a:buChar char="•"/>
            </a:pPr>
            <a:r>
              <a:rPr lang="en-US" sz="1400" dirty="0">
                <a:solidFill>
                  <a:schemeClr val="tx1"/>
                </a:solidFill>
              </a:rPr>
              <a:t>Laterality</a:t>
            </a:r>
          </a:p>
          <a:p>
            <a:pPr marL="285750" indent="-285750">
              <a:buFont typeface="Arial" panose="020B0604020202020204" pitchFamily="34" charset="0"/>
              <a:buChar char="•"/>
            </a:pPr>
            <a:r>
              <a:rPr lang="en-US" sz="1400" dirty="0">
                <a:solidFill>
                  <a:schemeClr val="tx1"/>
                </a:solidFill>
              </a:rPr>
              <a:t>…</a:t>
            </a:r>
          </a:p>
          <a:p>
            <a:pPr algn="ctr"/>
            <a:endParaRPr lang="en-US" dirty="0">
              <a:solidFill>
                <a:schemeClr val="tx1"/>
              </a:solidFill>
            </a:endParaRPr>
          </a:p>
        </p:txBody>
      </p:sp>
      <p:sp>
        <p:nvSpPr>
          <p:cNvPr id="24" name="Rounded Rectangle 23">
            <a:extLst>
              <a:ext uri="{FF2B5EF4-FFF2-40B4-BE49-F238E27FC236}">
                <a16:creationId xmlns:a16="http://schemas.microsoft.com/office/drawing/2014/main" id="{3E37FDBC-AEF1-6E45-9EBF-F81E91B7BD45}"/>
              </a:ext>
            </a:extLst>
          </p:cNvPr>
          <p:cNvSpPr/>
          <p:nvPr/>
        </p:nvSpPr>
        <p:spPr>
          <a:xfrm>
            <a:off x="9777279" y="1293204"/>
            <a:ext cx="2283544" cy="1802829"/>
          </a:xfrm>
          <a:prstGeom prst="roundRect">
            <a:avLst/>
          </a:prstGeom>
          <a:solidFill>
            <a:schemeClr val="accent5">
              <a:lumMod val="20000"/>
              <a:lumOff val="80000"/>
            </a:schemeClr>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Development &amp; deployment</a:t>
            </a:r>
          </a:p>
          <a:p>
            <a:pPr algn="ctr"/>
            <a:endParaRPr lang="en-US" dirty="0">
              <a:solidFill>
                <a:sysClr val="windowText" lastClr="000000"/>
              </a:solidFill>
            </a:endParaRPr>
          </a:p>
          <a:p>
            <a:pPr algn="ctr"/>
            <a:endParaRPr lang="en-US" dirty="0">
              <a:solidFill>
                <a:sysClr val="windowText" lastClr="000000"/>
              </a:solidFill>
            </a:endParaRPr>
          </a:p>
          <a:p>
            <a:pPr algn="ctr"/>
            <a:endParaRPr lang="en-US" dirty="0">
              <a:solidFill>
                <a:sysClr val="windowText" lastClr="000000"/>
              </a:solidFill>
            </a:endParaRPr>
          </a:p>
          <a:p>
            <a:pPr algn="ctr"/>
            <a:endParaRPr lang="en-US" dirty="0">
              <a:solidFill>
                <a:sysClr val="windowText" lastClr="000000"/>
              </a:solidFill>
            </a:endParaRPr>
          </a:p>
        </p:txBody>
      </p:sp>
      <p:sp>
        <p:nvSpPr>
          <p:cNvPr id="25" name="Diamond 24">
            <a:extLst>
              <a:ext uri="{FF2B5EF4-FFF2-40B4-BE49-F238E27FC236}">
                <a16:creationId xmlns:a16="http://schemas.microsoft.com/office/drawing/2014/main" id="{4900A727-071B-AB4D-9811-BA2FD841A4CB}"/>
              </a:ext>
            </a:extLst>
          </p:cNvPr>
          <p:cNvSpPr/>
          <p:nvPr/>
        </p:nvSpPr>
        <p:spPr>
          <a:xfrm>
            <a:off x="10502915" y="2017009"/>
            <a:ext cx="1081563" cy="1029565"/>
          </a:xfrm>
          <a:prstGeom prst="diamond">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API</a:t>
            </a:r>
          </a:p>
        </p:txBody>
      </p:sp>
      <p:sp>
        <p:nvSpPr>
          <p:cNvPr id="26" name="Rounded Rectangle 25">
            <a:extLst>
              <a:ext uri="{FF2B5EF4-FFF2-40B4-BE49-F238E27FC236}">
                <a16:creationId xmlns:a16="http://schemas.microsoft.com/office/drawing/2014/main" id="{17A099B7-022C-D94A-965A-7B8BE2C1426F}"/>
              </a:ext>
            </a:extLst>
          </p:cNvPr>
          <p:cNvSpPr/>
          <p:nvPr/>
        </p:nvSpPr>
        <p:spPr>
          <a:xfrm>
            <a:off x="9789585" y="3746656"/>
            <a:ext cx="2283544" cy="1713263"/>
          </a:xfrm>
          <a:prstGeom prst="roundRect">
            <a:avLst/>
          </a:prstGeom>
          <a:solidFill>
            <a:schemeClr val="accent5">
              <a:lumMod val="20000"/>
              <a:lumOff val="80000"/>
            </a:schemeClr>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a:p>
            <a:pPr algn="ctr"/>
            <a:r>
              <a:rPr lang="en-US" dirty="0">
                <a:solidFill>
                  <a:sysClr val="windowText" lastClr="000000"/>
                </a:solidFill>
              </a:rPr>
              <a:t>Complete workflow</a:t>
            </a:r>
          </a:p>
          <a:p>
            <a:pPr algn="ctr"/>
            <a:r>
              <a:rPr lang="en-US" dirty="0">
                <a:solidFill>
                  <a:sysClr val="windowText" lastClr="000000"/>
                </a:solidFill>
              </a:rPr>
              <a:t> </a:t>
            </a:r>
          </a:p>
          <a:p>
            <a:pPr algn="ctr"/>
            <a:endParaRPr lang="en-US" dirty="0">
              <a:solidFill>
                <a:sysClr val="windowText" lastClr="000000"/>
              </a:solidFill>
            </a:endParaRPr>
          </a:p>
          <a:p>
            <a:pPr algn="ctr"/>
            <a:endParaRPr lang="en-US" dirty="0">
              <a:solidFill>
                <a:sysClr val="windowText" lastClr="000000"/>
              </a:solidFill>
            </a:endParaRPr>
          </a:p>
          <a:p>
            <a:pPr algn="ctr"/>
            <a:endParaRPr lang="en-US" dirty="0">
              <a:solidFill>
                <a:sysClr val="windowText" lastClr="000000"/>
              </a:solidFill>
            </a:endParaRPr>
          </a:p>
          <a:p>
            <a:pPr algn="ctr"/>
            <a:endParaRPr lang="en-US" dirty="0">
              <a:solidFill>
                <a:sysClr val="windowText" lastClr="000000"/>
              </a:solidFill>
            </a:endParaRPr>
          </a:p>
        </p:txBody>
      </p:sp>
      <p:sp>
        <p:nvSpPr>
          <p:cNvPr id="27" name="Right Brace 26">
            <a:extLst>
              <a:ext uri="{FF2B5EF4-FFF2-40B4-BE49-F238E27FC236}">
                <a16:creationId xmlns:a16="http://schemas.microsoft.com/office/drawing/2014/main" id="{9A0895F6-75AC-3D4B-94E5-95131386AA69}"/>
              </a:ext>
            </a:extLst>
          </p:cNvPr>
          <p:cNvSpPr/>
          <p:nvPr/>
        </p:nvSpPr>
        <p:spPr>
          <a:xfrm>
            <a:off x="6544508" y="2205715"/>
            <a:ext cx="305049" cy="2513423"/>
          </a:xfrm>
          <a:prstGeom prst="rightBrace">
            <a:avLst>
              <a:gd name="adj1" fmla="val 8333"/>
              <a:gd name="adj2" fmla="val 48607"/>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Right Brace 27">
            <a:extLst>
              <a:ext uri="{FF2B5EF4-FFF2-40B4-BE49-F238E27FC236}">
                <a16:creationId xmlns:a16="http://schemas.microsoft.com/office/drawing/2014/main" id="{AE22AA44-B067-1745-8A7F-92E083263C96}"/>
              </a:ext>
            </a:extLst>
          </p:cNvPr>
          <p:cNvSpPr/>
          <p:nvPr/>
        </p:nvSpPr>
        <p:spPr>
          <a:xfrm rot="10800000">
            <a:off x="9448122" y="2211902"/>
            <a:ext cx="329157" cy="2514600"/>
          </a:xfrm>
          <a:prstGeom prst="rightBrace">
            <a:avLst>
              <a:gd name="adj1" fmla="val 8333"/>
              <a:gd name="adj2" fmla="val 48607"/>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Rounded Rectangle 28">
            <a:extLst>
              <a:ext uri="{FF2B5EF4-FFF2-40B4-BE49-F238E27FC236}">
                <a16:creationId xmlns:a16="http://schemas.microsoft.com/office/drawing/2014/main" id="{5B534296-5377-B743-9486-1F0C353FD2F8}"/>
              </a:ext>
            </a:extLst>
          </p:cNvPr>
          <p:cNvSpPr/>
          <p:nvPr/>
        </p:nvSpPr>
        <p:spPr>
          <a:xfrm>
            <a:off x="7083713" y="5092478"/>
            <a:ext cx="2203479" cy="534120"/>
          </a:xfrm>
          <a:prstGeom prst="roundRect">
            <a:avLst/>
          </a:prstGeom>
          <a:solidFill>
            <a:schemeClr val="accent5">
              <a:lumMod val="60000"/>
              <a:lumOff val="40000"/>
            </a:schemeClr>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O(10000) cancer phenotypes</a:t>
            </a:r>
          </a:p>
        </p:txBody>
      </p:sp>
      <p:sp>
        <p:nvSpPr>
          <p:cNvPr id="30" name="Snip Same Side Corner Rectangle 29">
            <a:extLst>
              <a:ext uri="{FF2B5EF4-FFF2-40B4-BE49-F238E27FC236}">
                <a16:creationId xmlns:a16="http://schemas.microsoft.com/office/drawing/2014/main" id="{436ADEC5-0A0F-9F4C-B9EA-14125C5D4520}"/>
              </a:ext>
            </a:extLst>
          </p:cNvPr>
          <p:cNvSpPr/>
          <p:nvPr/>
        </p:nvSpPr>
        <p:spPr>
          <a:xfrm>
            <a:off x="10239557" y="4635062"/>
            <a:ext cx="1469571" cy="574374"/>
          </a:xfrm>
          <a:prstGeom prst="snip2Same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CORAL-2</a:t>
            </a:r>
          </a:p>
        </p:txBody>
      </p:sp>
      <p:sp>
        <p:nvSpPr>
          <p:cNvPr id="31" name="TextBox 30">
            <a:extLst>
              <a:ext uri="{FF2B5EF4-FFF2-40B4-BE49-F238E27FC236}">
                <a16:creationId xmlns:a16="http://schemas.microsoft.com/office/drawing/2014/main" id="{D167F060-9EBC-9944-BD3C-8719411BBD04}"/>
              </a:ext>
            </a:extLst>
          </p:cNvPr>
          <p:cNvSpPr txBox="1"/>
          <p:nvPr/>
        </p:nvSpPr>
        <p:spPr>
          <a:xfrm>
            <a:off x="882689" y="5939938"/>
            <a:ext cx="10426621" cy="461665"/>
          </a:xfrm>
          <a:prstGeom prst="rect">
            <a:avLst/>
          </a:prstGeom>
          <a:noFill/>
        </p:spPr>
        <p:txBody>
          <a:bodyPr wrap="square" rtlCol="0">
            <a:spAutoFit/>
          </a:bodyPr>
          <a:lstStyle/>
          <a:p>
            <a:r>
              <a:rPr lang="en-US" sz="2400" dirty="0"/>
              <a:t>Population-scale deep learning supporting data-driven cancer epidemiology</a:t>
            </a:r>
          </a:p>
        </p:txBody>
      </p:sp>
    </p:spTree>
    <p:extLst>
      <p:ext uri="{BB962C8B-B14F-4D97-AF65-F5344CB8AC3E}">
        <p14:creationId xmlns:p14="http://schemas.microsoft.com/office/powerpoint/2010/main" val="767952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229DA-AF16-B344-9E6A-29CADA4D13DB}"/>
              </a:ext>
            </a:extLst>
          </p:cNvPr>
          <p:cNvSpPr>
            <a:spLocks noGrp="1"/>
          </p:cNvSpPr>
          <p:nvPr>
            <p:ph type="title"/>
          </p:nvPr>
        </p:nvSpPr>
        <p:spPr/>
        <p:txBody>
          <a:bodyPr/>
          <a:lstStyle/>
          <a:p>
            <a:r>
              <a:rPr lang="en-US" dirty="0"/>
              <a:t>Data partitioning</a:t>
            </a:r>
          </a:p>
        </p:txBody>
      </p:sp>
      <p:sp>
        <p:nvSpPr>
          <p:cNvPr id="5" name="Can 4">
            <a:extLst>
              <a:ext uri="{FF2B5EF4-FFF2-40B4-BE49-F238E27FC236}">
                <a16:creationId xmlns:a16="http://schemas.microsoft.com/office/drawing/2014/main" id="{B7768032-9950-9343-B32C-7C26699FFE04}"/>
              </a:ext>
            </a:extLst>
          </p:cNvPr>
          <p:cNvSpPr/>
          <p:nvPr/>
        </p:nvSpPr>
        <p:spPr>
          <a:xfrm>
            <a:off x="3127465" y="4850176"/>
            <a:ext cx="1570659" cy="851337"/>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an 5">
            <a:extLst>
              <a:ext uri="{FF2B5EF4-FFF2-40B4-BE49-F238E27FC236}">
                <a16:creationId xmlns:a16="http://schemas.microsoft.com/office/drawing/2014/main" id="{22DA1152-9BFE-5B41-8C37-17612B6658A4}"/>
              </a:ext>
            </a:extLst>
          </p:cNvPr>
          <p:cNvSpPr/>
          <p:nvPr/>
        </p:nvSpPr>
        <p:spPr>
          <a:xfrm>
            <a:off x="3127465" y="4106018"/>
            <a:ext cx="1570659" cy="851337"/>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an 6">
            <a:extLst>
              <a:ext uri="{FF2B5EF4-FFF2-40B4-BE49-F238E27FC236}">
                <a16:creationId xmlns:a16="http://schemas.microsoft.com/office/drawing/2014/main" id="{409D3C82-09A1-A844-9B92-267338A14F2C}"/>
              </a:ext>
            </a:extLst>
          </p:cNvPr>
          <p:cNvSpPr/>
          <p:nvPr/>
        </p:nvSpPr>
        <p:spPr>
          <a:xfrm>
            <a:off x="3127465" y="3355043"/>
            <a:ext cx="1570659" cy="851337"/>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an 7">
            <a:extLst>
              <a:ext uri="{FF2B5EF4-FFF2-40B4-BE49-F238E27FC236}">
                <a16:creationId xmlns:a16="http://schemas.microsoft.com/office/drawing/2014/main" id="{B6A62583-24E7-4C47-9F3E-EAA0009C4E0E}"/>
              </a:ext>
            </a:extLst>
          </p:cNvPr>
          <p:cNvSpPr/>
          <p:nvPr/>
        </p:nvSpPr>
        <p:spPr>
          <a:xfrm>
            <a:off x="3127465" y="2604067"/>
            <a:ext cx="1570659" cy="851337"/>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an 8">
            <a:extLst>
              <a:ext uri="{FF2B5EF4-FFF2-40B4-BE49-F238E27FC236}">
                <a16:creationId xmlns:a16="http://schemas.microsoft.com/office/drawing/2014/main" id="{FC7D7382-029B-FE4A-B3CE-4234F58C1A3B}"/>
              </a:ext>
            </a:extLst>
          </p:cNvPr>
          <p:cNvSpPr/>
          <p:nvPr/>
        </p:nvSpPr>
        <p:spPr>
          <a:xfrm>
            <a:off x="618953" y="1853091"/>
            <a:ext cx="1755228" cy="3848422"/>
          </a:xfrm>
          <a:prstGeom prst="ca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err="1"/>
              <a:t>ePathReport</a:t>
            </a:r>
            <a:r>
              <a:rPr lang="en-US" dirty="0"/>
              <a:t> dataset</a:t>
            </a:r>
          </a:p>
          <a:p>
            <a:pPr algn="ctr"/>
            <a:endParaRPr lang="en-US" dirty="0"/>
          </a:p>
          <a:p>
            <a:pPr algn="ctr"/>
            <a:r>
              <a:rPr lang="en-US" dirty="0"/>
              <a:t>~1 million reports</a:t>
            </a:r>
          </a:p>
        </p:txBody>
      </p:sp>
      <p:sp>
        <p:nvSpPr>
          <p:cNvPr id="10" name="Can 9">
            <a:extLst>
              <a:ext uri="{FF2B5EF4-FFF2-40B4-BE49-F238E27FC236}">
                <a16:creationId xmlns:a16="http://schemas.microsoft.com/office/drawing/2014/main" id="{88B96114-074C-DC4E-BFB5-172DE1718110}"/>
              </a:ext>
            </a:extLst>
          </p:cNvPr>
          <p:cNvSpPr/>
          <p:nvPr/>
        </p:nvSpPr>
        <p:spPr>
          <a:xfrm>
            <a:off x="3127465" y="1853091"/>
            <a:ext cx="1570659" cy="851337"/>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Arrow 10">
            <a:extLst>
              <a:ext uri="{FF2B5EF4-FFF2-40B4-BE49-F238E27FC236}">
                <a16:creationId xmlns:a16="http://schemas.microsoft.com/office/drawing/2014/main" id="{64A59837-B278-0348-88E4-FFB170247EF3}"/>
              </a:ext>
            </a:extLst>
          </p:cNvPr>
          <p:cNvSpPr/>
          <p:nvPr/>
        </p:nvSpPr>
        <p:spPr>
          <a:xfrm>
            <a:off x="2519016" y="3780711"/>
            <a:ext cx="463612" cy="246001"/>
          </a:xfrm>
          <a:prstGeom prst="rightArrow">
            <a:avLst/>
          </a:prstGeom>
          <a:solidFill>
            <a:schemeClr val="bg1"/>
          </a:solidFill>
          <a:ln w="19050">
            <a:solidFill>
              <a:schemeClr val="accent1">
                <a:lumMod val="50000"/>
              </a:schemeClr>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12" name="Right Arrow 11">
            <a:extLst>
              <a:ext uri="{FF2B5EF4-FFF2-40B4-BE49-F238E27FC236}">
                <a16:creationId xmlns:a16="http://schemas.microsoft.com/office/drawing/2014/main" id="{9B00EF3B-92D4-AC49-A345-A183547F862B}"/>
              </a:ext>
            </a:extLst>
          </p:cNvPr>
          <p:cNvSpPr/>
          <p:nvPr/>
        </p:nvSpPr>
        <p:spPr>
          <a:xfrm>
            <a:off x="2519016" y="4531686"/>
            <a:ext cx="463612" cy="246001"/>
          </a:xfrm>
          <a:prstGeom prst="rightArrow">
            <a:avLst/>
          </a:prstGeom>
          <a:solidFill>
            <a:schemeClr val="bg1"/>
          </a:solidFill>
          <a:ln w="19050">
            <a:solidFill>
              <a:schemeClr val="accent1">
                <a:lumMod val="50000"/>
              </a:schemeClr>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13" name="Right Arrow 12">
            <a:extLst>
              <a:ext uri="{FF2B5EF4-FFF2-40B4-BE49-F238E27FC236}">
                <a16:creationId xmlns:a16="http://schemas.microsoft.com/office/drawing/2014/main" id="{7F5A55E1-6538-AA44-9742-F591D97147A4}"/>
              </a:ext>
            </a:extLst>
          </p:cNvPr>
          <p:cNvSpPr/>
          <p:nvPr/>
        </p:nvSpPr>
        <p:spPr>
          <a:xfrm>
            <a:off x="2525485" y="5152843"/>
            <a:ext cx="463612" cy="246002"/>
          </a:xfrm>
          <a:prstGeom prst="rightArrow">
            <a:avLst/>
          </a:prstGeom>
          <a:solidFill>
            <a:schemeClr val="bg1"/>
          </a:solidFill>
          <a:ln w="19050">
            <a:solidFill>
              <a:schemeClr val="accent1">
                <a:lumMod val="50000"/>
              </a:schemeClr>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14" name="Right Arrow 13">
            <a:extLst>
              <a:ext uri="{FF2B5EF4-FFF2-40B4-BE49-F238E27FC236}">
                <a16:creationId xmlns:a16="http://schemas.microsoft.com/office/drawing/2014/main" id="{3A763D8D-E33E-BA45-BBA8-CDCF31A45A60}"/>
              </a:ext>
            </a:extLst>
          </p:cNvPr>
          <p:cNvSpPr/>
          <p:nvPr/>
        </p:nvSpPr>
        <p:spPr>
          <a:xfrm>
            <a:off x="2525485" y="3038279"/>
            <a:ext cx="463612" cy="246001"/>
          </a:xfrm>
          <a:prstGeom prst="rightArrow">
            <a:avLst/>
          </a:prstGeom>
          <a:solidFill>
            <a:schemeClr val="bg1"/>
          </a:solidFill>
          <a:ln w="19050">
            <a:solidFill>
              <a:schemeClr val="accent1">
                <a:lumMod val="50000"/>
              </a:schemeClr>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15" name="Right Arrow 14">
            <a:extLst>
              <a:ext uri="{FF2B5EF4-FFF2-40B4-BE49-F238E27FC236}">
                <a16:creationId xmlns:a16="http://schemas.microsoft.com/office/drawing/2014/main" id="{4D2B0500-779D-744D-8805-6A9FBC458D82}"/>
              </a:ext>
            </a:extLst>
          </p:cNvPr>
          <p:cNvSpPr/>
          <p:nvPr/>
        </p:nvSpPr>
        <p:spPr>
          <a:xfrm>
            <a:off x="2519016" y="2152912"/>
            <a:ext cx="463612" cy="246001"/>
          </a:xfrm>
          <a:prstGeom prst="rightArrow">
            <a:avLst/>
          </a:prstGeom>
          <a:solidFill>
            <a:schemeClr val="bg1"/>
          </a:solidFill>
          <a:ln w="19050">
            <a:solidFill>
              <a:schemeClr val="accent1">
                <a:lumMod val="50000"/>
              </a:schemeClr>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3" name="Rectangle 2">
            <a:extLst>
              <a:ext uri="{FF2B5EF4-FFF2-40B4-BE49-F238E27FC236}">
                <a16:creationId xmlns:a16="http://schemas.microsoft.com/office/drawing/2014/main" id="{C61AA2C7-924C-B74C-86AA-A2E19CAC5B1C}"/>
              </a:ext>
            </a:extLst>
          </p:cNvPr>
          <p:cNvSpPr/>
          <p:nvPr/>
        </p:nvSpPr>
        <p:spPr>
          <a:xfrm>
            <a:off x="5451408" y="1667493"/>
            <a:ext cx="6096000" cy="4219617"/>
          </a:xfrm>
          <a:prstGeom prst="rect">
            <a:avLst/>
          </a:prstGeom>
          <a:ln w="25400">
            <a:solidFill>
              <a:schemeClr val="bg1">
                <a:lumMod val="50000"/>
              </a:schemeClr>
            </a:solidFill>
          </a:ln>
        </p:spPr>
        <p:txBody>
          <a:bodyPr>
            <a:spAutoFit/>
          </a:bodyPr>
          <a:lstStyle/>
          <a:p>
            <a:pPr>
              <a:lnSpc>
                <a:spcPct val="90000"/>
              </a:lnSpc>
            </a:pPr>
            <a:r>
              <a:rPr lang="en-US" sz="2800" dirty="0"/>
              <a:t>Why partition dataset?</a:t>
            </a:r>
          </a:p>
          <a:p>
            <a:pPr marL="457200" indent="-457200">
              <a:lnSpc>
                <a:spcPct val="90000"/>
              </a:lnSpc>
              <a:buFont typeface="+mj-lt"/>
              <a:buAutoNum type="arabicPeriod"/>
            </a:pPr>
            <a:r>
              <a:rPr lang="en-US" sz="2800" dirty="0"/>
              <a:t>Expose additional levels of parallelism during training</a:t>
            </a:r>
          </a:p>
          <a:p>
            <a:pPr marL="457200" indent="-457200">
              <a:lnSpc>
                <a:spcPct val="90000"/>
              </a:lnSpc>
              <a:buFont typeface="+mj-lt"/>
              <a:buAutoNum type="arabicPeriod"/>
            </a:pPr>
            <a:r>
              <a:rPr lang="en-US" sz="2800" dirty="0"/>
              <a:t>Improve models themselves</a:t>
            </a:r>
          </a:p>
          <a:p>
            <a:pPr marL="914400" lvl="1" indent="-457200">
              <a:lnSpc>
                <a:spcPct val="90000"/>
              </a:lnSpc>
              <a:buFont typeface="Arial" panose="020B0604020202020204" pitchFamily="34" charset="0"/>
              <a:buChar char="•"/>
            </a:pPr>
            <a:r>
              <a:rPr lang="en-US" sz="2800" dirty="0"/>
              <a:t>Targeting</a:t>
            </a:r>
          </a:p>
          <a:p>
            <a:pPr marL="914400" lvl="1" indent="-457200">
              <a:lnSpc>
                <a:spcPct val="90000"/>
              </a:lnSpc>
              <a:buFont typeface="Arial" panose="020B0604020202020204" pitchFamily="34" charset="0"/>
              <a:buChar char="•"/>
            </a:pPr>
            <a:r>
              <a:rPr lang="en-US" sz="2800" dirty="0"/>
              <a:t>Robustness</a:t>
            </a:r>
          </a:p>
          <a:p>
            <a:pPr lvl="1">
              <a:lnSpc>
                <a:spcPct val="90000"/>
              </a:lnSpc>
            </a:pPr>
            <a:endParaRPr lang="en-US" sz="2800" dirty="0"/>
          </a:p>
          <a:p>
            <a:pPr>
              <a:lnSpc>
                <a:spcPct val="90000"/>
              </a:lnSpc>
            </a:pPr>
            <a:r>
              <a:rPr lang="en-US" sz="2800" dirty="0"/>
              <a:t>How to partition dataset?</a:t>
            </a:r>
          </a:p>
          <a:p>
            <a:pPr marL="457200" indent="-457200">
              <a:lnSpc>
                <a:spcPct val="90000"/>
              </a:lnSpc>
              <a:buFont typeface="+mj-lt"/>
              <a:buAutoNum type="arabicPeriod"/>
            </a:pPr>
            <a:r>
              <a:rPr lang="en-US" sz="2800" dirty="0"/>
              <a:t>Group similar reports</a:t>
            </a:r>
          </a:p>
          <a:p>
            <a:pPr marL="457200" indent="-457200">
              <a:lnSpc>
                <a:spcPct val="90000"/>
              </a:lnSpc>
              <a:buFont typeface="+mj-lt"/>
              <a:buAutoNum type="arabicPeriod"/>
            </a:pPr>
            <a:r>
              <a:rPr lang="en-US" sz="2800" dirty="0"/>
              <a:t>Randomly </a:t>
            </a:r>
          </a:p>
          <a:p>
            <a:pPr marL="800100" lvl="1" indent="-342900">
              <a:lnSpc>
                <a:spcPct val="90000"/>
              </a:lnSpc>
              <a:buFont typeface="+mj-lt"/>
              <a:buAutoNum type="arabicPeriod"/>
            </a:pPr>
            <a:endParaRPr lang="en-US" dirty="0"/>
          </a:p>
        </p:txBody>
      </p:sp>
    </p:spTree>
    <p:extLst>
      <p:ext uri="{BB962C8B-B14F-4D97-AF65-F5344CB8AC3E}">
        <p14:creationId xmlns:p14="http://schemas.microsoft.com/office/powerpoint/2010/main" val="709666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44841-573B-0941-AD24-59E2954E96AC}"/>
              </a:ext>
            </a:extLst>
          </p:cNvPr>
          <p:cNvSpPr>
            <a:spLocks noGrp="1"/>
          </p:cNvSpPr>
          <p:nvPr>
            <p:ph type="title"/>
          </p:nvPr>
        </p:nvSpPr>
        <p:spPr/>
        <p:txBody>
          <a:bodyPr/>
          <a:lstStyle/>
          <a:p>
            <a:r>
              <a:rPr lang="en-US" dirty="0"/>
              <a:t>Example topographical/morphological data partitioning</a:t>
            </a:r>
          </a:p>
        </p:txBody>
      </p:sp>
      <p:graphicFrame>
        <p:nvGraphicFramePr>
          <p:cNvPr id="4" name="Content Placeholder 3">
            <a:extLst>
              <a:ext uri="{FF2B5EF4-FFF2-40B4-BE49-F238E27FC236}">
                <a16:creationId xmlns:a16="http://schemas.microsoft.com/office/drawing/2014/main" id="{4685E6CC-DF0E-EE42-806C-DB5CBC0A8E0D}"/>
              </a:ext>
            </a:extLst>
          </p:cNvPr>
          <p:cNvGraphicFramePr>
            <a:graphicFrameLocks noGrp="1"/>
          </p:cNvGraphicFramePr>
          <p:nvPr>
            <p:ph idx="1"/>
            <p:extLst>
              <p:ext uri="{D42A27DB-BD31-4B8C-83A1-F6EECF244321}">
                <p14:modId xmlns:p14="http://schemas.microsoft.com/office/powerpoint/2010/main" val="3619626629"/>
              </p:ext>
            </p:extLst>
          </p:nvPr>
        </p:nvGraphicFramePr>
        <p:xfrm>
          <a:off x="447675" y="1146175"/>
          <a:ext cx="11430000" cy="4886960"/>
        </p:xfrm>
        <a:graphic>
          <a:graphicData uri="http://schemas.openxmlformats.org/drawingml/2006/table">
            <a:tbl>
              <a:tblPr firstRow="1" bandRow="1">
                <a:tableStyleId>{5C22544A-7EE6-4342-B048-85BDC9FD1C3A}</a:tableStyleId>
              </a:tblPr>
              <a:tblGrid>
                <a:gridCol w="3810000">
                  <a:extLst>
                    <a:ext uri="{9D8B030D-6E8A-4147-A177-3AD203B41FA5}">
                      <a16:colId xmlns:a16="http://schemas.microsoft.com/office/drawing/2014/main" val="3281650471"/>
                    </a:ext>
                  </a:extLst>
                </a:gridCol>
                <a:gridCol w="3810000">
                  <a:extLst>
                    <a:ext uri="{9D8B030D-6E8A-4147-A177-3AD203B41FA5}">
                      <a16:colId xmlns:a16="http://schemas.microsoft.com/office/drawing/2014/main" val="737277058"/>
                    </a:ext>
                  </a:extLst>
                </a:gridCol>
                <a:gridCol w="3810000">
                  <a:extLst>
                    <a:ext uri="{9D8B030D-6E8A-4147-A177-3AD203B41FA5}">
                      <a16:colId xmlns:a16="http://schemas.microsoft.com/office/drawing/2014/main" val="2166505715"/>
                    </a:ext>
                  </a:extLst>
                </a:gridCol>
              </a:tblGrid>
              <a:tr h="370840">
                <a:tc>
                  <a:txBody>
                    <a:bodyPr/>
                    <a:lstStyle/>
                    <a:p>
                      <a:pPr algn="ctr"/>
                      <a:r>
                        <a:rPr lang="en-US" dirty="0"/>
                        <a:t>Topography</a:t>
                      </a:r>
                    </a:p>
                  </a:txBody>
                  <a:tcPr/>
                </a:tc>
                <a:tc>
                  <a:txBody>
                    <a:bodyPr/>
                    <a:lstStyle/>
                    <a:p>
                      <a:pPr algn="ctr"/>
                      <a:r>
                        <a:rPr lang="en-US" dirty="0"/>
                        <a:t>Histology</a:t>
                      </a:r>
                    </a:p>
                  </a:txBody>
                  <a:tcPr/>
                </a:tc>
                <a:tc>
                  <a:txBody>
                    <a:bodyPr/>
                    <a:lstStyle/>
                    <a:p>
                      <a:pPr algn="ctr"/>
                      <a:r>
                        <a:rPr lang="en-US" dirty="0"/>
                        <a:t># cases</a:t>
                      </a:r>
                    </a:p>
                  </a:txBody>
                  <a:tcPr/>
                </a:tc>
                <a:extLst>
                  <a:ext uri="{0D108BD9-81ED-4DB2-BD59-A6C34878D82A}">
                    <a16:rowId xmlns:a16="http://schemas.microsoft.com/office/drawing/2014/main" val="45183460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Digestive organs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Adenocarcinomas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44,795</a:t>
                      </a:r>
                    </a:p>
                  </a:txBody>
                  <a:tcPr/>
                </a:tc>
                <a:extLst>
                  <a:ext uri="{0D108BD9-81ED-4DB2-BD59-A6C34878D82A}">
                    <a16:rowId xmlns:a16="http://schemas.microsoft.com/office/drawing/2014/main" val="1737031683"/>
                  </a:ext>
                </a:extLst>
              </a:tr>
              <a:tr h="370840">
                <a:tc>
                  <a:txBody>
                    <a:bodyPr/>
                    <a:lstStyle/>
                    <a:p>
                      <a:pPr algn="ctr"/>
                      <a:r>
                        <a:rPr lang="en-US" sz="1800" kern="1200" dirty="0">
                          <a:solidFill>
                            <a:schemeClr val="dk1"/>
                          </a:solidFill>
                          <a:effectLst/>
                          <a:latin typeface="+mn-lt"/>
                          <a:ea typeface="+mn-ea"/>
                          <a:cs typeface="+mn-cs"/>
                        </a:rPr>
                        <a:t>Respiratory system</a:t>
                      </a:r>
                    </a:p>
                  </a:txBody>
                  <a:tcPr/>
                </a:tc>
                <a:tc>
                  <a:txBody>
                    <a:bodyPr/>
                    <a:lstStyle/>
                    <a:p>
                      <a:pPr algn="ctr"/>
                      <a:r>
                        <a:rPr lang="en-US" sz="1800" kern="1200" dirty="0">
                          <a:solidFill>
                            <a:schemeClr val="dk1"/>
                          </a:solidFill>
                          <a:effectLst/>
                          <a:latin typeface="+mn-lt"/>
                          <a:ea typeface="+mn-ea"/>
                          <a:cs typeface="+mn-cs"/>
                        </a:rPr>
                        <a:t>Squamous carcinomas </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14,588</a:t>
                      </a:r>
                    </a:p>
                  </a:txBody>
                  <a:tcPr/>
                </a:tc>
                <a:extLst>
                  <a:ext uri="{0D108BD9-81ED-4DB2-BD59-A6C34878D82A}">
                    <a16:rowId xmlns:a16="http://schemas.microsoft.com/office/drawing/2014/main" val="2692300283"/>
                  </a:ext>
                </a:extLst>
              </a:tr>
              <a:tr h="370840">
                <a:tc>
                  <a:txBody>
                    <a:bodyPr/>
                    <a:lstStyle/>
                    <a:p>
                      <a:pPr algn="ctr"/>
                      <a:r>
                        <a:rPr lang="en-US" sz="1800" kern="1200" dirty="0">
                          <a:solidFill>
                            <a:schemeClr val="dk1"/>
                          </a:solidFill>
                          <a:effectLst/>
                          <a:latin typeface="+mn-lt"/>
                          <a:ea typeface="+mn-ea"/>
                          <a:cs typeface="+mn-cs"/>
                        </a:rPr>
                        <a:t>Respiratory system</a:t>
                      </a:r>
                    </a:p>
                    <a:p>
                      <a:pPr algn="ctr"/>
                      <a:endParaRPr lang="en-US" dirty="0"/>
                    </a:p>
                  </a:txBody>
                  <a:tcPr/>
                </a:tc>
                <a:tc>
                  <a:txBody>
                    <a:bodyPr/>
                    <a:lstStyle/>
                    <a:p>
                      <a:pPr algn="ctr"/>
                      <a:r>
                        <a:rPr lang="en-US" sz="1800" kern="1200" dirty="0">
                          <a:solidFill>
                            <a:schemeClr val="dk1"/>
                          </a:solidFill>
                          <a:effectLst/>
                          <a:latin typeface="+mn-lt"/>
                          <a:ea typeface="+mn-ea"/>
                          <a:cs typeface="+mn-cs"/>
                        </a:rPr>
                        <a:t>Adenocarcinomas</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18,992</a:t>
                      </a:r>
                    </a:p>
                    <a:p>
                      <a:pPr algn="ctr"/>
                      <a:endParaRPr lang="en-US" dirty="0"/>
                    </a:p>
                  </a:txBody>
                  <a:tcPr/>
                </a:tc>
                <a:extLst>
                  <a:ext uri="{0D108BD9-81ED-4DB2-BD59-A6C34878D82A}">
                    <a16:rowId xmlns:a16="http://schemas.microsoft.com/office/drawing/2014/main" val="3792923412"/>
                  </a:ext>
                </a:extLst>
              </a:tr>
              <a:tr h="370840">
                <a:tc>
                  <a:txBody>
                    <a:bodyPr/>
                    <a:lstStyle/>
                    <a:p>
                      <a:pPr algn="ctr"/>
                      <a:r>
                        <a:rPr lang="en-US" sz="1800" kern="1200" dirty="0">
                          <a:solidFill>
                            <a:schemeClr val="dk1"/>
                          </a:solidFill>
                          <a:effectLst/>
                          <a:latin typeface="+mn-lt"/>
                          <a:ea typeface="+mn-ea"/>
                          <a:cs typeface="+mn-cs"/>
                        </a:rPr>
                        <a:t>Respiratory system</a:t>
                      </a:r>
                    </a:p>
                  </a:txBody>
                  <a:tcPr/>
                </a:tc>
                <a:tc>
                  <a:txBody>
                    <a:bodyPr/>
                    <a:lstStyle/>
                    <a:p>
                      <a:pPr algn="ctr"/>
                      <a:r>
                        <a:rPr lang="en-US" sz="1800" kern="1200" dirty="0">
                          <a:solidFill>
                            <a:schemeClr val="dk1"/>
                          </a:solidFill>
                          <a:effectLst/>
                          <a:latin typeface="+mn-lt"/>
                          <a:ea typeface="+mn-ea"/>
                          <a:cs typeface="+mn-cs"/>
                        </a:rPr>
                        <a:t>Other specific carcinomas</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11,077</a:t>
                      </a:r>
                    </a:p>
                  </a:txBody>
                  <a:tcPr/>
                </a:tc>
                <a:extLst>
                  <a:ext uri="{0D108BD9-81ED-4DB2-BD59-A6C34878D82A}">
                    <a16:rowId xmlns:a16="http://schemas.microsoft.com/office/drawing/2014/main" val="4210650704"/>
                  </a:ext>
                </a:extLst>
              </a:tr>
              <a:tr h="370840">
                <a:tc>
                  <a:txBody>
                    <a:bodyPr/>
                    <a:lstStyle/>
                    <a:p>
                      <a:pPr algn="ctr"/>
                      <a:r>
                        <a:rPr lang="en-US" sz="1800" kern="1200" dirty="0">
                          <a:solidFill>
                            <a:schemeClr val="dk1"/>
                          </a:solidFill>
                          <a:effectLst/>
                          <a:latin typeface="+mn-lt"/>
                          <a:ea typeface="+mn-ea"/>
                          <a:cs typeface="+mn-cs"/>
                        </a:rPr>
                        <a:t>Hematopoietic and reticuloendothelial systems</a:t>
                      </a:r>
                    </a:p>
                  </a:txBody>
                  <a:tcPr/>
                </a:tc>
                <a:tc>
                  <a:txBody>
                    <a:bodyPr/>
                    <a:lstStyle/>
                    <a:p>
                      <a:pPr algn="ctr"/>
                      <a:r>
                        <a:rPr lang="en-US" sz="1800" kern="1200" dirty="0">
                          <a:solidFill>
                            <a:schemeClr val="dk1"/>
                          </a:solidFill>
                          <a:effectLst/>
                          <a:latin typeface="+mn-lt"/>
                          <a:ea typeface="+mn-ea"/>
                          <a:cs typeface="+mn-cs"/>
                        </a:rPr>
                        <a:t>Leukemia</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20,828</a:t>
                      </a:r>
                    </a:p>
                  </a:txBody>
                  <a:tcPr/>
                </a:tc>
                <a:extLst>
                  <a:ext uri="{0D108BD9-81ED-4DB2-BD59-A6C34878D82A}">
                    <a16:rowId xmlns:a16="http://schemas.microsoft.com/office/drawing/2014/main" val="3168499007"/>
                  </a:ext>
                </a:extLst>
              </a:tr>
              <a:tr h="370840">
                <a:tc>
                  <a:txBody>
                    <a:bodyPr/>
                    <a:lstStyle/>
                    <a:p>
                      <a:pPr algn="ctr"/>
                      <a:r>
                        <a:rPr lang="en-US" sz="1800" kern="1200" dirty="0">
                          <a:solidFill>
                            <a:schemeClr val="dk1"/>
                          </a:solidFill>
                          <a:effectLst/>
                          <a:latin typeface="+mn-lt"/>
                          <a:ea typeface="+mn-ea"/>
                          <a:cs typeface="+mn-cs"/>
                        </a:rPr>
                        <a:t>Skin</a:t>
                      </a:r>
                    </a:p>
                  </a:txBody>
                  <a:tcPr/>
                </a:tc>
                <a:tc>
                  <a:txBody>
                    <a:bodyPr/>
                    <a:lstStyle/>
                    <a:p>
                      <a:pPr algn="ctr"/>
                      <a:r>
                        <a:rPr lang="en-US" sz="1800" kern="1200" dirty="0">
                          <a:solidFill>
                            <a:schemeClr val="dk1"/>
                          </a:solidFill>
                          <a:effectLst/>
                          <a:latin typeface="+mn-lt"/>
                          <a:ea typeface="+mn-ea"/>
                          <a:cs typeface="+mn-cs"/>
                        </a:rPr>
                        <a:t>Other specified types of cancer </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14,955</a:t>
                      </a:r>
                    </a:p>
                  </a:txBody>
                  <a:tcPr/>
                </a:tc>
                <a:extLst>
                  <a:ext uri="{0D108BD9-81ED-4DB2-BD59-A6C34878D82A}">
                    <a16:rowId xmlns:a16="http://schemas.microsoft.com/office/drawing/2014/main" val="367638301"/>
                  </a:ext>
                </a:extLst>
              </a:tr>
              <a:tr h="370840">
                <a:tc>
                  <a:txBody>
                    <a:bodyPr/>
                    <a:lstStyle/>
                    <a:p>
                      <a:pPr algn="ctr"/>
                      <a:r>
                        <a:rPr lang="en-US" sz="1800" kern="1200" dirty="0">
                          <a:solidFill>
                            <a:schemeClr val="dk1"/>
                          </a:solidFill>
                          <a:effectLst/>
                          <a:latin typeface="+mn-lt"/>
                          <a:ea typeface="+mn-ea"/>
                          <a:cs typeface="+mn-cs"/>
                        </a:rPr>
                        <a:t>Breast &amp; female genital organs</a:t>
                      </a:r>
                    </a:p>
                  </a:txBody>
                  <a:tcPr/>
                </a:tc>
                <a:tc>
                  <a:txBody>
                    <a:bodyPr/>
                    <a:lstStyle/>
                    <a:p>
                      <a:pPr algn="ctr"/>
                      <a:r>
                        <a:rPr lang="en-US" sz="1800" kern="1200" dirty="0">
                          <a:solidFill>
                            <a:schemeClr val="dk1"/>
                          </a:solidFill>
                          <a:effectLst/>
                          <a:latin typeface="+mn-lt"/>
                          <a:ea typeface="+mn-ea"/>
                          <a:cs typeface="+mn-cs"/>
                        </a:rPr>
                        <a:t>Adenocarcinomas</a:t>
                      </a:r>
                      <a:endParaRPr lang="en-US" dirty="0"/>
                    </a:p>
                  </a:txBody>
                  <a:tcPr/>
                </a:tc>
                <a:tc>
                  <a:txBody>
                    <a:bodyPr/>
                    <a:lstStyle/>
                    <a:p>
                      <a:pPr algn="ctr"/>
                      <a:r>
                        <a:rPr lang="en-US" sz="1800" kern="1200" dirty="0">
                          <a:solidFill>
                            <a:schemeClr val="dk1"/>
                          </a:solidFill>
                          <a:effectLst/>
                          <a:latin typeface="+mn-lt"/>
                          <a:ea typeface="+mn-ea"/>
                          <a:cs typeface="+mn-cs"/>
                        </a:rPr>
                        <a:t>92,246</a:t>
                      </a:r>
                      <a:endParaRPr lang="en-US" dirty="0"/>
                    </a:p>
                  </a:txBody>
                  <a:tcPr/>
                </a:tc>
                <a:extLst>
                  <a:ext uri="{0D108BD9-81ED-4DB2-BD59-A6C34878D82A}">
                    <a16:rowId xmlns:a16="http://schemas.microsoft.com/office/drawing/2014/main" val="3917111183"/>
                  </a:ext>
                </a:extLst>
              </a:tr>
              <a:tr h="370840">
                <a:tc>
                  <a:txBody>
                    <a:bodyPr/>
                    <a:lstStyle/>
                    <a:p>
                      <a:pPr algn="ctr"/>
                      <a:r>
                        <a:rPr lang="en-US" sz="1800" kern="1200" dirty="0">
                          <a:solidFill>
                            <a:schemeClr val="dk1"/>
                          </a:solidFill>
                          <a:effectLst/>
                          <a:latin typeface="+mn-lt"/>
                          <a:ea typeface="+mn-ea"/>
                          <a:cs typeface="+mn-cs"/>
                        </a:rPr>
                        <a:t>Male genital organs</a:t>
                      </a:r>
                    </a:p>
                  </a:txBody>
                  <a:tcPr/>
                </a:tc>
                <a:tc>
                  <a:txBody>
                    <a:bodyPr/>
                    <a:lstStyle/>
                    <a:p>
                      <a:pPr algn="ctr"/>
                      <a:r>
                        <a:rPr lang="en-US" sz="1800" kern="1200" dirty="0">
                          <a:solidFill>
                            <a:schemeClr val="dk1"/>
                          </a:solidFill>
                          <a:effectLst/>
                          <a:latin typeface="+mn-lt"/>
                          <a:ea typeface="+mn-ea"/>
                          <a:cs typeface="+mn-cs"/>
                        </a:rPr>
                        <a:t>Adenocarcinomas</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28,149</a:t>
                      </a:r>
                    </a:p>
                  </a:txBody>
                  <a:tcPr/>
                </a:tc>
                <a:extLst>
                  <a:ext uri="{0D108BD9-81ED-4DB2-BD59-A6C34878D82A}">
                    <a16:rowId xmlns:a16="http://schemas.microsoft.com/office/drawing/2014/main" val="3588266335"/>
                  </a:ext>
                </a:extLst>
              </a:tr>
              <a:tr h="370840">
                <a:tc>
                  <a:txBody>
                    <a:bodyPr/>
                    <a:lstStyle/>
                    <a:p>
                      <a:pPr algn="ctr"/>
                      <a:r>
                        <a:rPr lang="en-US" sz="1800" kern="1200" dirty="0">
                          <a:solidFill>
                            <a:schemeClr val="dk1"/>
                          </a:solidFill>
                          <a:effectLst/>
                          <a:latin typeface="+mn-lt"/>
                          <a:ea typeface="+mn-ea"/>
                          <a:cs typeface="+mn-cs"/>
                        </a:rPr>
                        <a:t>Urinary tract</a:t>
                      </a:r>
                    </a:p>
                  </a:txBody>
                  <a:tcPr/>
                </a:tc>
                <a:tc>
                  <a:txBody>
                    <a:bodyPr/>
                    <a:lstStyle/>
                    <a:p>
                      <a:pPr algn="ctr"/>
                      <a:r>
                        <a:rPr lang="en-US" sz="1800" kern="1200" dirty="0">
                          <a:solidFill>
                            <a:schemeClr val="dk1"/>
                          </a:solidFill>
                          <a:effectLst/>
                          <a:latin typeface="+mn-lt"/>
                          <a:ea typeface="+mn-ea"/>
                          <a:cs typeface="+mn-cs"/>
                        </a:rPr>
                        <a:t>Squamous carcinomas </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18,021</a:t>
                      </a:r>
                    </a:p>
                  </a:txBody>
                  <a:tcPr/>
                </a:tc>
                <a:extLst>
                  <a:ext uri="{0D108BD9-81ED-4DB2-BD59-A6C34878D82A}">
                    <a16:rowId xmlns:a16="http://schemas.microsoft.com/office/drawing/2014/main" val="4148263717"/>
                  </a:ext>
                </a:extLst>
              </a:tr>
              <a:tr h="370840">
                <a:tc>
                  <a:txBody>
                    <a:bodyPr/>
                    <a:lstStyle/>
                    <a:p>
                      <a:pPr algn="ctr"/>
                      <a:r>
                        <a:rPr lang="en-US" sz="1800" kern="1200" dirty="0">
                          <a:solidFill>
                            <a:schemeClr val="dk1"/>
                          </a:solidFill>
                          <a:effectLst/>
                          <a:latin typeface="+mn-lt"/>
                          <a:ea typeface="+mn-ea"/>
                          <a:cs typeface="+mn-cs"/>
                        </a:rPr>
                        <a:t>Lymph nodes, other &amp; ill-defined sites</a:t>
                      </a:r>
                    </a:p>
                  </a:txBody>
                  <a:tcPr/>
                </a:tc>
                <a:tc>
                  <a:txBody>
                    <a:bodyPr/>
                    <a:lstStyle/>
                    <a:p>
                      <a:pPr algn="ctr"/>
                      <a:r>
                        <a:rPr lang="en-US" sz="1800" kern="1200" dirty="0">
                          <a:solidFill>
                            <a:schemeClr val="dk1"/>
                          </a:solidFill>
                          <a:effectLst/>
                          <a:latin typeface="+mn-lt"/>
                          <a:ea typeface="+mn-ea"/>
                          <a:cs typeface="+mn-cs"/>
                        </a:rPr>
                        <a:t>Lymphomas</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14,278</a:t>
                      </a:r>
                    </a:p>
                  </a:txBody>
                  <a:tcPr/>
                </a:tc>
                <a:extLst>
                  <a:ext uri="{0D108BD9-81ED-4DB2-BD59-A6C34878D82A}">
                    <a16:rowId xmlns:a16="http://schemas.microsoft.com/office/drawing/2014/main" val="462666310"/>
                  </a:ext>
                </a:extLst>
              </a:tr>
            </a:tbl>
          </a:graphicData>
        </a:graphic>
      </p:graphicFrame>
    </p:spTree>
    <p:extLst>
      <p:ext uri="{BB962C8B-B14F-4D97-AF65-F5344CB8AC3E}">
        <p14:creationId xmlns:p14="http://schemas.microsoft.com/office/powerpoint/2010/main" val="3945598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2D3C9-1B67-5B4C-B39F-8585CFA149A8}"/>
              </a:ext>
            </a:extLst>
          </p:cNvPr>
          <p:cNvSpPr>
            <a:spLocks noGrp="1"/>
          </p:cNvSpPr>
          <p:nvPr>
            <p:ph type="title"/>
          </p:nvPr>
        </p:nvSpPr>
        <p:spPr>
          <a:xfrm>
            <a:off x="429767" y="274320"/>
            <a:ext cx="11430000" cy="539496"/>
          </a:xfrm>
        </p:spPr>
        <p:txBody>
          <a:bodyPr/>
          <a:lstStyle/>
          <a:p>
            <a:r>
              <a:rPr lang="en-US" dirty="0"/>
              <a:t>HPO workflow</a:t>
            </a:r>
          </a:p>
        </p:txBody>
      </p:sp>
      <p:sp>
        <p:nvSpPr>
          <p:cNvPr id="4" name="Can 3">
            <a:extLst>
              <a:ext uri="{FF2B5EF4-FFF2-40B4-BE49-F238E27FC236}">
                <a16:creationId xmlns:a16="http://schemas.microsoft.com/office/drawing/2014/main" id="{0F5C7672-C367-B143-BE2E-8C9F430E2341}"/>
              </a:ext>
            </a:extLst>
          </p:cNvPr>
          <p:cNvSpPr/>
          <p:nvPr/>
        </p:nvSpPr>
        <p:spPr>
          <a:xfrm>
            <a:off x="3642472" y="5333706"/>
            <a:ext cx="1570659" cy="851337"/>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5" name="Can 4">
            <a:extLst>
              <a:ext uri="{FF2B5EF4-FFF2-40B4-BE49-F238E27FC236}">
                <a16:creationId xmlns:a16="http://schemas.microsoft.com/office/drawing/2014/main" id="{EDC0AFA9-4B0C-A44A-B513-3E80ADF8516C}"/>
              </a:ext>
            </a:extLst>
          </p:cNvPr>
          <p:cNvSpPr/>
          <p:nvPr/>
        </p:nvSpPr>
        <p:spPr>
          <a:xfrm>
            <a:off x="3642472" y="4589548"/>
            <a:ext cx="1570659" cy="851337"/>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Skin, melanoma</a:t>
            </a:r>
          </a:p>
        </p:txBody>
      </p:sp>
      <p:sp>
        <p:nvSpPr>
          <p:cNvPr id="10" name="Can 9">
            <a:extLst>
              <a:ext uri="{FF2B5EF4-FFF2-40B4-BE49-F238E27FC236}">
                <a16:creationId xmlns:a16="http://schemas.microsoft.com/office/drawing/2014/main" id="{BE79E4C8-1EEE-F04C-98F0-99F8F9F634C9}"/>
              </a:ext>
            </a:extLst>
          </p:cNvPr>
          <p:cNvSpPr/>
          <p:nvPr/>
        </p:nvSpPr>
        <p:spPr>
          <a:xfrm>
            <a:off x="3642472" y="3838573"/>
            <a:ext cx="1570659" cy="851337"/>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Lung, carcinoma</a:t>
            </a:r>
          </a:p>
        </p:txBody>
      </p:sp>
      <p:sp>
        <p:nvSpPr>
          <p:cNvPr id="7" name="Can 6">
            <a:extLst>
              <a:ext uri="{FF2B5EF4-FFF2-40B4-BE49-F238E27FC236}">
                <a16:creationId xmlns:a16="http://schemas.microsoft.com/office/drawing/2014/main" id="{90BA0269-E78F-D643-8F49-95F9B28A401A}"/>
              </a:ext>
            </a:extLst>
          </p:cNvPr>
          <p:cNvSpPr/>
          <p:nvPr/>
        </p:nvSpPr>
        <p:spPr>
          <a:xfrm>
            <a:off x="3642472" y="3087597"/>
            <a:ext cx="1570659" cy="851337"/>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Kidney, sarcoma</a:t>
            </a:r>
          </a:p>
        </p:txBody>
      </p:sp>
      <p:sp>
        <p:nvSpPr>
          <p:cNvPr id="8" name="Can 7">
            <a:extLst>
              <a:ext uri="{FF2B5EF4-FFF2-40B4-BE49-F238E27FC236}">
                <a16:creationId xmlns:a16="http://schemas.microsoft.com/office/drawing/2014/main" id="{814128F5-A5C6-334F-A333-AA9E98C658D0}"/>
              </a:ext>
            </a:extLst>
          </p:cNvPr>
          <p:cNvSpPr/>
          <p:nvPr/>
        </p:nvSpPr>
        <p:spPr>
          <a:xfrm>
            <a:off x="1133960" y="2040606"/>
            <a:ext cx="1755228" cy="4144437"/>
          </a:xfrm>
          <a:prstGeom prst="ca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err="1"/>
              <a:t>ePathReport</a:t>
            </a:r>
            <a:r>
              <a:rPr lang="en-US" dirty="0"/>
              <a:t> dataset</a:t>
            </a:r>
          </a:p>
        </p:txBody>
      </p:sp>
      <p:sp>
        <p:nvSpPr>
          <p:cNvPr id="9" name="Can 8">
            <a:extLst>
              <a:ext uri="{FF2B5EF4-FFF2-40B4-BE49-F238E27FC236}">
                <a16:creationId xmlns:a16="http://schemas.microsoft.com/office/drawing/2014/main" id="{81D4C324-927F-EA40-B522-E40608D489AE}"/>
              </a:ext>
            </a:extLst>
          </p:cNvPr>
          <p:cNvSpPr/>
          <p:nvPr/>
        </p:nvSpPr>
        <p:spPr>
          <a:xfrm>
            <a:off x="3642472" y="2336621"/>
            <a:ext cx="1570659" cy="851337"/>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Breast, carcinoma</a:t>
            </a:r>
          </a:p>
        </p:txBody>
      </p:sp>
      <p:sp>
        <p:nvSpPr>
          <p:cNvPr id="12" name="TextBox 11">
            <a:extLst>
              <a:ext uri="{FF2B5EF4-FFF2-40B4-BE49-F238E27FC236}">
                <a16:creationId xmlns:a16="http://schemas.microsoft.com/office/drawing/2014/main" id="{5063C0CD-92D9-E243-B576-7C28DB1C9C12}"/>
              </a:ext>
            </a:extLst>
          </p:cNvPr>
          <p:cNvSpPr txBox="1"/>
          <p:nvPr/>
        </p:nvSpPr>
        <p:spPr>
          <a:xfrm>
            <a:off x="3645996" y="963388"/>
            <a:ext cx="1718441" cy="1323439"/>
          </a:xfrm>
          <a:prstGeom prst="rect">
            <a:avLst/>
          </a:prstGeom>
          <a:noFill/>
        </p:spPr>
        <p:txBody>
          <a:bodyPr wrap="square" lIns="45720" rIns="45720" rtlCol="0">
            <a:spAutoFit/>
          </a:bodyPr>
          <a:lstStyle/>
          <a:p>
            <a:pPr algn="ctr"/>
            <a:r>
              <a:rPr lang="en-US" sz="1600" b="1" dirty="0"/>
              <a:t>Data partition: </a:t>
            </a:r>
            <a:r>
              <a:rPr lang="en-US" sz="1600" dirty="0"/>
              <a:t>Group by high-level topological-morphological classification </a:t>
            </a:r>
          </a:p>
        </p:txBody>
      </p:sp>
      <p:sp>
        <p:nvSpPr>
          <p:cNvPr id="15" name="Right Arrow 14">
            <a:extLst>
              <a:ext uri="{FF2B5EF4-FFF2-40B4-BE49-F238E27FC236}">
                <a16:creationId xmlns:a16="http://schemas.microsoft.com/office/drawing/2014/main" id="{767466A8-CF6C-DA4E-8338-5FB05F1264B7}"/>
              </a:ext>
            </a:extLst>
          </p:cNvPr>
          <p:cNvSpPr/>
          <p:nvPr/>
        </p:nvSpPr>
        <p:spPr>
          <a:xfrm>
            <a:off x="3034023" y="4264241"/>
            <a:ext cx="463612" cy="246001"/>
          </a:xfrm>
          <a:prstGeom prst="rightArrow">
            <a:avLst/>
          </a:prstGeom>
          <a:solidFill>
            <a:schemeClr val="bg1"/>
          </a:solidFill>
          <a:ln w="19050">
            <a:solidFill>
              <a:schemeClr val="accent1">
                <a:lumMod val="50000"/>
              </a:schemeClr>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16" name="Right Arrow 15">
            <a:extLst>
              <a:ext uri="{FF2B5EF4-FFF2-40B4-BE49-F238E27FC236}">
                <a16:creationId xmlns:a16="http://schemas.microsoft.com/office/drawing/2014/main" id="{C5FA9FD8-DC09-A146-8206-63B56517FC3F}"/>
              </a:ext>
            </a:extLst>
          </p:cNvPr>
          <p:cNvSpPr/>
          <p:nvPr/>
        </p:nvSpPr>
        <p:spPr>
          <a:xfrm>
            <a:off x="3034023" y="5015216"/>
            <a:ext cx="463612" cy="246001"/>
          </a:xfrm>
          <a:prstGeom prst="rightArrow">
            <a:avLst/>
          </a:prstGeom>
          <a:solidFill>
            <a:schemeClr val="bg1"/>
          </a:solidFill>
          <a:ln w="19050">
            <a:solidFill>
              <a:schemeClr val="accent1">
                <a:lumMod val="50000"/>
              </a:schemeClr>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17" name="Right Arrow 16">
            <a:extLst>
              <a:ext uri="{FF2B5EF4-FFF2-40B4-BE49-F238E27FC236}">
                <a16:creationId xmlns:a16="http://schemas.microsoft.com/office/drawing/2014/main" id="{778547F8-879B-6E41-B00D-4A587E2D8FA7}"/>
              </a:ext>
            </a:extLst>
          </p:cNvPr>
          <p:cNvSpPr/>
          <p:nvPr/>
        </p:nvSpPr>
        <p:spPr>
          <a:xfrm>
            <a:off x="3040492" y="5636373"/>
            <a:ext cx="463612" cy="246002"/>
          </a:xfrm>
          <a:prstGeom prst="rightArrow">
            <a:avLst/>
          </a:prstGeom>
          <a:solidFill>
            <a:schemeClr val="bg1"/>
          </a:solidFill>
          <a:ln w="19050">
            <a:solidFill>
              <a:schemeClr val="accent1">
                <a:lumMod val="50000"/>
              </a:schemeClr>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18" name="Right Arrow 17">
            <a:extLst>
              <a:ext uri="{FF2B5EF4-FFF2-40B4-BE49-F238E27FC236}">
                <a16:creationId xmlns:a16="http://schemas.microsoft.com/office/drawing/2014/main" id="{B5B84C4E-0EE0-1440-BAC3-1AB92F5E7561}"/>
              </a:ext>
            </a:extLst>
          </p:cNvPr>
          <p:cNvSpPr/>
          <p:nvPr/>
        </p:nvSpPr>
        <p:spPr>
          <a:xfrm>
            <a:off x="3040492" y="3521809"/>
            <a:ext cx="463612" cy="246001"/>
          </a:xfrm>
          <a:prstGeom prst="rightArrow">
            <a:avLst/>
          </a:prstGeom>
          <a:solidFill>
            <a:schemeClr val="bg1"/>
          </a:solidFill>
          <a:ln w="19050">
            <a:solidFill>
              <a:schemeClr val="accent1">
                <a:lumMod val="50000"/>
              </a:schemeClr>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19" name="Right Arrow 18">
            <a:extLst>
              <a:ext uri="{FF2B5EF4-FFF2-40B4-BE49-F238E27FC236}">
                <a16:creationId xmlns:a16="http://schemas.microsoft.com/office/drawing/2014/main" id="{A51B8DC4-EE9E-5B4F-9BCC-71C2AEC3DC4A}"/>
              </a:ext>
            </a:extLst>
          </p:cNvPr>
          <p:cNvSpPr/>
          <p:nvPr/>
        </p:nvSpPr>
        <p:spPr>
          <a:xfrm>
            <a:off x="3034023" y="2636442"/>
            <a:ext cx="463612" cy="246001"/>
          </a:xfrm>
          <a:prstGeom prst="rightArrow">
            <a:avLst/>
          </a:prstGeom>
          <a:solidFill>
            <a:schemeClr val="bg1"/>
          </a:solidFill>
          <a:ln w="19050">
            <a:solidFill>
              <a:schemeClr val="accent1">
                <a:lumMod val="50000"/>
              </a:schemeClr>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43" name="TextBox 42">
            <a:extLst>
              <a:ext uri="{FF2B5EF4-FFF2-40B4-BE49-F238E27FC236}">
                <a16:creationId xmlns:a16="http://schemas.microsoft.com/office/drawing/2014/main" id="{CDF0D339-A8B8-E040-A616-447C7D1E3BAB}"/>
              </a:ext>
            </a:extLst>
          </p:cNvPr>
          <p:cNvSpPr txBox="1"/>
          <p:nvPr/>
        </p:nvSpPr>
        <p:spPr>
          <a:xfrm>
            <a:off x="6016653" y="963388"/>
            <a:ext cx="1824064" cy="1323439"/>
          </a:xfrm>
          <a:prstGeom prst="rect">
            <a:avLst/>
          </a:prstGeom>
          <a:noFill/>
        </p:spPr>
        <p:txBody>
          <a:bodyPr wrap="square" rtlCol="0">
            <a:spAutoFit/>
          </a:bodyPr>
          <a:lstStyle/>
          <a:p>
            <a:pPr algn="ctr"/>
            <a:r>
              <a:rPr lang="en-US" sz="1600" b="1" dirty="0"/>
              <a:t>Hyperparameter optimization:</a:t>
            </a:r>
          </a:p>
          <a:p>
            <a:pPr algn="ctr"/>
            <a:r>
              <a:rPr lang="en-US" sz="1600" dirty="0"/>
              <a:t>Train many models per grouping</a:t>
            </a:r>
          </a:p>
        </p:txBody>
      </p:sp>
      <p:sp>
        <p:nvSpPr>
          <p:cNvPr id="33" name="Rectangle 32">
            <a:extLst>
              <a:ext uri="{FF2B5EF4-FFF2-40B4-BE49-F238E27FC236}">
                <a16:creationId xmlns:a16="http://schemas.microsoft.com/office/drawing/2014/main" id="{45ABE060-1FAE-B849-BD65-087FD22CAD69}"/>
              </a:ext>
            </a:extLst>
          </p:cNvPr>
          <p:cNvSpPr/>
          <p:nvPr/>
        </p:nvSpPr>
        <p:spPr>
          <a:xfrm>
            <a:off x="6348250" y="2474118"/>
            <a:ext cx="1492467" cy="750976"/>
          </a:xfrm>
          <a:prstGeom prst="rect">
            <a:avLst/>
          </a:prstGeom>
          <a:solidFill>
            <a:schemeClr val="accent2"/>
          </a:solidFill>
          <a:ln w="19050">
            <a:solidFill>
              <a:schemeClr val="tx2"/>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ctr">
              <a:lnSpc>
                <a:spcPct val="90000"/>
              </a:lnSpc>
            </a:pPr>
            <a:r>
              <a:rPr lang="en-US" dirty="0">
                <a:solidFill>
                  <a:schemeClr val="tx1"/>
                </a:solidFill>
              </a:rPr>
              <a:t>HPO iterations</a:t>
            </a:r>
          </a:p>
        </p:txBody>
      </p:sp>
      <p:sp>
        <p:nvSpPr>
          <p:cNvPr id="61" name="Rectangle 60">
            <a:extLst>
              <a:ext uri="{FF2B5EF4-FFF2-40B4-BE49-F238E27FC236}">
                <a16:creationId xmlns:a16="http://schemas.microsoft.com/office/drawing/2014/main" id="{6ADCA998-858A-994C-ABB0-80BA93974E5E}"/>
              </a:ext>
            </a:extLst>
          </p:cNvPr>
          <p:cNvSpPr/>
          <p:nvPr/>
        </p:nvSpPr>
        <p:spPr>
          <a:xfrm>
            <a:off x="6348250" y="3521809"/>
            <a:ext cx="1492467" cy="750976"/>
          </a:xfrm>
          <a:prstGeom prst="rect">
            <a:avLst/>
          </a:prstGeom>
          <a:solidFill>
            <a:schemeClr val="accent2"/>
          </a:solidFill>
          <a:ln w="19050">
            <a:solidFill>
              <a:schemeClr val="tx2"/>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ctr">
              <a:lnSpc>
                <a:spcPct val="90000"/>
              </a:lnSpc>
            </a:pPr>
            <a:r>
              <a:rPr lang="en-US" dirty="0">
                <a:solidFill>
                  <a:schemeClr val="tx1"/>
                </a:solidFill>
              </a:rPr>
              <a:t>HPO iterations</a:t>
            </a:r>
          </a:p>
        </p:txBody>
      </p:sp>
      <p:sp>
        <p:nvSpPr>
          <p:cNvPr id="62" name="Rectangle 61">
            <a:extLst>
              <a:ext uri="{FF2B5EF4-FFF2-40B4-BE49-F238E27FC236}">
                <a16:creationId xmlns:a16="http://schemas.microsoft.com/office/drawing/2014/main" id="{67723814-207E-5748-BBE4-A0663C860F27}"/>
              </a:ext>
            </a:extLst>
          </p:cNvPr>
          <p:cNvSpPr/>
          <p:nvPr/>
        </p:nvSpPr>
        <p:spPr>
          <a:xfrm>
            <a:off x="6348250" y="4566247"/>
            <a:ext cx="1492467" cy="750976"/>
          </a:xfrm>
          <a:prstGeom prst="rect">
            <a:avLst/>
          </a:prstGeom>
          <a:solidFill>
            <a:schemeClr val="accent2"/>
          </a:solidFill>
          <a:ln w="19050">
            <a:solidFill>
              <a:schemeClr val="tx2"/>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ctr">
              <a:lnSpc>
                <a:spcPct val="90000"/>
              </a:lnSpc>
            </a:pPr>
            <a:r>
              <a:rPr lang="en-US" dirty="0">
                <a:solidFill>
                  <a:schemeClr val="tx1"/>
                </a:solidFill>
              </a:rPr>
              <a:t>HPO iterations</a:t>
            </a:r>
          </a:p>
        </p:txBody>
      </p:sp>
      <p:sp>
        <p:nvSpPr>
          <p:cNvPr id="63" name="Rectangle 62">
            <a:extLst>
              <a:ext uri="{FF2B5EF4-FFF2-40B4-BE49-F238E27FC236}">
                <a16:creationId xmlns:a16="http://schemas.microsoft.com/office/drawing/2014/main" id="{9CB5DA15-B1FF-4648-9524-24DD46274A05}"/>
              </a:ext>
            </a:extLst>
          </p:cNvPr>
          <p:cNvSpPr/>
          <p:nvPr/>
        </p:nvSpPr>
        <p:spPr>
          <a:xfrm>
            <a:off x="6348250" y="5610685"/>
            <a:ext cx="1492467" cy="750976"/>
          </a:xfrm>
          <a:prstGeom prst="rect">
            <a:avLst/>
          </a:prstGeom>
          <a:solidFill>
            <a:schemeClr val="accent2"/>
          </a:solidFill>
          <a:ln w="19050">
            <a:solidFill>
              <a:schemeClr val="tx2"/>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ctr">
              <a:lnSpc>
                <a:spcPct val="90000"/>
              </a:lnSpc>
            </a:pPr>
            <a:r>
              <a:rPr lang="en-US" dirty="0">
                <a:solidFill>
                  <a:schemeClr val="tx1"/>
                </a:solidFill>
              </a:rPr>
              <a:t>HPO iterations</a:t>
            </a:r>
          </a:p>
        </p:txBody>
      </p:sp>
      <p:cxnSp>
        <p:nvCxnSpPr>
          <p:cNvPr id="35" name="Straight Arrow Connector 34">
            <a:extLst>
              <a:ext uri="{FF2B5EF4-FFF2-40B4-BE49-F238E27FC236}">
                <a16:creationId xmlns:a16="http://schemas.microsoft.com/office/drawing/2014/main" id="{DCD1842A-2B85-0F4D-87E6-CEC147816C78}"/>
              </a:ext>
            </a:extLst>
          </p:cNvPr>
          <p:cNvCxnSpPr>
            <a:cxnSpLocks/>
          </p:cNvCxnSpPr>
          <p:nvPr/>
        </p:nvCxnSpPr>
        <p:spPr>
          <a:xfrm>
            <a:off x="5290865" y="2759442"/>
            <a:ext cx="983813" cy="0"/>
          </a:xfrm>
          <a:prstGeom prst="straightConnector1">
            <a:avLst/>
          </a:prstGeom>
          <a:ln w="57150">
            <a:solidFill>
              <a:schemeClr val="tx2"/>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36" name="Down Arrow 35">
            <a:extLst>
              <a:ext uri="{FF2B5EF4-FFF2-40B4-BE49-F238E27FC236}">
                <a16:creationId xmlns:a16="http://schemas.microsoft.com/office/drawing/2014/main" id="{39B7F9CC-5E86-DA40-B01B-1E24F2357F21}"/>
              </a:ext>
            </a:extLst>
          </p:cNvPr>
          <p:cNvSpPr/>
          <p:nvPr/>
        </p:nvSpPr>
        <p:spPr>
          <a:xfrm>
            <a:off x="6910553" y="3237752"/>
            <a:ext cx="367860" cy="191248"/>
          </a:xfrm>
          <a:prstGeom prst="downArrow">
            <a:avLst/>
          </a:prstGeom>
          <a:solidFill>
            <a:schemeClr val="bg1"/>
          </a:solidFill>
          <a:ln w="19050">
            <a:solidFill>
              <a:schemeClr val="accent1">
                <a:lumMod val="50000"/>
              </a:schemeClr>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67" name="Down Arrow 66">
            <a:extLst>
              <a:ext uri="{FF2B5EF4-FFF2-40B4-BE49-F238E27FC236}">
                <a16:creationId xmlns:a16="http://schemas.microsoft.com/office/drawing/2014/main" id="{83A17C6B-40B7-0F42-AB38-EBCB0A69D2EF}"/>
              </a:ext>
            </a:extLst>
          </p:cNvPr>
          <p:cNvSpPr/>
          <p:nvPr/>
        </p:nvSpPr>
        <p:spPr>
          <a:xfrm>
            <a:off x="6910553" y="4291617"/>
            <a:ext cx="367860" cy="191248"/>
          </a:xfrm>
          <a:prstGeom prst="downArrow">
            <a:avLst/>
          </a:prstGeom>
          <a:solidFill>
            <a:schemeClr val="bg1"/>
          </a:solidFill>
          <a:ln w="19050">
            <a:solidFill>
              <a:schemeClr val="accent1">
                <a:lumMod val="50000"/>
              </a:schemeClr>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68" name="Down Arrow 67">
            <a:extLst>
              <a:ext uri="{FF2B5EF4-FFF2-40B4-BE49-F238E27FC236}">
                <a16:creationId xmlns:a16="http://schemas.microsoft.com/office/drawing/2014/main" id="{66273DEB-F1FD-0A4B-B190-A8A7BD07FAB2}"/>
              </a:ext>
            </a:extLst>
          </p:cNvPr>
          <p:cNvSpPr/>
          <p:nvPr/>
        </p:nvSpPr>
        <p:spPr>
          <a:xfrm>
            <a:off x="6910553" y="5345261"/>
            <a:ext cx="367860" cy="191248"/>
          </a:xfrm>
          <a:prstGeom prst="downArrow">
            <a:avLst/>
          </a:prstGeom>
          <a:solidFill>
            <a:schemeClr val="bg1"/>
          </a:solidFill>
          <a:ln w="19050">
            <a:solidFill>
              <a:schemeClr val="accent1">
                <a:lumMod val="50000"/>
              </a:schemeClr>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3" name="Oval 2">
            <a:extLst>
              <a:ext uri="{FF2B5EF4-FFF2-40B4-BE49-F238E27FC236}">
                <a16:creationId xmlns:a16="http://schemas.microsoft.com/office/drawing/2014/main" id="{DCD56B03-A633-1E49-86F5-98F467E5AFC2}"/>
              </a:ext>
            </a:extLst>
          </p:cNvPr>
          <p:cNvSpPr/>
          <p:nvPr/>
        </p:nvSpPr>
        <p:spPr>
          <a:xfrm>
            <a:off x="8672193" y="5457835"/>
            <a:ext cx="3049158" cy="1056675"/>
          </a:xfrm>
          <a:prstGeom prst="ellipse">
            <a:avLst/>
          </a:prstGeom>
          <a:solidFill>
            <a:schemeClr val="bg1"/>
          </a:solidFill>
          <a:ln w="19050">
            <a:solidFill>
              <a:schemeClr val="accent1">
                <a:lumMod val="50000"/>
              </a:schemeClr>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lnSpc>
                <a:spcPct val="90000"/>
              </a:lnSpc>
            </a:pPr>
            <a:r>
              <a:rPr lang="en-US" dirty="0">
                <a:solidFill>
                  <a:schemeClr val="tx1"/>
                </a:solidFill>
              </a:rPr>
              <a:t>Optimal hyperparameters per group</a:t>
            </a:r>
          </a:p>
        </p:txBody>
      </p:sp>
      <p:cxnSp>
        <p:nvCxnSpPr>
          <p:cNvPr id="26" name="Straight Arrow Connector 25">
            <a:extLst>
              <a:ext uri="{FF2B5EF4-FFF2-40B4-BE49-F238E27FC236}">
                <a16:creationId xmlns:a16="http://schemas.microsoft.com/office/drawing/2014/main" id="{B803A77E-F55E-104F-A887-8BF811C995EF}"/>
              </a:ext>
            </a:extLst>
          </p:cNvPr>
          <p:cNvCxnSpPr>
            <a:cxnSpLocks/>
          </p:cNvCxnSpPr>
          <p:nvPr/>
        </p:nvCxnSpPr>
        <p:spPr>
          <a:xfrm>
            <a:off x="7944727" y="5997159"/>
            <a:ext cx="610694" cy="0"/>
          </a:xfrm>
          <a:prstGeom prst="straightConnector1">
            <a:avLst/>
          </a:prstGeom>
          <a:ln w="57150">
            <a:solidFill>
              <a:schemeClr val="tx2"/>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1" name="Curved Left Arrow 10">
            <a:extLst>
              <a:ext uri="{FF2B5EF4-FFF2-40B4-BE49-F238E27FC236}">
                <a16:creationId xmlns:a16="http://schemas.microsoft.com/office/drawing/2014/main" id="{D141576C-9039-484F-A8DA-7D8FB2237914}"/>
              </a:ext>
            </a:extLst>
          </p:cNvPr>
          <p:cNvSpPr/>
          <p:nvPr/>
        </p:nvSpPr>
        <p:spPr>
          <a:xfrm>
            <a:off x="8050924" y="2636442"/>
            <a:ext cx="966952" cy="1536165"/>
          </a:xfrm>
          <a:prstGeom prst="curvedLeftArrow">
            <a:avLst/>
          </a:prstGeom>
          <a:solidFill>
            <a:schemeClr val="bg1"/>
          </a:solidFill>
          <a:ln w="19050">
            <a:solidFill>
              <a:schemeClr val="accent1">
                <a:lumMod val="50000"/>
              </a:schemeClr>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29" name="TextBox 28">
            <a:extLst>
              <a:ext uri="{FF2B5EF4-FFF2-40B4-BE49-F238E27FC236}">
                <a16:creationId xmlns:a16="http://schemas.microsoft.com/office/drawing/2014/main" id="{77DEAABC-A290-7349-8B7D-BFC6D4B0D7C4}"/>
              </a:ext>
            </a:extLst>
          </p:cNvPr>
          <p:cNvSpPr txBox="1"/>
          <p:nvPr/>
        </p:nvSpPr>
        <p:spPr>
          <a:xfrm>
            <a:off x="9151508" y="3040988"/>
            <a:ext cx="1824064" cy="584775"/>
          </a:xfrm>
          <a:prstGeom prst="rect">
            <a:avLst/>
          </a:prstGeom>
          <a:noFill/>
        </p:spPr>
        <p:txBody>
          <a:bodyPr wrap="square" rtlCol="0">
            <a:spAutoFit/>
          </a:bodyPr>
          <a:lstStyle/>
          <a:p>
            <a:pPr algn="ctr"/>
            <a:r>
              <a:rPr lang="en-US" sz="1600" b="1" dirty="0"/>
              <a:t>Model parameter inheritance</a:t>
            </a:r>
          </a:p>
        </p:txBody>
      </p:sp>
    </p:spTree>
    <p:extLst>
      <p:ext uri="{BB962C8B-B14F-4D97-AF65-F5344CB8AC3E}">
        <p14:creationId xmlns:p14="http://schemas.microsoft.com/office/powerpoint/2010/main" val="3521537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2BE56-52B8-994D-9B99-21398CB223D6}"/>
              </a:ext>
            </a:extLst>
          </p:cNvPr>
          <p:cNvSpPr>
            <a:spLocks noGrp="1"/>
          </p:cNvSpPr>
          <p:nvPr>
            <p:ph type="title"/>
          </p:nvPr>
        </p:nvSpPr>
        <p:spPr/>
        <p:txBody>
          <a:bodyPr/>
          <a:lstStyle/>
          <a:p>
            <a:r>
              <a:rPr lang="en-US" dirty="0"/>
              <a:t>Multi-task convolutional neural network architecture</a:t>
            </a:r>
          </a:p>
        </p:txBody>
      </p:sp>
      <p:pic>
        <p:nvPicPr>
          <p:cNvPr id="5" name="Content Placeholder 4">
            <a:extLst>
              <a:ext uri="{FF2B5EF4-FFF2-40B4-BE49-F238E27FC236}">
                <a16:creationId xmlns:a16="http://schemas.microsoft.com/office/drawing/2014/main" id="{9B8855F7-CBC1-9F48-99CC-6960F3DAAA9E}"/>
              </a:ext>
            </a:extLst>
          </p:cNvPr>
          <p:cNvPicPr>
            <a:picLocks noGrp="1" noChangeAspect="1"/>
          </p:cNvPicPr>
          <p:nvPr>
            <p:ph idx="1"/>
          </p:nvPr>
        </p:nvPicPr>
        <p:blipFill>
          <a:blip r:embed="rId2"/>
          <a:stretch>
            <a:fillRect/>
          </a:stretch>
        </p:blipFill>
        <p:spPr>
          <a:xfrm>
            <a:off x="1130666" y="1229519"/>
            <a:ext cx="10028202" cy="4398962"/>
          </a:xfrm>
        </p:spPr>
      </p:pic>
    </p:spTree>
    <p:extLst>
      <p:ext uri="{BB962C8B-B14F-4D97-AF65-F5344CB8AC3E}">
        <p14:creationId xmlns:p14="http://schemas.microsoft.com/office/powerpoint/2010/main" val="2930670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2BE56-52B8-994D-9B99-21398CB223D6}"/>
              </a:ext>
            </a:extLst>
          </p:cNvPr>
          <p:cNvSpPr>
            <a:spLocks noGrp="1"/>
          </p:cNvSpPr>
          <p:nvPr>
            <p:ph type="title"/>
          </p:nvPr>
        </p:nvSpPr>
        <p:spPr>
          <a:xfrm>
            <a:off x="429766" y="274320"/>
            <a:ext cx="11762233" cy="978729"/>
          </a:xfrm>
        </p:spPr>
        <p:txBody>
          <a:bodyPr/>
          <a:lstStyle/>
          <a:p>
            <a:r>
              <a:rPr lang="en-US" dirty="0"/>
              <a:t>Optimization for training models via parameter inheritance</a:t>
            </a:r>
          </a:p>
        </p:txBody>
      </p:sp>
      <p:pic>
        <p:nvPicPr>
          <p:cNvPr id="5" name="Content Placeholder 4">
            <a:extLst>
              <a:ext uri="{FF2B5EF4-FFF2-40B4-BE49-F238E27FC236}">
                <a16:creationId xmlns:a16="http://schemas.microsoft.com/office/drawing/2014/main" id="{9B8855F7-CBC1-9F48-99CC-6960F3DAAA9E}"/>
              </a:ext>
            </a:extLst>
          </p:cNvPr>
          <p:cNvPicPr>
            <a:picLocks noGrp="1" noChangeAspect="1"/>
          </p:cNvPicPr>
          <p:nvPr>
            <p:ph idx="1"/>
          </p:nvPr>
        </p:nvPicPr>
        <p:blipFill>
          <a:blip r:embed="rId2"/>
          <a:stretch>
            <a:fillRect/>
          </a:stretch>
        </p:blipFill>
        <p:spPr>
          <a:xfrm>
            <a:off x="508015" y="2080520"/>
            <a:ext cx="5266840" cy="2310348"/>
          </a:xfrm>
        </p:spPr>
      </p:pic>
      <p:pic>
        <p:nvPicPr>
          <p:cNvPr id="7" name="Content Placeholder 4">
            <a:extLst>
              <a:ext uri="{FF2B5EF4-FFF2-40B4-BE49-F238E27FC236}">
                <a16:creationId xmlns:a16="http://schemas.microsoft.com/office/drawing/2014/main" id="{4DADB176-D9C4-894F-A2AB-67D48423C7DA}"/>
              </a:ext>
            </a:extLst>
          </p:cNvPr>
          <p:cNvPicPr>
            <a:picLocks noChangeAspect="1"/>
          </p:cNvPicPr>
          <p:nvPr/>
        </p:nvPicPr>
        <p:blipFill>
          <a:blip r:embed="rId2"/>
          <a:stretch>
            <a:fillRect/>
          </a:stretch>
        </p:blipFill>
        <p:spPr bwMode="auto">
          <a:xfrm>
            <a:off x="6462705" y="1253620"/>
            <a:ext cx="5266840" cy="2310348"/>
          </a:xfrm>
          <a:prstGeom prst="rect">
            <a:avLst/>
          </a:prstGeom>
          <a:noFill/>
          <a:ln w="9525">
            <a:noFill/>
            <a:miter lim="800000"/>
            <a:headEnd/>
            <a:tailEnd/>
          </a:ln>
        </p:spPr>
      </p:pic>
      <p:pic>
        <p:nvPicPr>
          <p:cNvPr id="8" name="Content Placeholder 4">
            <a:extLst>
              <a:ext uri="{FF2B5EF4-FFF2-40B4-BE49-F238E27FC236}">
                <a16:creationId xmlns:a16="http://schemas.microsoft.com/office/drawing/2014/main" id="{AFB86312-64BF-3D47-AFB7-6D4BC0B2525A}"/>
              </a:ext>
            </a:extLst>
          </p:cNvPr>
          <p:cNvPicPr>
            <a:picLocks noChangeAspect="1"/>
          </p:cNvPicPr>
          <p:nvPr/>
        </p:nvPicPr>
        <p:blipFill>
          <a:blip r:embed="rId2"/>
          <a:stretch>
            <a:fillRect/>
          </a:stretch>
        </p:blipFill>
        <p:spPr bwMode="auto">
          <a:xfrm>
            <a:off x="6462705" y="3903859"/>
            <a:ext cx="5266840" cy="2310348"/>
          </a:xfrm>
          <a:prstGeom prst="rect">
            <a:avLst/>
          </a:prstGeom>
          <a:noFill/>
          <a:ln w="9525">
            <a:noFill/>
            <a:miter lim="800000"/>
            <a:headEnd/>
            <a:tailEnd/>
          </a:ln>
        </p:spPr>
      </p:pic>
      <p:sp>
        <p:nvSpPr>
          <p:cNvPr id="9" name="Frame 8">
            <a:extLst>
              <a:ext uri="{FF2B5EF4-FFF2-40B4-BE49-F238E27FC236}">
                <a16:creationId xmlns:a16="http://schemas.microsoft.com/office/drawing/2014/main" id="{6BCD41D2-64AD-A343-BF36-EC633BA0B5F8}"/>
              </a:ext>
            </a:extLst>
          </p:cNvPr>
          <p:cNvSpPr/>
          <p:nvPr/>
        </p:nvSpPr>
        <p:spPr>
          <a:xfrm>
            <a:off x="1108260" y="2181102"/>
            <a:ext cx="2743201" cy="1723697"/>
          </a:xfrm>
          <a:prstGeom prst="frame">
            <a:avLst>
              <a:gd name="adj1" fmla="val 2037"/>
            </a:avLst>
          </a:prstGeom>
          <a:solidFill>
            <a:srgbClr val="A04942"/>
          </a:solidFill>
          <a:ln w="19050">
            <a:solidFill>
              <a:srgbClr val="A04942"/>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10" name="Frame 9">
            <a:extLst>
              <a:ext uri="{FF2B5EF4-FFF2-40B4-BE49-F238E27FC236}">
                <a16:creationId xmlns:a16="http://schemas.microsoft.com/office/drawing/2014/main" id="{06386C71-54C6-3644-95DC-8DFD6C72CA21}"/>
              </a:ext>
            </a:extLst>
          </p:cNvPr>
          <p:cNvSpPr/>
          <p:nvPr/>
        </p:nvSpPr>
        <p:spPr>
          <a:xfrm>
            <a:off x="7030262" y="1359456"/>
            <a:ext cx="2743201" cy="1723697"/>
          </a:xfrm>
          <a:prstGeom prst="frame">
            <a:avLst>
              <a:gd name="adj1" fmla="val 2037"/>
            </a:avLst>
          </a:prstGeom>
          <a:solidFill>
            <a:srgbClr val="A04942"/>
          </a:solidFill>
          <a:ln w="19050">
            <a:solidFill>
              <a:srgbClr val="A04942"/>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11" name="Frame 10">
            <a:extLst>
              <a:ext uri="{FF2B5EF4-FFF2-40B4-BE49-F238E27FC236}">
                <a16:creationId xmlns:a16="http://schemas.microsoft.com/office/drawing/2014/main" id="{3FBC7EAE-1624-0540-9FD0-A1F0C82C2C2B}"/>
              </a:ext>
            </a:extLst>
          </p:cNvPr>
          <p:cNvSpPr/>
          <p:nvPr/>
        </p:nvSpPr>
        <p:spPr>
          <a:xfrm>
            <a:off x="7036674" y="4009695"/>
            <a:ext cx="2743201" cy="1723697"/>
          </a:xfrm>
          <a:prstGeom prst="frame">
            <a:avLst>
              <a:gd name="adj1" fmla="val 2037"/>
            </a:avLst>
          </a:prstGeom>
          <a:solidFill>
            <a:srgbClr val="A04942"/>
          </a:solidFill>
          <a:ln w="19050">
            <a:solidFill>
              <a:srgbClr val="A04942"/>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cxnSp>
        <p:nvCxnSpPr>
          <p:cNvPr id="26" name="Straight Arrow Connector 25">
            <a:extLst>
              <a:ext uri="{FF2B5EF4-FFF2-40B4-BE49-F238E27FC236}">
                <a16:creationId xmlns:a16="http://schemas.microsoft.com/office/drawing/2014/main" id="{CFA76EB4-7DED-1D43-A8E8-A7D6716BECC6}"/>
              </a:ext>
            </a:extLst>
          </p:cNvPr>
          <p:cNvCxnSpPr>
            <a:cxnSpLocks/>
            <a:stCxn id="9" idx="3"/>
          </p:cNvCxnSpPr>
          <p:nvPr/>
        </p:nvCxnSpPr>
        <p:spPr>
          <a:xfrm flipV="1">
            <a:off x="3851461" y="2217685"/>
            <a:ext cx="3178801" cy="825266"/>
          </a:xfrm>
          <a:prstGeom prst="straightConnector1">
            <a:avLst/>
          </a:prstGeom>
          <a:ln w="57150">
            <a:solidFill>
              <a:srgbClr val="FF0000"/>
            </a:solidFill>
            <a:prstDash val="dash"/>
            <a:miter lim="8000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BE72681-1483-F942-A85C-9EB72021C864}"/>
              </a:ext>
            </a:extLst>
          </p:cNvPr>
          <p:cNvCxnSpPr>
            <a:cxnSpLocks/>
            <a:stCxn id="9" idx="3"/>
          </p:cNvCxnSpPr>
          <p:nvPr/>
        </p:nvCxnSpPr>
        <p:spPr>
          <a:xfrm>
            <a:off x="3851461" y="3042951"/>
            <a:ext cx="3185213" cy="1819016"/>
          </a:xfrm>
          <a:prstGeom prst="straightConnector1">
            <a:avLst/>
          </a:prstGeom>
          <a:ln w="57150">
            <a:solidFill>
              <a:srgbClr val="FF0000"/>
            </a:solidFill>
            <a:prstDash val="dash"/>
            <a:miter lim="800000"/>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5A73E0EB-D89C-9D46-8766-3A40337C33A8}"/>
              </a:ext>
            </a:extLst>
          </p:cNvPr>
          <p:cNvSpPr txBox="1"/>
          <p:nvPr/>
        </p:nvSpPr>
        <p:spPr>
          <a:xfrm>
            <a:off x="605500" y="1121987"/>
            <a:ext cx="5490500" cy="757130"/>
          </a:xfrm>
          <a:prstGeom prst="rect">
            <a:avLst/>
          </a:prstGeom>
          <a:noFill/>
        </p:spPr>
        <p:txBody>
          <a:bodyPr wrap="square" rtlCol="0">
            <a:spAutoFit/>
          </a:bodyPr>
          <a:lstStyle/>
          <a:p>
            <a:pPr algn="l">
              <a:lnSpc>
                <a:spcPct val="90000"/>
              </a:lnSpc>
            </a:pPr>
            <a:r>
              <a:rPr lang="en-US" sz="2400" dirty="0">
                <a:latin typeface="+mn-lt"/>
              </a:rPr>
              <a:t>Save weights from one model and use to initialize subsequent models</a:t>
            </a:r>
          </a:p>
        </p:txBody>
      </p:sp>
      <p:sp>
        <p:nvSpPr>
          <p:cNvPr id="33" name="TextBox 32">
            <a:extLst>
              <a:ext uri="{FF2B5EF4-FFF2-40B4-BE49-F238E27FC236}">
                <a16:creationId xmlns:a16="http://schemas.microsoft.com/office/drawing/2014/main" id="{9A26DEC7-84D4-784E-99DE-01A1D2632061}"/>
              </a:ext>
            </a:extLst>
          </p:cNvPr>
          <p:cNvSpPr txBox="1"/>
          <p:nvPr/>
        </p:nvSpPr>
        <p:spPr>
          <a:xfrm>
            <a:off x="508014" y="4597803"/>
            <a:ext cx="5729499" cy="1421928"/>
          </a:xfrm>
          <a:prstGeom prst="rect">
            <a:avLst/>
          </a:prstGeom>
          <a:noFill/>
        </p:spPr>
        <p:txBody>
          <a:bodyPr wrap="square" rtlCol="0">
            <a:spAutoFit/>
          </a:bodyPr>
          <a:lstStyle/>
          <a:p>
            <a:pPr algn="l">
              <a:lnSpc>
                <a:spcPct val="90000"/>
              </a:lnSpc>
            </a:pPr>
            <a:r>
              <a:rPr lang="en-US" sz="2400" dirty="0">
                <a:latin typeface="+mn-lt"/>
              </a:rPr>
              <a:t>During HPO:</a:t>
            </a:r>
          </a:p>
          <a:p>
            <a:pPr marL="457200" indent="-457200" algn="l">
              <a:lnSpc>
                <a:spcPct val="90000"/>
              </a:lnSpc>
              <a:buFont typeface="+mj-lt"/>
              <a:buAutoNum type="arabicPeriod"/>
            </a:pPr>
            <a:r>
              <a:rPr lang="en-US" sz="2400" dirty="0">
                <a:latin typeface="+mn-lt"/>
              </a:rPr>
              <a:t>Train maximally sized model</a:t>
            </a:r>
          </a:p>
          <a:p>
            <a:pPr marL="457200" indent="-457200" algn="l">
              <a:lnSpc>
                <a:spcPct val="90000"/>
              </a:lnSpc>
              <a:buFont typeface="+mj-lt"/>
              <a:buAutoNum type="arabicPeriod"/>
            </a:pPr>
            <a:r>
              <a:rPr lang="en-US" sz="2400" dirty="0">
                <a:latin typeface="+mn-lt"/>
              </a:rPr>
              <a:t>Randomly select subset of weights fitting hyperparameter sizes</a:t>
            </a:r>
          </a:p>
        </p:txBody>
      </p:sp>
    </p:spTree>
    <p:extLst>
      <p:ext uri="{BB962C8B-B14F-4D97-AF65-F5344CB8AC3E}">
        <p14:creationId xmlns:p14="http://schemas.microsoft.com/office/powerpoint/2010/main" val="1267335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0FA39-9F93-014F-B4A6-229BFE5A82EB}"/>
              </a:ext>
            </a:extLst>
          </p:cNvPr>
          <p:cNvSpPr>
            <a:spLocks noGrp="1"/>
          </p:cNvSpPr>
          <p:nvPr>
            <p:ph type="title"/>
          </p:nvPr>
        </p:nvSpPr>
        <p:spPr/>
        <p:txBody>
          <a:bodyPr/>
          <a:lstStyle/>
          <a:p>
            <a:r>
              <a:rPr lang="en-US" dirty="0"/>
              <a:t>Model parameter inheritance</a:t>
            </a:r>
          </a:p>
        </p:txBody>
      </p:sp>
      <p:pic>
        <p:nvPicPr>
          <p:cNvPr id="5" name="Content Placeholder 4">
            <a:extLst>
              <a:ext uri="{FF2B5EF4-FFF2-40B4-BE49-F238E27FC236}">
                <a16:creationId xmlns:a16="http://schemas.microsoft.com/office/drawing/2014/main" id="{E58DACEE-8AFE-EA46-8F5F-F6EF0CA7F878}"/>
              </a:ext>
            </a:extLst>
          </p:cNvPr>
          <p:cNvPicPr>
            <a:picLocks noGrp="1" noChangeAspect="1"/>
          </p:cNvPicPr>
          <p:nvPr>
            <p:ph idx="1"/>
          </p:nvPr>
        </p:nvPicPr>
        <p:blipFill>
          <a:blip r:embed="rId2"/>
          <a:stretch>
            <a:fillRect/>
          </a:stretch>
        </p:blipFill>
        <p:spPr>
          <a:xfrm>
            <a:off x="3083144" y="813816"/>
            <a:ext cx="5840564" cy="2920282"/>
          </a:xfrm>
        </p:spPr>
      </p:pic>
      <p:pic>
        <p:nvPicPr>
          <p:cNvPr id="7" name="Picture 6">
            <a:extLst>
              <a:ext uri="{FF2B5EF4-FFF2-40B4-BE49-F238E27FC236}">
                <a16:creationId xmlns:a16="http://schemas.microsoft.com/office/drawing/2014/main" id="{920D8BF9-0C08-A241-9967-0759D6F35271}"/>
              </a:ext>
            </a:extLst>
          </p:cNvPr>
          <p:cNvPicPr>
            <a:picLocks noChangeAspect="1"/>
          </p:cNvPicPr>
          <p:nvPr/>
        </p:nvPicPr>
        <p:blipFill>
          <a:blip r:embed="rId3"/>
          <a:stretch>
            <a:fillRect/>
          </a:stretch>
        </p:blipFill>
        <p:spPr>
          <a:xfrm>
            <a:off x="5005983" y="3734098"/>
            <a:ext cx="5840564" cy="2920282"/>
          </a:xfrm>
          <a:prstGeom prst="rect">
            <a:avLst/>
          </a:prstGeom>
        </p:spPr>
      </p:pic>
      <p:sp>
        <p:nvSpPr>
          <p:cNvPr id="8" name="TextBox 7">
            <a:extLst>
              <a:ext uri="{FF2B5EF4-FFF2-40B4-BE49-F238E27FC236}">
                <a16:creationId xmlns:a16="http://schemas.microsoft.com/office/drawing/2014/main" id="{24D36A07-B886-104A-9FB8-4746EFD71888}"/>
              </a:ext>
            </a:extLst>
          </p:cNvPr>
          <p:cNvSpPr txBox="1"/>
          <p:nvPr/>
        </p:nvSpPr>
        <p:spPr>
          <a:xfrm>
            <a:off x="800905" y="1849225"/>
            <a:ext cx="1911101" cy="424732"/>
          </a:xfrm>
          <a:prstGeom prst="rect">
            <a:avLst/>
          </a:prstGeom>
          <a:noFill/>
        </p:spPr>
        <p:txBody>
          <a:bodyPr wrap="none" rtlCol="0">
            <a:spAutoFit/>
          </a:bodyPr>
          <a:lstStyle/>
          <a:p>
            <a:pPr algn="l">
              <a:lnSpc>
                <a:spcPct val="90000"/>
              </a:lnSpc>
            </a:pPr>
            <a:r>
              <a:rPr lang="en-US" sz="2400" dirty="0">
                <a:latin typeface="+mn-lt"/>
              </a:rPr>
              <a:t>Training loss</a:t>
            </a:r>
          </a:p>
        </p:txBody>
      </p:sp>
      <p:sp>
        <p:nvSpPr>
          <p:cNvPr id="9" name="TextBox 8">
            <a:extLst>
              <a:ext uri="{FF2B5EF4-FFF2-40B4-BE49-F238E27FC236}">
                <a16:creationId xmlns:a16="http://schemas.microsoft.com/office/drawing/2014/main" id="{38BB2529-BEE8-624C-878B-453EF17B5D1F}"/>
              </a:ext>
            </a:extLst>
          </p:cNvPr>
          <p:cNvSpPr txBox="1"/>
          <p:nvPr/>
        </p:nvSpPr>
        <p:spPr>
          <a:xfrm>
            <a:off x="2324351" y="4769507"/>
            <a:ext cx="2297424" cy="424732"/>
          </a:xfrm>
          <a:prstGeom prst="rect">
            <a:avLst/>
          </a:prstGeom>
          <a:noFill/>
        </p:spPr>
        <p:txBody>
          <a:bodyPr wrap="none" rtlCol="0">
            <a:spAutoFit/>
          </a:bodyPr>
          <a:lstStyle/>
          <a:p>
            <a:pPr algn="l">
              <a:lnSpc>
                <a:spcPct val="90000"/>
              </a:lnSpc>
            </a:pPr>
            <a:r>
              <a:rPr lang="en-US" sz="2400" dirty="0">
                <a:latin typeface="+mn-lt"/>
              </a:rPr>
              <a:t>Validation loss</a:t>
            </a:r>
          </a:p>
        </p:txBody>
      </p:sp>
      <p:sp>
        <p:nvSpPr>
          <p:cNvPr id="10" name="TextBox 9">
            <a:extLst>
              <a:ext uri="{FF2B5EF4-FFF2-40B4-BE49-F238E27FC236}">
                <a16:creationId xmlns:a16="http://schemas.microsoft.com/office/drawing/2014/main" id="{108DB350-AF12-1142-A09B-7A7A79FDDDCB}"/>
              </a:ext>
            </a:extLst>
          </p:cNvPr>
          <p:cNvSpPr txBox="1"/>
          <p:nvPr/>
        </p:nvSpPr>
        <p:spPr>
          <a:xfrm>
            <a:off x="9122229" y="1516826"/>
            <a:ext cx="2737538" cy="1089529"/>
          </a:xfrm>
          <a:prstGeom prst="rect">
            <a:avLst/>
          </a:prstGeom>
          <a:noFill/>
          <a:ln>
            <a:solidFill>
              <a:srgbClr val="FF0000"/>
            </a:solidFill>
          </a:ln>
        </p:spPr>
        <p:txBody>
          <a:bodyPr wrap="square" rtlCol="0">
            <a:spAutoFit/>
          </a:bodyPr>
          <a:lstStyle/>
          <a:p>
            <a:pPr algn="ctr">
              <a:lnSpc>
                <a:spcPct val="90000"/>
              </a:lnSpc>
            </a:pPr>
            <a:r>
              <a:rPr lang="en-US" sz="2400" dirty="0">
                <a:latin typeface="+mn-lt"/>
              </a:rPr>
              <a:t>Improves</a:t>
            </a:r>
          </a:p>
          <a:p>
            <a:pPr algn="ctr">
              <a:lnSpc>
                <a:spcPct val="90000"/>
              </a:lnSpc>
            </a:pPr>
            <a:r>
              <a:rPr lang="en-US" sz="2400" dirty="0">
                <a:latin typeface="+mn-lt"/>
              </a:rPr>
              <a:t>time-to-solution </a:t>
            </a:r>
          </a:p>
          <a:p>
            <a:pPr algn="ctr">
              <a:lnSpc>
                <a:spcPct val="90000"/>
              </a:lnSpc>
            </a:pPr>
            <a:r>
              <a:rPr lang="en-US" sz="2400" dirty="0">
                <a:latin typeface="+mn-lt"/>
              </a:rPr>
              <a:t>by 2-3x</a:t>
            </a:r>
          </a:p>
        </p:txBody>
      </p:sp>
    </p:spTree>
    <p:extLst>
      <p:ext uri="{BB962C8B-B14F-4D97-AF65-F5344CB8AC3E}">
        <p14:creationId xmlns:p14="http://schemas.microsoft.com/office/powerpoint/2010/main" val="3534289202"/>
      </p:ext>
    </p:extLst>
  </p:cSld>
  <p:clrMapOvr>
    <a:masterClrMapping/>
  </p:clrMapOvr>
</p:sld>
</file>

<file path=ppt/theme/theme1.xml><?xml version="1.0" encoding="utf-8"?>
<a:theme xmlns:a="http://schemas.openxmlformats.org/drawingml/2006/main" name="ORNL">
  <a:themeElements>
    <a:clrScheme name="ORNL theme colors 180717 final">
      <a:dk1>
        <a:sysClr val="windowText" lastClr="000000"/>
      </a:dk1>
      <a:lt1>
        <a:sysClr val="window" lastClr="FFFFFF"/>
      </a:lt1>
      <a:dk2>
        <a:srgbClr val="447E59"/>
      </a:dk2>
      <a:lt2>
        <a:srgbClr val="FFFFFF"/>
      </a:lt2>
      <a:accent1>
        <a:srgbClr val="3BA2AD"/>
      </a:accent1>
      <a:accent2>
        <a:srgbClr val="8FBB55"/>
      </a:accent2>
      <a:accent3>
        <a:srgbClr val="5785B7"/>
      </a:accent3>
      <a:accent4>
        <a:srgbClr val="E5A940"/>
      </a:accent4>
      <a:accent5>
        <a:srgbClr val="919785"/>
      </a:accent5>
      <a:accent6>
        <a:srgbClr val="CB4D3D"/>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9050">
          <a:solidFill>
            <a:schemeClr val="accent1">
              <a:lumMod val="50000"/>
            </a:schemeClr>
          </a:solidFill>
          <a:miter lim="800000"/>
        </a:ln>
        <a:effectLst/>
        <a:scene3d>
          <a:camera prst="orthographicFront">
            <a:rot lat="0" lon="0" rev="0"/>
          </a:camera>
          <a:lightRig rig="threePt" dir="t">
            <a:rot lat="0" lon="0" rev="1200000"/>
          </a:lightRig>
        </a:scene3d>
        <a:sp3d/>
      </a:spPr>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defPPr algn="l">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lnDef>
      <a:spPr>
        <a:ln w="28575">
          <a:solidFill>
            <a:schemeClr val="bg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90000"/>
          </a:lnSpc>
          <a:defRPr dirty="0" smtClean="0">
            <a:latin typeface="+mn-lt"/>
          </a:defRPr>
        </a:defPPr>
      </a:lstStyle>
    </a:txDef>
  </a:objectDefaults>
  <a:extraClrSchemeLst/>
  <a:extLst>
    <a:ext uri="{05A4C25C-085E-4340-85A3-A5531E510DB2}">
      <thm15:themeFamily xmlns:thm15="http://schemas.microsoft.com/office/thememl/2012/main" name="Presentation1" id="{EEE15591-D651-E447-B043-9982D0D793DA}" vid="{AFDDD0D0-E2DD-434B-ACC3-89EC872201C7}"/>
    </a:ext>
  </a:extLst>
</a:theme>
</file>

<file path=ppt/theme/theme2.xml><?xml version="1.0" encoding="utf-8"?>
<a:theme xmlns:a="http://schemas.openxmlformats.org/drawingml/2006/main" name="Office Theme">
  <a:themeElements>
    <a:clrScheme name="ORNL presentation palette 180710">
      <a:dk1>
        <a:sysClr val="windowText" lastClr="000000"/>
      </a:dk1>
      <a:lt1>
        <a:sysClr val="window" lastClr="FFFFFF"/>
      </a:lt1>
      <a:dk2>
        <a:srgbClr val="447E59"/>
      </a:dk2>
      <a:lt2>
        <a:srgbClr val="FFFFFF"/>
      </a:lt2>
      <a:accent1>
        <a:srgbClr val="17A6B6"/>
      </a:accent1>
      <a:accent2>
        <a:srgbClr val="98BA6A"/>
      </a:accent2>
      <a:accent3>
        <a:srgbClr val="5085C0"/>
      </a:accent3>
      <a:accent4>
        <a:srgbClr val="EC855C"/>
      </a:accent4>
      <a:accent5>
        <a:srgbClr val="8E7B6C"/>
      </a:accent5>
      <a:accent6>
        <a:srgbClr val="C75653"/>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NL presentation palette 180710">
      <a:dk1>
        <a:sysClr val="windowText" lastClr="000000"/>
      </a:dk1>
      <a:lt1>
        <a:sysClr val="window" lastClr="FFFFFF"/>
      </a:lt1>
      <a:dk2>
        <a:srgbClr val="447E59"/>
      </a:dk2>
      <a:lt2>
        <a:srgbClr val="FFFFFF"/>
      </a:lt2>
      <a:accent1>
        <a:srgbClr val="17A6B6"/>
      </a:accent1>
      <a:accent2>
        <a:srgbClr val="98BA6A"/>
      </a:accent2>
      <a:accent3>
        <a:srgbClr val="5085C0"/>
      </a:accent3>
      <a:accent4>
        <a:srgbClr val="EC855C"/>
      </a:accent4>
      <a:accent5>
        <a:srgbClr val="8E7B6C"/>
      </a:accent5>
      <a:accent6>
        <a:srgbClr val="C75653"/>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36BFB3AB80EA044897B163D651BE7CF" ma:contentTypeVersion="12" ma:contentTypeDescription="Create a new document." ma:contentTypeScope="" ma:versionID="5ccae34aae965e24db62e9729d4dd5e4">
  <xsd:schema xmlns:xsd="http://www.w3.org/2001/XMLSchema" xmlns:xs="http://www.w3.org/2001/XMLSchema" xmlns:p="http://schemas.microsoft.com/office/2006/metadata/properties" xmlns:ns2="38e4deb0-de08-4adb-aafc-d8ff02544178" targetNamespace="http://schemas.microsoft.com/office/2006/metadata/properties" ma:root="true" ma:fieldsID="73e7bd080f35e63ea4fc24c5765ee755" ns2:_="">
    <xsd:import namespace="38e4deb0-de08-4adb-aafc-d8ff0254417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e4deb0-de08-4adb-aafc-d8ff025441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14FB6BD-000C-41AF-9DE8-4264F777F37F}">
  <ds:schemaRefs>
    <ds:schemaRef ds:uri="http://schemas.microsoft.com/sharepoint/v3/contenttype/forms"/>
  </ds:schemaRefs>
</ds:datastoreItem>
</file>

<file path=customXml/itemProps2.xml><?xml version="1.0" encoding="utf-8"?>
<ds:datastoreItem xmlns:ds="http://schemas.openxmlformats.org/officeDocument/2006/customXml" ds:itemID="{78EF5AA9-B8DF-4DC7-90A1-A91BA595B6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e4deb0-de08-4adb-aafc-d8ff025441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BA20C22-D077-412B-81BA-8B2541026FAD}">
  <ds:schemaRefs>
    <ds:schemaRef ds:uri="http://schemas.openxmlformats.org/package/2006/metadata/core-properties"/>
    <ds:schemaRef ds:uri="http://schemas.microsoft.com/office/2006/documentManagement/types"/>
    <ds:schemaRef ds:uri="http://www.w3.org/XML/1998/namespace"/>
    <ds:schemaRef ds:uri="http://purl.org/dc/elements/1.1/"/>
    <ds:schemaRef ds:uri="http://schemas.microsoft.com/office/2006/metadata/properties"/>
    <ds:schemaRef ds:uri="http://purl.org/dc/terms/"/>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ORNL</Template>
  <TotalTime>0</TotalTime>
  <Words>720</Words>
  <Application>Microsoft Macintosh PowerPoint</Application>
  <PresentationFormat>Widescreen</PresentationFormat>
  <Paragraphs>211</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Arial Black</vt:lpstr>
      <vt:lpstr>Century Gothic</vt:lpstr>
      <vt:lpstr>ORNL</vt:lpstr>
      <vt:lpstr>Acceleration of Hyperparameter Optimization via Task Parallelism for Information Extraction from Cancer Pathology Reports</vt:lpstr>
      <vt:lpstr>Pilot 3: Population-scale information extraction and analysis of unstructured clinical/phenotype data </vt:lpstr>
      <vt:lpstr>Data extraction from cancer pathology reports</vt:lpstr>
      <vt:lpstr>Data partitioning</vt:lpstr>
      <vt:lpstr>Example topographical/morphological data partitioning</vt:lpstr>
      <vt:lpstr>HPO workflow</vt:lpstr>
      <vt:lpstr>Multi-task convolutional neural network architecture</vt:lpstr>
      <vt:lpstr>Optimization for training models via parameter inheritance</vt:lpstr>
      <vt:lpstr>Model parameter inheritance</vt:lpstr>
      <vt:lpstr>Hyperparameter optimization: convergence</vt:lpstr>
      <vt:lpstr>Does data partitioning influence accuracy in HPO?</vt:lpstr>
      <vt:lpstr>Ensembles workflow</vt:lpstr>
      <vt:lpstr>Acknowledgements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Gounley, John</dc:creator>
  <cp:keywords/>
  <dc:description/>
  <cp:lastModifiedBy/>
  <cp:revision>1</cp:revision>
  <dcterms:created xsi:type="dcterms:W3CDTF">2019-11-12T19:37:10Z</dcterms:created>
  <dcterms:modified xsi:type="dcterms:W3CDTF">2019-11-14T18:17:41Z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0x010100436BFB3AB80EA044897B163D651BE7CF</vt:lpwstr>
  </property>
  <property fmtid="{D5CDD505-2E9C-101B-9397-08002B2CF9AE}" pid="3" name="Order">
    <vt:r8>18100</vt:r8>
  </property>
  <property fmtid="{D5CDD505-2E9C-101B-9397-08002B2CF9AE}" pid="4" name="GUID">
    <vt:lpwstr>42b6f0ba-36c8-4301-8891-17ebf0c53400</vt:lpwstr>
  </property>
</Properties>
</file>