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0"/>
  </p:notesMasterIdLst>
  <p:sldIdLst>
    <p:sldId id="266" r:id="rId2"/>
    <p:sldId id="373" r:id="rId3"/>
    <p:sldId id="379" r:id="rId4"/>
    <p:sldId id="381" r:id="rId5"/>
    <p:sldId id="383" r:id="rId6"/>
    <p:sldId id="385" r:id="rId7"/>
    <p:sldId id="386" r:id="rId8"/>
    <p:sldId id="369" r:id="rId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66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333" autoAdjust="0"/>
  </p:normalViewPr>
  <p:slideViewPr>
    <p:cSldViewPr>
      <p:cViewPr>
        <p:scale>
          <a:sx n="91" d="100"/>
          <a:sy n="91" d="100"/>
        </p:scale>
        <p:origin x="-1380" y="-82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enovo\Desktop\&#21103;&#26412;&#23450;&#37327;&#24433;&#20687;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r>
              <a:rPr lang="en-US" altLang="zh-CN" sz="1400" dirty="0" smtClean="0">
                <a:latin typeface="Calibri" panose="020F0502020204030204" pitchFamily="34" charset="0"/>
              </a:rPr>
              <a:t>NSFC Funding of QI</a:t>
            </a:r>
            <a:endParaRPr lang="zh-CN" altLang="en-US" sz="1400" dirty="0">
              <a:latin typeface="Calibri" panose="020F0502020204030204" pitchFamily="34" charset="0"/>
            </a:endParaRPr>
          </a:p>
        </c:rich>
      </c:tx>
      <c:layout>
        <c:manualLayout>
          <c:xMode val="edge"/>
          <c:yMode val="edge"/>
          <c:x val="4.9206253505708036E-2"/>
          <c:y val="2.2676051867252842E-2"/>
        </c:manualLayout>
      </c:layout>
      <c:overlay val="0"/>
      <c:spPr>
        <a:noFill/>
        <a:ln w="25400">
          <a:noFill/>
        </a:ln>
        <a:effectLst/>
      </c:spPr>
    </c:title>
    <c:autoTitleDeleted val="0"/>
    <c:plotArea>
      <c:layout>
        <c:manualLayout>
          <c:layoutTarget val="inner"/>
          <c:xMode val="edge"/>
          <c:yMode val="edge"/>
          <c:x val="0.11682174103237104"/>
          <c:y val="0.14121536891221945"/>
          <c:w val="0.79667825896762912"/>
          <c:h val="0.68261956838728499"/>
        </c:manualLayout>
      </c:layout>
      <c:scatterChart>
        <c:scatterStyle val="lineMarker"/>
        <c:varyColors val="0"/>
        <c:ser>
          <c:idx val="1"/>
          <c:order val="0"/>
          <c:tx>
            <c:strRef>
              <c:f>影像与癌症!$C$174</c:f>
              <c:strCache>
                <c:ptCount val="1"/>
                <c:pt idx="0">
                  <c:v>RMB(Million)</c:v>
                </c:pt>
              </c:strCache>
            </c:strRef>
          </c:tx>
          <c:spPr>
            <a:ln w="28575" cap="rnd" cmpd="sng" algn="ctr">
              <a:solidFill>
                <a:schemeClr val="accent4">
                  <a:shade val="95000"/>
                  <a:satMod val="105000"/>
                </a:schemeClr>
              </a:solidFill>
              <a:prstDash val="solid"/>
              <a:round/>
            </a:ln>
            <a:effectLst/>
          </c:spPr>
          <c:marker>
            <c:spPr>
              <a:solidFill>
                <a:schemeClr val="accent4"/>
              </a:solidFill>
              <a:ln w="9525" cap="flat" cmpd="sng" algn="ctr">
                <a:solidFill>
                  <a:schemeClr val="accent4">
                    <a:shade val="95000"/>
                    <a:satMod val="105000"/>
                  </a:schemeClr>
                </a:solidFill>
                <a:prstDash val="solid"/>
                <a:round/>
              </a:ln>
              <a:effectLst/>
            </c:spPr>
          </c:marker>
          <c:xVal>
            <c:numRef>
              <c:f>影像与癌症!$D$172:$N$172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xVal>
          <c:yVal>
            <c:numRef>
              <c:f>影像与癌症!$D$174:$N$174</c:f>
              <c:numCache>
                <c:formatCode>General</c:formatCode>
                <c:ptCount val="11"/>
                <c:pt idx="0">
                  <c:v>0.2</c:v>
                </c:pt>
                <c:pt idx="1">
                  <c:v>0.21000000000000008</c:v>
                </c:pt>
                <c:pt idx="2">
                  <c:v>0.78</c:v>
                </c:pt>
                <c:pt idx="3">
                  <c:v>0.23</c:v>
                </c:pt>
                <c:pt idx="4">
                  <c:v>0.87000000000000033</c:v>
                </c:pt>
                <c:pt idx="5">
                  <c:v>0.64000000000000035</c:v>
                </c:pt>
                <c:pt idx="6">
                  <c:v>2.88</c:v>
                </c:pt>
                <c:pt idx="7">
                  <c:v>15.34</c:v>
                </c:pt>
                <c:pt idx="8">
                  <c:v>8.06</c:v>
                </c:pt>
                <c:pt idx="9">
                  <c:v>5.78</c:v>
                </c:pt>
                <c:pt idx="10">
                  <c:v>5.8</c:v>
                </c:pt>
              </c:numCache>
            </c:numRef>
          </c:yVal>
          <c:smooth val="0"/>
        </c:ser>
        <c:dLbls>
          <c:showLegendKey val="0"/>
          <c:showVal val="0"/>
          <c:showCatName val="0"/>
          <c:showSerName val="0"/>
          <c:showPercent val="0"/>
          <c:showBubbleSize val="0"/>
        </c:dLbls>
        <c:axId val="39797504"/>
        <c:axId val="39799424"/>
      </c:scatterChart>
      <c:valAx>
        <c:axId val="39797504"/>
        <c:scaling>
          <c:orientation val="minMax"/>
          <c:max val="2014"/>
          <c:min val="2002"/>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宋体"/>
                <a:ea typeface="宋体"/>
                <a:cs typeface="宋体"/>
              </a:defRPr>
            </a:pPr>
            <a:endParaRPr lang="en-US"/>
          </a:p>
        </c:txPr>
        <c:crossAx val="39799424"/>
        <c:crosses val="autoZero"/>
        <c:crossBetween val="midCat"/>
      </c:valAx>
      <c:valAx>
        <c:axId val="3979942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797504"/>
        <c:crossesAt val="2002"/>
        <c:crossBetween val="midCat"/>
      </c:valAx>
      <c:spPr>
        <a:noFill/>
        <a:ln>
          <a:noFill/>
        </a:ln>
        <a:effectLst/>
      </c:spPr>
    </c:plotArea>
    <c:legend>
      <c:legendPos val="r"/>
      <c:layout>
        <c:manualLayout>
          <c:xMode val="edge"/>
          <c:yMode val="edge"/>
          <c:x val="0.52264844968916502"/>
          <c:y val="6.5956097470651412E-2"/>
          <c:w val="0.38851902928660098"/>
          <c:h val="8.371719160104997E-2"/>
        </c:manualLayout>
      </c:layout>
      <c:overlay val="0"/>
      <c:spPr>
        <a:noFill/>
        <a:ln w="25400">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1D9047BA-A3FF-49A6-B7D0-BD78E2EC3F17}" type="datetimeFigureOut">
              <a:rPr lang="zh-CN" altLang="en-US"/>
              <a:pPr>
                <a:defRPr/>
              </a:pPr>
              <a:t>2014/4/18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6832DD-952E-455A-B00F-8DB7B7EEDA60}" type="slidenum">
              <a:rPr lang="zh-CN" altLang="en-US"/>
              <a:pPr>
                <a:defRPr/>
              </a:pPr>
              <a:t>‹#›</a:t>
            </a:fld>
            <a:endParaRPr lang="zh-CN" altLang="en-US"/>
          </a:p>
        </p:txBody>
      </p:sp>
    </p:spTree>
    <p:extLst>
      <p:ext uri="{BB962C8B-B14F-4D97-AF65-F5344CB8AC3E}">
        <p14:creationId xmlns:p14="http://schemas.microsoft.com/office/powerpoint/2010/main" val="285568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85954A0-8C98-42B7-89AC-45BE3004393E}" type="slidenum">
              <a:rPr lang="en-US" altLang="zh-CN" smtClean="0">
                <a:solidFill>
                  <a:srgbClr val="000000"/>
                </a:solidFill>
                <a:latin typeface="Arial" panose="020B0604020202020204" pitchFamily="34" charset="0"/>
              </a:rPr>
              <a:pPr>
                <a:spcBef>
                  <a:spcPct val="0"/>
                </a:spcBef>
              </a:pPr>
              <a:t>1</a:t>
            </a:fld>
            <a:endParaRPr lang="en-US" altLang="zh-CN" smtClean="0">
              <a:solidFill>
                <a:srgbClr val="000000"/>
              </a:solidFill>
              <a:latin typeface="Arial" panose="020B0604020202020204" pitchFamily="34" charset="0"/>
            </a:endParaRPr>
          </a:p>
        </p:txBody>
      </p:sp>
      <p:sp>
        <p:nvSpPr>
          <p:cNvPr id="1945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dirty="0" smtClean="0">
              <a:latin typeface="Arial" panose="020B0604020202020204" pitchFamily="34" charset="0"/>
            </a:endParaRPr>
          </a:p>
        </p:txBody>
      </p:sp>
    </p:spTree>
    <p:extLst>
      <p:ext uri="{BB962C8B-B14F-4D97-AF65-F5344CB8AC3E}">
        <p14:creationId xmlns:p14="http://schemas.microsoft.com/office/powerpoint/2010/main" val="63696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26832DD-952E-455A-B00F-8DB7B7EEDA60}" type="slidenum">
              <a:rPr lang="zh-CN" altLang="en-US" smtClean="0"/>
              <a:pPr>
                <a:defRPr/>
              </a:pPr>
              <a:t>3</a:t>
            </a:fld>
            <a:endParaRPr lang="zh-CN" altLang="en-US"/>
          </a:p>
        </p:txBody>
      </p:sp>
    </p:spTree>
    <p:extLst>
      <p:ext uri="{BB962C8B-B14F-4D97-AF65-F5344CB8AC3E}">
        <p14:creationId xmlns:p14="http://schemas.microsoft.com/office/powerpoint/2010/main" val="142699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r>
              <a:rPr lang="zh-CN" altLang="en-US" sz="1200" b="0" i="0" kern="1200" dirty="0" smtClean="0">
                <a:solidFill>
                  <a:schemeClr val="tx1"/>
                </a:solidFill>
                <a:latin typeface="+mn-lt"/>
                <a:ea typeface="+mn-ea"/>
                <a:cs typeface="+mn-cs"/>
              </a:rPr>
              <a:t> </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国家人口与健康科学数据共享平台是该共享网已启动的五个中心之一。</a:t>
            </a:r>
            <a:r>
              <a:rPr lang="en-US" altLang="zh-CN" sz="1200" b="0" i="0" kern="1200" dirty="0" smtClean="0">
                <a:solidFill>
                  <a:schemeClr val="tx1"/>
                </a:solidFill>
                <a:latin typeface="+mn-lt"/>
                <a:ea typeface="+mn-ea"/>
                <a:cs typeface="+mn-cs"/>
              </a:rPr>
              <a:t>2003</a:t>
            </a:r>
            <a:r>
              <a:rPr lang="zh-CN" altLang="en-US" sz="1200" b="0" i="0" kern="1200" dirty="0" smtClean="0">
                <a:solidFill>
                  <a:schemeClr val="tx1"/>
                </a:solidFill>
                <a:latin typeface="+mn-lt"/>
                <a:ea typeface="+mn-ea"/>
                <a:cs typeface="+mn-cs"/>
              </a:rPr>
              <a:t>年在科技部立项，</a:t>
            </a:r>
            <a:r>
              <a:rPr lang="en-US" altLang="zh-CN" sz="1200" b="0" i="0" kern="1200" dirty="0" smtClean="0">
                <a:solidFill>
                  <a:schemeClr val="tx1"/>
                </a:solidFill>
                <a:latin typeface="+mn-lt"/>
                <a:ea typeface="+mn-ea"/>
                <a:cs typeface="+mn-cs"/>
              </a:rPr>
              <a:t>2004</a:t>
            </a:r>
            <a:r>
              <a:rPr lang="zh-CN" altLang="en-US" sz="1200" b="0" i="0" kern="1200" dirty="0" smtClean="0">
                <a:solidFill>
                  <a:schemeClr val="tx1"/>
                </a:solidFill>
                <a:latin typeface="+mn-lt"/>
                <a:ea typeface="+mn-ea"/>
                <a:cs typeface="+mn-cs"/>
              </a:rPr>
              <a:t>年</a:t>
            </a:r>
            <a:r>
              <a:rPr lang="en-US" altLang="zh-CN" sz="1200" b="0" i="0" kern="1200" dirty="0" smtClean="0">
                <a:solidFill>
                  <a:schemeClr val="tx1"/>
                </a:solidFill>
                <a:latin typeface="+mn-lt"/>
                <a:ea typeface="+mn-ea"/>
                <a:cs typeface="+mn-cs"/>
              </a:rPr>
              <a:t>4</a:t>
            </a:r>
            <a:r>
              <a:rPr lang="zh-CN" altLang="en-US" sz="1200" b="0" i="0" kern="1200" dirty="0" smtClean="0">
                <a:solidFill>
                  <a:schemeClr val="tx1"/>
                </a:solidFill>
                <a:latin typeface="+mn-lt"/>
                <a:ea typeface="+mn-ea"/>
                <a:cs typeface="+mn-cs"/>
              </a:rPr>
              <a:t>月正式启动。项目的总体目标是建立一个物理上分布、逻辑上高度统一的医药卫生科学数据管理与共享服务系统，为政府卫生决策、科技创新、医疗保健、人才培养、百姓健康和企业发展提供数据共享和信息服务。</a:t>
            </a:r>
          </a:p>
          <a:p>
            <a:r>
              <a:rPr lang="zh-CN" altLang="en-US" sz="1200" b="0" i="0" kern="1200" dirty="0" smtClean="0">
                <a:solidFill>
                  <a:schemeClr val="tx1"/>
                </a:solidFill>
                <a:latin typeface="+mn-lt"/>
                <a:ea typeface="+mn-ea"/>
                <a:cs typeface="+mn-cs"/>
              </a:rPr>
              <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基础医学科学数据中心的依托单位是中国医学科学院基础医学研究所，共建单位有：中科院生物物理所、中科院计算所、清华大学、北京大学、华大基因研究所、第三军医大学、首都儿科研究所、军事医学科学院放射与辐射医学研究所、南京大学模式动物研究所、中国医学科学院阜外心血管病医院等。 </a:t>
            </a:r>
          </a:p>
          <a:p>
            <a:r>
              <a:rPr lang="zh-CN" altLang="en-US" sz="1200" b="0" i="0" kern="1200" dirty="0" smtClean="0">
                <a:solidFill>
                  <a:schemeClr val="tx1"/>
                </a:solidFill>
                <a:latin typeface="+mn-lt"/>
                <a:ea typeface="+mn-ea"/>
                <a:cs typeface="+mn-cs"/>
              </a:rPr>
              <a:t/>
            </a:r>
            <a:br>
              <a:rPr lang="zh-CN" altLang="en-US" sz="1200" b="0" i="0" kern="1200" dirty="0" smtClean="0">
                <a:solidFill>
                  <a:schemeClr val="tx1"/>
                </a:solidFill>
                <a:latin typeface="+mn-lt"/>
                <a:ea typeface="+mn-ea"/>
                <a:cs typeface="+mn-cs"/>
              </a:rPr>
            </a:br>
            <a:r>
              <a:rPr lang="zh-CN" altLang="en-US" sz="1200" b="0" i="0" kern="1200" dirty="0" smtClean="0">
                <a:solidFill>
                  <a:schemeClr val="tx1"/>
                </a:solidFill>
                <a:latin typeface="+mn-lt"/>
                <a:ea typeface="+mn-ea"/>
                <a:cs typeface="+mn-cs"/>
              </a:rPr>
              <a:t>    中心以健康和疾病为主题，进行基础医学研究数据的收集、加工和汇交；挖掘和整合与人类健康－亚健康－疾病动态发展过程相关的基础数据和发病机制研究等数据；围绕国家医学科技发展规划和用户需求，重点遴选和整合质量好、与研究重大疾病相关的和使用率高的精品数据库，向国内外科研人员提供中国科学家获得的原始创新性基础医学和生命科学领域相关研究数据，推动有影响和重要的国家科技成果的有效利用；开发和实现跨库和跨中心的关联查询和搜索功能，实现全方位的多级别、分权限的共享服务功能。</a:t>
            </a:r>
          </a:p>
          <a:p>
            <a:r>
              <a:rPr lang="zh-CN" altLang="en-US" sz="1200" b="0" i="0" kern="1200" dirty="0" smtClean="0">
                <a:solidFill>
                  <a:schemeClr val="tx1"/>
                </a:solidFill>
                <a:latin typeface="+mn-lt"/>
                <a:ea typeface="+mn-ea"/>
                <a:cs typeface="+mn-cs"/>
              </a:rPr>
              <a:t>    按照国家医药卫生科学数据共享工程建设的总体要求，采取“先易后难、成熟一个整合一个、边建设、边共享、边完善”的原则，建立基础医学科学数据汇交、管理工作流程和共享服务平台。目前已完成四大类二十五个数据库的整合和四个工具软件的整合，实现了统一的浏览界面、统一的查询界面、统一的返回界面，使用者可以随机点击，动态共享。实现了跨操作系统、支持多语言、支持多种浏览器。支持的操作系统有</a:t>
            </a:r>
            <a:r>
              <a:rPr lang="en-US" altLang="zh-CN" sz="1200" b="0" i="0" kern="1200" dirty="0" smtClean="0">
                <a:solidFill>
                  <a:schemeClr val="tx1"/>
                </a:solidFill>
                <a:latin typeface="+mn-lt"/>
                <a:ea typeface="+mn-ea"/>
                <a:cs typeface="+mn-cs"/>
              </a:rPr>
              <a:t>Solaris10</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Linux Server</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Win2000 Server</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Win2003 Server</a:t>
            </a:r>
            <a:r>
              <a:rPr lang="zh-CN" altLang="en-US" sz="1200" b="0" i="0" kern="1200" dirty="0" smtClean="0">
                <a:solidFill>
                  <a:schemeClr val="tx1"/>
                </a:solidFill>
                <a:latin typeface="+mn-lt"/>
                <a:ea typeface="+mn-ea"/>
                <a:cs typeface="+mn-cs"/>
              </a:rPr>
              <a:t>等；支持的浏览器种类有</a:t>
            </a:r>
            <a:r>
              <a:rPr lang="en-US" altLang="zh-CN" sz="1200" b="0" i="0" kern="1200" dirty="0" smtClean="0">
                <a:solidFill>
                  <a:schemeClr val="tx1"/>
                </a:solidFill>
                <a:latin typeface="+mn-lt"/>
                <a:ea typeface="+mn-ea"/>
                <a:cs typeface="+mn-cs"/>
              </a:rPr>
              <a:t>Internet Explorer</a:t>
            </a:r>
            <a:r>
              <a:rPr lang="zh-CN" altLang="en-US" sz="1200" b="0" i="0" kern="1200" dirty="0" smtClean="0">
                <a:solidFill>
                  <a:schemeClr val="tx1"/>
                </a:solidFill>
                <a:latin typeface="+mn-lt"/>
                <a:ea typeface="+mn-ea"/>
                <a:cs typeface="+mn-cs"/>
              </a:rPr>
              <a:t>、火狐</a:t>
            </a:r>
            <a:r>
              <a:rPr lang="en-US" altLang="zh-CN" sz="1200" b="0" i="0" kern="1200" dirty="0" smtClean="0">
                <a:solidFill>
                  <a:schemeClr val="tx1"/>
                </a:solidFill>
                <a:latin typeface="+mn-lt"/>
                <a:ea typeface="+mn-ea"/>
                <a:cs typeface="+mn-cs"/>
              </a:rPr>
              <a:t>[Firefox]</a:t>
            </a:r>
            <a:r>
              <a:rPr lang="zh-CN" altLang="en-US" sz="1200" b="0" i="0" kern="1200" dirty="0" smtClean="0">
                <a:solidFill>
                  <a:schemeClr val="tx1"/>
                </a:solidFill>
                <a:latin typeface="+mn-lt"/>
                <a:ea typeface="+mn-ea"/>
                <a:cs typeface="+mn-cs"/>
              </a:rPr>
              <a:t>、傲游</a:t>
            </a:r>
            <a:r>
              <a:rPr lang="en-US" altLang="zh-CN" sz="1200" b="0" i="0" kern="1200" dirty="0" smtClean="0">
                <a:solidFill>
                  <a:schemeClr val="tx1"/>
                </a:solidFill>
                <a:latin typeface="+mn-lt"/>
                <a:ea typeface="+mn-ea"/>
                <a:cs typeface="+mn-cs"/>
              </a:rPr>
              <a:t>[</a:t>
            </a:r>
            <a:r>
              <a:rPr lang="en-US" altLang="zh-CN" sz="1200" b="0" i="0" kern="1200" dirty="0" err="1" smtClean="0">
                <a:solidFill>
                  <a:schemeClr val="tx1"/>
                </a:solidFill>
                <a:latin typeface="+mn-lt"/>
                <a:ea typeface="+mn-ea"/>
                <a:cs typeface="+mn-cs"/>
              </a:rPr>
              <a:t>Maxthon</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Opera</a:t>
            </a:r>
            <a:r>
              <a:rPr lang="zh-CN" altLang="en-US" sz="1200" b="0" i="0" kern="1200" dirty="0" smtClean="0">
                <a:solidFill>
                  <a:schemeClr val="tx1"/>
                </a:solidFill>
                <a:latin typeface="+mn-lt"/>
                <a:ea typeface="+mn-ea"/>
                <a:cs typeface="+mn-cs"/>
              </a:rPr>
              <a:t>等；实现了平台站内搜索、整合数据库的数据检索和元数据检索等三大检索功能。</a:t>
            </a:r>
          </a:p>
          <a:p>
            <a:r>
              <a:rPr lang="zh-CN" altLang="en-US" sz="1200" b="0" i="0" kern="1200" dirty="0" smtClean="0">
                <a:solidFill>
                  <a:schemeClr val="tx1"/>
                </a:solidFill>
                <a:latin typeface="+mn-lt"/>
                <a:ea typeface="+mn-ea"/>
                <a:cs typeface="+mn-cs"/>
              </a:rPr>
              <a:t>    中心要继续努力开发动态跨库检索和基于网络的动态主题数据库软件，实现基础医学科学数据多学科、多层次和多级别共享；在符合和遵循科学数据共享标准体系的前提下，继续完成基础医学科学数据共享相关数据类、技术类和管理类专用标准的建设；加强科学数据共享政策法规、共享标准体系建设和共享标准规范工作；巩固和加强网络的整体安全性建设，形成高效优质的共享服务技术平台，不断完善基础医学科学数据中心门户网站，为促进我国医学科学研究事业的发展做出我们应有的贡献。</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2.</a:t>
            </a:r>
            <a:r>
              <a:rPr lang="en-US" altLang="zh-CN" sz="1200" b="0" i="0" kern="1200" baseline="0" dirty="0" smtClean="0">
                <a:solidFill>
                  <a:schemeClr val="tx1"/>
                </a:solidFill>
                <a:latin typeface="+mn-lt"/>
                <a:ea typeface="+mn-ea"/>
                <a:cs typeface="+mn-cs"/>
              </a:rPr>
              <a:t> </a:t>
            </a:r>
            <a:r>
              <a:rPr lang="en-US" altLang="zh-CN" sz="1400" kern="0" dirty="0" smtClean="0">
                <a:latin typeface="Calibri" panose="020F0502020204030204" pitchFamily="34" charset="0"/>
                <a:ea typeface="Verdana" pitchFamily="34" charset="0"/>
                <a:cs typeface="Times New Roman" pitchFamily="18" charset="0"/>
              </a:rPr>
              <a:t>Natural Science Foundation of China</a:t>
            </a:r>
            <a:endParaRPr lang="en-US" altLang="zh-CN" sz="2000" kern="0" dirty="0" smtClean="0">
              <a:latin typeface="Calibri" panose="020F0502020204030204" pitchFamily="34" charset="0"/>
              <a:ea typeface="Verdana" pitchFamily="34" charset="0"/>
              <a:cs typeface="Times New Roman" pitchFamily="18" charset="0"/>
            </a:endParaRPr>
          </a:p>
          <a:p>
            <a:r>
              <a:rPr lang="en-US" altLang="zh-CN" sz="1400" kern="0" dirty="0" smtClean="0">
                <a:latin typeface="Calibri" panose="020F0502020204030204" pitchFamily="34" charset="0"/>
                <a:ea typeface="Verdana" pitchFamily="34" charset="0"/>
                <a:cs typeface="Times New Roman" pitchFamily="18" charset="0"/>
              </a:rPr>
              <a:t>National Scientific Fundamental Research Program of China (973 Program) </a:t>
            </a:r>
          </a:p>
          <a:p>
            <a:pPr lvl="1">
              <a:buFont typeface="Times New Roman" pitchFamily="18" charset="0"/>
              <a:buChar char="─"/>
            </a:pPr>
            <a:r>
              <a:rPr lang="en-US" altLang="zh-CN" sz="1400" kern="0" dirty="0" smtClean="0">
                <a:latin typeface="Calibri" panose="020F0502020204030204" pitchFamily="34" charset="0"/>
                <a:ea typeface="Verdana" pitchFamily="34" charset="0"/>
                <a:cs typeface="Times New Roman" pitchFamily="18" charset="0"/>
              </a:rPr>
              <a:t>Basic research of GPCR new drug targets related to major cardiovascular disease </a:t>
            </a:r>
          </a:p>
          <a:p>
            <a:pPr lvl="1">
              <a:buFont typeface="Times New Roman" pitchFamily="18" charset="0"/>
              <a:buChar char="─"/>
            </a:pPr>
            <a:r>
              <a:rPr lang="en-US" altLang="zh-CN" sz="1400" kern="0" dirty="0" smtClean="0">
                <a:latin typeface="Calibri" panose="020F0502020204030204" pitchFamily="34" charset="0"/>
                <a:ea typeface="Verdana" pitchFamily="34" charset="0"/>
                <a:cs typeface="Times New Roman" pitchFamily="18" charset="0"/>
              </a:rPr>
              <a:t>New large-scale population study of gastric cancer screening markers and the role of early warning and early diagnosis</a:t>
            </a:r>
          </a:p>
          <a:p>
            <a:pPr lvl="1">
              <a:buFont typeface="Times New Roman" pitchFamily="18" charset="0"/>
              <a:buChar char="─"/>
            </a:pPr>
            <a:r>
              <a:rPr lang="en-US" altLang="zh-CN" sz="1400" kern="0" dirty="0" smtClean="0">
                <a:latin typeface="Calibri" panose="020F0502020204030204" pitchFamily="34" charset="0"/>
                <a:ea typeface="Verdana" pitchFamily="34" charset="0"/>
                <a:cs typeface="Times New Roman" pitchFamily="18" charset="0"/>
              </a:rPr>
              <a:t>Study on some key problems of Shanghai light source for major disease based on medical image</a:t>
            </a:r>
          </a:p>
          <a:p>
            <a:endParaRPr lang="zh-CN" altLang="en-US" sz="1200" b="0" i="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E763DD7D-C9E9-47BF-8FD6-CD6336334EFD}" type="slidenum">
              <a:rPr lang="zh-CN" altLang="en-US" smtClean="0"/>
              <a:pPr/>
              <a:t>4</a:t>
            </a:fld>
            <a:endParaRPr lang="zh-CN" altLang="en-US"/>
          </a:p>
        </p:txBody>
      </p:sp>
    </p:spTree>
    <p:extLst>
      <p:ext uri="{BB962C8B-B14F-4D97-AF65-F5344CB8AC3E}">
        <p14:creationId xmlns:p14="http://schemas.microsoft.com/office/powerpoint/2010/main" val="41076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26832DD-952E-455A-B00F-8DB7B7EEDA60}" type="slidenum">
              <a:rPr lang="zh-CN" altLang="en-US" smtClean="0"/>
              <a:pPr>
                <a:defRPr/>
              </a:pPr>
              <a:t>5</a:t>
            </a:fld>
            <a:endParaRPr lang="zh-CN" altLang="en-US"/>
          </a:p>
        </p:txBody>
      </p:sp>
    </p:spTree>
    <p:extLst>
      <p:ext uri="{BB962C8B-B14F-4D97-AF65-F5344CB8AC3E}">
        <p14:creationId xmlns:p14="http://schemas.microsoft.com/office/powerpoint/2010/main" val="1943584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5734050"/>
            <a:ext cx="8893175" cy="792163"/>
          </a:xfrm>
          <a:prstGeom prst="rect">
            <a:avLst/>
          </a:prstGeom>
          <a:solidFill>
            <a:srgbClr val="0050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b="1" smtClean="0">
              <a:solidFill>
                <a:srgbClr val="333333"/>
              </a:solidFill>
              <a:latin typeface="Arial" panose="020B0604020202020204" pitchFamily="34" charset="0"/>
            </a:endParaRPr>
          </a:p>
        </p:txBody>
      </p:sp>
      <p:sp>
        <p:nvSpPr>
          <p:cNvPr id="5" name="Rectangle 16"/>
          <p:cNvSpPr>
            <a:spLocks noChangeArrowheads="1"/>
          </p:cNvSpPr>
          <p:nvPr userDrawn="1"/>
        </p:nvSpPr>
        <p:spPr bwMode="auto">
          <a:xfrm>
            <a:off x="468313" y="6092825"/>
            <a:ext cx="898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9" tIns="45699" rIns="91399" bIns="4569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1000" smtClean="0">
                <a:solidFill>
                  <a:srgbClr val="FFFFFF"/>
                </a:solidFill>
                <a:latin typeface="Frutiger LT 55 Roman" pitchFamily="34" charset="0"/>
              </a:rPr>
              <a:t>3 Sept. 2008</a:t>
            </a:r>
          </a:p>
        </p:txBody>
      </p:sp>
      <p:sp>
        <p:nvSpPr>
          <p:cNvPr id="6" name="Text Box 17"/>
          <p:cNvSpPr txBox="1">
            <a:spLocks noChangeArrowheads="1"/>
          </p:cNvSpPr>
          <p:nvPr userDrawn="1"/>
        </p:nvSpPr>
        <p:spPr bwMode="auto">
          <a:xfrm>
            <a:off x="468313" y="6237288"/>
            <a:ext cx="287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spAutoFit/>
          </a:bodyPr>
          <a:lstStyle>
            <a:lvl1pPr defTabSz="904875" eaLnBrk="0" hangingPunct="0">
              <a:defRPr b="1">
                <a:solidFill>
                  <a:schemeClr val="tx1"/>
                </a:solidFill>
                <a:latin typeface="Arial" pitchFamily="34" charset="0"/>
                <a:ea typeface="宋体" pitchFamily="2" charset="-122"/>
              </a:defRPr>
            </a:lvl1pPr>
            <a:lvl2pPr marL="742950" indent="-285750" defTabSz="904875" eaLnBrk="0" hangingPunct="0">
              <a:defRPr b="1">
                <a:solidFill>
                  <a:schemeClr val="tx1"/>
                </a:solidFill>
                <a:latin typeface="Arial" pitchFamily="34" charset="0"/>
                <a:ea typeface="宋体" pitchFamily="2" charset="-122"/>
              </a:defRPr>
            </a:lvl2pPr>
            <a:lvl3pPr marL="1143000" indent="-228600" defTabSz="904875" eaLnBrk="0" hangingPunct="0">
              <a:defRPr b="1">
                <a:solidFill>
                  <a:schemeClr val="tx1"/>
                </a:solidFill>
                <a:latin typeface="Arial" pitchFamily="34" charset="0"/>
                <a:ea typeface="宋体" pitchFamily="2" charset="-122"/>
              </a:defRPr>
            </a:lvl3pPr>
            <a:lvl4pPr marL="1600200" indent="-228600" defTabSz="904875" eaLnBrk="0" hangingPunct="0">
              <a:defRPr b="1">
                <a:solidFill>
                  <a:schemeClr val="tx1"/>
                </a:solidFill>
                <a:latin typeface="Arial" pitchFamily="34" charset="0"/>
                <a:ea typeface="宋体" pitchFamily="2" charset="-122"/>
              </a:defRPr>
            </a:lvl4pPr>
            <a:lvl5pPr marL="2057400" indent="-228600" defTabSz="904875" eaLnBrk="0" hangingPunct="0">
              <a:defRPr b="1">
                <a:solidFill>
                  <a:schemeClr val="tx1"/>
                </a:solidFill>
                <a:latin typeface="Arial" pitchFamily="34" charset="0"/>
                <a:ea typeface="宋体" pitchFamily="2" charset="-122"/>
              </a:defRPr>
            </a:lvl5pPr>
            <a:lvl6pPr marL="2514600" indent="-228600" defTabSz="904875"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904875"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904875"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904875" eaLnBrk="0" fontAlgn="base" hangingPunct="0">
              <a:spcBef>
                <a:spcPct val="0"/>
              </a:spcBef>
              <a:spcAft>
                <a:spcPct val="0"/>
              </a:spcAft>
              <a:defRPr b="1">
                <a:solidFill>
                  <a:schemeClr val="tx1"/>
                </a:solidFill>
                <a:latin typeface="Arial" pitchFamily="34" charset="0"/>
                <a:ea typeface="宋体" pitchFamily="2" charset="-122"/>
              </a:defRPr>
            </a:lvl9pPr>
          </a:lstStyle>
          <a:p>
            <a:pPr>
              <a:defRPr/>
            </a:pPr>
            <a:r>
              <a:rPr lang="en-US" altLang="zh-CN" sz="1000" b="0" dirty="0" smtClean="0">
                <a:solidFill>
                  <a:srgbClr val="FFFFFF"/>
                </a:solidFill>
                <a:latin typeface="Frutiger LT 55 Roman" pitchFamily="34" charset="0"/>
              </a:rPr>
              <a:t>© Neusoft Confidential</a:t>
            </a:r>
          </a:p>
        </p:txBody>
      </p:sp>
      <p:pic>
        <p:nvPicPr>
          <p:cNvPr id="7" name="Picture 19" descr="npo0000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388" y="5992813"/>
            <a:ext cx="1223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图片 14" descr="home_001.gif"/>
          <p:cNvPicPr>
            <a:picLocks noChangeAspect="1"/>
          </p:cNvPicPr>
          <p:nvPr userDrawn="1"/>
        </p:nvPicPr>
        <p:blipFill>
          <a:blip r:embed="rId3">
            <a:extLst>
              <a:ext uri="{28A0092B-C50C-407E-A947-70E740481C1C}">
                <a14:useLocalDpi xmlns:a14="http://schemas.microsoft.com/office/drawing/2010/main" val="0"/>
              </a:ext>
            </a:extLst>
          </a:blip>
          <a:srcRect r="17007"/>
          <a:stretch>
            <a:fillRect/>
          </a:stretch>
        </p:blipFill>
        <p:spPr bwMode="auto">
          <a:xfrm>
            <a:off x="0" y="5738813"/>
            <a:ext cx="37147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539750" y="692150"/>
            <a:ext cx="6550025" cy="1944688"/>
          </a:xfrm>
        </p:spPr>
        <p:txBody>
          <a:bodyPr/>
          <a:lstStyle>
            <a:lvl1pPr>
              <a:defRPr sz="4000"/>
            </a:lvl1pPr>
          </a:lstStyle>
          <a:p>
            <a:r>
              <a:rPr lang="en-US" altLang="zh-CN"/>
              <a:t>Click to edit Master title style</a:t>
            </a:r>
          </a:p>
        </p:txBody>
      </p:sp>
      <p:sp>
        <p:nvSpPr>
          <p:cNvPr id="18435" name="Rectangle 3"/>
          <p:cNvSpPr>
            <a:spLocks noGrp="1" noChangeArrowheads="1"/>
          </p:cNvSpPr>
          <p:nvPr>
            <p:ph type="subTitle" idx="1"/>
          </p:nvPr>
        </p:nvSpPr>
        <p:spPr>
          <a:xfrm>
            <a:off x="539750" y="4365625"/>
            <a:ext cx="6551613" cy="1368425"/>
          </a:xfrm>
        </p:spPr>
        <p:txBody>
          <a:bodyPr/>
          <a:lstStyle>
            <a:lvl1pPr marL="0" indent="0">
              <a:buFontTx/>
              <a:buNone/>
              <a:defRPr/>
            </a:lvl1pPr>
          </a:lstStyle>
          <a:p>
            <a:r>
              <a:rPr lang="en-US" altLang="zh-CN"/>
              <a:t>Click to edit Master subtitle style</a:t>
            </a:r>
          </a:p>
        </p:txBody>
      </p:sp>
      <p:sp>
        <p:nvSpPr>
          <p:cNvPr id="9" name="Rectangle 4"/>
          <p:cNvSpPr>
            <a:spLocks noGrp="1" noChangeArrowheads="1"/>
          </p:cNvSpPr>
          <p:nvPr>
            <p:ph type="dt" sz="half" idx="10"/>
          </p:nvPr>
        </p:nvSpPr>
        <p:spPr>
          <a:xfrm>
            <a:off x="457200" y="6245225"/>
            <a:ext cx="2133600" cy="476250"/>
          </a:xfrm>
        </p:spPr>
        <p:txBody>
          <a:bodyPr/>
          <a:lstStyle>
            <a:lvl1pPr>
              <a:defRPr sz="1400">
                <a:solidFill>
                  <a:srgbClr val="333333"/>
                </a:solidFill>
              </a:defRPr>
            </a:lvl1pPr>
          </a:lstStyle>
          <a:p>
            <a:pPr>
              <a:defRPr/>
            </a:pPr>
            <a:endParaRPr lang="en-US" altLang="zh-CN"/>
          </a:p>
        </p:txBody>
      </p:sp>
      <p:sp>
        <p:nvSpPr>
          <p:cNvPr id="10" name="Rectangle 5"/>
          <p:cNvSpPr>
            <a:spLocks noGrp="1" noChangeArrowheads="1"/>
          </p:cNvSpPr>
          <p:nvPr>
            <p:ph type="ftr" sz="quarter" idx="11"/>
          </p:nvPr>
        </p:nvSpPr>
        <p:spPr/>
        <p:txBody>
          <a:bodyPr/>
          <a:lstStyle>
            <a:lvl1pPr>
              <a:defRPr/>
            </a:lvl1pPr>
          </a:lstStyle>
          <a:p>
            <a:pPr>
              <a:defRPr/>
            </a:pPr>
            <a:endParaRPr lang="en-US" altLang="zh-CN"/>
          </a:p>
        </p:txBody>
      </p:sp>
      <p:sp>
        <p:nvSpPr>
          <p:cNvPr id="11" name="Rectangle 6"/>
          <p:cNvSpPr>
            <a:spLocks noGrp="1" noChangeArrowheads="1"/>
          </p:cNvSpPr>
          <p:nvPr>
            <p:ph type="sldNum" sz="quarter" idx="12"/>
          </p:nvPr>
        </p:nvSpPr>
        <p:spPr/>
        <p:txBody>
          <a:bodyPr/>
          <a:lstStyle>
            <a:lvl1pPr>
              <a:defRPr/>
            </a:lvl1pPr>
          </a:lstStyle>
          <a:p>
            <a:pPr>
              <a:defRPr/>
            </a:pPr>
            <a:fld id="{D9EF170F-1A6C-4061-A002-E3DA62AA405C}" type="slidenum">
              <a:rPr lang="en-US" altLang="zh-CN"/>
              <a:pPr>
                <a:defRPr/>
              </a:pPr>
              <a:t>‹#›</a:t>
            </a:fld>
            <a:endParaRPr lang="en-US" altLang="zh-CN"/>
          </a:p>
        </p:txBody>
      </p:sp>
    </p:spTree>
    <p:extLst>
      <p:ext uri="{BB962C8B-B14F-4D97-AF65-F5344CB8AC3E}">
        <p14:creationId xmlns:p14="http://schemas.microsoft.com/office/powerpoint/2010/main" val="6417844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pPr>
              <a:defRPr/>
            </a:pPr>
            <a:fld id="{EB4CE273-AB10-4AB0-8969-AD638E82BFC5}" type="slidenum">
              <a:rPr lang="en-US" altLang="zh-CN"/>
              <a:pPr>
                <a:defRPr/>
              </a:pPr>
              <a:t>‹#›</a:t>
            </a:fld>
            <a:endParaRPr lang="en-US" altLang="zh-CN"/>
          </a:p>
        </p:txBody>
      </p:sp>
    </p:spTree>
    <p:extLst>
      <p:ext uri="{BB962C8B-B14F-4D97-AF65-F5344CB8AC3E}">
        <p14:creationId xmlns:p14="http://schemas.microsoft.com/office/powerpoint/2010/main" val="35046977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41963" y="274638"/>
            <a:ext cx="1693862" cy="50990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4932363" cy="50990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pPr>
              <a:defRPr/>
            </a:pPr>
            <a:fld id="{2A5AC5C8-30BC-4FD1-BD03-76B6BB71A3AE}" type="slidenum">
              <a:rPr lang="en-US" altLang="zh-CN"/>
              <a:pPr>
                <a:defRPr/>
              </a:pPr>
              <a:t>‹#›</a:t>
            </a:fld>
            <a:endParaRPr lang="en-US" altLang="zh-CN"/>
          </a:p>
        </p:txBody>
      </p:sp>
    </p:spTree>
    <p:extLst>
      <p:ext uri="{BB962C8B-B14F-4D97-AF65-F5344CB8AC3E}">
        <p14:creationId xmlns:p14="http://schemas.microsoft.com/office/powerpoint/2010/main" val="32153972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8625"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3313113" cy="3773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3922713" y="1600200"/>
            <a:ext cx="3313112" cy="3773488"/>
          </a:xfrm>
        </p:spPr>
        <p:txBody>
          <a:bodyPr/>
          <a:lstStyle/>
          <a:p>
            <a:pPr lvl="0"/>
            <a:endParaRPr lang="zh-CN" altLang="en-US" noProof="0" smtClean="0"/>
          </a:p>
        </p:txBody>
      </p:sp>
      <p:sp>
        <p:nvSpPr>
          <p:cNvPr id="5" name="Rectangle 5"/>
          <p:cNvSpPr>
            <a:spLocks noGrp="1" noChangeArrowheads="1"/>
          </p:cNvSpPr>
          <p:nvPr>
            <p:ph type="ftr" sz="quarter" idx="10"/>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pPr>
              <a:defRPr/>
            </a:pPr>
            <a:fld id="{87BE3036-35CF-4168-A0A0-92B57F1CA9FE}" type="slidenum">
              <a:rPr lang="en-US" altLang="zh-CN"/>
              <a:pPr>
                <a:defRPr/>
              </a:pPr>
              <a:t>‹#›</a:t>
            </a:fld>
            <a:endParaRPr lang="en-US" altLang="zh-CN"/>
          </a:p>
        </p:txBody>
      </p:sp>
    </p:spTree>
    <p:extLst>
      <p:ext uri="{BB962C8B-B14F-4D97-AF65-F5344CB8AC3E}">
        <p14:creationId xmlns:p14="http://schemas.microsoft.com/office/powerpoint/2010/main" val="39910168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778625"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3313113" cy="3773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922713" y="1600200"/>
            <a:ext cx="3313112" cy="3773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pPr>
              <a:defRPr/>
            </a:pPr>
            <a:fld id="{961C0891-330F-40C4-BD09-49D06EDAFAB1}" type="slidenum">
              <a:rPr lang="en-US" altLang="zh-CN"/>
              <a:pPr>
                <a:defRPr/>
              </a:pPr>
              <a:t>‹#›</a:t>
            </a:fld>
            <a:endParaRPr lang="en-US" altLang="zh-CN"/>
          </a:p>
        </p:txBody>
      </p:sp>
    </p:spTree>
    <p:extLst>
      <p:ext uri="{BB962C8B-B14F-4D97-AF65-F5344CB8AC3E}">
        <p14:creationId xmlns:p14="http://schemas.microsoft.com/office/powerpoint/2010/main" val="1047844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pPr>
              <a:defRPr/>
            </a:pPr>
            <a:fld id="{D7153602-10BC-4954-867E-2EA797D0C8AF}" type="slidenum">
              <a:rPr lang="en-US" altLang="zh-CN"/>
              <a:pPr>
                <a:defRPr/>
              </a:pPr>
              <a:t>‹#›</a:t>
            </a:fld>
            <a:endParaRPr lang="en-US" altLang="zh-CN"/>
          </a:p>
        </p:txBody>
      </p:sp>
    </p:spTree>
    <p:extLst>
      <p:ext uri="{BB962C8B-B14F-4D97-AF65-F5344CB8AC3E}">
        <p14:creationId xmlns:p14="http://schemas.microsoft.com/office/powerpoint/2010/main" val="23983783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xfrm>
            <a:off x="3786188" y="5949950"/>
            <a:ext cx="2133600" cy="287338"/>
          </a:xfrm>
        </p:spPr>
        <p:txBody>
          <a:bodyPr/>
          <a:lstStyle>
            <a:lvl1pPr>
              <a:defRPr/>
            </a:lvl1pPr>
          </a:lstStyle>
          <a:p>
            <a:pPr>
              <a:defRPr/>
            </a:pPr>
            <a:fld id="{5854B35B-77D6-42A1-8FF4-ED515A5E1AE4}" type="datetime3">
              <a:rPr lang="en-US"/>
              <a:pPr>
                <a:defRPr/>
              </a:pPr>
              <a:t>18 April 2014</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074CCD-5222-4F1C-A2F6-6E847AE04B78}" type="slidenum">
              <a:rPr lang="en-US" altLang="zh-CN"/>
              <a:pPr>
                <a:defRPr/>
              </a:pPr>
              <a:t>‹#›</a:t>
            </a:fld>
            <a:endParaRPr lang="en-US" altLang="zh-CN"/>
          </a:p>
        </p:txBody>
      </p:sp>
    </p:spTree>
    <p:extLst>
      <p:ext uri="{BB962C8B-B14F-4D97-AF65-F5344CB8AC3E}">
        <p14:creationId xmlns:p14="http://schemas.microsoft.com/office/powerpoint/2010/main" val="31226781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313113"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922713" y="1600200"/>
            <a:ext cx="3313112"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pPr>
              <a:defRPr/>
            </a:pPr>
            <a:fld id="{6684981E-05C8-406D-9DDA-C406CF5DA75A}" type="slidenum">
              <a:rPr lang="en-US" altLang="zh-CN"/>
              <a:pPr>
                <a:defRPr/>
              </a:pPr>
              <a:t>‹#›</a:t>
            </a:fld>
            <a:endParaRPr lang="en-US" altLang="zh-CN"/>
          </a:p>
        </p:txBody>
      </p:sp>
    </p:spTree>
    <p:extLst>
      <p:ext uri="{BB962C8B-B14F-4D97-AF65-F5344CB8AC3E}">
        <p14:creationId xmlns:p14="http://schemas.microsoft.com/office/powerpoint/2010/main" val="12279139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p:txBody>
          <a:bodyPr/>
          <a:lstStyle>
            <a:lvl1pPr>
              <a:defRPr/>
            </a:lvl1pPr>
          </a:lstStyle>
          <a:p>
            <a:pPr>
              <a:defRPr/>
            </a:pPr>
            <a:fld id="{976C5DEC-3ABE-4900-B5D7-487B0D413BF1}" type="slidenum">
              <a:rPr lang="en-US" altLang="zh-CN"/>
              <a:pPr>
                <a:defRPr/>
              </a:pPr>
              <a:t>‹#›</a:t>
            </a:fld>
            <a:endParaRPr lang="en-US" altLang="zh-CN"/>
          </a:p>
        </p:txBody>
      </p:sp>
    </p:spTree>
    <p:extLst>
      <p:ext uri="{BB962C8B-B14F-4D97-AF65-F5344CB8AC3E}">
        <p14:creationId xmlns:p14="http://schemas.microsoft.com/office/powerpoint/2010/main" val="30196932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p:txBody>
          <a:bodyPr/>
          <a:lstStyle>
            <a:lvl1pPr>
              <a:defRPr/>
            </a:lvl1pPr>
          </a:lstStyle>
          <a:p>
            <a:pPr>
              <a:defRPr/>
            </a:pPr>
            <a:fld id="{3264C476-CB78-426C-9332-A1E9E7114E81}" type="slidenum">
              <a:rPr lang="en-US" altLang="zh-CN"/>
              <a:pPr>
                <a:defRPr/>
              </a:pPr>
              <a:t>‹#›</a:t>
            </a:fld>
            <a:endParaRPr lang="en-US" altLang="zh-CN"/>
          </a:p>
        </p:txBody>
      </p:sp>
    </p:spTree>
    <p:extLst>
      <p:ext uri="{BB962C8B-B14F-4D97-AF65-F5344CB8AC3E}">
        <p14:creationId xmlns:p14="http://schemas.microsoft.com/office/powerpoint/2010/main" val="6583749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p:txBody>
          <a:bodyPr/>
          <a:lstStyle>
            <a:lvl1pPr>
              <a:defRPr/>
            </a:lvl1pPr>
          </a:lstStyle>
          <a:p>
            <a:pPr>
              <a:defRPr/>
            </a:pPr>
            <a:fld id="{A9FB376F-E9BF-4354-8A1F-C8ED193BFA86}" type="slidenum">
              <a:rPr lang="en-US" altLang="zh-CN"/>
              <a:pPr>
                <a:defRPr/>
              </a:pPr>
              <a:t>‹#›</a:t>
            </a:fld>
            <a:endParaRPr lang="en-US" altLang="zh-CN"/>
          </a:p>
        </p:txBody>
      </p:sp>
    </p:spTree>
    <p:extLst>
      <p:ext uri="{BB962C8B-B14F-4D97-AF65-F5344CB8AC3E}">
        <p14:creationId xmlns:p14="http://schemas.microsoft.com/office/powerpoint/2010/main" val="39831374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pPr>
              <a:defRPr/>
            </a:pPr>
            <a:fld id="{3960436E-450D-44CB-888F-F0CC40508362}" type="slidenum">
              <a:rPr lang="en-US" altLang="zh-CN"/>
              <a:pPr>
                <a:defRPr/>
              </a:pPr>
              <a:t>‹#›</a:t>
            </a:fld>
            <a:endParaRPr lang="en-US" altLang="zh-CN"/>
          </a:p>
        </p:txBody>
      </p:sp>
    </p:spTree>
    <p:extLst>
      <p:ext uri="{BB962C8B-B14F-4D97-AF65-F5344CB8AC3E}">
        <p14:creationId xmlns:p14="http://schemas.microsoft.com/office/powerpoint/2010/main" val="32712495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pPr>
              <a:defRPr/>
            </a:pPr>
            <a:fld id="{7A50FE93-D89B-4A9E-8AF6-4EF0F0E8B029}" type="slidenum">
              <a:rPr lang="en-US" altLang="zh-CN"/>
              <a:pPr>
                <a:defRPr/>
              </a:pPr>
              <a:t>‹#›</a:t>
            </a:fld>
            <a:endParaRPr lang="en-US" altLang="zh-CN"/>
          </a:p>
        </p:txBody>
      </p:sp>
    </p:spTree>
    <p:extLst>
      <p:ext uri="{BB962C8B-B14F-4D97-AF65-F5344CB8AC3E}">
        <p14:creationId xmlns:p14="http://schemas.microsoft.com/office/powerpoint/2010/main" val="28736385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5734050"/>
            <a:ext cx="8893175" cy="792163"/>
          </a:xfrm>
          <a:prstGeom prst="rect">
            <a:avLst/>
          </a:prstGeom>
          <a:solidFill>
            <a:srgbClr val="0050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b="1" smtClean="0">
              <a:solidFill>
                <a:srgbClr val="333333"/>
              </a:solidFill>
              <a:latin typeface="Arial" panose="020B0604020202020204" pitchFamily="34" charset="0"/>
            </a:endParaRPr>
          </a:p>
        </p:txBody>
      </p:sp>
      <p:sp>
        <p:nvSpPr>
          <p:cNvPr id="1027" name="Rectangle 2"/>
          <p:cNvSpPr>
            <a:spLocks noGrp="1" noChangeArrowheads="1"/>
          </p:cNvSpPr>
          <p:nvPr>
            <p:ph type="title"/>
          </p:nvPr>
        </p:nvSpPr>
        <p:spPr bwMode="auto">
          <a:xfrm>
            <a:off x="457200" y="274638"/>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9" rIns="91399" bIns="45699" numCol="1" anchor="t"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457200" y="1600200"/>
            <a:ext cx="677862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699" rIns="91399" bIns="4569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 name="Rectangle 4"/>
          <p:cNvSpPr>
            <a:spLocks noGrp="1" noChangeArrowheads="1"/>
          </p:cNvSpPr>
          <p:nvPr>
            <p:ph type="dt" sz="half" idx="2"/>
          </p:nvPr>
        </p:nvSpPr>
        <p:spPr bwMode="auto">
          <a:xfrm>
            <a:off x="395288" y="5949950"/>
            <a:ext cx="2133600" cy="287338"/>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algn="l" eaLnBrk="1" hangingPunct="1">
              <a:defRPr sz="1000" b="0">
                <a:solidFill>
                  <a:srgbClr val="FFFFFF"/>
                </a:solidFill>
                <a:latin typeface="Arial" charset="0"/>
                <a:ea typeface="宋体" pitchFamily="2" charset="-122"/>
              </a:defRPr>
            </a:lvl1pPr>
          </a:lstStyle>
          <a:p>
            <a:pPr>
              <a:defRPr/>
            </a:pPr>
            <a:fld id="{2478AA3E-79A8-434B-8373-0D58EB01EAF5}" type="datetime3">
              <a:rPr lang="en-US"/>
              <a:pPr>
                <a:defRPr/>
              </a:pPr>
              <a:t>18 April 2014</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algn="ctr" eaLnBrk="1" hangingPunct="1">
              <a:defRPr sz="1400" b="0">
                <a:solidFill>
                  <a:srgbClr val="333333"/>
                </a:solidFill>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algn="r" eaLnBrk="1" hangingPunct="1">
              <a:defRPr sz="1400">
                <a:solidFill>
                  <a:srgbClr val="333333"/>
                </a:solidFill>
                <a:latin typeface="Arial" panose="020B0604020202020204" pitchFamily="34" charset="0"/>
              </a:defRPr>
            </a:lvl1pPr>
          </a:lstStyle>
          <a:p>
            <a:pPr>
              <a:defRPr/>
            </a:pPr>
            <a:fld id="{0E00F513-CD20-4EA6-B0F4-9A3A175CDC1B}" type="slidenum">
              <a:rPr lang="en-US" altLang="zh-CN"/>
              <a:pPr>
                <a:defRPr/>
              </a:pPr>
              <a:t>‹#›</a:t>
            </a:fld>
            <a:endParaRPr lang="en-US" altLang="zh-CN"/>
          </a:p>
        </p:txBody>
      </p:sp>
      <p:sp>
        <p:nvSpPr>
          <p:cNvPr id="1032" name="Text Box 10"/>
          <p:cNvSpPr txBox="1">
            <a:spLocks noChangeArrowheads="1"/>
          </p:cNvSpPr>
          <p:nvPr/>
        </p:nvSpPr>
        <p:spPr bwMode="auto">
          <a:xfrm>
            <a:off x="395288" y="6165850"/>
            <a:ext cx="2878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spAutoFit/>
          </a:bodyPr>
          <a:lstStyle>
            <a:lvl1pPr defTabSz="904875" eaLnBrk="0" hangingPunct="0">
              <a:defRPr b="1">
                <a:solidFill>
                  <a:schemeClr val="tx1"/>
                </a:solidFill>
                <a:latin typeface="Arial" pitchFamily="34" charset="0"/>
                <a:ea typeface="宋体" pitchFamily="2" charset="-122"/>
              </a:defRPr>
            </a:lvl1pPr>
            <a:lvl2pPr marL="742950" indent="-285750" defTabSz="904875" eaLnBrk="0" hangingPunct="0">
              <a:defRPr b="1">
                <a:solidFill>
                  <a:schemeClr val="tx1"/>
                </a:solidFill>
                <a:latin typeface="Arial" pitchFamily="34" charset="0"/>
                <a:ea typeface="宋体" pitchFamily="2" charset="-122"/>
              </a:defRPr>
            </a:lvl2pPr>
            <a:lvl3pPr marL="1143000" indent="-228600" defTabSz="904875" eaLnBrk="0" hangingPunct="0">
              <a:defRPr b="1">
                <a:solidFill>
                  <a:schemeClr val="tx1"/>
                </a:solidFill>
                <a:latin typeface="Arial" pitchFamily="34" charset="0"/>
                <a:ea typeface="宋体" pitchFamily="2" charset="-122"/>
              </a:defRPr>
            </a:lvl3pPr>
            <a:lvl4pPr marL="1600200" indent="-228600" defTabSz="904875" eaLnBrk="0" hangingPunct="0">
              <a:defRPr b="1">
                <a:solidFill>
                  <a:schemeClr val="tx1"/>
                </a:solidFill>
                <a:latin typeface="Arial" pitchFamily="34" charset="0"/>
                <a:ea typeface="宋体" pitchFamily="2" charset="-122"/>
              </a:defRPr>
            </a:lvl4pPr>
            <a:lvl5pPr marL="2057400" indent="-228600" defTabSz="904875" eaLnBrk="0" hangingPunct="0">
              <a:defRPr b="1">
                <a:solidFill>
                  <a:schemeClr val="tx1"/>
                </a:solidFill>
                <a:latin typeface="Arial" pitchFamily="34" charset="0"/>
                <a:ea typeface="宋体" pitchFamily="2" charset="-122"/>
              </a:defRPr>
            </a:lvl5pPr>
            <a:lvl6pPr marL="2514600" indent="-228600" defTabSz="904875"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defTabSz="904875"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defTabSz="904875"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defTabSz="904875" eaLnBrk="0" fontAlgn="base" hangingPunct="0">
              <a:spcBef>
                <a:spcPct val="0"/>
              </a:spcBef>
              <a:spcAft>
                <a:spcPct val="0"/>
              </a:spcAft>
              <a:defRPr b="1">
                <a:solidFill>
                  <a:schemeClr val="tx1"/>
                </a:solidFill>
                <a:latin typeface="Arial" pitchFamily="34" charset="0"/>
                <a:ea typeface="宋体" pitchFamily="2" charset="-122"/>
              </a:defRPr>
            </a:lvl9pPr>
          </a:lstStyle>
          <a:p>
            <a:pPr>
              <a:defRPr/>
            </a:pPr>
            <a:r>
              <a:rPr lang="en-US" altLang="zh-CN" sz="1000" b="0" dirty="0" smtClean="0">
                <a:solidFill>
                  <a:srgbClr val="FFFFFF"/>
                </a:solidFill>
              </a:rPr>
              <a:t>Neusoft Proprietary &amp; Confidential</a:t>
            </a:r>
          </a:p>
          <a:p>
            <a:pPr>
              <a:defRPr/>
            </a:pPr>
            <a:endParaRPr lang="en-US" altLang="zh-CN" sz="600" b="0" dirty="0" smtClean="0">
              <a:solidFill>
                <a:srgbClr val="FFFFFF"/>
              </a:solidFill>
              <a:latin typeface="Frutiger LT 55 Roman" pitchFamily="34" charset="0"/>
            </a:endParaRPr>
          </a:p>
        </p:txBody>
      </p:sp>
      <p:pic>
        <p:nvPicPr>
          <p:cNvPr id="1033" name="Picture 17" descr="npo0000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4388" y="5992813"/>
            <a:ext cx="1223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4" name="图片 9" descr="home_001.gif"/>
          <p:cNvPicPr>
            <a:picLocks noChangeAspect="1"/>
          </p:cNvPicPr>
          <p:nvPr/>
        </p:nvPicPr>
        <p:blipFill>
          <a:blip r:embed="rId16">
            <a:extLst>
              <a:ext uri="{28A0092B-C50C-407E-A947-70E740481C1C}">
                <a14:useLocalDpi xmlns:a14="http://schemas.microsoft.com/office/drawing/2010/main" val="0"/>
              </a:ext>
            </a:extLst>
          </a:blip>
          <a:srcRect r="17007"/>
          <a:stretch>
            <a:fillRect/>
          </a:stretch>
        </p:blipFill>
        <p:spPr bwMode="auto">
          <a:xfrm>
            <a:off x="0" y="5738813"/>
            <a:ext cx="37147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Frutiger LT 45 Light" pitchFamily="34" charset="0"/>
          <a:ea typeface="黑体" pitchFamily="2" charset="-122"/>
        </a:defRPr>
      </a:lvl2pPr>
      <a:lvl3pPr algn="l" rtl="0" eaLnBrk="0" fontAlgn="base" hangingPunct="0">
        <a:spcBef>
          <a:spcPct val="0"/>
        </a:spcBef>
        <a:spcAft>
          <a:spcPct val="0"/>
        </a:spcAft>
        <a:defRPr sz="3600" b="1">
          <a:solidFill>
            <a:schemeClr val="tx2"/>
          </a:solidFill>
          <a:latin typeface="Frutiger LT 45 Light" pitchFamily="34" charset="0"/>
          <a:ea typeface="黑体" pitchFamily="2" charset="-122"/>
        </a:defRPr>
      </a:lvl3pPr>
      <a:lvl4pPr algn="l" rtl="0" eaLnBrk="0" fontAlgn="base" hangingPunct="0">
        <a:spcBef>
          <a:spcPct val="0"/>
        </a:spcBef>
        <a:spcAft>
          <a:spcPct val="0"/>
        </a:spcAft>
        <a:defRPr sz="3600" b="1">
          <a:solidFill>
            <a:schemeClr val="tx2"/>
          </a:solidFill>
          <a:latin typeface="Frutiger LT 45 Light" pitchFamily="34" charset="0"/>
          <a:ea typeface="黑体" pitchFamily="2" charset="-122"/>
        </a:defRPr>
      </a:lvl4pPr>
      <a:lvl5pPr algn="l" rtl="0" eaLnBrk="0" fontAlgn="base" hangingPunct="0">
        <a:spcBef>
          <a:spcPct val="0"/>
        </a:spcBef>
        <a:spcAft>
          <a:spcPct val="0"/>
        </a:spcAft>
        <a:defRPr sz="3600" b="1">
          <a:solidFill>
            <a:schemeClr val="tx2"/>
          </a:solidFill>
          <a:latin typeface="Frutiger LT 45 Light" pitchFamily="34" charset="0"/>
          <a:ea typeface="黑体" pitchFamily="2" charset="-122"/>
        </a:defRPr>
      </a:lvl5pPr>
      <a:lvl6pPr marL="457200" algn="l" rtl="0" fontAlgn="base">
        <a:spcBef>
          <a:spcPct val="0"/>
        </a:spcBef>
        <a:spcAft>
          <a:spcPct val="0"/>
        </a:spcAft>
        <a:defRPr sz="3600" b="1">
          <a:solidFill>
            <a:schemeClr val="tx2"/>
          </a:solidFill>
          <a:latin typeface="Frutiger LT 45 Light" pitchFamily="34" charset="0"/>
          <a:ea typeface="黑体" pitchFamily="2" charset="-122"/>
        </a:defRPr>
      </a:lvl6pPr>
      <a:lvl7pPr marL="914400" algn="l" rtl="0" fontAlgn="base">
        <a:spcBef>
          <a:spcPct val="0"/>
        </a:spcBef>
        <a:spcAft>
          <a:spcPct val="0"/>
        </a:spcAft>
        <a:defRPr sz="3600" b="1">
          <a:solidFill>
            <a:schemeClr val="tx2"/>
          </a:solidFill>
          <a:latin typeface="Frutiger LT 45 Light" pitchFamily="34" charset="0"/>
          <a:ea typeface="黑体" pitchFamily="2" charset="-122"/>
        </a:defRPr>
      </a:lvl7pPr>
      <a:lvl8pPr marL="1371600" algn="l" rtl="0" fontAlgn="base">
        <a:spcBef>
          <a:spcPct val="0"/>
        </a:spcBef>
        <a:spcAft>
          <a:spcPct val="0"/>
        </a:spcAft>
        <a:defRPr sz="3600" b="1">
          <a:solidFill>
            <a:schemeClr val="tx2"/>
          </a:solidFill>
          <a:latin typeface="Frutiger LT 45 Light" pitchFamily="34" charset="0"/>
          <a:ea typeface="黑体" pitchFamily="2" charset="-122"/>
        </a:defRPr>
      </a:lvl8pPr>
      <a:lvl9pPr marL="1828800" algn="l" rtl="0" fontAlgn="base">
        <a:spcBef>
          <a:spcPct val="0"/>
        </a:spcBef>
        <a:spcAft>
          <a:spcPct val="0"/>
        </a:spcAft>
        <a:defRPr sz="3600" b="1">
          <a:solidFill>
            <a:schemeClr val="tx2"/>
          </a:solidFill>
          <a:latin typeface="Frutiger LT 45 Light" pitchFamily="34" charset="0"/>
          <a:ea typeface="黑体" pitchFamily="2" charset="-122"/>
        </a:defRPr>
      </a:lvl9pPr>
    </p:titleStyle>
    <p:bodyStyle>
      <a:lvl1pPr marL="342900" indent="-342900" algn="l" rtl="0" eaLnBrk="0" fontAlgn="base" hangingPunct="0">
        <a:spcBef>
          <a:spcPct val="0"/>
        </a:spcBef>
        <a:spcAft>
          <a:spcPct val="0"/>
        </a:spcAft>
        <a:buClr>
          <a:srgbClr val="777777"/>
        </a:buClr>
        <a:buSzPct val="85000"/>
        <a:buChar char="•"/>
        <a:defRPr sz="2200">
          <a:solidFill>
            <a:schemeClr val="tx1"/>
          </a:solidFill>
          <a:latin typeface="+mn-lt"/>
          <a:ea typeface="+mn-ea"/>
          <a:cs typeface="+mn-cs"/>
        </a:defRPr>
      </a:lvl1pPr>
      <a:lvl2pPr marL="742950" indent="-285750" algn="l" rtl="0" eaLnBrk="0" fontAlgn="base" hangingPunct="0">
        <a:spcBef>
          <a:spcPct val="0"/>
        </a:spcBef>
        <a:spcAft>
          <a:spcPct val="0"/>
        </a:spcAft>
        <a:buClr>
          <a:srgbClr val="777777"/>
        </a:buClr>
        <a:buSzPct val="85000"/>
        <a:buChar char="–"/>
        <a:defRPr sz="2200">
          <a:solidFill>
            <a:schemeClr val="tx1"/>
          </a:solidFill>
          <a:latin typeface="+mn-lt"/>
          <a:ea typeface="+mn-ea"/>
        </a:defRPr>
      </a:lvl2pPr>
      <a:lvl3pPr marL="11430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3pPr>
      <a:lvl4pPr marL="16002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4pPr>
      <a:lvl5pPr marL="2057400" indent="-228600" algn="l" rtl="0" eaLnBrk="0" fontAlgn="base" hangingPunct="0">
        <a:spcBef>
          <a:spcPct val="0"/>
        </a:spcBef>
        <a:spcAft>
          <a:spcPct val="0"/>
        </a:spcAft>
        <a:buClr>
          <a:srgbClr val="777777"/>
        </a:buClr>
        <a:buSzPct val="85000"/>
        <a:buChar char="»"/>
        <a:defRPr sz="2200">
          <a:solidFill>
            <a:schemeClr val="tx1"/>
          </a:solidFill>
          <a:latin typeface="+mn-lt"/>
          <a:ea typeface="+mn-ea"/>
        </a:defRPr>
      </a:lvl5pPr>
      <a:lvl6pPr marL="2514600" indent="-228600" algn="l" rtl="0" fontAlgn="base">
        <a:spcBef>
          <a:spcPct val="0"/>
        </a:spcBef>
        <a:spcAft>
          <a:spcPct val="0"/>
        </a:spcAft>
        <a:buClr>
          <a:srgbClr val="777777"/>
        </a:buClr>
        <a:buSzPct val="85000"/>
        <a:buChar char="»"/>
        <a:defRPr sz="2200">
          <a:solidFill>
            <a:schemeClr val="tx1"/>
          </a:solidFill>
          <a:latin typeface="+mn-lt"/>
          <a:ea typeface="+mn-ea"/>
        </a:defRPr>
      </a:lvl6pPr>
      <a:lvl7pPr marL="2971800" indent="-228600" algn="l" rtl="0" fontAlgn="base">
        <a:spcBef>
          <a:spcPct val="0"/>
        </a:spcBef>
        <a:spcAft>
          <a:spcPct val="0"/>
        </a:spcAft>
        <a:buClr>
          <a:srgbClr val="777777"/>
        </a:buClr>
        <a:buSzPct val="85000"/>
        <a:buChar char="»"/>
        <a:defRPr sz="2200">
          <a:solidFill>
            <a:schemeClr val="tx1"/>
          </a:solidFill>
          <a:latin typeface="+mn-lt"/>
          <a:ea typeface="+mn-ea"/>
        </a:defRPr>
      </a:lvl7pPr>
      <a:lvl8pPr marL="3429000" indent="-228600" algn="l" rtl="0" fontAlgn="base">
        <a:spcBef>
          <a:spcPct val="0"/>
        </a:spcBef>
        <a:spcAft>
          <a:spcPct val="0"/>
        </a:spcAft>
        <a:buClr>
          <a:srgbClr val="777777"/>
        </a:buClr>
        <a:buSzPct val="85000"/>
        <a:buChar char="»"/>
        <a:defRPr sz="2200">
          <a:solidFill>
            <a:schemeClr val="tx1"/>
          </a:solidFill>
          <a:latin typeface="+mn-lt"/>
          <a:ea typeface="+mn-ea"/>
        </a:defRPr>
      </a:lvl8pPr>
      <a:lvl9pPr marL="3886200" indent="-228600" algn="l" rtl="0" fontAlgn="base">
        <a:spcBef>
          <a:spcPct val="0"/>
        </a:spcBef>
        <a:spcAft>
          <a:spcPct val="0"/>
        </a:spcAft>
        <a:buClr>
          <a:srgbClr val="777777"/>
        </a:buClr>
        <a:buSzPct val="85000"/>
        <a:buChar char="»"/>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wmf"/><Relationship Id="rId18" Type="http://schemas.openxmlformats.org/officeDocument/2006/relationships/image" Target="../media/image26.wmf"/><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wmf"/><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2.v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oleObject" Target="../embeddings/oleObject2.bin"/><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 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207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4"/>
          <p:cNvSpPr>
            <a:spLocks noGrp="1" noChangeArrowheads="1"/>
          </p:cNvSpPr>
          <p:nvPr>
            <p:ph type="ctrTitle"/>
          </p:nvPr>
        </p:nvSpPr>
        <p:spPr>
          <a:xfrm>
            <a:off x="795338" y="1052513"/>
            <a:ext cx="8097837" cy="1781175"/>
          </a:xfrm>
        </p:spPr>
        <p:txBody>
          <a:bodyPr/>
          <a:lstStyle/>
          <a:p>
            <a:pPr algn="ctr" eaLnBrk="1" hangingPunct="1">
              <a:defRPr/>
            </a:pPr>
            <a:r>
              <a:rPr lang="en-US" altLang="en-US" sz="4800" dirty="0" smtClean="0">
                <a:solidFill>
                  <a:schemeClr val="accent4"/>
                </a:solidFill>
                <a:latin typeface="Calibri" pitchFamily="34" charset="0"/>
                <a:ea typeface="华文行楷" pitchFamily="2" charset="-122"/>
              </a:rPr>
              <a:t> </a:t>
            </a:r>
            <a:endParaRPr lang="en-US" altLang="zh-CN" sz="4800" dirty="0" smtClean="0">
              <a:latin typeface="Calibri" pitchFamily="34" charset="0"/>
            </a:endParaRPr>
          </a:p>
        </p:txBody>
      </p:sp>
      <p:sp>
        <p:nvSpPr>
          <p:cNvPr id="18436" name="TextBox 9"/>
          <p:cNvSpPr txBox="1">
            <a:spLocks noChangeArrowheads="1"/>
          </p:cNvSpPr>
          <p:nvPr/>
        </p:nvSpPr>
        <p:spPr bwMode="auto">
          <a:xfrm>
            <a:off x="898971" y="4725144"/>
            <a:ext cx="8137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1800" b="1" dirty="0">
                <a:latin typeface="Arial" panose="020B0604020202020204" pitchFamily="34" charset="0"/>
                <a:ea typeface="宋体" panose="02010600030101010101" pitchFamily="2" charset="-122"/>
              </a:rPr>
              <a:t>Yan Kang, Ph.D.</a:t>
            </a:r>
          </a:p>
          <a:p>
            <a:pPr eaLnBrk="1" hangingPunct="1">
              <a:buClrTx/>
              <a:buSzTx/>
              <a:buFontTx/>
              <a:buNone/>
            </a:pPr>
            <a:r>
              <a:rPr lang="en-US" altLang="zh-CN" sz="1800" b="1" dirty="0">
                <a:latin typeface="Arial" panose="020B0604020202020204" pitchFamily="34" charset="0"/>
                <a:ea typeface="宋体" panose="02010600030101010101" pitchFamily="2" charset="-122"/>
              </a:rPr>
              <a:t>Dean/Prof., Sino-Dutch </a:t>
            </a:r>
            <a:r>
              <a:rPr lang="en-US" altLang="zh-CN" sz="1800" b="1" dirty="0" smtClean="0">
                <a:latin typeface="Arial" panose="020B0604020202020204" pitchFamily="34" charset="0"/>
                <a:ea typeface="宋体" panose="02010600030101010101" pitchFamily="2" charset="-122"/>
              </a:rPr>
              <a:t>Biomedical &amp; Information Engineering School </a:t>
            </a:r>
          </a:p>
          <a:p>
            <a:pPr eaLnBrk="1" hangingPunct="1">
              <a:buClrTx/>
              <a:buSzTx/>
              <a:buFontTx/>
              <a:buNone/>
            </a:pPr>
            <a:r>
              <a:rPr lang="en-US" altLang="zh-CN" sz="1800" b="1" dirty="0" smtClean="0">
                <a:latin typeface="Arial" panose="020B0604020202020204" pitchFamily="34" charset="0"/>
                <a:ea typeface="宋体" panose="02010600030101010101" pitchFamily="2" charset="-122"/>
              </a:rPr>
              <a:t>Northeastern University</a:t>
            </a:r>
            <a:endParaRPr lang="en-US" altLang="zh-CN" sz="1800" b="1" dirty="0">
              <a:latin typeface="Arial" panose="020B0604020202020204" pitchFamily="34" charset="0"/>
              <a:ea typeface="宋体" panose="02010600030101010101" pitchFamily="2" charset="-122"/>
            </a:endParaRPr>
          </a:p>
        </p:txBody>
      </p:sp>
      <p:sp>
        <p:nvSpPr>
          <p:cNvPr id="18437" name="Rectangle 15"/>
          <p:cNvSpPr>
            <a:spLocks noChangeArrowheads="1"/>
          </p:cNvSpPr>
          <p:nvPr/>
        </p:nvSpPr>
        <p:spPr bwMode="auto">
          <a:xfrm>
            <a:off x="0" y="5768975"/>
            <a:ext cx="8893175" cy="792163"/>
          </a:xfrm>
          <a:prstGeom prst="rect">
            <a:avLst/>
          </a:prstGeom>
          <a:solidFill>
            <a:srgbClr val="0050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endParaRPr lang="zh-CN" altLang="en-US" sz="1800" b="1">
              <a:solidFill>
                <a:srgbClr val="333333"/>
              </a:solidFill>
              <a:latin typeface="Arial" panose="020B0604020202020204" pitchFamily="34" charset="0"/>
              <a:ea typeface="宋体" panose="02010600030101010101" pitchFamily="2" charset="-122"/>
            </a:endParaRPr>
          </a:p>
        </p:txBody>
      </p:sp>
      <p:sp>
        <p:nvSpPr>
          <p:cNvPr id="18438" name="Rectangle 4"/>
          <p:cNvSpPr>
            <a:spLocks noGrp="1" noChangeArrowheads="1"/>
          </p:cNvSpPr>
          <p:nvPr>
            <p:ph type="dt" sz="quarter" idx="10"/>
          </p:nvPr>
        </p:nvSpPr>
        <p:spPr>
          <a:xfrm>
            <a:off x="395288" y="5984875"/>
            <a:ext cx="2133600" cy="28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buClrTx/>
              <a:buSzTx/>
              <a:buFontTx/>
              <a:buNone/>
            </a:pPr>
            <a:fld id="{C5691C74-5A91-47A2-9CA0-C400EC24B57F}" type="datetime3">
              <a:rPr lang="en-US" altLang="zh-CN" sz="1000" smtClean="0">
                <a:solidFill>
                  <a:srgbClr val="FFFFFF"/>
                </a:solidFill>
                <a:latin typeface="Arial" panose="020B0604020202020204" pitchFamily="34" charset="0"/>
                <a:ea typeface="宋体" panose="02010600030101010101" pitchFamily="2" charset="-122"/>
              </a:rPr>
              <a:pPr>
                <a:buClrTx/>
                <a:buSzTx/>
                <a:buFontTx/>
                <a:buNone/>
              </a:pPr>
              <a:t>18 April 2014</a:t>
            </a:fld>
            <a:endParaRPr lang="en-US" altLang="zh-CN" sz="1000" smtClean="0">
              <a:solidFill>
                <a:srgbClr val="FFFFFF"/>
              </a:solidFill>
              <a:latin typeface="Arial" panose="020B0604020202020204" pitchFamily="34" charset="0"/>
              <a:ea typeface="宋体" panose="02010600030101010101" pitchFamily="2" charset="-122"/>
            </a:endParaRPr>
          </a:p>
        </p:txBody>
      </p:sp>
      <p:sp>
        <p:nvSpPr>
          <p:cNvPr id="18439" name="Text Box 10"/>
          <p:cNvSpPr txBox="1">
            <a:spLocks noChangeArrowheads="1"/>
          </p:cNvSpPr>
          <p:nvPr/>
        </p:nvSpPr>
        <p:spPr bwMode="auto">
          <a:xfrm>
            <a:off x="395288" y="6200775"/>
            <a:ext cx="2878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spAutoFit/>
          </a:bodyPr>
          <a:lstStyle>
            <a:lvl1pPr defTabSz="904875">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defTabSz="904875">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defTabSz="904875">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defTabSz="904875">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defTabSz="904875">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defTabSz="904875"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defTabSz="904875"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defTabSz="904875"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defTabSz="904875"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buClrTx/>
              <a:buSzTx/>
              <a:buFontTx/>
              <a:buNone/>
            </a:pPr>
            <a:r>
              <a:rPr lang="en-US" altLang="zh-CN" sz="1000" dirty="0">
                <a:solidFill>
                  <a:srgbClr val="FFFFFF"/>
                </a:solidFill>
                <a:latin typeface="Arial" panose="020B0604020202020204" pitchFamily="34" charset="0"/>
                <a:ea typeface="宋体" panose="02010600030101010101" pitchFamily="2" charset="-122"/>
              </a:rPr>
              <a:t>Neusoft Proprietary &amp; Confidential</a:t>
            </a:r>
          </a:p>
          <a:p>
            <a:pPr>
              <a:buClrTx/>
              <a:buSzTx/>
              <a:buFontTx/>
              <a:buNone/>
            </a:pPr>
            <a:endParaRPr lang="en-US" altLang="zh-CN" sz="600" dirty="0">
              <a:solidFill>
                <a:srgbClr val="FFFFFF"/>
              </a:solidFill>
              <a:ea typeface="宋体" panose="02010600030101010101" pitchFamily="2" charset="-122"/>
            </a:endParaRPr>
          </a:p>
        </p:txBody>
      </p:sp>
      <p:pic>
        <p:nvPicPr>
          <p:cNvPr id="18440" name="Picture 17" descr="npo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6027738"/>
            <a:ext cx="1223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1" name="图片 18" descr="home_001.gif"/>
          <p:cNvPicPr>
            <a:picLocks noChangeAspect="1"/>
          </p:cNvPicPr>
          <p:nvPr/>
        </p:nvPicPr>
        <p:blipFill>
          <a:blip r:embed="rId5">
            <a:extLst>
              <a:ext uri="{28A0092B-C50C-407E-A947-70E740481C1C}">
                <a14:useLocalDpi xmlns:a14="http://schemas.microsoft.com/office/drawing/2010/main" val="0"/>
              </a:ext>
            </a:extLst>
          </a:blip>
          <a:srcRect r="17007"/>
          <a:stretch>
            <a:fillRect/>
          </a:stretch>
        </p:blipFill>
        <p:spPr bwMode="auto">
          <a:xfrm>
            <a:off x="0" y="5759450"/>
            <a:ext cx="37147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4"/>
          <p:cNvSpPr txBox="1">
            <a:spLocks noChangeArrowheads="1"/>
          </p:cNvSpPr>
          <p:nvPr/>
        </p:nvSpPr>
        <p:spPr bwMode="auto">
          <a:xfrm>
            <a:off x="755650" y="548655"/>
            <a:ext cx="8137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4000" b="1" dirty="0" smtClean="0">
                <a:solidFill>
                  <a:schemeClr val="tx2"/>
                </a:solidFill>
                <a:latin typeface="Calibri" panose="020F0502020204030204" pitchFamily="34" charset="0"/>
              </a:rPr>
              <a:t>Challenges </a:t>
            </a:r>
            <a:r>
              <a:rPr lang="en-US" altLang="zh-CN" sz="4000" b="1" dirty="0">
                <a:solidFill>
                  <a:schemeClr val="tx2"/>
                </a:solidFill>
                <a:latin typeface="Calibri" panose="020F0502020204030204" pitchFamily="34" charset="0"/>
              </a:rPr>
              <a:t>&amp; </a:t>
            </a:r>
            <a:r>
              <a:rPr lang="en-US" altLang="zh-CN" sz="4000" b="1" dirty="0" smtClean="0">
                <a:solidFill>
                  <a:schemeClr val="tx2"/>
                </a:solidFill>
                <a:latin typeface="Calibri" panose="020F0502020204030204" pitchFamily="34" charset="0"/>
              </a:rPr>
              <a:t>Opportunities of</a:t>
            </a:r>
            <a:r>
              <a:rPr lang="en-US" altLang="zh-CN" sz="4000" b="1" dirty="0">
                <a:solidFill>
                  <a:schemeClr val="tx2"/>
                </a:solidFill>
                <a:latin typeface="Calibri" panose="020F0502020204030204" pitchFamily="34" charset="0"/>
              </a:rPr>
              <a:t/>
            </a:r>
            <a:br>
              <a:rPr lang="en-US" altLang="zh-CN" sz="4000" b="1" dirty="0">
                <a:solidFill>
                  <a:schemeClr val="tx2"/>
                </a:solidFill>
                <a:latin typeface="Calibri" panose="020F0502020204030204" pitchFamily="34" charset="0"/>
              </a:rPr>
            </a:br>
            <a:r>
              <a:rPr lang="en-US" altLang="zh-CN" sz="4000" b="1" dirty="0" smtClean="0">
                <a:solidFill>
                  <a:schemeClr val="tx2"/>
                </a:solidFill>
                <a:latin typeface="Calibri" panose="020F0502020204030204" pitchFamily="34" charset="0"/>
              </a:rPr>
              <a:t>Quantitative Imaging Network (QIN) </a:t>
            </a:r>
            <a:r>
              <a:rPr lang="en-US" altLang="zh-CN" sz="4000" b="1" dirty="0">
                <a:solidFill>
                  <a:schemeClr val="tx2"/>
                </a:solidFill>
                <a:latin typeface="Calibri" panose="020F0502020204030204" pitchFamily="34" charset="0"/>
              </a:rPr>
              <a:t>in China</a:t>
            </a:r>
          </a:p>
        </p:txBody>
      </p:sp>
      <p:grpSp>
        <p:nvGrpSpPr>
          <p:cNvPr id="2" name="组合 1"/>
          <p:cNvGrpSpPr/>
          <p:nvPr/>
        </p:nvGrpSpPr>
        <p:grpSpPr>
          <a:xfrm>
            <a:off x="6289" y="2595841"/>
            <a:ext cx="9131679" cy="1985287"/>
            <a:chOff x="6289" y="2453086"/>
            <a:chExt cx="9131679" cy="1985287"/>
          </a:xfrm>
        </p:grpSpPr>
        <p:pic>
          <p:nvPicPr>
            <p:cNvPr id="12" name="Picture 3" descr="StructureofATree"/>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9" y="2453086"/>
              <a:ext cx="2304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descr="nsa-bb0326315"/>
            <p:cNvPicPr>
              <a:picLocks noChangeArrowheads="1"/>
            </p:cNvPicPr>
            <p:nvPr/>
          </p:nvPicPr>
          <p:blipFill>
            <a:blip r:embed="rId7">
              <a:extLst>
                <a:ext uri="{28A0092B-C50C-407E-A947-70E740481C1C}">
                  <a14:useLocalDpi xmlns:a14="http://schemas.microsoft.com/office/drawing/2010/main" val="0"/>
                </a:ext>
              </a:extLst>
            </a:blip>
            <a:srcRect l="20157" t="10629" r="14699" b="16930"/>
            <a:stretch>
              <a:fillRect/>
            </a:stretch>
          </p:blipFill>
          <p:spPr bwMode="auto">
            <a:xfrm>
              <a:off x="4572000" y="2456129"/>
              <a:ext cx="2304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5" descr="高速公路.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3968" y="2453086"/>
              <a:ext cx="2304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002"/>
            <p:cNvPicPr>
              <a:picLocks noChangeArrowheads="1"/>
            </p:cNvPicPr>
            <p:nvPr/>
          </p:nvPicPr>
          <p:blipFill>
            <a:blip r:embed="rId9">
              <a:lum contrast="12000"/>
              <a:extLst>
                <a:ext uri="{28A0092B-C50C-407E-A947-70E740481C1C}">
                  <a14:useLocalDpi xmlns:a14="http://schemas.microsoft.com/office/drawing/2010/main" val="0"/>
                </a:ext>
              </a:extLst>
            </a:blip>
            <a:srcRect l="33482" r="12163"/>
            <a:stretch>
              <a:fillRect/>
            </a:stretch>
          </p:blipFill>
          <p:spPr bwMode="auto">
            <a:xfrm>
              <a:off x="2268000" y="2458373"/>
              <a:ext cx="2304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73100" y="345852"/>
            <a:ext cx="7283450" cy="850900"/>
          </a:xfrm>
        </p:spPr>
        <p:txBody>
          <a:bodyPr/>
          <a:lstStyle/>
          <a:p>
            <a:r>
              <a:rPr lang="en-US" altLang="zh-CN" sz="4000" dirty="0" smtClean="0">
                <a:latin typeface="Calibri" panose="020F0502020204030204" pitchFamily="34" charset="0"/>
              </a:rPr>
              <a:t>Prof. Dr. Yan Kang, Ph.D.</a:t>
            </a:r>
            <a:endParaRPr lang="zh-CN" altLang="en-US" sz="4000" dirty="0" smtClean="0">
              <a:latin typeface="Calibri" panose="020F0502020204030204" pitchFamily="34" charset="0"/>
            </a:endParaRPr>
          </a:p>
        </p:txBody>
      </p:sp>
      <p:sp>
        <p:nvSpPr>
          <p:cNvPr id="4" name="Rectangle 1"/>
          <p:cNvSpPr>
            <a:spLocks noGrp="1" noChangeArrowheads="1"/>
          </p:cNvSpPr>
          <p:nvPr>
            <p:ph idx="1"/>
          </p:nvPr>
        </p:nvSpPr>
        <p:spPr>
          <a:xfrm>
            <a:off x="412750" y="2708250"/>
            <a:ext cx="8677275" cy="1260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spAutoFit/>
          </a:bodyPr>
          <a:lstStyle/>
          <a:p>
            <a:pPr marL="0" indent="0">
              <a:buClrTx/>
              <a:buSzTx/>
              <a:buFontTx/>
              <a:buNone/>
              <a:tabLst>
                <a:tab pos="171450" algn="l"/>
                <a:tab pos="342900" algn="l"/>
              </a:tabLst>
              <a:defRPr/>
            </a:pPr>
            <a:r>
              <a:rPr lang="en-US" altLang="zh-CN" b="1" kern="1200" dirty="0">
                <a:latin typeface="Calibri" pitchFamily="34" charset="0"/>
                <a:ea typeface="宋体" pitchFamily="2" charset="-122"/>
              </a:rPr>
              <a:t>Education:</a:t>
            </a:r>
          </a:p>
          <a:p>
            <a:pPr>
              <a:buClrTx/>
              <a:buSzTx/>
              <a:buFont typeface="Wingdings" pitchFamily="2" charset="2"/>
              <a:buChar char="Ø"/>
              <a:tabLst>
                <a:tab pos="171450" algn="l"/>
                <a:tab pos="342900" algn="l"/>
              </a:tabLst>
              <a:defRPr/>
            </a:pPr>
            <a:r>
              <a:rPr lang="en-US" altLang="zh-CN" sz="1800" kern="1200" dirty="0">
                <a:latin typeface="Calibri" pitchFamily="34" charset="0"/>
                <a:ea typeface="宋体" pitchFamily="2" charset="-122"/>
              </a:rPr>
              <a:t> 2005, Postdoctoral fellow, Stanford University, </a:t>
            </a:r>
            <a:r>
              <a:rPr lang="en-US" altLang="zh-CN" sz="1800" kern="1200" dirty="0" smtClean="0">
                <a:latin typeface="Calibri" pitchFamily="34" charset="0"/>
                <a:ea typeface="宋体" pitchFamily="2" charset="-122"/>
              </a:rPr>
              <a:t>Image </a:t>
            </a:r>
            <a:r>
              <a:rPr lang="en-US" altLang="zh-CN" sz="1800" kern="1200" dirty="0">
                <a:latin typeface="Calibri" pitchFamily="34" charset="0"/>
                <a:ea typeface="宋体" pitchFamily="2" charset="-122"/>
              </a:rPr>
              <a:t>Guidance </a:t>
            </a:r>
            <a:r>
              <a:rPr lang="en-US" altLang="zh-CN" sz="1800" kern="1200" dirty="0" smtClean="0">
                <a:latin typeface="Calibri" pitchFamily="34" charset="0"/>
                <a:ea typeface="宋体" pitchFamily="2" charset="-122"/>
              </a:rPr>
              <a:t>Lab, </a:t>
            </a:r>
            <a:r>
              <a:rPr lang="en-US" altLang="zh-CN" sz="1800" b="1" kern="1200" dirty="0" smtClean="0">
                <a:latin typeface="Calibri" pitchFamily="34" charset="0"/>
                <a:ea typeface="宋体" pitchFamily="2" charset="-122"/>
              </a:rPr>
              <a:t>USA</a:t>
            </a:r>
            <a:endParaRPr lang="en-US" altLang="zh-CN" sz="1800" b="1" kern="1200" dirty="0">
              <a:latin typeface="Calibri" pitchFamily="34" charset="0"/>
              <a:ea typeface="宋体" pitchFamily="2" charset="-122"/>
            </a:endParaRPr>
          </a:p>
          <a:p>
            <a:pPr>
              <a:buClrTx/>
              <a:buSzTx/>
              <a:buFont typeface="Wingdings" pitchFamily="2" charset="2"/>
              <a:buChar char="Ø"/>
              <a:tabLst>
                <a:tab pos="171450" algn="l"/>
                <a:tab pos="342900" algn="l"/>
              </a:tabLst>
              <a:defRPr/>
            </a:pPr>
            <a:r>
              <a:rPr lang="en-US" altLang="zh-CN" sz="1800" kern="1200" dirty="0">
                <a:latin typeface="Calibri" pitchFamily="34" charset="0"/>
                <a:ea typeface="宋体" pitchFamily="2" charset="-122"/>
              </a:rPr>
              <a:t> </a:t>
            </a:r>
            <a:r>
              <a:rPr lang="en-US" altLang="zh-CN" sz="1800" kern="1200" dirty="0" smtClean="0">
                <a:latin typeface="Calibri" pitchFamily="34" charset="0"/>
                <a:ea typeface="宋体" pitchFamily="2" charset="-122"/>
              </a:rPr>
              <a:t>2002</a:t>
            </a:r>
            <a:r>
              <a:rPr lang="en-US" altLang="zh-CN" sz="1800" kern="1200" dirty="0">
                <a:latin typeface="Calibri" pitchFamily="34" charset="0"/>
                <a:ea typeface="宋体" pitchFamily="2" charset="-122"/>
              </a:rPr>
              <a:t>,</a:t>
            </a:r>
            <a:r>
              <a:rPr lang="en-US" altLang="zh-CN" sz="1800" kern="1200" dirty="0" smtClean="0">
                <a:latin typeface="Calibri" pitchFamily="34" charset="0"/>
                <a:ea typeface="宋体" pitchFamily="2" charset="-122"/>
              </a:rPr>
              <a:t> </a:t>
            </a:r>
            <a:r>
              <a:rPr lang="en-US" altLang="zh-CN" sz="1800" kern="1200" dirty="0">
                <a:latin typeface="Calibri" pitchFamily="34" charset="0"/>
                <a:ea typeface="宋体" pitchFamily="2" charset="-122"/>
              </a:rPr>
              <a:t>Ph.D., Institute of Medical Physics, University of Erlangen-</a:t>
            </a:r>
            <a:r>
              <a:rPr lang="en-US" altLang="zh-CN" sz="1800" kern="1200" dirty="0" err="1">
                <a:latin typeface="Calibri" pitchFamily="34" charset="0"/>
                <a:ea typeface="宋体" pitchFamily="2" charset="-122"/>
              </a:rPr>
              <a:t>Nürnberg</a:t>
            </a:r>
            <a:r>
              <a:rPr lang="en-US" altLang="zh-CN" sz="1800" kern="1200" dirty="0">
                <a:latin typeface="Calibri" pitchFamily="34" charset="0"/>
                <a:ea typeface="宋体" pitchFamily="2" charset="-122"/>
              </a:rPr>
              <a:t>, </a:t>
            </a:r>
            <a:r>
              <a:rPr lang="en-US" altLang="zh-CN" sz="1800" b="1" kern="1200" dirty="0">
                <a:latin typeface="Calibri" pitchFamily="34" charset="0"/>
                <a:ea typeface="宋体" pitchFamily="2" charset="-122"/>
              </a:rPr>
              <a:t>Germany</a:t>
            </a:r>
          </a:p>
          <a:p>
            <a:pPr>
              <a:buClrTx/>
              <a:buSzTx/>
              <a:buFont typeface="Wingdings" pitchFamily="2" charset="2"/>
              <a:buChar char="Ø"/>
              <a:tabLst>
                <a:tab pos="171450" algn="l"/>
                <a:tab pos="342900" algn="l"/>
              </a:tabLst>
              <a:defRPr/>
            </a:pPr>
            <a:r>
              <a:rPr lang="en-US" altLang="zh-CN" sz="1800" kern="1200" dirty="0">
                <a:latin typeface="Calibri" pitchFamily="34" charset="0"/>
                <a:ea typeface="宋体" pitchFamily="2" charset="-122"/>
              </a:rPr>
              <a:t> </a:t>
            </a:r>
            <a:r>
              <a:rPr lang="en-US" altLang="zh-CN" sz="1800" kern="1200" dirty="0" smtClean="0">
                <a:latin typeface="Calibri" pitchFamily="34" charset="0"/>
                <a:ea typeface="宋体" pitchFamily="2" charset="-122"/>
              </a:rPr>
              <a:t>1990, ME, </a:t>
            </a:r>
            <a:r>
              <a:rPr lang="en-US" altLang="zh-CN" sz="1800" kern="1200" dirty="0">
                <a:latin typeface="Calibri" pitchFamily="34" charset="0"/>
                <a:ea typeface="宋体" pitchFamily="2" charset="-122"/>
              </a:rPr>
              <a:t>1987 B.E. , Xi'an </a:t>
            </a:r>
            <a:r>
              <a:rPr lang="en-US" altLang="zh-CN" sz="1800" kern="1200" dirty="0" err="1">
                <a:latin typeface="Calibri" pitchFamily="34" charset="0"/>
                <a:ea typeface="宋体" pitchFamily="2" charset="-122"/>
              </a:rPr>
              <a:t>JiaoTong</a:t>
            </a:r>
            <a:r>
              <a:rPr lang="en-US" altLang="zh-CN" sz="1800" kern="1200" dirty="0">
                <a:latin typeface="Calibri" pitchFamily="34" charset="0"/>
                <a:ea typeface="宋体" pitchFamily="2" charset="-122"/>
              </a:rPr>
              <a:t> University, </a:t>
            </a:r>
            <a:r>
              <a:rPr lang="en-US" altLang="zh-CN" sz="1800" b="1" kern="1200" dirty="0">
                <a:latin typeface="Calibri" pitchFamily="34" charset="0"/>
                <a:ea typeface="宋体" pitchFamily="2" charset="-122"/>
              </a:rPr>
              <a:t>China</a:t>
            </a:r>
          </a:p>
        </p:txBody>
      </p:sp>
      <p:sp>
        <p:nvSpPr>
          <p:cNvPr id="5" name="矩形 4"/>
          <p:cNvSpPr/>
          <p:nvPr/>
        </p:nvSpPr>
        <p:spPr>
          <a:xfrm>
            <a:off x="395288" y="1268760"/>
            <a:ext cx="8353425" cy="1476375"/>
          </a:xfrm>
          <a:prstGeom prst="rect">
            <a:avLst/>
          </a:prstGeom>
        </p:spPr>
        <p:txBody>
          <a:bodyPr>
            <a:spAutoFit/>
          </a:bodyPr>
          <a:lstStyle/>
          <a:p>
            <a:pPr eaLnBrk="1" hangingPunct="1">
              <a:defRPr/>
            </a:pPr>
            <a:r>
              <a:rPr lang="en-US" altLang="zh-CN" b="1" dirty="0"/>
              <a:t>Current Position:</a:t>
            </a:r>
          </a:p>
          <a:p>
            <a:pPr marL="285750" indent="-285750" eaLnBrk="1" hangingPunct="1">
              <a:buFont typeface="Wingdings" pitchFamily="2" charset="2"/>
              <a:buChar char="Ø"/>
              <a:defRPr/>
            </a:pPr>
            <a:r>
              <a:rPr lang="en-US" altLang="zh-CN" dirty="0"/>
              <a:t>Prof. &amp; Dean, Sino-Dutch Biomedical and Information Engineering School at Northeastern University, China; </a:t>
            </a:r>
          </a:p>
          <a:p>
            <a:pPr marL="285750" indent="-285750" eaLnBrk="1" hangingPunct="1">
              <a:buFont typeface="Wingdings" pitchFamily="2" charset="2"/>
              <a:buChar char="Ø"/>
              <a:defRPr/>
            </a:pPr>
            <a:r>
              <a:rPr lang="en-US" altLang="zh-CN" dirty="0"/>
              <a:t>Director, Institute of Healthcare Research, Neusoft Xikang Healthcare Ltd.</a:t>
            </a:r>
          </a:p>
          <a:p>
            <a:pPr marL="285750" indent="-285750" eaLnBrk="1" hangingPunct="1">
              <a:buFont typeface="Wingdings" pitchFamily="2" charset="2"/>
              <a:buChar char="Ø"/>
              <a:defRPr/>
            </a:pPr>
            <a:r>
              <a:rPr lang="en-US" altLang="zh-CN" dirty="0"/>
              <a:t>Chief Knowledge Officer, Medical IT Division, Neusoft Group.</a:t>
            </a:r>
          </a:p>
        </p:txBody>
      </p:sp>
      <p:sp>
        <p:nvSpPr>
          <p:cNvPr id="2" name="矩形 1"/>
          <p:cNvSpPr/>
          <p:nvPr/>
        </p:nvSpPr>
        <p:spPr>
          <a:xfrm>
            <a:off x="420688" y="4004394"/>
            <a:ext cx="8045450" cy="1538883"/>
          </a:xfrm>
          <a:prstGeom prst="rect">
            <a:avLst/>
          </a:prstGeom>
        </p:spPr>
        <p:txBody>
          <a:bodyPr>
            <a:spAutoFit/>
          </a:bodyPr>
          <a:lstStyle/>
          <a:p>
            <a:pPr eaLnBrk="1" hangingPunct="1">
              <a:defRPr/>
            </a:pPr>
            <a:r>
              <a:rPr lang="en-US" altLang="zh-CN" sz="2200" b="1" dirty="0"/>
              <a:t>Social Activity: </a:t>
            </a:r>
          </a:p>
          <a:p>
            <a:pPr marL="285750" indent="-285750" eaLnBrk="1" hangingPunct="1">
              <a:buFont typeface="Wingdings" pitchFamily="2" charset="2"/>
              <a:buChar char="Ø"/>
              <a:defRPr/>
            </a:pPr>
            <a:r>
              <a:rPr lang="en-US" altLang="zh-CN" dirty="0" smtClean="0"/>
              <a:t>Chairman, IEC-62B (Diagnostic Imaging Equipment )</a:t>
            </a:r>
          </a:p>
          <a:p>
            <a:pPr marL="285750" indent="-285750" eaLnBrk="1" hangingPunct="1">
              <a:buFont typeface="Wingdings" pitchFamily="2" charset="2"/>
              <a:buChar char="Ø"/>
              <a:defRPr/>
            </a:pPr>
            <a:r>
              <a:rPr lang="en-US" altLang="zh-CN" dirty="0" smtClean="0"/>
              <a:t>Chairman</a:t>
            </a:r>
            <a:r>
              <a:rPr lang="en-US" altLang="zh-CN" dirty="0"/>
              <a:t>, China Standards Committee for Medical X-ray Equipment and Devices</a:t>
            </a:r>
          </a:p>
          <a:p>
            <a:pPr marL="285750" indent="-285750" eaLnBrk="1" hangingPunct="1">
              <a:buFont typeface="Wingdings" pitchFamily="2" charset="2"/>
              <a:buChar char="Ø"/>
              <a:defRPr/>
            </a:pPr>
            <a:r>
              <a:rPr lang="en-US" altLang="zh-CN" dirty="0" smtClean="0"/>
              <a:t>Chairman</a:t>
            </a:r>
            <a:r>
              <a:rPr lang="en-US" altLang="zh-CN" dirty="0"/>
              <a:t>, Liaoning Medical Information and Healthcare Engineering Society</a:t>
            </a:r>
          </a:p>
          <a:p>
            <a:pPr marL="285750" indent="-285750" eaLnBrk="1" hangingPunct="1">
              <a:buFont typeface="Wingdings" pitchFamily="2" charset="2"/>
              <a:buChar char="Ø"/>
              <a:defRPr/>
            </a:pPr>
            <a:r>
              <a:rPr lang="en-US" altLang="zh-CN" dirty="0"/>
              <a:t>Vice Chairman, China Digital Medicine and Medical </a:t>
            </a:r>
            <a:r>
              <a:rPr lang="en-US" altLang="zh-CN" dirty="0" err="1"/>
              <a:t>Informatization</a:t>
            </a:r>
            <a:r>
              <a:rPr lang="en-US" altLang="zh-CN" dirty="0"/>
              <a:t> Society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914401689"/>
              </p:ext>
            </p:extLst>
          </p:nvPr>
        </p:nvGraphicFramePr>
        <p:xfrm>
          <a:off x="323528" y="3458858"/>
          <a:ext cx="2952326" cy="2130382"/>
        </p:xfrm>
        <a:graphic>
          <a:graphicData uri="http://schemas.openxmlformats.org/drawingml/2006/table">
            <a:tbl>
              <a:tblPr firstRow="1" bandRow="1">
                <a:tableStyleId>{5C22544A-7EE6-4342-B048-85BDC9FD1C3A}</a:tableStyleId>
              </a:tblPr>
              <a:tblGrid>
                <a:gridCol w="576064"/>
                <a:gridCol w="1498613"/>
                <a:gridCol w="877649"/>
              </a:tblGrid>
              <a:tr h="505972">
                <a:tc>
                  <a:txBody>
                    <a:bodyPr/>
                    <a:lstStyle/>
                    <a:p>
                      <a:pPr algn="ctr"/>
                      <a:r>
                        <a:rPr lang="en-US" altLang="zh-CN" sz="1200" dirty="0" smtClean="0">
                          <a:solidFill>
                            <a:schemeClr val="tx1"/>
                          </a:solidFill>
                          <a:latin typeface="Calibri" panose="020F0502020204030204" pitchFamily="34" charset="0"/>
                        </a:rPr>
                        <a:t>Rank</a:t>
                      </a:r>
                      <a:endParaRPr lang="zh-CN" altLang="en-US" sz="1200" dirty="0">
                        <a:solidFill>
                          <a:schemeClr val="tx1"/>
                        </a:solidFill>
                        <a:latin typeface="Calibri" panose="020F0502020204030204" pitchFamily="34" charset="0"/>
                      </a:endParaRPr>
                    </a:p>
                  </a:txBody>
                  <a:tcPr anchor="ctr">
                    <a:solidFill>
                      <a:srgbClr val="FF9933"/>
                    </a:solidFill>
                  </a:tcPr>
                </a:tc>
                <a:tc>
                  <a:txBody>
                    <a:bodyPr/>
                    <a:lstStyle/>
                    <a:p>
                      <a:pPr algn="ctr"/>
                      <a:r>
                        <a:rPr lang="en-US" altLang="zh-CN" sz="1200" dirty="0" smtClean="0">
                          <a:solidFill>
                            <a:schemeClr val="tx1"/>
                          </a:solidFill>
                          <a:latin typeface="Calibri" panose="020F0502020204030204" pitchFamily="34" charset="0"/>
                        </a:rPr>
                        <a:t>Site</a:t>
                      </a:r>
                      <a:endParaRPr lang="zh-CN" altLang="en-US" sz="1200" dirty="0">
                        <a:solidFill>
                          <a:schemeClr val="tx1"/>
                        </a:solidFill>
                        <a:latin typeface="Calibri" panose="020F0502020204030204" pitchFamily="34" charset="0"/>
                      </a:endParaRPr>
                    </a:p>
                  </a:txBody>
                  <a:tcPr anchor="ctr">
                    <a:solidFill>
                      <a:srgbClr val="FF99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Calibri" panose="020F0502020204030204" pitchFamily="34" charset="0"/>
                        </a:rPr>
                        <a:t>Mortality</a:t>
                      </a:r>
                    </a:p>
                    <a:p>
                      <a:pPr algn="ctr"/>
                      <a:r>
                        <a:rPr lang="en-US" altLang="zh-CN" sz="1200" dirty="0" smtClean="0">
                          <a:solidFill>
                            <a:schemeClr val="tx1"/>
                          </a:solidFill>
                          <a:latin typeface="Calibri" panose="020F0502020204030204" pitchFamily="34" charset="0"/>
                        </a:rPr>
                        <a:t> (1/10</a:t>
                      </a:r>
                      <a:r>
                        <a:rPr lang="en-US" altLang="zh-CN" sz="1200" baseline="30000" dirty="0" smtClean="0">
                          <a:solidFill>
                            <a:schemeClr val="tx1"/>
                          </a:solidFill>
                          <a:latin typeface="Calibri" panose="020F0502020204030204" pitchFamily="34" charset="0"/>
                        </a:rPr>
                        <a:t>5</a:t>
                      </a:r>
                      <a:r>
                        <a:rPr lang="en-US" altLang="zh-CN" sz="1200" dirty="0" smtClean="0">
                          <a:solidFill>
                            <a:schemeClr val="tx1"/>
                          </a:solidFill>
                          <a:latin typeface="Calibri" panose="020F0502020204030204" pitchFamily="34" charset="0"/>
                        </a:rPr>
                        <a:t>)</a:t>
                      </a:r>
                      <a:endParaRPr lang="zh-CN" altLang="en-US" sz="1200" dirty="0">
                        <a:solidFill>
                          <a:schemeClr val="tx1"/>
                        </a:solidFill>
                        <a:latin typeface="Calibri" panose="020F0502020204030204" pitchFamily="34" charset="0"/>
                      </a:endParaRPr>
                    </a:p>
                  </a:txBody>
                  <a:tcPr anchor="ctr">
                    <a:solidFill>
                      <a:srgbClr val="FF9933"/>
                    </a:solidFill>
                  </a:tcPr>
                </a:tc>
              </a:tr>
              <a:tr h="297630">
                <a:tc>
                  <a:txBody>
                    <a:bodyPr/>
                    <a:lstStyle/>
                    <a:p>
                      <a:pPr algn="ctr"/>
                      <a:r>
                        <a:rPr lang="en-US" altLang="zh-CN" sz="1200" dirty="0" smtClean="0">
                          <a:solidFill>
                            <a:schemeClr val="tx1"/>
                          </a:solidFill>
                          <a:latin typeface="Calibri" panose="020F0502020204030204" pitchFamily="34" charset="0"/>
                        </a:rPr>
                        <a:t>1</a:t>
                      </a:r>
                      <a:endParaRPr lang="zh-CN" altLang="en-US" sz="1200" dirty="0">
                        <a:solidFill>
                          <a:schemeClr val="tx1"/>
                        </a:solidFill>
                        <a:latin typeface="Calibri" panose="020F0502020204030204" pitchFamily="34" charset="0"/>
                      </a:endParaRPr>
                    </a:p>
                  </a:txBody>
                  <a:tcPr/>
                </a:tc>
                <a:tc>
                  <a:txBody>
                    <a:bodyPr/>
                    <a:lstStyle/>
                    <a:p>
                      <a:pPr marL="0" algn="ctr" defTabSz="914400" rtl="0" eaLnBrk="1" latinLnBrk="0" hangingPunct="1"/>
                      <a:r>
                        <a:rPr lang="en-US" altLang="zh-CN" sz="1200" kern="1200" dirty="0" smtClean="0">
                          <a:solidFill>
                            <a:schemeClr val="tx1"/>
                          </a:solidFill>
                          <a:latin typeface="Calibri" panose="020F0502020204030204" pitchFamily="34" charset="0"/>
                          <a:ea typeface="+mn-ea"/>
                          <a:cs typeface="+mn-cs"/>
                        </a:rPr>
                        <a:t>malignant tumor</a:t>
                      </a:r>
                      <a:endParaRPr lang="zh-CN" altLang="en-US" sz="1200" kern="1200" dirty="0">
                        <a:solidFill>
                          <a:schemeClr val="tx1"/>
                        </a:solidFill>
                        <a:latin typeface="Calibri" panose="020F0502020204030204" pitchFamily="34" charset="0"/>
                        <a:ea typeface="+mn-ea"/>
                        <a:cs typeface="+mn-cs"/>
                      </a:endParaRPr>
                    </a:p>
                  </a:txBody>
                  <a:tcPr/>
                </a:tc>
                <a:tc>
                  <a:txBody>
                    <a:bodyPr/>
                    <a:lstStyle/>
                    <a:p>
                      <a:pPr algn="ctr"/>
                      <a:r>
                        <a:rPr lang="en-US" altLang="zh-CN" sz="1200" dirty="0" smtClean="0">
                          <a:solidFill>
                            <a:schemeClr val="tx1"/>
                          </a:solidFill>
                          <a:latin typeface="Calibri" panose="020F0502020204030204" pitchFamily="34" charset="0"/>
                        </a:rPr>
                        <a:t>135.59</a:t>
                      </a:r>
                      <a:endParaRPr lang="zh-CN" altLang="en-US" sz="1200" dirty="0">
                        <a:solidFill>
                          <a:schemeClr val="tx1"/>
                        </a:solidFill>
                        <a:latin typeface="Calibri" panose="020F0502020204030204" pitchFamily="34" charset="0"/>
                      </a:endParaRPr>
                    </a:p>
                  </a:txBody>
                  <a:tcPr/>
                </a:tc>
              </a:tr>
              <a:tr h="327253">
                <a:tc>
                  <a:txBody>
                    <a:bodyPr/>
                    <a:lstStyle/>
                    <a:p>
                      <a:pPr algn="ctr"/>
                      <a:r>
                        <a:rPr lang="en-US" altLang="zh-CN" sz="1200" dirty="0" smtClean="0">
                          <a:solidFill>
                            <a:schemeClr val="tx1"/>
                          </a:solidFill>
                          <a:latin typeface="Calibri" panose="020F0502020204030204" pitchFamily="34" charset="0"/>
                        </a:rPr>
                        <a:t>2</a:t>
                      </a:r>
                      <a:endParaRPr lang="zh-CN" altLang="en-US" sz="1200" dirty="0">
                        <a:solidFill>
                          <a:schemeClr val="tx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Calibri" panose="020F0502020204030204" pitchFamily="34" charset="0"/>
                          <a:ea typeface="+mn-ea"/>
                          <a:cs typeface="+mn-cs"/>
                        </a:rPr>
                        <a:t>cerebrovascular</a:t>
                      </a:r>
                      <a:r>
                        <a:rPr lang="en-US" altLang="zh-CN" sz="1200" kern="1200" dirty="0" smtClean="0">
                          <a:solidFill>
                            <a:schemeClr val="tx1"/>
                          </a:solidFill>
                          <a:latin typeface="Calibri" panose="020F0502020204030204" pitchFamily="34" charset="0"/>
                          <a:ea typeface="+mn-ea"/>
                          <a:cs typeface="+mn-cs"/>
                        </a:rPr>
                        <a:t> disease</a:t>
                      </a:r>
                    </a:p>
                  </a:txBody>
                  <a:tcPr/>
                </a:tc>
                <a:tc>
                  <a:txBody>
                    <a:bodyPr/>
                    <a:lstStyle/>
                    <a:p>
                      <a:pPr algn="ctr"/>
                      <a:r>
                        <a:rPr lang="en-US" altLang="zh-CN" sz="1200" dirty="0" smtClean="0">
                          <a:solidFill>
                            <a:schemeClr val="tx1"/>
                          </a:solidFill>
                          <a:latin typeface="Calibri" panose="020F0502020204030204" pitchFamily="34" charset="0"/>
                        </a:rPr>
                        <a:t>111.01</a:t>
                      </a:r>
                      <a:endParaRPr lang="zh-CN" altLang="en-US" sz="1200" dirty="0">
                        <a:solidFill>
                          <a:schemeClr val="tx1"/>
                        </a:solidFill>
                        <a:latin typeface="Calibri" panose="020F0502020204030204" pitchFamily="34" charset="0"/>
                      </a:endParaRPr>
                    </a:p>
                  </a:txBody>
                  <a:tcPr/>
                </a:tc>
              </a:tr>
              <a:tr h="297630">
                <a:tc>
                  <a:txBody>
                    <a:bodyPr/>
                    <a:lstStyle/>
                    <a:p>
                      <a:pPr algn="ctr"/>
                      <a:r>
                        <a:rPr lang="en-US" altLang="zh-CN" sz="1200" dirty="0" smtClean="0">
                          <a:solidFill>
                            <a:schemeClr val="tx1"/>
                          </a:solidFill>
                          <a:latin typeface="Calibri" panose="020F0502020204030204" pitchFamily="34" charset="0"/>
                        </a:rPr>
                        <a:t>3</a:t>
                      </a:r>
                      <a:endParaRPr lang="zh-CN" altLang="en-US" sz="1200" dirty="0">
                        <a:solidFill>
                          <a:schemeClr val="tx1"/>
                        </a:solidFill>
                        <a:latin typeface="Calibri" panose="020F0502020204030204" pitchFamily="34" charset="0"/>
                      </a:endParaRPr>
                    </a:p>
                  </a:txBody>
                  <a:tcPr/>
                </a:tc>
                <a:tc>
                  <a:txBody>
                    <a:bodyPr/>
                    <a:lstStyle/>
                    <a:p>
                      <a:pPr marL="0" algn="ctr" defTabSz="914400" rtl="0" eaLnBrk="1" latinLnBrk="0" hangingPunct="1"/>
                      <a:r>
                        <a:rPr lang="en-US" altLang="zh-CN" sz="1200" kern="1200" dirty="0" smtClean="0">
                          <a:solidFill>
                            <a:schemeClr val="tx1"/>
                          </a:solidFill>
                          <a:latin typeface="Calibri" panose="020F0502020204030204" pitchFamily="34" charset="0"/>
                          <a:ea typeface="+mn-ea"/>
                          <a:cs typeface="+mn-cs"/>
                        </a:rPr>
                        <a:t>heart disease</a:t>
                      </a:r>
                      <a:endParaRPr lang="zh-CN" altLang="en-US" sz="1200" kern="1200" dirty="0">
                        <a:solidFill>
                          <a:schemeClr val="tx1"/>
                        </a:solidFill>
                        <a:latin typeface="Calibri" panose="020F0502020204030204" pitchFamily="34" charset="0"/>
                        <a:ea typeface="+mn-ea"/>
                        <a:cs typeface="+mn-cs"/>
                      </a:endParaRPr>
                    </a:p>
                  </a:txBody>
                  <a:tcPr/>
                </a:tc>
                <a:tc>
                  <a:txBody>
                    <a:bodyPr/>
                    <a:lstStyle/>
                    <a:p>
                      <a:pPr algn="ctr"/>
                      <a:r>
                        <a:rPr lang="en-US" altLang="zh-CN" sz="1200" dirty="0" smtClean="0">
                          <a:solidFill>
                            <a:schemeClr val="tx1"/>
                          </a:solidFill>
                          <a:latin typeface="Calibri" panose="020F0502020204030204" pitchFamily="34" charset="0"/>
                        </a:rPr>
                        <a:t>95.77</a:t>
                      </a:r>
                      <a:endParaRPr lang="zh-CN" altLang="en-US" sz="1200" dirty="0">
                        <a:solidFill>
                          <a:schemeClr val="tx1"/>
                        </a:solidFill>
                        <a:latin typeface="Calibri" panose="020F0502020204030204" pitchFamily="34" charset="0"/>
                      </a:endParaRPr>
                    </a:p>
                  </a:txBody>
                  <a:tcPr/>
                </a:tc>
              </a:tr>
              <a:tr h="297630">
                <a:tc>
                  <a:txBody>
                    <a:bodyPr/>
                    <a:lstStyle/>
                    <a:p>
                      <a:pPr algn="ctr"/>
                      <a:r>
                        <a:rPr lang="en-US" altLang="zh-CN" sz="1200" dirty="0" smtClean="0">
                          <a:solidFill>
                            <a:schemeClr val="tx1"/>
                          </a:solidFill>
                          <a:latin typeface="Calibri" panose="020F0502020204030204" pitchFamily="34" charset="0"/>
                        </a:rPr>
                        <a:t>4</a:t>
                      </a:r>
                      <a:endParaRPr lang="zh-CN" altLang="en-US" sz="1200" dirty="0">
                        <a:solidFill>
                          <a:schemeClr val="tx1"/>
                        </a:solidFill>
                        <a:latin typeface="Calibri" panose="020F0502020204030204" pitchFamily="34" charset="0"/>
                      </a:endParaRPr>
                    </a:p>
                  </a:txBody>
                  <a:tcPr/>
                </a:tc>
                <a:tc>
                  <a:txBody>
                    <a:bodyPr/>
                    <a:lstStyle/>
                    <a:p>
                      <a:pPr marL="0" algn="ctr" defTabSz="914400" rtl="0" eaLnBrk="1" latinLnBrk="0" hangingPunct="1"/>
                      <a:r>
                        <a:rPr lang="en-US" altLang="zh-CN" sz="1200" kern="1200" dirty="0" smtClean="0">
                          <a:solidFill>
                            <a:schemeClr val="tx1"/>
                          </a:solidFill>
                          <a:latin typeface="Calibri" panose="020F0502020204030204" pitchFamily="34" charset="0"/>
                          <a:ea typeface="+mn-ea"/>
                          <a:cs typeface="+mn-cs"/>
                        </a:rPr>
                        <a:t>respiratory disease</a:t>
                      </a:r>
                      <a:endParaRPr lang="zh-CN" altLang="en-US" sz="1200" kern="1200" dirty="0">
                        <a:solidFill>
                          <a:schemeClr val="tx1"/>
                        </a:solidFill>
                        <a:latin typeface="Calibri" panose="020F0502020204030204" pitchFamily="34" charset="0"/>
                        <a:ea typeface="+mn-ea"/>
                        <a:cs typeface="+mn-cs"/>
                      </a:endParaRPr>
                    </a:p>
                  </a:txBody>
                  <a:tcPr/>
                </a:tc>
                <a:tc>
                  <a:txBody>
                    <a:bodyPr/>
                    <a:lstStyle/>
                    <a:p>
                      <a:pPr algn="ctr"/>
                      <a:r>
                        <a:rPr lang="en-US" altLang="zh-CN" sz="1200" dirty="0" smtClean="0">
                          <a:solidFill>
                            <a:schemeClr val="tx1"/>
                          </a:solidFill>
                          <a:latin typeface="Calibri" panose="020F0502020204030204" pitchFamily="34" charset="0"/>
                        </a:rPr>
                        <a:t>72.64</a:t>
                      </a:r>
                      <a:endParaRPr lang="zh-CN" altLang="en-US" sz="1200" dirty="0">
                        <a:solidFill>
                          <a:schemeClr val="tx1"/>
                        </a:solidFill>
                        <a:latin typeface="Calibri" panose="020F0502020204030204" pitchFamily="34" charset="0"/>
                      </a:endParaRPr>
                    </a:p>
                  </a:txBody>
                  <a:tcPr/>
                </a:tc>
              </a:tr>
              <a:tr h="146093">
                <a:tc>
                  <a:txBody>
                    <a:bodyPr/>
                    <a:lstStyle/>
                    <a:p>
                      <a:pPr algn="ctr"/>
                      <a:r>
                        <a:rPr lang="en-US" altLang="zh-CN" sz="1200" dirty="0" smtClean="0">
                          <a:solidFill>
                            <a:schemeClr val="tx1"/>
                          </a:solidFill>
                          <a:latin typeface="Calibri" panose="020F0502020204030204" pitchFamily="34" charset="0"/>
                        </a:rPr>
                        <a:t>5</a:t>
                      </a:r>
                      <a:endParaRPr lang="zh-CN" altLang="en-US" sz="1200" dirty="0">
                        <a:solidFill>
                          <a:schemeClr val="tx1"/>
                        </a:solidFill>
                        <a:latin typeface="Calibri" panose="020F0502020204030204" pitchFamily="34" charset="0"/>
                      </a:endParaRPr>
                    </a:p>
                  </a:txBody>
                  <a:tcPr/>
                </a:tc>
                <a:tc>
                  <a:txBody>
                    <a:bodyPr/>
                    <a:lstStyle/>
                    <a:p>
                      <a:pPr marL="0" algn="ctr" defTabSz="914400" rtl="0" eaLnBrk="1" latinLnBrk="0" hangingPunct="1"/>
                      <a:r>
                        <a:rPr lang="en-US" altLang="zh-CN" sz="1200" kern="1200" dirty="0" smtClean="0">
                          <a:solidFill>
                            <a:schemeClr val="tx1"/>
                          </a:solidFill>
                          <a:latin typeface="Calibri" panose="020F0502020204030204" pitchFamily="34" charset="0"/>
                          <a:ea typeface="+mn-ea"/>
                          <a:cs typeface="+mn-cs"/>
                        </a:rPr>
                        <a:t>injury and poisoning</a:t>
                      </a:r>
                      <a:endParaRPr lang="zh-CN" altLang="en-US" sz="1200" kern="1200" dirty="0">
                        <a:solidFill>
                          <a:schemeClr val="tx1"/>
                        </a:solidFill>
                        <a:latin typeface="Calibri" panose="020F0502020204030204" pitchFamily="34" charset="0"/>
                        <a:ea typeface="+mn-ea"/>
                        <a:cs typeface="+mn-cs"/>
                      </a:endParaRPr>
                    </a:p>
                  </a:txBody>
                  <a:tcPr/>
                </a:tc>
                <a:tc>
                  <a:txBody>
                    <a:bodyPr/>
                    <a:lstStyle/>
                    <a:p>
                      <a:pPr algn="ctr"/>
                      <a:r>
                        <a:rPr lang="en-US" altLang="zh-CN" sz="1200" dirty="0" smtClean="0">
                          <a:solidFill>
                            <a:schemeClr val="tx1"/>
                          </a:solidFill>
                          <a:latin typeface="Calibri" panose="020F0502020204030204" pitchFamily="34" charset="0"/>
                        </a:rPr>
                        <a:t>31.92</a:t>
                      </a:r>
                      <a:endParaRPr lang="zh-CN" altLang="en-US" sz="1200" dirty="0">
                        <a:solidFill>
                          <a:schemeClr val="tx1"/>
                        </a:solidFill>
                        <a:latin typeface="Calibri" panose="020F0502020204030204" pitchFamily="34" charset="0"/>
                      </a:endParaRPr>
                    </a:p>
                  </a:txBody>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257837734"/>
              </p:ext>
            </p:extLst>
          </p:nvPr>
        </p:nvGraphicFramePr>
        <p:xfrm>
          <a:off x="3347864" y="3493463"/>
          <a:ext cx="3240360" cy="2060451"/>
        </p:xfrm>
        <a:graphic>
          <a:graphicData uri="http://schemas.openxmlformats.org/drawingml/2006/table">
            <a:tbl>
              <a:tblPr firstRow="1" bandRow="1">
                <a:tableStyleId>{5C22544A-7EE6-4342-B048-85BDC9FD1C3A}</a:tableStyleId>
              </a:tblPr>
              <a:tblGrid>
                <a:gridCol w="792088"/>
                <a:gridCol w="415105"/>
                <a:gridCol w="762438"/>
                <a:gridCol w="444755"/>
                <a:gridCol w="825974"/>
              </a:tblGrid>
              <a:tr h="473757">
                <a:tc>
                  <a:txBody>
                    <a:bodyPr/>
                    <a:lstStyle/>
                    <a:p>
                      <a:pPr algn="ctr"/>
                      <a:r>
                        <a:rPr lang="en-US" altLang="zh-CN" sz="1100" dirty="0" smtClean="0">
                          <a:solidFill>
                            <a:schemeClr val="tx1"/>
                          </a:solidFill>
                          <a:latin typeface="Calibri" panose="020F0502020204030204" pitchFamily="34" charset="0"/>
                        </a:rPr>
                        <a:t>Area</a:t>
                      </a:r>
                      <a:endParaRPr lang="zh-CN" altLang="en-US" sz="1100" dirty="0">
                        <a:solidFill>
                          <a:schemeClr val="tx1"/>
                        </a:solidFill>
                        <a:latin typeface="Calibri" panose="020F0502020204030204" pitchFamily="34" charset="0"/>
                      </a:endParaRPr>
                    </a:p>
                  </a:txBody>
                  <a:tcPr>
                    <a:solidFill>
                      <a:srgbClr val="66FF99"/>
                    </a:solidFill>
                  </a:tcPr>
                </a:tc>
                <a:tc>
                  <a:txBody>
                    <a:bodyPr/>
                    <a:lstStyle/>
                    <a:p>
                      <a:pPr algn="ctr"/>
                      <a:r>
                        <a:rPr lang="en-US" altLang="zh-CN" sz="1100" dirty="0" smtClean="0">
                          <a:solidFill>
                            <a:schemeClr val="tx1"/>
                          </a:solidFill>
                          <a:latin typeface="Calibri" panose="020F0502020204030204" pitchFamily="34" charset="0"/>
                        </a:rPr>
                        <a:t>ASR</a:t>
                      </a:r>
                      <a:endParaRPr lang="zh-CN" altLang="en-US" sz="1100" dirty="0">
                        <a:solidFill>
                          <a:schemeClr val="tx1"/>
                        </a:solidFill>
                        <a:latin typeface="Calibri" panose="020F0502020204030204" pitchFamily="34" charset="0"/>
                      </a:endParaRPr>
                    </a:p>
                  </a:txBody>
                  <a:tcPr>
                    <a:solidFill>
                      <a:srgbClr val="66FF99"/>
                    </a:solidFill>
                  </a:tcPr>
                </a:tc>
                <a:tc>
                  <a:txBody>
                    <a:bodyPr/>
                    <a:lstStyle/>
                    <a:p>
                      <a:pPr algn="ctr"/>
                      <a:r>
                        <a:rPr lang="en-US" altLang="zh-CN" sz="1100" dirty="0" smtClean="0">
                          <a:solidFill>
                            <a:schemeClr val="tx1"/>
                          </a:solidFill>
                          <a:latin typeface="Calibri" panose="020F0502020204030204" pitchFamily="34" charset="0"/>
                        </a:rPr>
                        <a:t>Cum. risk</a:t>
                      </a:r>
                      <a:r>
                        <a:rPr lang="en-US" altLang="zh-CN" sz="1100" baseline="0" dirty="0" smtClean="0">
                          <a:solidFill>
                            <a:schemeClr val="tx1"/>
                          </a:solidFill>
                          <a:latin typeface="Calibri" panose="020F0502020204030204" pitchFamily="34" charset="0"/>
                        </a:rPr>
                        <a:t> (%)</a:t>
                      </a:r>
                      <a:endParaRPr lang="zh-CN" altLang="en-US" sz="1100" dirty="0">
                        <a:solidFill>
                          <a:schemeClr val="tx1"/>
                        </a:solidFill>
                        <a:latin typeface="Calibri" panose="020F0502020204030204" pitchFamily="34" charset="0"/>
                      </a:endParaRPr>
                    </a:p>
                  </a:txBody>
                  <a:tcPr>
                    <a:solidFill>
                      <a:srgbClr val="66FF99"/>
                    </a:solidFill>
                  </a:tcPr>
                </a:tc>
                <a:tc>
                  <a:txBody>
                    <a:bodyPr/>
                    <a:lstStyle/>
                    <a:p>
                      <a:pPr algn="ctr"/>
                      <a:r>
                        <a:rPr lang="en-US" altLang="zh-CN" sz="1100" dirty="0" smtClean="0">
                          <a:solidFill>
                            <a:schemeClr val="tx1"/>
                          </a:solidFill>
                          <a:latin typeface="Calibri" panose="020F0502020204030204" pitchFamily="34" charset="0"/>
                        </a:rPr>
                        <a:t>ASR</a:t>
                      </a:r>
                      <a:endParaRPr lang="zh-CN" altLang="en-US" sz="1100" dirty="0">
                        <a:solidFill>
                          <a:schemeClr val="tx1"/>
                        </a:solidFill>
                        <a:latin typeface="Calibri" panose="020F0502020204030204" pitchFamily="34" charset="0"/>
                      </a:endParaRPr>
                    </a:p>
                  </a:txBody>
                  <a:tcPr>
                    <a:solidFill>
                      <a:srgbClr val="66FF99"/>
                    </a:solidFill>
                  </a:tcPr>
                </a:tc>
                <a:tc>
                  <a:txBody>
                    <a:bodyPr/>
                    <a:lstStyle/>
                    <a:p>
                      <a:pPr algn="ctr"/>
                      <a:r>
                        <a:rPr lang="en-US" altLang="zh-CN" sz="1100" dirty="0" smtClean="0">
                          <a:solidFill>
                            <a:schemeClr val="tx1"/>
                          </a:solidFill>
                          <a:latin typeface="Calibri" panose="020F0502020204030204" pitchFamily="34" charset="0"/>
                        </a:rPr>
                        <a:t>Cum. risk</a:t>
                      </a:r>
                      <a:r>
                        <a:rPr lang="en-US" altLang="zh-CN" sz="1100" baseline="0" dirty="0" smtClean="0">
                          <a:solidFill>
                            <a:schemeClr val="tx1"/>
                          </a:solidFill>
                          <a:latin typeface="Calibri" panose="020F0502020204030204" pitchFamily="34" charset="0"/>
                        </a:rPr>
                        <a:t> (%) </a:t>
                      </a:r>
                    </a:p>
                  </a:txBody>
                  <a:tcPr>
                    <a:solidFill>
                      <a:srgbClr val="66FF99"/>
                    </a:solidFill>
                  </a:tcPr>
                </a:tc>
              </a:tr>
              <a:tr h="284254">
                <a:tc>
                  <a:txBody>
                    <a:bodyPr/>
                    <a:lstStyle/>
                    <a:p>
                      <a:r>
                        <a:rPr lang="en-US" altLang="zh-CN" sz="1100" dirty="0" smtClean="0">
                          <a:solidFill>
                            <a:schemeClr val="tx1"/>
                          </a:solidFill>
                          <a:latin typeface="Calibri" panose="020F0502020204030204" pitchFamily="34" charset="0"/>
                        </a:rPr>
                        <a:t>China</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286</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22.0</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181</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13.0</a:t>
                      </a:r>
                      <a:endParaRPr lang="zh-CN" altLang="en-US" sz="1100" dirty="0">
                        <a:solidFill>
                          <a:schemeClr val="tx1"/>
                        </a:solidFill>
                        <a:latin typeface="Calibri" panose="020F0502020204030204" pitchFamily="34" charset="0"/>
                      </a:endParaRPr>
                    </a:p>
                  </a:txBody>
                  <a:tcPr/>
                </a:tc>
              </a:tr>
              <a:tr h="473757">
                <a:tc>
                  <a:txBody>
                    <a:bodyPr/>
                    <a:lstStyle/>
                    <a:p>
                      <a:r>
                        <a:rPr lang="en-US" altLang="zh-CN" sz="1100" dirty="0" smtClean="0">
                          <a:solidFill>
                            <a:schemeClr val="tx1"/>
                          </a:solidFill>
                          <a:latin typeface="Calibri" panose="020F0502020204030204" pitchFamily="34" charset="0"/>
                        </a:rPr>
                        <a:t>More dev. areas</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300</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30.1</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144</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15.0</a:t>
                      </a:r>
                      <a:endParaRPr lang="zh-CN" altLang="en-US" sz="1100" dirty="0">
                        <a:solidFill>
                          <a:schemeClr val="tx1"/>
                        </a:solidFill>
                        <a:latin typeface="Calibri" panose="020F0502020204030204" pitchFamily="34" charset="0"/>
                      </a:endParaRPr>
                    </a:p>
                  </a:txBody>
                  <a:tcPr/>
                </a:tc>
              </a:tr>
              <a:tr h="473757">
                <a:tc>
                  <a:txBody>
                    <a:bodyPr/>
                    <a:lstStyle/>
                    <a:p>
                      <a:r>
                        <a:rPr lang="en-US" altLang="zh-CN" sz="1100" dirty="0" smtClean="0">
                          <a:solidFill>
                            <a:schemeClr val="tx1"/>
                          </a:solidFill>
                          <a:latin typeface="Calibri" panose="020F0502020204030204" pitchFamily="34" charset="0"/>
                        </a:rPr>
                        <a:t>Less dev. Areas</a:t>
                      </a:r>
                    </a:p>
                  </a:txBody>
                  <a:tcPr/>
                </a:tc>
                <a:tc>
                  <a:txBody>
                    <a:bodyPr/>
                    <a:lstStyle/>
                    <a:p>
                      <a:r>
                        <a:rPr lang="en-US" altLang="zh-CN" sz="1100" dirty="0" smtClean="0">
                          <a:solidFill>
                            <a:schemeClr val="tx1"/>
                          </a:solidFill>
                          <a:latin typeface="Calibri" panose="020F0502020204030204" pitchFamily="34" charset="0"/>
                        </a:rPr>
                        <a:t>160</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17.0</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119</a:t>
                      </a:r>
                      <a:endParaRPr lang="zh-CN" altLang="en-US" sz="1100" dirty="0">
                        <a:solidFill>
                          <a:schemeClr val="tx1"/>
                        </a:solidFill>
                        <a:latin typeface="Calibri" panose="020F0502020204030204" pitchFamily="34" charset="0"/>
                      </a:endParaRPr>
                    </a:p>
                  </a:txBody>
                  <a:tcPr/>
                </a:tc>
                <a:tc>
                  <a:txBody>
                    <a:bodyPr/>
                    <a:lstStyle/>
                    <a:p>
                      <a:r>
                        <a:rPr lang="en-US" altLang="zh-CN" sz="1100" dirty="0" smtClean="0">
                          <a:solidFill>
                            <a:schemeClr val="tx1"/>
                          </a:solidFill>
                          <a:latin typeface="Calibri" panose="020F0502020204030204" pitchFamily="34" charset="0"/>
                        </a:rPr>
                        <a:t>12.7</a:t>
                      </a:r>
                      <a:endParaRPr lang="zh-CN" altLang="en-US" sz="1100" dirty="0">
                        <a:solidFill>
                          <a:schemeClr val="tx1"/>
                        </a:solidFill>
                        <a:latin typeface="Calibri" panose="020F0502020204030204" pitchFamily="34" charset="0"/>
                      </a:endParaRPr>
                    </a:p>
                  </a:txBody>
                  <a:tcPr/>
                </a:tc>
              </a:tr>
              <a:tr h="354926">
                <a:tc gridSpan="5">
                  <a:txBody>
                    <a:bodyPr/>
                    <a:lstStyle/>
                    <a:p>
                      <a:r>
                        <a:rPr lang="en-US" altLang="zh-CN" sz="1100" dirty="0" smtClean="0">
                          <a:solidFill>
                            <a:schemeClr val="tx1"/>
                          </a:solidFill>
                          <a:latin typeface="Calibri" panose="020F0502020204030204" pitchFamily="34" charset="0"/>
                        </a:rPr>
                        <a:t>ASR indicates age-standardized rate per 100,000</a:t>
                      </a:r>
                      <a:endParaRPr lang="zh-CN" altLang="en-US" sz="1100" dirty="0">
                        <a:solidFill>
                          <a:schemeClr val="tx1"/>
                        </a:solidFill>
                        <a:latin typeface="Calibri" panose="020F0502020204030204" pitchFamily="34" charset="0"/>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bl>
          </a:graphicData>
        </a:graphic>
      </p:graphicFrame>
      <p:sp>
        <p:nvSpPr>
          <p:cNvPr id="15" name="TextBox 14"/>
          <p:cNvSpPr txBox="1"/>
          <p:nvPr/>
        </p:nvSpPr>
        <p:spPr>
          <a:xfrm>
            <a:off x="756779" y="116632"/>
            <a:ext cx="7343613" cy="584775"/>
          </a:xfrm>
          <a:prstGeom prst="rect">
            <a:avLst/>
          </a:prstGeom>
          <a:noFill/>
        </p:spPr>
        <p:txBody>
          <a:bodyPr wrap="none" rtlCol="0">
            <a:spAutoFit/>
          </a:bodyPr>
          <a:lstStyle/>
          <a:p>
            <a:pPr algn="ctr"/>
            <a:r>
              <a:rPr lang="en-US" altLang="zh-CN" sz="3200" b="1" dirty="0" smtClean="0"/>
              <a:t>Profile of Medical and Healthcare in China</a:t>
            </a:r>
            <a:endParaRPr lang="zh-CN" altLang="en-US" sz="3200" b="1" dirty="0"/>
          </a:p>
        </p:txBody>
      </p:sp>
      <p:sp>
        <p:nvSpPr>
          <p:cNvPr id="16" name="矩形 15"/>
          <p:cNvSpPr/>
          <p:nvPr/>
        </p:nvSpPr>
        <p:spPr>
          <a:xfrm>
            <a:off x="323528" y="692696"/>
            <a:ext cx="8820472" cy="2800767"/>
          </a:xfrm>
          <a:prstGeom prst="rect">
            <a:avLst/>
          </a:prstGeom>
        </p:spPr>
        <p:txBody>
          <a:bodyPr wrap="square">
            <a:spAutoFit/>
          </a:bodyPr>
          <a:lstStyle/>
          <a:p>
            <a:pPr marL="285750" indent="-285750">
              <a:buFont typeface="Wingdings" panose="05000000000000000000" pitchFamily="2" charset="2"/>
              <a:buChar char="l"/>
            </a:pPr>
            <a:r>
              <a:rPr lang="en-US" altLang="zh-CN" sz="1600" b="1" dirty="0" smtClean="0"/>
              <a:t>Population:  </a:t>
            </a:r>
            <a:r>
              <a:rPr lang="en-US" altLang="zh-CN" sz="1600" dirty="0" smtClean="0"/>
              <a:t>1.4 billion people, aging population-above 65 years(6.97%)</a:t>
            </a:r>
            <a:endParaRPr lang="en-US" sz="1600" dirty="0" smtClean="0"/>
          </a:p>
          <a:p>
            <a:pPr marL="285750" indent="-285750">
              <a:buFont typeface="Wingdings" panose="05000000000000000000" pitchFamily="2" charset="2"/>
              <a:buChar char="l"/>
            </a:pPr>
            <a:r>
              <a:rPr lang="en-US" sz="1600" b="1" dirty="0" smtClean="0"/>
              <a:t>Health:</a:t>
            </a:r>
            <a:r>
              <a:rPr lang="en-US" sz="1600" dirty="0" smtClean="0"/>
              <a:t> Only 15</a:t>
            </a:r>
            <a:r>
              <a:rPr lang="en-US" altLang="zh-CN" sz="1600" dirty="0" smtClean="0"/>
              <a:t>%</a:t>
            </a:r>
            <a:r>
              <a:rPr lang="en-US" sz="1600" dirty="0" smtClean="0"/>
              <a:t> of Chinese people live to the definition for Health by WHO, and15</a:t>
            </a:r>
            <a:r>
              <a:rPr lang="en-US" altLang="zh-CN" sz="1600" dirty="0" smtClean="0"/>
              <a:t>%</a:t>
            </a:r>
            <a:r>
              <a:rPr lang="en-US" sz="1600" dirty="0" smtClean="0"/>
              <a:t> are being sick and the rest 70</a:t>
            </a:r>
            <a:r>
              <a:rPr lang="en-US" altLang="zh-CN" sz="1600" dirty="0" smtClean="0"/>
              <a:t>%</a:t>
            </a:r>
            <a:r>
              <a:rPr lang="en-US" sz="1600" dirty="0" smtClean="0"/>
              <a:t> are sub healthy.</a:t>
            </a:r>
          </a:p>
          <a:p>
            <a:pPr marL="285750" indent="-285750">
              <a:buFont typeface="Wingdings" panose="05000000000000000000" pitchFamily="2" charset="2"/>
              <a:buChar char="l"/>
            </a:pPr>
            <a:r>
              <a:rPr lang="en-US" altLang="zh-CN" sz="1600" dirty="0"/>
              <a:t>In China, there are 961,000 healthcare units including </a:t>
            </a:r>
            <a:r>
              <a:rPr lang="en-US" altLang="zh-CN" sz="1600" dirty="0">
                <a:solidFill>
                  <a:srgbClr val="FF0000"/>
                </a:solidFill>
              </a:rPr>
              <a:t>24,000 </a:t>
            </a:r>
            <a:r>
              <a:rPr lang="en-US" altLang="zh-CN" sz="1600" dirty="0"/>
              <a:t>hospitals. Among them, there are </a:t>
            </a:r>
            <a:r>
              <a:rPr lang="en-US" altLang="zh-CN" sz="1600" dirty="0">
                <a:solidFill>
                  <a:srgbClr val="FF0000"/>
                </a:solidFill>
              </a:rPr>
              <a:t>public (13440) </a:t>
            </a:r>
            <a:r>
              <a:rPr lang="en-US" altLang="zh-CN" sz="1600" dirty="0"/>
              <a:t>and </a:t>
            </a:r>
            <a:r>
              <a:rPr lang="en-US" altLang="zh-CN" sz="1600" dirty="0">
                <a:solidFill>
                  <a:srgbClr val="FF0000"/>
                </a:solidFill>
              </a:rPr>
              <a:t>private (10877)</a:t>
            </a:r>
            <a:r>
              <a:rPr lang="en-US" altLang="zh-CN" sz="1600" dirty="0"/>
              <a:t>. </a:t>
            </a:r>
            <a:endParaRPr lang="en-US" altLang="zh-CN" sz="1600" dirty="0" smtClean="0"/>
          </a:p>
          <a:p>
            <a:pPr marL="285750" indent="-285750">
              <a:buFont typeface="Wingdings" panose="05000000000000000000" pitchFamily="2" charset="2"/>
              <a:buChar char="l"/>
            </a:pPr>
            <a:r>
              <a:rPr lang="en-US" sz="1600" b="1" dirty="0" smtClean="0"/>
              <a:t>Medical and healthcare: </a:t>
            </a:r>
            <a:r>
              <a:rPr lang="en-US" sz="1600" dirty="0" smtClean="0"/>
              <a:t>passive medical; poor accessed and high-cost  medical service</a:t>
            </a:r>
          </a:p>
          <a:p>
            <a:pPr marL="285750" indent="-285750">
              <a:buFont typeface="Wingdings" panose="05000000000000000000" pitchFamily="2" charset="2"/>
              <a:buChar char="l"/>
            </a:pPr>
            <a:r>
              <a:rPr lang="en-US" altLang="zh-CN" sz="1600" b="1" dirty="0" smtClean="0">
                <a:solidFill>
                  <a:srgbClr val="333333"/>
                </a:solidFill>
                <a:ea typeface="黑体" pitchFamily="2" charset="-122"/>
                <a:cs typeface="Calibri" pitchFamily="34" charset="0"/>
              </a:rPr>
              <a:t>Industrial, academic, and education: </a:t>
            </a:r>
            <a:r>
              <a:rPr lang="en-US" altLang="zh-CN" sz="1600" dirty="0" smtClean="0">
                <a:ea typeface="黑体" pitchFamily="49" charset="-122"/>
                <a:cs typeface="Calibri" pitchFamily="34" charset="0"/>
              </a:rPr>
              <a:t>mostly imported products, Local-enterprises weak &amp; followers, High-end R&amp;D not enough, Innovation Capability very low</a:t>
            </a:r>
            <a:r>
              <a:rPr lang="en-US" sz="1600" dirty="0" smtClean="0"/>
              <a:t>. </a:t>
            </a:r>
            <a:endParaRPr lang="en-US" altLang="zh-CN" sz="1600" dirty="0" smtClean="0">
              <a:ea typeface="黑体" pitchFamily="49" charset="-122"/>
              <a:cs typeface="Calibri" pitchFamily="34" charset="0"/>
            </a:endParaRPr>
          </a:p>
          <a:p>
            <a:pPr marL="285750" indent="-285750">
              <a:buFont typeface="Wingdings" panose="05000000000000000000" pitchFamily="2" charset="2"/>
              <a:buChar char="l"/>
            </a:pPr>
            <a:r>
              <a:rPr lang="en-US" altLang="zh-CN" sz="1600" b="1" dirty="0" smtClean="0"/>
              <a:t>Government and society: </a:t>
            </a:r>
            <a:r>
              <a:rPr lang="en-US" altLang="zh-CN" sz="1600" dirty="0" smtClean="0"/>
              <a:t>Total expenditure on health (2012) in China increases by 18%, but still is very low (5.57% GDP). It is 2135.8 RMB (&lt;400 $) per capita health expenses. There are 14.2 doctors per million persons. </a:t>
            </a:r>
          </a:p>
        </p:txBody>
      </p:sp>
      <p:graphicFrame>
        <p:nvGraphicFramePr>
          <p:cNvPr id="2" name="表格 1"/>
          <p:cNvGraphicFramePr>
            <a:graphicFrameLocks noGrp="1"/>
          </p:cNvGraphicFramePr>
          <p:nvPr>
            <p:extLst>
              <p:ext uri="{D42A27DB-BD31-4B8C-83A1-F6EECF244321}">
                <p14:modId xmlns:p14="http://schemas.microsoft.com/office/powerpoint/2010/main" val="356075482"/>
              </p:ext>
            </p:extLst>
          </p:nvPr>
        </p:nvGraphicFramePr>
        <p:xfrm>
          <a:off x="6660232" y="3479224"/>
          <a:ext cx="2376264" cy="2132856"/>
        </p:xfrm>
        <a:graphic>
          <a:graphicData uri="http://schemas.openxmlformats.org/drawingml/2006/table">
            <a:tbl>
              <a:tblPr firstRow="1" bandRow="1">
                <a:tableStyleId>{21E4AEA4-8DFA-4A89-87EB-49C32662AFE0}</a:tableStyleId>
              </a:tblPr>
              <a:tblGrid>
                <a:gridCol w="504056"/>
                <a:gridCol w="936104"/>
                <a:gridCol w="936104"/>
              </a:tblGrid>
              <a:tr h="518904">
                <a:tc>
                  <a:txBody>
                    <a:bodyPr/>
                    <a:lstStyle/>
                    <a:p>
                      <a:pPr algn="ctr"/>
                      <a:r>
                        <a:rPr lang="en-US" altLang="zh-CN" sz="1200" dirty="0" smtClean="0">
                          <a:solidFill>
                            <a:schemeClr val="tx1"/>
                          </a:solidFill>
                          <a:latin typeface="Calibri" panose="020F0502020204030204" pitchFamily="34" charset="0"/>
                        </a:rPr>
                        <a:t>Rank</a:t>
                      </a:r>
                      <a:endParaRPr lang="zh-CN" altLang="en-US" sz="1200" dirty="0">
                        <a:solidFill>
                          <a:schemeClr val="tx1"/>
                        </a:solidFill>
                        <a:latin typeface="Calibri" panose="020F0502020204030204" pitchFamily="34" charset="0"/>
                      </a:endParaRPr>
                    </a:p>
                  </a:txBody>
                  <a:tcPr anchor="ctr">
                    <a:solidFill>
                      <a:srgbClr val="66CCFF"/>
                    </a:solidFill>
                  </a:tcPr>
                </a:tc>
                <a:tc>
                  <a:txBody>
                    <a:bodyPr/>
                    <a:lstStyle/>
                    <a:p>
                      <a:pPr algn="ctr"/>
                      <a:r>
                        <a:rPr lang="en-US" altLang="zh-CN" sz="1200" dirty="0" smtClean="0">
                          <a:solidFill>
                            <a:schemeClr val="tx1"/>
                          </a:solidFill>
                          <a:latin typeface="Calibri" panose="020F0502020204030204" pitchFamily="34" charset="0"/>
                        </a:rPr>
                        <a:t>Site</a:t>
                      </a:r>
                      <a:endParaRPr lang="zh-CN" altLang="en-US" sz="1200" dirty="0">
                        <a:solidFill>
                          <a:schemeClr val="tx1"/>
                        </a:solidFill>
                        <a:latin typeface="Calibri" panose="020F0502020204030204" pitchFamily="34" charset="0"/>
                      </a:endParaRPr>
                    </a:p>
                  </a:txBody>
                  <a:tcPr anchor="ctr">
                    <a:solidFill>
                      <a:srgbClr val="66CCFF"/>
                    </a:solidFill>
                  </a:tcPr>
                </a:tc>
                <a:tc>
                  <a:txBody>
                    <a:bodyPr/>
                    <a:lstStyle/>
                    <a:p>
                      <a:pPr algn="ctr"/>
                      <a:r>
                        <a:rPr lang="en-US" altLang="zh-CN" sz="1200" dirty="0" smtClean="0">
                          <a:solidFill>
                            <a:schemeClr val="tx1"/>
                          </a:solidFill>
                          <a:latin typeface="Calibri" panose="020F0502020204030204" pitchFamily="34" charset="0"/>
                        </a:rPr>
                        <a:t>Mortality</a:t>
                      </a:r>
                    </a:p>
                    <a:p>
                      <a:pPr algn="ctr"/>
                      <a:r>
                        <a:rPr lang="en-US" altLang="zh-CN" sz="1200" dirty="0" smtClean="0">
                          <a:solidFill>
                            <a:schemeClr val="tx1"/>
                          </a:solidFill>
                          <a:latin typeface="Calibri" panose="020F0502020204030204" pitchFamily="34" charset="0"/>
                        </a:rPr>
                        <a:t> (1/10</a:t>
                      </a:r>
                      <a:r>
                        <a:rPr lang="en-US" altLang="zh-CN" sz="1200" baseline="30000" dirty="0" smtClean="0">
                          <a:solidFill>
                            <a:schemeClr val="tx1"/>
                          </a:solidFill>
                          <a:latin typeface="Calibri" panose="020F0502020204030204" pitchFamily="34" charset="0"/>
                        </a:rPr>
                        <a:t>5</a:t>
                      </a:r>
                      <a:r>
                        <a:rPr lang="en-US" altLang="zh-CN" sz="1200" dirty="0" smtClean="0">
                          <a:solidFill>
                            <a:schemeClr val="tx1"/>
                          </a:solidFill>
                          <a:latin typeface="Calibri" panose="020F0502020204030204" pitchFamily="34" charset="0"/>
                        </a:rPr>
                        <a:t>)</a:t>
                      </a:r>
                      <a:endParaRPr lang="zh-CN" altLang="en-US" sz="1200" dirty="0">
                        <a:solidFill>
                          <a:schemeClr val="tx1"/>
                        </a:solidFill>
                        <a:latin typeface="Calibri" panose="020F0502020204030204" pitchFamily="34" charset="0"/>
                      </a:endParaRPr>
                    </a:p>
                  </a:txBody>
                  <a:tcPr anchor="ctr">
                    <a:solidFill>
                      <a:srgbClr val="66CCFF"/>
                    </a:solidFill>
                  </a:tcPr>
                </a:tc>
              </a:tr>
              <a:tr h="305237">
                <a:tc>
                  <a:txBody>
                    <a:bodyPr/>
                    <a:lstStyle/>
                    <a:p>
                      <a:pPr algn="ctr"/>
                      <a:r>
                        <a:rPr lang="en-US" altLang="zh-CN" sz="1200" dirty="0" smtClean="0">
                          <a:solidFill>
                            <a:schemeClr val="tx1"/>
                          </a:solidFill>
                          <a:latin typeface="Calibri" panose="020F0502020204030204" pitchFamily="34" charset="0"/>
                        </a:rPr>
                        <a:t>1</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b="1" dirty="0" smtClean="0">
                          <a:solidFill>
                            <a:schemeClr val="tx1"/>
                          </a:solidFill>
                          <a:latin typeface="Calibri" panose="020F0502020204030204" pitchFamily="34" charset="0"/>
                        </a:rPr>
                        <a:t>Lung</a:t>
                      </a:r>
                      <a:endParaRPr lang="zh-CN" altLang="en-US" sz="1200" b="1"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45.57</a:t>
                      </a:r>
                      <a:endParaRPr lang="zh-CN" altLang="en-US" sz="1200" dirty="0">
                        <a:solidFill>
                          <a:schemeClr val="tx1"/>
                        </a:solidFill>
                        <a:latin typeface="Calibri" panose="020F0502020204030204" pitchFamily="34" charset="0"/>
                      </a:endParaRPr>
                    </a:p>
                  </a:txBody>
                  <a:tcPr/>
                </a:tc>
              </a:tr>
              <a:tr h="305237">
                <a:tc>
                  <a:txBody>
                    <a:bodyPr/>
                    <a:lstStyle/>
                    <a:p>
                      <a:pPr algn="ctr"/>
                      <a:r>
                        <a:rPr lang="en-US" altLang="zh-CN" sz="1200" dirty="0" smtClean="0">
                          <a:solidFill>
                            <a:schemeClr val="tx1"/>
                          </a:solidFill>
                          <a:latin typeface="Calibri" panose="020F0502020204030204" pitchFamily="34" charset="0"/>
                        </a:rPr>
                        <a:t>2</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Liver</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26.04</a:t>
                      </a:r>
                      <a:endParaRPr lang="zh-CN" altLang="en-US" sz="1200" dirty="0">
                        <a:solidFill>
                          <a:schemeClr val="tx1"/>
                        </a:solidFill>
                        <a:latin typeface="Calibri" panose="020F0502020204030204" pitchFamily="34" charset="0"/>
                      </a:endParaRPr>
                    </a:p>
                  </a:txBody>
                  <a:tcPr/>
                </a:tc>
              </a:tr>
              <a:tr h="326869">
                <a:tc>
                  <a:txBody>
                    <a:bodyPr/>
                    <a:lstStyle/>
                    <a:p>
                      <a:pPr algn="ctr"/>
                      <a:r>
                        <a:rPr lang="en-US" altLang="zh-CN" sz="1200" dirty="0" smtClean="0">
                          <a:solidFill>
                            <a:schemeClr val="tx1"/>
                          </a:solidFill>
                          <a:latin typeface="Calibri" panose="020F0502020204030204" pitchFamily="34" charset="0"/>
                        </a:rPr>
                        <a:t>3</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Stomach</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25.88</a:t>
                      </a:r>
                      <a:endParaRPr lang="zh-CN" altLang="en-US" sz="1200" dirty="0">
                        <a:solidFill>
                          <a:schemeClr val="tx1"/>
                        </a:solidFill>
                        <a:latin typeface="Calibri" panose="020F0502020204030204" pitchFamily="34" charset="0"/>
                      </a:endParaRPr>
                    </a:p>
                  </a:txBody>
                  <a:tcPr/>
                </a:tc>
              </a:tr>
              <a:tr h="305237">
                <a:tc>
                  <a:txBody>
                    <a:bodyPr/>
                    <a:lstStyle/>
                    <a:p>
                      <a:pPr algn="ctr"/>
                      <a:r>
                        <a:rPr lang="en-US" altLang="zh-CN" sz="1200" dirty="0" smtClean="0">
                          <a:solidFill>
                            <a:schemeClr val="tx1"/>
                          </a:solidFill>
                          <a:latin typeface="Calibri" panose="020F0502020204030204" pitchFamily="34" charset="0"/>
                        </a:rPr>
                        <a:t>4</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Esophagus</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16.77</a:t>
                      </a:r>
                      <a:endParaRPr lang="zh-CN" altLang="en-US" sz="1200" dirty="0">
                        <a:solidFill>
                          <a:schemeClr val="tx1"/>
                        </a:solidFill>
                        <a:latin typeface="Calibri" panose="020F0502020204030204" pitchFamily="34" charset="0"/>
                      </a:endParaRPr>
                    </a:p>
                  </a:txBody>
                  <a:tcPr/>
                </a:tc>
              </a:tr>
              <a:tr h="371372">
                <a:tc>
                  <a:txBody>
                    <a:bodyPr/>
                    <a:lstStyle/>
                    <a:p>
                      <a:pPr algn="ctr"/>
                      <a:r>
                        <a:rPr lang="en-US" altLang="zh-CN" sz="1200" dirty="0" smtClean="0">
                          <a:solidFill>
                            <a:schemeClr val="tx1"/>
                          </a:solidFill>
                          <a:latin typeface="Calibri" panose="020F0502020204030204" pitchFamily="34" charset="0"/>
                        </a:rPr>
                        <a:t>5</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err="1" smtClean="0">
                          <a:solidFill>
                            <a:schemeClr val="tx1"/>
                          </a:solidFill>
                          <a:latin typeface="Calibri" panose="020F0502020204030204" pitchFamily="34" charset="0"/>
                        </a:rPr>
                        <a:t>Colorectum</a:t>
                      </a:r>
                      <a:endParaRPr lang="zh-CN" altLang="en-US" sz="1200" dirty="0">
                        <a:solidFill>
                          <a:schemeClr val="tx1"/>
                        </a:solidFill>
                        <a:latin typeface="Calibri" panose="020F0502020204030204" pitchFamily="34" charset="0"/>
                      </a:endParaRPr>
                    </a:p>
                  </a:txBody>
                  <a:tcPr/>
                </a:tc>
                <a:tc>
                  <a:txBody>
                    <a:bodyPr/>
                    <a:lstStyle/>
                    <a:p>
                      <a:pPr algn="ctr"/>
                      <a:r>
                        <a:rPr lang="en-US" altLang="zh-CN" sz="1200" dirty="0" smtClean="0">
                          <a:solidFill>
                            <a:schemeClr val="tx1"/>
                          </a:solidFill>
                          <a:latin typeface="Calibri" panose="020F0502020204030204" pitchFamily="34" charset="0"/>
                        </a:rPr>
                        <a:t>14.23</a:t>
                      </a:r>
                      <a:endParaRPr lang="zh-CN" altLang="en-US" sz="1200" dirty="0">
                        <a:solidFill>
                          <a:schemeClr val="tx1"/>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5857726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972" y="-27384"/>
            <a:ext cx="7572428" cy="584775"/>
          </a:xfrm>
          <a:prstGeom prst="rect">
            <a:avLst/>
          </a:prstGeom>
          <a:noFill/>
        </p:spPr>
        <p:txBody>
          <a:bodyPr wrap="square" rtlCol="0">
            <a:spAutoFit/>
          </a:bodyPr>
          <a:lstStyle/>
          <a:p>
            <a:pPr algn="ctr"/>
            <a:r>
              <a:rPr lang="en-US" altLang="zh-CN" sz="3200" b="1" dirty="0" smtClean="0">
                <a:cs typeface="Times New Roman" pitchFamily="18" charset="0"/>
              </a:rPr>
              <a:t>Quantitative Medical Imaging in China</a:t>
            </a:r>
            <a:endParaRPr lang="en-US" altLang="zh-CN" sz="3200" b="1" dirty="0">
              <a:cs typeface="Times New Roman" pitchFamily="18" charset="0"/>
            </a:endParaRPr>
          </a:p>
        </p:txBody>
      </p:sp>
      <p:graphicFrame>
        <p:nvGraphicFramePr>
          <p:cNvPr id="6" name="图表 5"/>
          <p:cNvGraphicFramePr>
            <a:graphicFrameLocks/>
          </p:cNvGraphicFramePr>
          <p:nvPr>
            <p:extLst>
              <p:ext uri="{D42A27DB-BD31-4B8C-83A1-F6EECF244321}">
                <p14:modId xmlns:p14="http://schemas.microsoft.com/office/powerpoint/2010/main" val="3385634312"/>
              </p:ext>
            </p:extLst>
          </p:nvPr>
        </p:nvGraphicFramePr>
        <p:xfrm>
          <a:off x="5796136" y="3573016"/>
          <a:ext cx="2952328"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8" name="矩形 7"/>
          <p:cNvSpPr/>
          <p:nvPr/>
        </p:nvSpPr>
        <p:spPr>
          <a:xfrm>
            <a:off x="428596" y="464473"/>
            <a:ext cx="8429684" cy="3108543"/>
          </a:xfrm>
          <a:prstGeom prst="rect">
            <a:avLst/>
          </a:prstGeom>
        </p:spPr>
        <p:txBody>
          <a:bodyPr wrap="square">
            <a:spAutoFit/>
          </a:bodyPr>
          <a:lstStyle/>
          <a:p>
            <a:pPr marL="285750" indent="-285750">
              <a:buFont typeface="Wingdings" panose="05000000000000000000" pitchFamily="2" charset="2"/>
              <a:buChar char="l"/>
            </a:pPr>
            <a:r>
              <a:rPr lang="en-US" altLang="zh-CN" sz="1400" b="1" dirty="0" smtClean="0">
                <a:ea typeface="Verdana" pitchFamily="34" charset="0"/>
                <a:cs typeface="Times New Roman" pitchFamily="18" charset="0"/>
              </a:rPr>
              <a:t>Evolution Trends of QI</a:t>
            </a:r>
          </a:p>
          <a:p>
            <a:pPr marL="742950" lvl="1" indent="-285750">
              <a:buFont typeface="Wingdings" panose="05000000000000000000" pitchFamily="2" charset="2"/>
              <a:buChar char="Ø"/>
            </a:pPr>
            <a:r>
              <a:rPr lang="en-US" altLang="zh-CN" sz="1400" b="1" dirty="0" smtClean="0">
                <a:ea typeface="Verdana" pitchFamily="34" charset="0"/>
                <a:cs typeface="Times New Roman" pitchFamily="18" charset="0"/>
              </a:rPr>
              <a:t>Digital Technology:</a:t>
            </a:r>
            <a:r>
              <a:rPr lang="en-US" altLang="zh-CN" sz="1400" dirty="0" smtClean="0">
                <a:ea typeface="Verdana" pitchFamily="34" charset="0"/>
                <a:cs typeface="Times New Roman" pitchFamily="18" charset="0"/>
              </a:rPr>
              <a:t> less creative, more application Oriented, well equipped hospitals; </a:t>
            </a:r>
          </a:p>
          <a:p>
            <a:pPr marL="742950" lvl="1" indent="-285750">
              <a:buFont typeface="Wingdings" panose="05000000000000000000" pitchFamily="2" charset="2"/>
              <a:buChar char="Ø"/>
            </a:pPr>
            <a:r>
              <a:rPr lang="en-US" altLang="zh-CN" sz="1400" b="1" dirty="0" smtClean="0">
                <a:ea typeface="Verdana" pitchFamily="34" charset="0"/>
                <a:cs typeface="Times New Roman" pitchFamily="18" charset="0"/>
              </a:rPr>
              <a:t>Clinical methods: </a:t>
            </a:r>
            <a:r>
              <a:rPr lang="en-US" sz="1400" dirty="0" smtClean="0"/>
              <a:t> </a:t>
            </a:r>
            <a:r>
              <a:rPr lang="en-US" altLang="zh-CN" sz="1400" dirty="0" smtClean="0">
                <a:ea typeface="Verdana" pitchFamily="34" charset="0"/>
                <a:cs typeface="Times New Roman" pitchFamily="18" charset="0"/>
              </a:rPr>
              <a:t>qualitative </a:t>
            </a:r>
            <a:r>
              <a:rPr lang="en-US" altLang="zh-CN" sz="1400" dirty="0" smtClean="0">
                <a:ea typeface="Verdana" pitchFamily="34" charset="0"/>
                <a:cs typeface="Times New Roman" pitchFamily="18" charset="0"/>
                <a:sym typeface="Wingdings" panose="05000000000000000000" pitchFamily="2" charset="2"/>
              </a:rPr>
              <a:t></a:t>
            </a:r>
            <a:r>
              <a:rPr lang="en-US" altLang="zh-CN" sz="1400" dirty="0" smtClean="0">
                <a:ea typeface="Verdana" pitchFamily="34" charset="0"/>
                <a:cs typeface="Times New Roman" pitchFamily="18" charset="0"/>
              </a:rPr>
              <a:t>  semi-quantitative </a:t>
            </a:r>
            <a:r>
              <a:rPr lang="en-US" altLang="zh-CN" sz="1400" dirty="0" smtClean="0">
                <a:ea typeface="Verdana" pitchFamily="34" charset="0"/>
                <a:cs typeface="Times New Roman" pitchFamily="18" charset="0"/>
                <a:sym typeface="Wingdings" panose="05000000000000000000" pitchFamily="2" charset="2"/>
              </a:rPr>
              <a:t></a:t>
            </a:r>
            <a:r>
              <a:rPr lang="en-US" altLang="zh-CN" sz="1400" dirty="0" smtClean="0">
                <a:ea typeface="Verdana" pitchFamily="34" charset="0"/>
                <a:cs typeface="Times New Roman" pitchFamily="18" charset="0"/>
              </a:rPr>
              <a:t> quantitative;  </a:t>
            </a:r>
            <a:r>
              <a:rPr lang="en-US" altLang="zh-CN" sz="1400" dirty="0">
                <a:ea typeface="Verdana" pitchFamily="34" charset="0"/>
                <a:cs typeface="Times New Roman" pitchFamily="18" charset="0"/>
              </a:rPr>
              <a:t>T</a:t>
            </a:r>
            <a:r>
              <a:rPr lang="en-US" altLang="zh-CN" sz="1400" dirty="0" smtClean="0">
                <a:ea typeface="Verdana" pitchFamily="34" charset="0"/>
                <a:cs typeface="Times New Roman" pitchFamily="18" charset="0"/>
              </a:rPr>
              <a:t>raditional Chinese medicine </a:t>
            </a:r>
            <a:r>
              <a:rPr lang="en-US" altLang="zh-CN" sz="1400" dirty="0" smtClean="0">
                <a:ea typeface="Verdana" pitchFamily="34" charset="0"/>
                <a:cs typeface="Times New Roman" pitchFamily="18" charset="0"/>
                <a:sym typeface="Wingdings" panose="05000000000000000000" pitchFamily="2" charset="2"/>
              </a:rPr>
              <a:t></a:t>
            </a:r>
            <a:r>
              <a:rPr lang="en-US" altLang="zh-CN" sz="1400" dirty="0" smtClean="0">
                <a:ea typeface="Verdana" pitchFamily="34" charset="0"/>
                <a:cs typeface="Times New Roman" pitchFamily="18" charset="0"/>
              </a:rPr>
              <a:t> western medicine;</a:t>
            </a:r>
          </a:p>
          <a:p>
            <a:pPr marL="742950" lvl="1" indent="-285750">
              <a:buFont typeface="Wingdings" panose="05000000000000000000" pitchFamily="2" charset="2"/>
              <a:buChar char="Ø"/>
            </a:pPr>
            <a:r>
              <a:rPr lang="en-US" altLang="zh-CN" sz="1400" b="1" dirty="0" smtClean="0">
                <a:ea typeface="Verdana" pitchFamily="34" charset="0"/>
                <a:cs typeface="Times New Roman" pitchFamily="18" charset="0"/>
              </a:rPr>
              <a:t>Industrial:</a:t>
            </a:r>
            <a:r>
              <a:rPr lang="en-US" altLang="zh-CN" sz="1400" dirty="0" smtClean="0">
                <a:ea typeface="Verdana" pitchFamily="34" charset="0"/>
                <a:cs typeface="Times New Roman" pitchFamily="18" charset="0"/>
              </a:rPr>
              <a:t> </a:t>
            </a:r>
            <a:r>
              <a:rPr lang="en-US" altLang="zh-CN" sz="1400" dirty="0">
                <a:ea typeface="Verdana" pitchFamily="34" charset="0"/>
                <a:cs typeface="Times New Roman" pitchFamily="18" charset="0"/>
              </a:rPr>
              <a:t>S</a:t>
            </a:r>
            <a:r>
              <a:rPr lang="en-US" altLang="zh-CN" sz="1400" dirty="0" smtClean="0">
                <a:ea typeface="Verdana" pitchFamily="34" charset="0"/>
                <a:cs typeface="Times New Roman" pitchFamily="18" charset="0"/>
              </a:rPr>
              <a:t>tronger Medical IT, Weaker  Medical Equipment</a:t>
            </a:r>
          </a:p>
          <a:p>
            <a:pPr marL="285750" indent="-285750">
              <a:buFont typeface="Wingdings" panose="05000000000000000000" pitchFamily="2" charset="2"/>
              <a:buChar char="l"/>
            </a:pPr>
            <a:r>
              <a:rPr lang="en-US" altLang="zh-CN" sz="1400" b="1" dirty="0" smtClean="0">
                <a:ea typeface="Verdana" pitchFamily="34" charset="0"/>
                <a:cs typeface="Times New Roman" pitchFamily="18" charset="0"/>
              </a:rPr>
              <a:t>National Scientific Foundation Committee (NSFC):</a:t>
            </a:r>
          </a:p>
          <a:p>
            <a:pPr marL="742950" lvl="1" indent="-285750">
              <a:buFont typeface="Wingdings" panose="05000000000000000000" pitchFamily="2" charset="2"/>
              <a:buChar char="Ø"/>
            </a:pPr>
            <a:r>
              <a:rPr lang="en-US" altLang="zh-CN" sz="1400" dirty="0" smtClean="0">
                <a:ea typeface="Verdana" pitchFamily="34" charset="0"/>
                <a:cs typeface="Times New Roman" pitchFamily="18" charset="0"/>
              </a:rPr>
              <a:t>National Scientific Funding  (freely chosen research)</a:t>
            </a:r>
          </a:p>
          <a:p>
            <a:pPr marL="742950" lvl="1" indent="-285750">
              <a:buFont typeface="Wingdings" panose="05000000000000000000" pitchFamily="2" charset="2"/>
              <a:buChar char="Ø"/>
            </a:pPr>
            <a:r>
              <a:rPr lang="en-US" altLang="zh-CN" sz="1400" dirty="0" smtClean="0">
                <a:ea typeface="Verdana" pitchFamily="34" charset="0"/>
                <a:cs typeface="Times New Roman" pitchFamily="18" charset="0"/>
              </a:rPr>
              <a:t>973 program (Given topic research)</a:t>
            </a:r>
          </a:p>
          <a:p>
            <a:pPr marL="285750" indent="-285750">
              <a:buFont typeface="Wingdings" panose="05000000000000000000" pitchFamily="2" charset="2"/>
              <a:buChar char="l"/>
            </a:pPr>
            <a:r>
              <a:rPr lang="en-US" altLang="zh-CN" sz="1400" b="1" dirty="0" smtClean="0">
                <a:ea typeface="Verdana" pitchFamily="34" charset="0"/>
                <a:cs typeface="Times New Roman" pitchFamily="18" charset="0"/>
              </a:rPr>
              <a:t>Ministry of Science &amp; Technology (Most), Ministry of Health (</a:t>
            </a:r>
            <a:r>
              <a:rPr lang="en-US" altLang="zh-CN" sz="1400" b="1" dirty="0" err="1" smtClean="0">
                <a:ea typeface="Verdana" pitchFamily="34" charset="0"/>
                <a:cs typeface="Times New Roman" pitchFamily="18" charset="0"/>
              </a:rPr>
              <a:t>MoH</a:t>
            </a:r>
            <a:r>
              <a:rPr lang="en-US" altLang="zh-CN" sz="1400" b="1" dirty="0" smtClean="0">
                <a:ea typeface="Verdana" pitchFamily="34" charset="0"/>
                <a:cs typeface="Times New Roman" pitchFamily="18" charset="0"/>
              </a:rPr>
              <a:t>), Ministry of Education (</a:t>
            </a:r>
            <a:r>
              <a:rPr lang="en-US" altLang="zh-CN" sz="1400" b="1" dirty="0" err="1" smtClean="0">
                <a:ea typeface="Verdana" pitchFamily="34" charset="0"/>
                <a:cs typeface="Times New Roman" pitchFamily="18" charset="0"/>
              </a:rPr>
              <a:t>MoE</a:t>
            </a:r>
            <a:r>
              <a:rPr lang="en-US" altLang="zh-CN" sz="1400" b="1" dirty="0" smtClean="0">
                <a:ea typeface="Verdana" pitchFamily="34" charset="0"/>
                <a:cs typeface="Times New Roman" pitchFamily="18" charset="0"/>
              </a:rPr>
              <a:t>), etc.</a:t>
            </a:r>
          </a:p>
          <a:p>
            <a:pPr marL="742950" lvl="1" indent="-285750">
              <a:buFont typeface="Wingdings" panose="05000000000000000000" pitchFamily="2" charset="2"/>
              <a:buChar char="Ø"/>
            </a:pPr>
            <a:r>
              <a:rPr lang="en-US" altLang="zh-CN" sz="1400" b="1" dirty="0" smtClean="0">
                <a:ea typeface="Verdana" pitchFamily="34" charset="0"/>
                <a:cs typeface="Times New Roman" pitchFamily="18" charset="0"/>
              </a:rPr>
              <a:t>863 program (</a:t>
            </a:r>
            <a:r>
              <a:rPr lang="en-US" altLang="zh-CN" sz="1400" b="1" dirty="0" err="1" smtClean="0">
                <a:ea typeface="Verdana" pitchFamily="34" charset="0"/>
                <a:cs typeface="Times New Roman" pitchFamily="18" charset="0"/>
              </a:rPr>
              <a:t>MoST</a:t>
            </a:r>
            <a:r>
              <a:rPr lang="en-US" altLang="zh-CN" sz="1400" b="1" dirty="0" smtClean="0">
                <a:ea typeface="Verdana" pitchFamily="34" charset="0"/>
                <a:cs typeface="Times New Roman" pitchFamily="18" charset="0"/>
              </a:rPr>
              <a:t>, Application oriented); 2011 program (</a:t>
            </a:r>
            <a:r>
              <a:rPr lang="en-US" altLang="zh-CN" sz="1400" b="1" dirty="0" err="1" smtClean="0">
                <a:ea typeface="Verdana" pitchFamily="34" charset="0"/>
                <a:cs typeface="Times New Roman" pitchFamily="18" charset="0"/>
              </a:rPr>
              <a:t>MoE</a:t>
            </a:r>
            <a:r>
              <a:rPr lang="en-US" altLang="zh-CN" sz="1400" b="1" dirty="0" smtClean="0">
                <a:ea typeface="Verdana" pitchFamily="34" charset="0"/>
                <a:cs typeface="Times New Roman" pitchFamily="18" charset="0"/>
              </a:rPr>
              <a:t>, talent base oriented); Clinical Information Program (</a:t>
            </a:r>
            <a:r>
              <a:rPr lang="en-US" altLang="zh-CN" sz="1400" b="1" dirty="0" err="1" smtClean="0">
                <a:ea typeface="Verdana" pitchFamily="34" charset="0"/>
                <a:cs typeface="Times New Roman" pitchFamily="18" charset="0"/>
              </a:rPr>
              <a:t>MoST</a:t>
            </a:r>
            <a:r>
              <a:rPr lang="en-US" altLang="zh-CN" sz="1400" b="1" dirty="0" smtClean="0">
                <a:ea typeface="Verdana" pitchFamily="34" charset="0"/>
                <a:cs typeface="Times New Roman" pitchFamily="18" charset="0"/>
              </a:rPr>
              <a:t> &amp; </a:t>
            </a:r>
            <a:r>
              <a:rPr lang="en-US" altLang="zh-CN" sz="1400" b="1" dirty="0" err="1" smtClean="0">
                <a:ea typeface="Verdana" pitchFamily="34" charset="0"/>
                <a:cs typeface="Times New Roman" pitchFamily="18" charset="0"/>
              </a:rPr>
              <a:t>MoH</a:t>
            </a:r>
            <a:r>
              <a:rPr lang="en-US" altLang="zh-CN" sz="1400" b="1" dirty="0" smtClean="0">
                <a:ea typeface="Verdana" pitchFamily="34" charset="0"/>
                <a:cs typeface="Times New Roman" pitchFamily="18" charset="0"/>
              </a:rPr>
              <a:t>); </a:t>
            </a:r>
          </a:p>
          <a:p>
            <a:pPr marL="742950" lvl="1" indent="-285750">
              <a:buFont typeface="Wingdings" panose="05000000000000000000" pitchFamily="2" charset="2"/>
              <a:buChar char="Ø"/>
            </a:pPr>
            <a:r>
              <a:rPr lang="en-US" altLang="zh-CN" sz="1400" b="1" dirty="0" smtClean="0">
                <a:ea typeface="Verdana" pitchFamily="34" charset="0"/>
                <a:cs typeface="Times New Roman" pitchFamily="18" charset="0"/>
              </a:rPr>
              <a:t>National Special Program: Scientific Data Sharing Project</a:t>
            </a:r>
          </a:p>
          <a:p>
            <a:pPr marL="1200150" lvl="2" indent="-285750">
              <a:buFont typeface="Wingdings" panose="05000000000000000000" pitchFamily="2" charset="2"/>
              <a:buChar char="Ø"/>
            </a:pPr>
            <a:r>
              <a:rPr lang="en-US" altLang="zh-CN" sz="1400" dirty="0" smtClean="0">
                <a:ea typeface="Verdana" pitchFamily="34" charset="0"/>
                <a:cs typeface="Times New Roman" pitchFamily="18" charset="0"/>
              </a:rPr>
              <a:t>National </a:t>
            </a:r>
            <a:r>
              <a:rPr lang="en-US" altLang="zh-CN" sz="1400" dirty="0">
                <a:ea typeface="Verdana" pitchFamily="34" charset="0"/>
                <a:cs typeface="Times New Roman" pitchFamily="18" charset="0"/>
              </a:rPr>
              <a:t>Scientific Data Sharing Platform for Population and </a:t>
            </a:r>
            <a:r>
              <a:rPr lang="en-US" altLang="zh-CN" sz="1400" dirty="0" smtClean="0">
                <a:ea typeface="Verdana" pitchFamily="34" charset="0"/>
                <a:cs typeface="Times New Roman" pitchFamily="18" charset="0"/>
              </a:rPr>
              <a:t>Health</a:t>
            </a:r>
            <a:endParaRPr lang="en-US" altLang="zh-CN" sz="1400" dirty="0">
              <a:ea typeface="Verdana" pitchFamily="34" charset="0"/>
              <a:cs typeface="Times New Roman" pitchFamily="18" charset="0"/>
            </a:endParaRPr>
          </a:p>
          <a:p>
            <a:pPr marL="1200150" lvl="2" indent="-285750">
              <a:buFont typeface="Wingdings" panose="05000000000000000000" pitchFamily="2" charset="2"/>
              <a:buChar char="Ø"/>
            </a:pPr>
            <a:r>
              <a:rPr lang="en-US" altLang="zh-CN" sz="1400" dirty="0" smtClean="0">
                <a:ea typeface="Verdana" pitchFamily="34" charset="0"/>
                <a:cs typeface="Times New Roman" pitchFamily="18" charset="0"/>
              </a:rPr>
              <a:t>Phase 1: 2003-2004; Phase 2: 2005-2008; Phase 3</a:t>
            </a:r>
            <a:r>
              <a:rPr lang="zh-CN" altLang="en-US" sz="1400" dirty="0" smtClean="0">
                <a:ea typeface="Verdana" pitchFamily="34" charset="0"/>
                <a:cs typeface="Times New Roman" pitchFamily="18" charset="0"/>
              </a:rPr>
              <a:t>：</a:t>
            </a:r>
            <a:r>
              <a:rPr lang="en-US" altLang="zh-CN" sz="1400" dirty="0" smtClean="0">
                <a:ea typeface="Verdana" pitchFamily="34" charset="0"/>
                <a:cs typeface="Times New Roman" pitchFamily="18" charset="0"/>
              </a:rPr>
              <a:t>2008-Now</a:t>
            </a:r>
          </a:p>
        </p:txBody>
      </p:sp>
      <p:graphicFrame>
        <p:nvGraphicFramePr>
          <p:cNvPr id="12" name="Object 2"/>
          <p:cNvGraphicFramePr>
            <a:graphicFrameLocks noChangeAspect="1"/>
          </p:cNvGraphicFramePr>
          <p:nvPr>
            <p:extLst>
              <p:ext uri="{D42A27DB-BD31-4B8C-83A1-F6EECF244321}">
                <p14:modId xmlns:p14="http://schemas.microsoft.com/office/powerpoint/2010/main" val="3834553435"/>
              </p:ext>
            </p:extLst>
          </p:nvPr>
        </p:nvGraphicFramePr>
        <p:xfrm>
          <a:off x="2915816" y="3828666"/>
          <a:ext cx="2874300" cy="1832582"/>
        </p:xfrm>
        <a:graphic>
          <a:graphicData uri="http://schemas.openxmlformats.org/presentationml/2006/ole">
            <mc:AlternateContent xmlns:mc="http://schemas.openxmlformats.org/markup-compatibility/2006">
              <mc:Choice xmlns:v="urn:schemas-microsoft-com:vml" Requires="v">
                <p:oleObj spid="_x0000_s1053" r:id="rId5" imgW="11799000" imgH="7524000" progId="Excel.Chart.8">
                  <p:embed/>
                </p:oleObj>
              </mc:Choice>
              <mc:Fallback>
                <p:oleObj r:id="rId5" imgW="11799000" imgH="75240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828666"/>
                        <a:ext cx="2874300" cy="1832582"/>
                      </a:xfrm>
                      <a:prstGeom prst="rect">
                        <a:avLst/>
                      </a:prstGeom>
                      <a:noFill/>
                      <a:ln>
                        <a:noFill/>
                      </a:ln>
                      <a:effectLst/>
                    </p:spPr>
                  </p:pic>
                </p:oleObj>
              </mc:Fallback>
            </mc:AlternateContent>
          </a:graphicData>
        </a:graphic>
      </p:graphicFrame>
      <p:pic>
        <p:nvPicPr>
          <p:cNvPr id="13" name="Picture 2" descr="B)M{0BTL%%NJLZJ}9A2TM@Y"/>
          <p:cNvPicPr>
            <a:picLocks noChangeAspect="1" noChangeArrowheads="1"/>
          </p:cNvPicPr>
          <p:nvPr/>
        </p:nvPicPr>
        <p:blipFill rotWithShape="1">
          <a:blip r:embed="rId7">
            <a:extLst>
              <a:ext uri="{28A0092B-C50C-407E-A947-70E740481C1C}">
                <a14:useLocalDpi xmlns:a14="http://schemas.microsoft.com/office/drawing/2010/main" val="0"/>
              </a:ext>
            </a:extLst>
          </a:blip>
          <a:srcRect l="24911" r="26466" b="43334"/>
          <a:stretch/>
        </p:blipFill>
        <p:spPr bwMode="auto">
          <a:xfrm>
            <a:off x="395536" y="3828666"/>
            <a:ext cx="2376264" cy="17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3347864" y="3625279"/>
            <a:ext cx="2160240" cy="307777"/>
          </a:xfrm>
          <a:prstGeom prst="rect">
            <a:avLst/>
          </a:prstGeom>
          <a:noFill/>
        </p:spPr>
        <p:txBody>
          <a:bodyPr wrap="square" rtlCol="0">
            <a:spAutoFit/>
          </a:bodyPr>
          <a:lstStyle/>
          <a:p>
            <a:r>
              <a:rPr lang="en-US" altLang="zh-CN" sz="1400" b="1" dirty="0" smtClean="0"/>
              <a:t>Number of Tumor Projects</a:t>
            </a:r>
            <a:endParaRPr lang="zh-CN" altLang="en-US" sz="1400" b="1" dirty="0"/>
          </a:p>
        </p:txBody>
      </p:sp>
      <p:sp>
        <p:nvSpPr>
          <p:cNvPr id="14" name="文本框 13"/>
          <p:cNvSpPr txBox="1"/>
          <p:nvPr/>
        </p:nvSpPr>
        <p:spPr>
          <a:xfrm>
            <a:off x="3419872" y="4581128"/>
            <a:ext cx="1224136" cy="276999"/>
          </a:xfrm>
          <a:prstGeom prst="rect">
            <a:avLst/>
          </a:prstGeom>
          <a:noFill/>
        </p:spPr>
        <p:txBody>
          <a:bodyPr wrap="square" rtlCol="0">
            <a:spAutoFit/>
          </a:bodyPr>
          <a:lstStyle/>
          <a:p>
            <a:r>
              <a:rPr lang="en-US" altLang="zh-CN" sz="1200" dirty="0" smtClean="0"/>
              <a:t>3. Respiratory</a:t>
            </a:r>
            <a:endParaRPr lang="zh-CN" altLang="en-US" sz="1200" dirty="0"/>
          </a:p>
        </p:txBody>
      </p:sp>
      <p:sp>
        <p:nvSpPr>
          <p:cNvPr id="15" name="文本框 14"/>
          <p:cNvSpPr txBox="1"/>
          <p:nvPr/>
        </p:nvSpPr>
        <p:spPr>
          <a:xfrm>
            <a:off x="3275856" y="4232121"/>
            <a:ext cx="1224136" cy="276999"/>
          </a:xfrm>
          <a:prstGeom prst="rect">
            <a:avLst/>
          </a:prstGeom>
          <a:noFill/>
        </p:spPr>
        <p:txBody>
          <a:bodyPr wrap="square" rtlCol="0">
            <a:spAutoFit/>
          </a:bodyPr>
          <a:lstStyle/>
          <a:p>
            <a:r>
              <a:rPr lang="en-US" altLang="zh-CN" sz="1200" dirty="0" smtClean="0"/>
              <a:t>2. Urology</a:t>
            </a:r>
            <a:endParaRPr lang="zh-CN" altLang="en-US" sz="1200" dirty="0"/>
          </a:p>
        </p:txBody>
      </p:sp>
      <p:sp>
        <p:nvSpPr>
          <p:cNvPr id="16" name="文本框 15"/>
          <p:cNvSpPr txBox="1"/>
          <p:nvPr/>
        </p:nvSpPr>
        <p:spPr>
          <a:xfrm>
            <a:off x="3203848" y="3933056"/>
            <a:ext cx="1224136" cy="276999"/>
          </a:xfrm>
          <a:prstGeom prst="rect">
            <a:avLst/>
          </a:prstGeom>
          <a:noFill/>
        </p:spPr>
        <p:txBody>
          <a:bodyPr wrap="square" rtlCol="0">
            <a:spAutoFit/>
          </a:bodyPr>
          <a:lstStyle/>
          <a:p>
            <a:r>
              <a:rPr lang="en-US" altLang="zh-CN" sz="1200" dirty="0" smtClean="0"/>
              <a:t>1. Digestive</a:t>
            </a:r>
            <a:endParaRPr lang="zh-CN" altLang="en-US" sz="1200" dirty="0"/>
          </a:p>
        </p:txBody>
      </p:sp>
    </p:spTree>
    <p:extLst>
      <p:ext uri="{BB962C8B-B14F-4D97-AF65-F5344CB8AC3E}">
        <p14:creationId xmlns:p14="http://schemas.microsoft.com/office/powerpoint/2010/main" val="4190174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0"/>
            <a:ext cx="9148016"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a:xfrm>
            <a:off x="285720" y="47522"/>
            <a:ext cx="8246720" cy="629273"/>
          </a:xfrm>
        </p:spPr>
        <p:txBody>
          <a:bodyPr/>
          <a:lstStyle/>
          <a:p>
            <a:pPr algn="ctr"/>
            <a:r>
              <a:rPr lang="en-US" altLang="zh-CN" sz="3200" dirty="0" smtClean="0">
                <a:latin typeface="Calibri" panose="020F0502020204030204" pitchFamily="34" charset="0"/>
              </a:rPr>
              <a:t>Trends of Medical and healthcare in China</a:t>
            </a:r>
            <a:endParaRPr lang="zh-CN" altLang="en-US" sz="3200" dirty="0">
              <a:latin typeface="Calibri" panose="020F0502020204030204" pitchFamily="34" charset="0"/>
            </a:endParaRPr>
          </a:p>
        </p:txBody>
      </p:sp>
      <p:cxnSp>
        <p:nvCxnSpPr>
          <p:cNvPr id="4" name="直接连接符​​ 38"/>
          <p:cNvCxnSpPr/>
          <p:nvPr/>
        </p:nvCxnSpPr>
        <p:spPr>
          <a:xfrm>
            <a:off x="2843213" y="1123850"/>
            <a:ext cx="4581525" cy="1727200"/>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909538"/>
            <a:ext cx="276383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3"/>
          <p:cNvSpPr/>
          <p:nvPr/>
        </p:nvSpPr>
        <p:spPr>
          <a:xfrm>
            <a:off x="0" y="573066"/>
            <a:ext cx="3113088" cy="1439862"/>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2"/>
              </a:solidFill>
            </a:endParaRPr>
          </a:p>
        </p:txBody>
      </p:sp>
      <p:cxnSp>
        <p:nvCxnSpPr>
          <p:cNvPr id="7" name="直接连接符​​ 25"/>
          <p:cNvCxnSpPr/>
          <p:nvPr/>
        </p:nvCxnSpPr>
        <p:spPr>
          <a:xfrm>
            <a:off x="144463" y="1844575"/>
            <a:ext cx="1187450" cy="2663825"/>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2203350"/>
            <a:ext cx="8199438"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63"/>
          <p:cNvSpPr>
            <a:spLocks noChangeArrowheads="1"/>
          </p:cNvSpPr>
          <p:nvPr/>
        </p:nvSpPr>
        <p:spPr bwMode="auto">
          <a:xfrm>
            <a:off x="2843213" y="547588"/>
            <a:ext cx="5832475" cy="923925"/>
          </a:xfrm>
          <a:prstGeom prst="rect">
            <a:avLst/>
          </a:prstGeom>
          <a:noFill/>
          <a:ln>
            <a:noFill/>
          </a:ln>
          <a:extLst/>
        </p:spPr>
        <p:txBody>
          <a:bodyPr lIns="0" tIns="0" rIns="0" bIns="0">
            <a:spAutoFit/>
          </a:bodyPr>
          <a:lstStyle/>
          <a:p>
            <a:pPr eaLnBrk="1" hangingPunct="1">
              <a:defRPr/>
            </a:pPr>
            <a:r>
              <a:rPr lang="en-US" altLang="zh-CN" sz="1600" i="1" dirty="0">
                <a:solidFill>
                  <a:schemeClr val="tx2"/>
                </a:solidFill>
                <a:ea typeface="黑体" pitchFamily="49" charset="-122"/>
              </a:rPr>
              <a:t>Current situation=</a:t>
            </a:r>
            <a:r>
              <a:rPr lang="en-US" altLang="zh-CN" i="1" dirty="0">
                <a:solidFill>
                  <a:schemeClr val="tx2"/>
                </a:solidFill>
                <a:ea typeface="黑体" pitchFamily="49" charset="-122"/>
              </a:rPr>
              <a:t> </a:t>
            </a:r>
            <a:r>
              <a:rPr lang="en-US" altLang="zh-CN" sz="2400" i="1" u="sng" dirty="0">
                <a:solidFill>
                  <a:schemeClr val="tx2"/>
                </a:solidFill>
                <a:ea typeface="黑体" pitchFamily="49" charset="-122"/>
              </a:rPr>
              <a:t>Passive Model</a:t>
            </a:r>
            <a:r>
              <a:rPr lang="en-US" altLang="zh-CN" sz="1600" i="1" u="sng" dirty="0">
                <a:solidFill>
                  <a:schemeClr val="tx2"/>
                </a:solidFill>
                <a:ea typeface="黑体" pitchFamily="49" charset="-122"/>
              </a:rPr>
              <a:t> </a:t>
            </a:r>
            <a:r>
              <a:rPr lang="en-US" altLang="zh-CN" sz="1600" i="1" dirty="0">
                <a:solidFill>
                  <a:schemeClr val="tx2"/>
                </a:solidFill>
                <a:ea typeface="黑体" pitchFamily="49" charset="-122"/>
              </a:rPr>
              <a:t>driven by Patient</a:t>
            </a:r>
          </a:p>
          <a:p>
            <a:pPr lvl="1" indent="166688" eaLnBrk="1" hangingPunct="1">
              <a:buFont typeface="Arial" pitchFamily="34" charset="0"/>
              <a:buChar char="•"/>
              <a:defRPr/>
            </a:pPr>
            <a:endParaRPr lang="en-US" altLang="zh-CN" i="1" dirty="0">
              <a:solidFill>
                <a:schemeClr val="tx2"/>
              </a:solidFill>
              <a:ea typeface="黑体" pitchFamily="49" charset="-122"/>
            </a:endParaRPr>
          </a:p>
          <a:p>
            <a:pPr marL="285750" indent="-285750" eaLnBrk="1" hangingPunct="1">
              <a:defRPr/>
            </a:pPr>
            <a:endParaRPr lang="zh-CN" altLang="zh-CN" i="1" dirty="0">
              <a:solidFill>
                <a:schemeClr val="tx2"/>
              </a:solidFill>
              <a:ea typeface="黑体" pitchFamily="49" charset="-122"/>
            </a:endParaRPr>
          </a:p>
        </p:txBody>
      </p:sp>
      <p:sp>
        <p:nvSpPr>
          <p:cNvPr id="10" name="Rectangle 363"/>
          <p:cNvSpPr>
            <a:spLocks noChangeArrowheads="1"/>
          </p:cNvSpPr>
          <p:nvPr/>
        </p:nvSpPr>
        <p:spPr bwMode="auto">
          <a:xfrm>
            <a:off x="3744943" y="1444525"/>
            <a:ext cx="5256213" cy="930275"/>
          </a:xfrm>
          <a:prstGeom prst="rect">
            <a:avLst/>
          </a:prstGeom>
          <a:noFill/>
          <a:ln>
            <a:noFill/>
          </a:ln>
          <a:extLst/>
        </p:spPr>
        <p:txBody>
          <a:bodyPr lIns="0" tIns="0" rIns="0" bIns="0">
            <a:spAutoFit/>
          </a:bodyPr>
          <a:lstStyle/>
          <a:p>
            <a:pPr algn="r" eaLnBrk="1" hangingPunct="1">
              <a:defRPr/>
            </a:pPr>
            <a:r>
              <a:rPr lang="en-US" altLang="zh-CN" sz="1600" i="1" dirty="0">
                <a:solidFill>
                  <a:schemeClr val="tx2"/>
                </a:solidFill>
                <a:ea typeface="黑体" pitchFamily="49" charset="-122"/>
              </a:rPr>
              <a:t>Future =</a:t>
            </a:r>
            <a:r>
              <a:rPr lang="en-US" altLang="zh-CN" i="1" dirty="0">
                <a:solidFill>
                  <a:schemeClr val="tx2"/>
                </a:solidFill>
                <a:ea typeface="黑体" pitchFamily="49" charset="-122"/>
              </a:rPr>
              <a:t> </a:t>
            </a:r>
            <a:r>
              <a:rPr lang="en-US" altLang="zh-CN" sz="2800" i="1" u="sng" dirty="0">
                <a:solidFill>
                  <a:schemeClr val="tx2"/>
                </a:solidFill>
                <a:ea typeface="黑体" pitchFamily="49" charset="-122"/>
              </a:rPr>
              <a:t>Active Model</a:t>
            </a:r>
          </a:p>
          <a:p>
            <a:pPr algn="r" eaLnBrk="1" hangingPunct="1">
              <a:defRPr/>
            </a:pPr>
            <a:r>
              <a:rPr lang="en-US" altLang="zh-CN" sz="1600" i="1" dirty="0">
                <a:solidFill>
                  <a:schemeClr val="tx2"/>
                </a:solidFill>
                <a:ea typeface="黑体" pitchFamily="49" charset="-122"/>
              </a:rPr>
              <a:t>driven by preventive healthcare data analysis &amp; doctor</a:t>
            </a:r>
          </a:p>
          <a:p>
            <a:pPr marL="285750" indent="-285750" algn="r" eaLnBrk="1" hangingPunct="1">
              <a:defRPr/>
            </a:pPr>
            <a:endParaRPr lang="zh-CN" altLang="zh-CN" i="1" dirty="0">
              <a:solidFill>
                <a:schemeClr val="tx2"/>
              </a:solidFill>
              <a:ea typeface="黑体" pitchFamily="49" charset="-122"/>
            </a:endParaRPr>
          </a:p>
        </p:txBody>
      </p:sp>
      <p:sp>
        <p:nvSpPr>
          <p:cNvPr id="11" name="矩形 10"/>
          <p:cNvSpPr/>
          <p:nvPr/>
        </p:nvSpPr>
        <p:spPr>
          <a:xfrm>
            <a:off x="7298520" y="4643844"/>
            <a:ext cx="1737976" cy="369332"/>
          </a:xfrm>
          <a:prstGeom prst="rect">
            <a:avLst/>
          </a:prstGeom>
        </p:spPr>
        <p:txBody>
          <a:bodyPr wrap="none">
            <a:spAutoFit/>
          </a:bodyPr>
          <a:lstStyle/>
          <a:p>
            <a:pPr marL="285750" indent="-285750" eaLnBrk="1" hangingPunct="1">
              <a:defRPr/>
            </a:pPr>
            <a:r>
              <a:rPr lang="en-US" altLang="zh-CN" i="1" dirty="0" smtClean="0">
                <a:solidFill>
                  <a:schemeClr val="tx2"/>
                </a:solidFill>
                <a:ea typeface="黑体" pitchFamily="49" charset="-122"/>
              </a:rPr>
              <a:t>Precise medicine</a:t>
            </a:r>
          </a:p>
        </p:txBody>
      </p:sp>
      <p:sp>
        <p:nvSpPr>
          <p:cNvPr id="13" name="矩形 12"/>
          <p:cNvSpPr/>
          <p:nvPr/>
        </p:nvSpPr>
        <p:spPr>
          <a:xfrm>
            <a:off x="724974" y="6381328"/>
            <a:ext cx="7582332" cy="338554"/>
          </a:xfrm>
          <a:prstGeom prst="rect">
            <a:avLst/>
          </a:prstGeom>
        </p:spPr>
        <p:txBody>
          <a:bodyPr wrap="none">
            <a:spAutoFit/>
          </a:bodyPr>
          <a:lstStyle/>
          <a:p>
            <a:r>
              <a:rPr lang="en-US" altLang="zh-CN" sz="1600" b="1" dirty="0" smtClean="0">
                <a:solidFill>
                  <a:srgbClr val="002060"/>
                </a:solidFill>
              </a:rPr>
              <a:t>Quantitative Network will be anywhere: </a:t>
            </a:r>
            <a:r>
              <a:rPr lang="en-US" altLang="zh-CN" sz="1600" dirty="0" smtClean="0">
                <a:solidFill>
                  <a:srgbClr val="002060"/>
                </a:solidFill>
              </a:rPr>
              <a:t>Cloud computing; Big Data, Mobile, Wireless … </a:t>
            </a:r>
            <a:endParaRPr lang="zh-CN" altLang="en-US" sz="1600" dirty="0">
              <a:solidFill>
                <a:srgbClr val="002060"/>
              </a:solidFill>
            </a:endParaRPr>
          </a:p>
        </p:txBody>
      </p:sp>
      <p:sp>
        <p:nvSpPr>
          <p:cNvPr id="14" name="矩形 13"/>
          <p:cNvSpPr/>
          <p:nvPr/>
        </p:nvSpPr>
        <p:spPr>
          <a:xfrm>
            <a:off x="683568" y="5949280"/>
            <a:ext cx="7273658" cy="461665"/>
          </a:xfrm>
          <a:prstGeom prst="rect">
            <a:avLst/>
          </a:prstGeom>
        </p:spPr>
        <p:txBody>
          <a:bodyPr wrap="none">
            <a:spAutoFit/>
          </a:bodyPr>
          <a:lstStyle/>
          <a:p>
            <a:pPr marL="285750" indent="-285750" eaLnBrk="1" hangingPunct="1">
              <a:defRPr/>
            </a:pPr>
            <a:r>
              <a:rPr lang="en-US" altLang="zh-CN" sz="2400" b="1" i="1" dirty="0" smtClean="0">
                <a:solidFill>
                  <a:schemeClr val="bg2">
                    <a:lumMod val="75000"/>
                  </a:schemeClr>
                </a:solidFill>
                <a:effectLst>
                  <a:outerShdw blurRad="38100" dist="38100" dir="2700000" algn="tl">
                    <a:srgbClr val="000000">
                      <a:alpha val="43137"/>
                    </a:srgbClr>
                  </a:outerShdw>
                </a:effectLst>
                <a:ea typeface="黑体" pitchFamily="49" charset="-122"/>
              </a:rPr>
              <a:t>Disease oriented medicine to health oriented ecosystem</a:t>
            </a:r>
          </a:p>
        </p:txBody>
      </p:sp>
    </p:spTree>
    <p:extLst>
      <p:ext uri="{BB962C8B-B14F-4D97-AF65-F5344CB8AC3E}">
        <p14:creationId xmlns:p14="http://schemas.microsoft.com/office/powerpoint/2010/main" val="19924881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306" y="-27384"/>
            <a:ext cx="8606190" cy="1143000"/>
          </a:xfrm>
        </p:spPr>
        <p:txBody>
          <a:bodyPr/>
          <a:lstStyle/>
          <a:p>
            <a:pPr algn="ctr"/>
            <a:r>
              <a:rPr lang="en-US" altLang="zh-CN" sz="3200" dirty="0" smtClean="0">
                <a:latin typeface="Calibri" panose="020F0502020204030204" pitchFamily="34" charset="0"/>
              </a:rPr>
              <a:t>QI Progress within Northeastern Uni. Ecosystem</a:t>
            </a:r>
            <a:endParaRPr lang="zh-CN" altLang="en-US" sz="3200" dirty="0">
              <a:latin typeface="Calibri" panose="020F0502020204030204" pitchFamily="34" charset="0"/>
            </a:endParaRPr>
          </a:p>
        </p:txBody>
      </p:sp>
      <p:sp>
        <p:nvSpPr>
          <p:cNvPr id="4" name="矩形 3"/>
          <p:cNvSpPr/>
          <p:nvPr/>
        </p:nvSpPr>
        <p:spPr>
          <a:xfrm>
            <a:off x="223313" y="1340768"/>
            <a:ext cx="8353425" cy="1077218"/>
          </a:xfrm>
          <a:prstGeom prst="rect">
            <a:avLst/>
          </a:prstGeom>
        </p:spPr>
        <p:txBody>
          <a:bodyPr>
            <a:spAutoFit/>
          </a:bodyPr>
          <a:lstStyle/>
          <a:p>
            <a:pPr eaLnBrk="1" hangingPunct="1">
              <a:defRPr/>
            </a:pPr>
            <a:r>
              <a:rPr lang="en-US" altLang="zh-CN" sz="1600" b="1" dirty="0" smtClean="0"/>
              <a:t>Diseases </a:t>
            </a:r>
            <a:r>
              <a:rPr lang="en-US" altLang="zh-CN" sz="1600" b="1" dirty="0" err="1" smtClean="0"/>
              <a:t>Orentied</a:t>
            </a:r>
            <a:r>
              <a:rPr lang="en-US" altLang="zh-CN" sz="1600" b="1" dirty="0" smtClean="0"/>
              <a:t> QI Solutions:</a:t>
            </a:r>
          </a:p>
          <a:p>
            <a:pPr marL="285750" indent="-285750" eaLnBrk="1" hangingPunct="1">
              <a:buFont typeface="Wingdings" pitchFamily="2" charset="2"/>
              <a:buChar char="Ø"/>
              <a:defRPr/>
            </a:pPr>
            <a:r>
              <a:rPr lang="en-US" altLang="zh-CN" sz="1600" b="1" dirty="0" smtClean="0"/>
              <a:t>Medical Imaging Equipment + QI:  </a:t>
            </a:r>
            <a:r>
              <a:rPr lang="en-US" altLang="zh-CN" sz="1600" dirty="0" err="1" smtClean="0"/>
              <a:t>UroCARE</a:t>
            </a:r>
            <a:r>
              <a:rPr lang="en-US" altLang="zh-CN" sz="1600" dirty="0" smtClean="0"/>
              <a:t> (FDA), </a:t>
            </a:r>
            <a:r>
              <a:rPr lang="en-US" altLang="zh-CN" sz="1600" dirty="0" err="1" smtClean="0"/>
              <a:t>ColonCARE</a:t>
            </a:r>
            <a:r>
              <a:rPr lang="en-US" altLang="zh-CN" sz="1600" dirty="0" smtClean="0"/>
              <a:t>, </a:t>
            </a:r>
            <a:r>
              <a:rPr lang="en-US" altLang="zh-CN" sz="1600" dirty="0" err="1" smtClean="0"/>
              <a:t>BrainCARE</a:t>
            </a:r>
            <a:r>
              <a:rPr lang="en-US" altLang="zh-CN" sz="1600" dirty="0" smtClean="0"/>
              <a:t> CT Etc.    </a:t>
            </a:r>
          </a:p>
          <a:p>
            <a:pPr marL="285750" indent="-285750" eaLnBrk="1" hangingPunct="1">
              <a:buFont typeface="Wingdings" pitchFamily="2" charset="2"/>
              <a:buChar char="Ø"/>
              <a:defRPr/>
            </a:pPr>
            <a:r>
              <a:rPr lang="en-US" altLang="zh-CN" sz="1600" b="1" dirty="0" smtClean="0"/>
              <a:t>Medical IT + QI: </a:t>
            </a:r>
            <a:r>
              <a:rPr lang="en-US" altLang="zh-CN" sz="1600" dirty="0" smtClean="0"/>
              <a:t>PACS, </a:t>
            </a:r>
            <a:r>
              <a:rPr lang="en-US" altLang="zh-CN" sz="1600" dirty="0" err="1" smtClean="0"/>
              <a:t>MamoCADx</a:t>
            </a:r>
            <a:r>
              <a:rPr lang="en-US" altLang="zh-CN" sz="1600" dirty="0" smtClean="0"/>
              <a:t>, </a:t>
            </a:r>
            <a:r>
              <a:rPr lang="en-US" altLang="zh-CN" sz="1600" dirty="0" err="1" smtClean="0"/>
              <a:t>LungCADe</a:t>
            </a:r>
            <a:endParaRPr lang="en-US" altLang="zh-CN" sz="1600" dirty="0" smtClean="0"/>
          </a:p>
          <a:p>
            <a:pPr marL="285750" indent="-285750" eaLnBrk="1" hangingPunct="1">
              <a:buFont typeface="Wingdings" pitchFamily="2" charset="2"/>
              <a:buChar char="Ø"/>
              <a:defRPr/>
            </a:pPr>
            <a:r>
              <a:rPr lang="en-US" altLang="zh-CN" sz="1600" b="1" dirty="0" smtClean="0"/>
              <a:t>Big Data + QI:  </a:t>
            </a:r>
            <a:r>
              <a:rPr lang="en-US" altLang="zh-CN" sz="1600" dirty="0" smtClean="0"/>
              <a:t>EMR, PHR, Healthcare data service, Xikang Cloud</a:t>
            </a:r>
          </a:p>
        </p:txBody>
      </p:sp>
      <p:sp>
        <p:nvSpPr>
          <p:cNvPr id="5" name="矩形 4"/>
          <p:cNvSpPr/>
          <p:nvPr/>
        </p:nvSpPr>
        <p:spPr>
          <a:xfrm>
            <a:off x="224129" y="530096"/>
            <a:ext cx="8353425" cy="830997"/>
          </a:xfrm>
          <a:prstGeom prst="rect">
            <a:avLst/>
          </a:prstGeom>
        </p:spPr>
        <p:txBody>
          <a:bodyPr>
            <a:spAutoFit/>
          </a:bodyPr>
          <a:lstStyle/>
          <a:p>
            <a:pPr eaLnBrk="1" hangingPunct="1">
              <a:defRPr/>
            </a:pPr>
            <a:r>
              <a:rPr lang="en-US" altLang="zh-CN" sz="1600" b="1" dirty="0" smtClean="0"/>
              <a:t>Industrial Business Development:</a:t>
            </a:r>
          </a:p>
          <a:p>
            <a:pPr marL="285750" indent="-285750" eaLnBrk="1" hangingPunct="1">
              <a:buFont typeface="Wingdings" pitchFamily="2" charset="2"/>
              <a:buChar char="Ø"/>
              <a:defRPr/>
            </a:pPr>
            <a:r>
              <a:rPr lang="en-US" altLang="zh-CN" sz="1600" b="1" dirty="0" smtClean="0"/>
              <a:t>Covered Area:</a:t>
            </a:r>
            <a:r>
              <a:rPr lang="en-US" altLang="zh-CN" sz="1600" dirty="0" smtClean="0"/>
              <a:t> Medical IT(1995) </a:t>
            </a:r>
            <a:r>
              <a:rPr lang="en-US" altLang="zh-CN" sz="1600" dirty="0" smtClean="0">
                <a:sym typeface="Wingdings" panose="05000000000000000000" pitchFamily="2" charset="2"/>
              </a:rPr>
              <a:t></a:t>
            </a:r>
            <a:r>
              <a:rPr lang="en-US" altLang="zh-CN" sz="1600" dirty="0" smtClean="0"/>
              <a:t> Medical Imaging Equipment (1998) </a:t>
            </a:r>
            <a:r>
              <a:rPr lang="en-US" altLang="zh-CN" sz="1600" dirty="0" smtClean="0">
                <a:sym typeface="Wingdings" panose="05000000000000000000" pitchFamily="2" charset="2"/>
              </a:rPr>
              <a:t></a:t>
            </a:r>
            <a:r>
              <a:rPr lang="en-US" altLang="zh-CN" sz="1600" dirty="0" smtClean="0"/>
              <a:t> HealthCare (2009)    </a:t>
            </a:r>
          </a:p>
          <a:p>
            <a:pPr marL="285750" indent="-285750" eaLnBrk="1" hangingPunct="1">
              <a:buFont typeface="Wingdings" pitchFamily="2" charset="2"/>
              <a:buChar char="Ø"/>
              <a:defRPr/>
            </a:pPr>
            <a:r>
              <a:rPr lang="en-US" altLang="zh-CN" sz="1600" b="1" dirty="0" smtClean="0"/>
              <a:t>Increasing Quantitative: </a:t>
            </a:r>
            <a:r>
              <a:rPr lang="en-US" altLang="zh-CN" sz="1600" dirty="0" smtClean="0"/>
              <a:t> EMR, PHR, Healthcare data service, </a:t>
            </a:r>
            <a:r>
              <a:rPr lang="en-US" altLang="zh-CN" sz="1600" dirty="0" err="1" smtClean="0"/>
              <a:t>Xikang</a:t>
            </a:r>
            <a:r>
              <a:rPr lang="en-US" altLang="zh-CN" sz="1600" dirty="0" smtClean="0"/>
              <a:t> Healthcare Cloud</a:t>
            </a:r>
            <a:endParaRPr lang="en-US" altLang="zh-CN" sz="1600" dirty="0"/>
          </a:p>
        </p:txBody>
      </p:sp>
      <p:grpSp>
        <p:nvGrpSpPr>
          <p:cNvPr id="6" name="组合 5"/>
          <p:cNvGrpSpPr/>
          <p:nvPr/>
        </p:nvGrpSpPr>
        <p:grpSpPr>
          <a:xfrm>
            <a:off x="107505" y="2502644"/>
            <a:ext cx="4752528" cy="2942580"/>
            <a:chOff x="-84138" y="692150"/>
            <a:chExt cx="9193213" cy="4959350"/>
          </a:xfrm>
        </p:grpSpPr>
        <p:sp>
          <p:nvSpPr>
            <p:cNvPr id="7" name="Rectangle 3"/>
            <p:cNvSpPr>
              <a:spLocks noChangeArrowheads="1"/>
            </p:cNvSpPr>
            <p:nvPr/>
          </p:nvSpPr>
          <p:spPr bwMode="auto">
            <a:xfrm>
              <a:off x="7286625" y="692150"/>
              <a:ext cx="1643063" cy="4243388"/>
            </a:xfrm>
            <a:prstGeom prst="rect">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 typeface="Frutiger LT 45 Light" pitchFamily="34" charset="0"/>
                <a:buAutoNum type="arabicPeriod"/>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8" name="Rectangle 4"/>
            <p:cNvSpPr>
              <a:spLocks noChangeArrowheads="1"/>
            </p:cNvSpPr>
            <p:nvPr/>
          </p:nvSpPr>
          <p:spPr bwMode="auto">
            <a:xfrm>
              <a:off x="285750" y="692150"/>
              <a:ext cx="3500438" cy="4243388"/>
            </a:xfrm>
            <a:prstGeom prst="rect">
              <a:avLst/>
            </a:prstGeom>
            <a:solidFill>
              <a:srgbClr val="0099FF">
                <a:alpha val="20000"/>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9" name="Rectangle 3"/>
            <p:cNvSpPr>
              <a:spLocks noChangeArrowheads="1"/>
            </p:cNvSpPr>
            <p:nvPr/>
          </p:nvSpPr>
          <p:spPr bwMode="auto">
            <a:xfrm>
              <a:off x="3786188" y="692150"/>
              <a:ext cx="3500437" cy="4243388"/>
            </a:xfrm>
            <a:prstGeom prst="rect">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pic>
          <p:nvPicPr>
            <p:cNvPr id="10" name="Picture 5"/>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rot="20771098" flipV="1">
              <a:off x="-84138" y="1901825"/>
              <a:ext cx="8753476"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1120775" y="2781300"/>
              <a:ext cx="280682"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12" name="Rectangle 8"/>
            <p:cNvSpPr>
              <a:spLocks noChangeArrowheads="1"/>
            </p:cNvSpPr>
            <p:nvPr/>
          </p:nvSpPr>
          <p:spPr bwMode="auto">
            <a:xfrm>
              <a:off x="428625" y="3478214"/>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latin typeface="Calibri" panose="020F0502020204030204" pitchFamily="34" charset="0"/>
                  <a:ea typeface="宋体" panose="02010600030101010101" pitchFamily="2" charset="-122"/>
                  <a:cs typeface="Times New Roman" panose="02020603050405020304" pitchFamily="18" charset="0"/>
                </a:rPr>
                <a:t>1991</a:t>
              </a:r>
              <a:endParaRPr lang="zh-CN" altLang="zh-CN" sz="800" b="1">
                <a:latin typeface="Calibri" panose="020F0502020204030204" pitchFamily="34" charset="0"/>
                <a:ea typeface="宋体" panose="02010600030101010101" pitchFamily="2" charset="-122"/>
                <a:cs typeface="Times New Roman" panose="02020603050405020304" pitchFamily="18" charset="0"/>
              </a:endParaRPr>
            </a:p>
          </p:txBody>
        </p:sp>
        <p:sp>
          <p:nvSpPr>
            <p:cNvPr id="13" name="Rectangle 9"/>
            <p:cNvSpPr>
              <a:spLocks noChangeArrowheads="1"/>
            </p:cNvSpPr>
            <p:nvPr/>
          </p:nvSpPr>
          <p:spPr bwMode="auto">
            <a:xfrm>
              <a:off x="1847850" y="2327275"/>
              <a:ext cx="280682"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14" name="Rectangle 10"/>
            <p:cNvSpPr>
              <a:spLocks noChangeArrowheads="1"/>
            </p:cNvSpPr>
            <p:nvPr/>
          </p:nvSpPr>
          <p:spPr bwMode="auto">
            <a:xfrm>
              <a:off x="990600" y="353694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1993</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5" name="Rectangle 11"/>
            <p:cNvSpPr>
              <a:spLocks noChangeArrowheads="1"/>
            </p:cNvSpPr>
            <p:nvPr/>
          </p:nvSpPr>
          <p:spPr bwMode="auto">
            <a:xfrm>
              <a:off x="1571626" y="353694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1994</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6" name="Rectangle 12"/>
            <p:cNvSpPr>
              <a:spLocks noChangeArrowheads="1"/>
            </p:cNvSpPr>
            <p:nvPr/>
          </p:nvSpPr>
          <p:spPr bwMode="auto">
            <a:xfrm>
              <a:off x="4006851" y="1851025"/>
              <a:ext cx="280682"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17" name="Rectangle 13"/>
            <p:cNvSpPr>
              <a:spLocks noChangeArrowheads="1"/>
            </p:cNvSpPr>
            <p:nvPr/>
          </p:nvSpPr>
          <p:spPr bwMode="auto">
            <a:xfrm>
              <a:off x="5559425" y="2155826"/>
              <a:ext cx="280682"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endParaRPr lang="zh-CN" altLang="zh-CN" sz="800">
                <a:latin typeface="Calibri" panose="020F0502020204030204" pitchFamily="34" charset="0"/>
                <a:ea typeface="宋体" panose="02010600030101010101" pitchFamily="2" charset="-122"/>
                <a:cs typeface="Times New Roman" panose="02020603050405020304" pitchFamily="18" charset="0"/>
              </a:endParaRPr>
            </a:p>
          </p:txBody>
        </p:sp>
        <p:sp>
          <p:nvSpPr>
            <p:cNvPr id="18" name="Rectangle 14"/>
            <p:cNvSpPr>
              <a:spLocks noChangeArrowheads="1"/>
            </p:cNvSpPr>
            <p:nvPr/>
          </p:nvSpPr>
          <p:spPr bwMode="auto">
            <a:xfrm>
              <a:off x="5610225" y="246538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2007</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9" name="Rectangle 15"/>
            <p:cNvSpPr>
              <a:spLocks noChangeArrowheads="1"/>
            </p:cNvSpPr>
            <p:nvPr/>
          </p:nvSpPr>
          <p:spPr bwMode="auto">
            <a:xfrm>
              <a:off x="6215063" y="217963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2009</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0" name="Rectangle 16"/>
            <p:cNvSpPr>
              <a:spLocks noChangeArrowheads="1"/>
            </p:cNvSpPr>
            <p:nvPr/>
          </p:nvSpPr>
          <p:spPr bwMode="auto">
            <a:xfrm>
              <a:off x="4465637" y="2917826"/>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2004</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1" name="Rectangle 17"/>
            <p:cNvSpPr>
              <a:spLocks noChangeArrowheads="1"/>
            </p:cNvSpPr>
            <p:nvPr/>
          </p:nvSpPr>
          <p:spPr bwMode="auto">
            <a:xfrm>
              <a:off x="1416855" y="3909711"/>
              <a:ext cx="1083183"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1</a:t>
              </a:r>
              <a:r>
                <a:rPr lang="en-US" altLang="zh-CN" sz="800" b="1" baseline="30000"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st</a:t>
              </a:r>
              <a:r>
                <a:rPr lang="en-US"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 CT Scanner in China</a:t>
              </a:r>
            </a:p>
          </p:txBody>
        </p:sp>
        <p:sp>
          <p:nvSpPr>
            <p:cNvPr id="22" name="Rectangle 19"/>
            <p:cNvSpPr>
              <a:spLocks noChangeArrowheads="1"/>
            </p:cNvSpPr>
            <p:nvPr/>
          </p:nvSpPr>
          <p:spPr bwMode="auto">
            <a:xfrm>
              <a:off x="5701503" y="3109536"/>
              <a:ext cx="1357313" cy="108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Neusoft -Shengjing Xikang Health Service</a:t>
              </a:r>
              <a:endParaRPr lang="zh-CN" altLang="zh-CN" sz="800"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23" name="Rectangle 20"/>
            <p:cNvSpPr>
              <a:spLocks noChangeArrowheads="1"/>
            </p:cNvSpPr>
            <p:nvPr/>
          </p:nvSpPr>
          <p:spPr bwMode="auto">
            <a:xfrm>
              <a:off x="338136" y="3935413"/>
              <a:ext cx="942188" cy="55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Software Institute</a:t>
              </a:r>
              <a:endParaRPr lang="zh-CN" altLang="zh-CN" sz="800"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24" name="Rectangle 22"/>
            <p:cNvSpPr>
              <a:spLocks noChangeArrowheads="1"/>
            </p:cNvSpPr>
            <p:nvPr/>
          </p:nvSpPr>
          <p:spPr bwMode="auto">
            <a:xfrm>
              <a:off x="509565" y="2624137"/>
              <a:ext cx="11334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National Software Center</a:t>
              </a:r>
            </a:p>
          </p:txBody>
        </p:sp>
        <p:sp>
          <p:nvSpPr>
            <p:cNvPr id="25" name="Line 26"/>
            <p:cNvSpPr>
              <a:spLocks noChangeShapeType="1"/>
            </p:cNvSpPr>
            <p:nvPr/>
          </p:nvSpPr>
          <p:spPr bwMode="auto">
            <a:xfrm>
              <a:off x="714375" y="3763963"/>
              <a:ext cx="0" cy="312737"/>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26" name="Line 27"/>
            <p:cNvSpPr>
              <a:spLocks noChangeShapeType="1"/>
            </p:cNvSpPr>
            <p:nvPr/>
          </p:nvSpPr>
          <p:spPr bwMode="auto">
            <a:xfrm>
              <a:off x="4795838" y="2471738"/>
              <a:ext cx="0" cy="434975"/>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27" name="Line 28"/>
            <p:cNvSpPr>
              <a:spLocks noChangeShapeType="1"/>
            </p:cNvSpPr>
            <p:nvPr/>
          </p:nvSpPr>
          <p:spPr bwMode="auto">
            <a:xfrm flipH="1">
              <a:off x="6786563" y="1374775"/>
              <a:ext cx="0" cy="511175"/>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28" name="Rectangle 31"/>
            <p:cNvSpPr>
              <a:spLocks noChangeArrowheads="1"/>
            </p:cNvSpPr>
            <p:nvPr/>
          </p:nvSpPr>
          <p:spPr bwMode="auto">
            <a:xfrm>
              <a:off x="3205163" y="3351212"/>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2000</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9" name="Rectangle 32"/>
            <p:cNvSpPr>
              <a:spLocks noChangeArrowheads="1"/>
            </p:cNvSpPr>
            <p:nvPr/>
          </p:nvSpPr>
          <p:spPr bwMode="auto">
            <a:xfrm>
              <a:off x="2757970" y="2079626"/>
              <a:ext cx="1066314" cy="13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42501" rIns="0"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National Digital Medical Imaging </a:t>
              </a:r>
              <a:r>
                <a:rPr lang="en-US" altLang="zh-CN" sz="800" b="1" dirty="0" err="1">
                  <a:latin typeface="Calibri" panose="020F0502020204030204" pitchFamily="34" charset="0"/>
                  <a:ea typeface="微软雅黑" panose="020B0503020204020204" pitchFamily="34" charset="-122"/>
                  <a:cs typeface="Times New Roman" panose="02020603050405020304" pitchFamily="18" charset="0"/>
                </a:rPr>
                <a:t>EngineringCenter</a:t>
              </a:r>
              <a:endParaRPr lang="zh-CN" altLang="zh-CN" sz="800"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30" name="Rectangle 35"/>
            <p:cNvSpPr>
              <a:spLocks noChangeArrowheads="1"/>
            </p:cNvSpPr>
            <p:nvPr/>
          </p:nvSpPr>
          <p:spPr bwMode="auto">
            <a:xfrm>
              <a:off x="5500689" y="1468438"/>
              <a:ext cx="785813" cy="39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42501" rIns="0" bIns="42501">
              <a:spAutoFit/>
            </a:bodyPr>
            <a:lstStyle>
              <a:lvl1pPr indent="-176213">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MRI</a:t>
              </a:r>
              <a:endParaRPr lang="zh-CN" altLang="zh-CN" sz="800" b="1"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31" name="圆角矩形 30"/>
            <p:cNvSpPr/>
            <p:nvPr/>
          </p:nvSpPr>
          <p:spPr>
            <a:xfrm>
              <a:off x="785786" y="1979005"/>
              <a:ext cx="857256" cy="642942"/>
            </a:xfrm>
            <a:prstGeom prst="roundRect">
              <a:avLst>
                <a:gd name="adj" fmla="val 10000"/>
              </a:avLst>
            </a:prstGeom>
            <a:blipFill rotWithShape="0">
              <a:blip r:embed="rId4"/>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angle 10"/>
            <p:cNvSpPr>
              <a:spLocks noChangeArrowheads="1"/>
            </p:cNvSpPr>
            <p:nvPr/>
          </p:nvSpPr>
          <p:spPr bwMode="auto">
            <a:xfrm>
              <a:off x="2071688" y="3492500"/>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1996</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33" name="Rectangle 22"/>
            <p:cNvSpPr>
              <a:spLocks noChangeArrowheads="1"/>
            </p:cNvSpPr>
            <p:nvPr/>
          </p:nvSpPr>
          <p:spPr bwMode="auto">
            <a:xfrm>
              <a:off x="1698602" y="2509838"/>
              <a:ext cx="117980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marL="176213" indent="-176213">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marL="0" indent="0" algn="ctr" eaLnBrk="1" hangingPunct="1">
                <a:buClr>
                  <a:srgbClr val="740000"/>
                </a:buClr>
                <a:buSzPct val="115000"/>
                <a:buNone/>
              </a:pPr>
              <a:r>
                <a:rPr lang="en-US"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Neusoft into Stock market</a:t>
              </a:r>
            </a:p>
          </p:txBody>
        </p:sp>
        <p:sp>
          <p:nvSpPr>
            <p:cNvPr id="34" name="圆角矩形 33"/>
            <p:cNvSpPr/>
            <p:nvPr/>
          </p:nvSpPr>
          <p:spPr>
            <a:xfrm>
              <a:off x="273845" y="4340845"/>
              <a:ext cx="857256" cy="571504"/>
            </a:xfrm>
            <a:prstGeom prst="roundRect">
              <a:avLst>
                <a:gd name="adj" fmla="val 10000"/>
              </a:avLst>
            </a:prstGeom>
            <a:blipFill rotWithShape="0">
              <a:blip r:embed="rId5" cstate="print"/>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圆角矩形 34"/>
            <p:cNvSpPr/>
            <p:nvPr/>
          </p:nvSpPr>
          <p:spPr>
            <a:xfrm>
              <a:off x="1833606" y="1864265"/>
              <a:ext cx="857256" cy="642942"/>
            </a:xfrm>
            <a:prstGeom prst="roundRect">
              <a:avLst>
                <a:gd name="adj" fmla="val 10000"/>
              </a:avLst>
            </a:prstGeom>
            <a:blipFill rotWithShape="0">
              <a:blip r:embed="rId6"/>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sz="800">
                <a:latin typeface="Calibri" panose="020F0502020204030204" pitchFamily="34" charset="0"/>
              </a:endParaRPr>
            </a:p>
          </p:txBody>
        </p:sp>
        <p:sp>
          <p:nvSpPr>
            <p:cNvPr id="36" name="圆角矩形 35"/>
            <p:cNvSpPr/>
            <p:nvPr/>
          </p:nvSpPr>
          <p:spPr>
            <a:xfrm>
              <a:off x="1357290" y="4400596"/>
              <a:ext cx="928713" cy="500066"/>
            </a:xfrm>
            <a:prstGeom prst="roundRect">
              <a:avLst>
                <a:gd name="adj" fmla="val 10000"/>
              </a:avLst>
            </a:prstGeom>
            <a:blipFill rotWithShape="0">
              <a:blip r:embed="rId7" cstate="print"/>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Line 26"/>
            <p:cNvSpPr>
              <a:spLocks noChangeShapeType="1"/>
            </p:cNvSpPr>
            <p:nvPr/>
          </p:nvSpPr>
          <p:spPr bwMode="auto">
            <a:xfrm>
              <a:off x="2357438" y="3192463"/>
              <a:ext cx="0" cy="312737"/>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38" name="Line 26"/>
            <p:cNvSpPr>
              <a:spLocks noChangeShapeType="1"/>
            </p:cNvSpPr>
            <p:nvPr/>
          </p:nvSpPr>
          <p:spPr bwMode="auto">
            <a:xfrm>
              <a:off x="3286125" y="2965450"/>
              <a:ext cx="0" cy="312738"/>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39" name="圆角矩形 38"/>
            <p:cNvSpPr/>
            <p:nvPr/>
          </p:nvSpPr>
          <p:spPr>
            <a:xfrm>
              <a:off x="2893301" y="1556792"/>
              <a:ext cx="785818" cy="500066"/>
            </a:xfrm>
            <a:prstGeom prst="roundRect">
              <a:avLst>
                <a:gd name="adj" fmla="val 10000"/>
              </a:avLst>
            </a:prstGeom>
            <a:blipFill rotWithShape="0">
              <a:blip r:embed="rId8" cstate="print"/>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Rectangle 32"/>
            <p:cNvSpPr>
              <a:spLocks noChangeArrowheads="1"/>
            </p:cNvSpPr>
            <p:nvPr/>
          </p:nvSpPr>
          <p:spPr bwMode="auto">
            <a:xfrm>
              <a:off x="4062410" y="1958974"/>
              <a:ext cx="1258889" cy="85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42501" tIns="42501" rIns="42501" bIns="42501">
              <a:spAutoFit/>
            </a:bodyPr>
            <a:lstStyle>
              <a:lvl1pPr indent="-176213">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NEU Academy of Research</a:t>
              </a:r>
              <a:endParaRPr lang="zh-CN"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endParaRPr>
            </a:p>
          </p:txBody>
        </p:sp>
        <p:sp>
          <p:nvSpPr>
            <p:cNvPr id="41" name="Rectangle 14"/>
            <p:cNvSpPr>
              <a:spLocks noChangeArrowheads="1"/>
            </p:cNvSpPr>
            <p:nvPr/>
          </p:nvSpPr>
          <p:spPr bwMode="auto">
            <a:xfrm>
              <a:off x="5072063" y="269239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2005</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2" name="Line 34"/>
            <p:cNvSpPr>
              <a:spLocks noChangeShapeType="1"/>
            </p:cNvSpPr>
            <p:nvPr/>
          </p:nvSpPr>
          <p:spPr bwMode="auto">
            <a:xfrm>
              <a:off x="5429250" y="2978150"/>
              <a:ext cx="0" cy="484188"/>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43" name="Rectangle 32"/>
            <p:cNvSpPr>
              <a:spLocks noChangeArrowheads="1"/>
            </p:cNvSpPr>
            <p:nvPr/>
          </p:nvSpPr>
          <p:spPr bwMode="auto">
            <a:xfrm>
              <a:off x="4807223" y="3428004"/>
              <a:ext cx="932376"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42501" rIns="0" bIns="42501">
              <a:spAutoFit/>
            </a:bodyPr>
            <a:lstStyle>
              <a:lvl1pPr indent="-176213">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solidFill>
                    <a:srgbClr val="0000FF"/>
                  </a:solidFill>
                  <a:latin typeface="Calibri" panose="020F0502020204030204" pitchFamily="34" charset="0"/>
                  <a:ea typeface="微软雅黑" panose="020B0503020204020204" pitchFamily="34" charset="-122"/>
                  <a:cs typeface="Times New Roman" panose="02020603050405020304" pitchFamily="18" charset="0"/>
                </a:rPr>
                <a:t>Sino-Dutch BMIE School</a:t>
              </a:r>
              <a:endParaRPr lang="zh-CN" altLang="zh-CN" sz="800" dirty="0">
                <a:solidFill>
                  <a:srgbClr val="0000FF"/>
                </a:solidFill>
                <a:latin typeface="Calibri" panose="020F0502020204030204" pitchFamily="34" charset="0"/>
                <a:ea typeface="微软雅黑" panose="020B0503020204020204" pitchFamily="34" charset="-122"/>
                <a:cs typeface="Times New Roman" panose="02020603050405020304" pitchFamily="18" charset="0"/>
              </a:endParaRPr>
            </a:p>
          </p:txBody>
        </p:sp>
        <p:sp>
          <p:nvSpPr>
            <p:cNvPr id="44" name="圆角矩形 43"/>
            <p:cNvSpPr/>
            <p:nvPr/>
          </p:nvSpPr>
          <p:spPr>
            <a:xfrm>
              <a:off x="4357686" y="1364199"/>
              <a:ext cx="857256" cy="642942"/>
            </a:xfrm>
            <a:prstGeom prst="roundRect">
              <a:avLst>
                <a:gd name="adj" fmla="val 10000"/>
              </a:avLst>
            </a:prstGeom>
            <a:blipFill rotWithShape="0">
              <a:blip r:embed="rId9"/>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圆角矩形 44"/>
            <p:cNvSpPr/>
            <p:nvPr/>
          </p:nvSpPr>
          <p:spPr>
            <a:xfrm>
              <a:off x="5072066" y="4035541"/>
              <a:ext cx="857256" cy="500066"/>
            </a:xfrm>
            <a:prstGeom prst="roundRect">
              <a:avLst>
                <a:gd name="adj" fmla="val 10000"/>
              </a:avLst>
            </a:prstGeom>
            <a:blipFill rotWithShape="0">
              <a:blip r:embed="rId10" cstate="print"/>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Rectangle 15"/>
            <p:cNvSpPr>
              <a:spLocks noChangeArrowheads="1"/>
            </p:cNvSpPr>
            <p:nvPr/>
          </p:nvSpPr>
          <p:spPr bwMode="auto">
            <a:xfrm>
              <a:off x="6657975" y="1838325"/>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2011</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47" name="Rectangle 19"/>
            <p:cNvSpPr>
              <a:spLocks noChangeArrowheads="1"/>
            </p:cNvSpPr>
            <p:nvPr/>
          </p:nvSpPr>
          <p:spPr bwMode="auto">
            <a:xfrm>
              <a:off x="6103939" y="733425"/>
              <a:ext cx="1146445" cy="108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42501" rIns="0" bIns="42501">
              <a:spAutoFit/>
            </a:bodyPr>
            <a:lstStyle>
              <a:lvl1pPr indent="-176213">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Key Lab for Medial Imaging and Computing</a:t>
              </a:r>
              <a:endParaRPr lang="zh-CN" altLang="zh-CN" sz="800" b="1"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48" name="圆角矩形 47"/>
            <p:cNvSpPr/>
            <p:nvPr/>
          </p:nvSpPr>
          <p:spPr>
            <a:xfrm>
              <a:off x="5406106" y="894737"/>
              <a:ext cx="785818" cy="571504"/>
            </a:xfrm>
            <a:prstGeom prst="roundRect">
              <a:avLst>
                <a:gd name="adj" fmla="val 10000"/>
              </a:avLst>
            </a:prstGeom>
            <a:blipFill rotWithShape="0">
              <a:blip r:embed="rId11" cstate="print"/>
              <a:stretch>
                <a:fillRect/>
              </a:stretch>
            </a:blipFill>
            <a:effectLst>
              <a:softEdge rad="63500"/>
            </a:effectLst>
          </p:spPr>
          <p:style>
            <a:lnRef idx="2">
              <a:schemeClr val="lt1">
                <a:hueOff val="0"/>
                <a:satOff val="0"/>
                <a:lumOff val="0"/>
                <a:alphaOff val="0"/>
              </a:schemeClr>
            </a:lnRef>
            <a:fillRef idx="1">
              <a:srgbClr val="00000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TextBox 60"/>
            <p:cNvSpPr txBox="1">
              <a:spLocks noChangeArrowheads="1"/>
            </p:cNvSpPr>
            <p:nvPr/>
          </p:nvSpPr>
          <p:spPr bwMode="auto">
            <a:xfrm>
              <a:off x="842963" y="4986338"/>
              <a:ext cx="2571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r>
                <a:rPr lang="en-US" altLang="zh-CN"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Phase I: Transfering</a:t>
              </a:r>
              <a:endParaRPr lang="zh-CN" altLang="en-US" sz="800" b="1" dirty="0">
                <a:solidFill>
                  <a:srgbClr val="C00000"/>
                </a:solidFill>
                <a:latin typeface="Calibri" panose="020F0502020204030204" pitchFamily="34" charset="0"/>
                <a:ea typeface="微软雅黑" panose="020B0503020204020204" pitchFamily="34" charset="-122"/>
                <a:cs typeface="Calibri" panose="020F0502020204030204" pitchFamily="34" charset="0"/>
              </a:endParaRPr>
            </a:p>
            <a:p>
              <a:pPr algn="ctr" eaLnBrk="1" hangingPunct="1">
                <a:buClrTx/>
                <a:buSzTx/>
                <a:buFontTx/>
                <a:buNone/>
              </a:pPr>
              <a:r>
                <a:rPr lang="zh-CN" altLang="en-US"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1991</a:t>
              </a:r>
              <a:r>
                <a:rPr lang="zh-CN" altLang="en-US"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2000</a:t>
              </a:r>
              <a:r>
                <a:rPr lang="zh-CN" altLang="en-US" sz="800" b="1" dirty="0">
                  <a:solidFill>
                    <a:srgbClr val="C00000"/>
                  </a:solidFill>
                  <a:latin typeface="Calibri" panose="020F0502020204030204" pitchFamily="34" charset="0"/>
                  <a:ea typeface="微软雅黑" panose="020B0503020204020204" pitchFamily="34" charset="-122"/>
                  <a:cs typeface="Calibri" panose="020F0502020204030204" pitchFamily="34" charset="0"/>
                </a:rPr>
                <a:t>）</a:t>
              </a:r>
            </a:p>
          </p:txBody>
        </p:sp>
        <p:sp>
          <p:nvSpPr>
            <p:cNvPr id="50" name="TextBox 61"/>
            <p:cNvSpPr txBox="1">
              <a:spLocks noChangeArrowheads="1"/>
            </p:cNvSpPr>
            <p:nvPr/>
          </p:nvSpPr>
          <p:spPr bwMode="auto">
            <a:xfrm>
              <a:off x="3708400" y="4986338"/>
              <a:ext cx="242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Phase 2</a:t>
              </a: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Interacting</a:t>
              </a: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2001</a:t>
              </a: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2011</a:t>
              </a: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p>
          </p:txBody>
        </p:sp>
        <p:sp>
          <p:nvSpPr>
            <p:cNvPr id="51" name="TextBox 65"/>
            <p:cNvSpPr txBox="1">
              <a:spLocks noChangeArrowheads="1"/>
            </p:cNvSpPr>
            <p:nvPr/>
          </p:nvSpPr>
          <p:spPr bwMode="auto">
            <a:xfrm>
              <a:off x="6191250" y="5005388"/>
              <a:ext cx="291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Phase 3: multi-collaborating</a:t>
              </a:r>
            </a:p>
            <a:p>
              <a:pPr algn="ctr" eaLnBrk="1" hangingPunct="1">
                <a:buClrTx/>
                <a:buSzTx/>
                <a:buFontTx/>
                <a:buNone/>
              </a:pP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r>
                <a:rPr lang="en-US" altLang="zh-CN" sz="800" b="1">
                  <a:solidFill>
                    <a:srgbClr val="C00000"/>
                  </a:solidFill>
                  <a:latin typeface="Calibri" panose="020F0502020204030204" pitchFamily="34" charset="0"/>
                  <a:ea typeface="微软雅黑" panose="020B0503020204020204" pitchFamily="34" charset="-122"/>
                  <a:cs typeface="Calibri" panose="020F0502020204030204" pitchFamily="34" charset="0"/>
                </a:rPr>
                <a:t>2012</a:t>
              </a:r>
              <a:r>
                <a:rPr lang="zh-CN" altLang="en-US" sz="800" b="1">
                  <a:solidFill>
                    <a:srgbClr val="C00000"/>
                  </a:solidFill>
                  <a:latin typeface="Calibri" panose="020F0502020204030204" pitchFamily="34" charset="0"/>
                  <a:ea typeface="微软雅黑" panose="020B0503020204020204" pitchFamily="34" charset="-122"/>
                  <a:cs typeface="Calibri" panose="020F0502020204030204" pitchFamily="34" charset="0"/>
                </a:rPr>
                <a:t>－）</a:t>
              </a:r>
            </a:p>
          </p:txBody>
        </p:sp>
        <p:sp>
          <p:nvSpPr>
            <p:cNvPr id="52" name="矩形 66"/>
            <p:cNvSpPr>
              <a:spLocks noChangeArrowheads="1"/>
            </p:cNvSpPr>
            <p:nvPr/>
          </p:nvSpPr>
          <p:spPr bwMode="auto">
            <a:xfrm>
              <a:off x="7514434" y="2710300"/>
              <a:ext cx="1373342" cy="5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dirty="0" err="1">
                  <a:solidFill>
                    <a:schemeClr val="bg1"/>
                  </a:solidFill>
                  <a:latin typeface="Calibri" panose="020F0502020204030204" pitchFamily="34" charset="0"/>
                  <a:ea typeface="微软雅黑" panose="020B0503020204020204" pitchFamily="34" charset="-122"/>
                  <a:cs typeface="Times New Roman" panose="02020603050405020304" pitchFamily="18" charset="0"/>
                </a:rPr>
                <a:t>Noval</a:t>
              </a:r>
              <a:r>
                <a:rPr lang="en-US" altLang="zh-CN" sz="800" b="1"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 Period</a:t>
              </a:r>
              <a:endParaRPr lang="zh-CN" altLang="en-US" sz="800" b="1" dirty="0">
                <a:solidFill>
                  <a:schemeClr val="bg1"/>
                </a:solidFill>
                <a:latin typeface="Calibri" panose="020F0502020204030204" pitchFamily="34" charset="0"/>
                <a:ea typeface="微软雅黑" panose="020B0503020204020204" pitchFamily="34" charset="-122"/>
                <a:cs typeface="Times New Roman" panose="02020603050405020304" pitchFamily="18" charset="0"/>
              </a:endParaRPr>
            </a:p>
          </p:txBody>
        </p:sp>
        <p:sp>
          <p:nvSpPr>
            <p:cNvPr id="53" name="Rectangle 15"/>
            <p:cNvSpPr>
              <a:spLocks noChangeArrowheads="1"/>
            </p:cNvSpPr>
            <p:nvPr/>
          </p:nvSpPr>
          <p:spPr bwMode="auto">
            <a:xfrm>
              <a:off x="7286625" y="1406524"/>
              <a:ext cx="641131"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2012-</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54" name="Line 26"/>
            <p:cNvSpPr>
              <a:spLocks noChangeShapeType="1"/>
            </p:cNvSpPr>
            <p:nvPr/>
          </p:nvSpPr>
          <p:spPr bwMode="auto">
            <a:xfrm>
              <a:off x="1285875" y="3308350"/>
              <a:ext cx="0" cy="312738"/>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55" name="Line 26"/>
            <p:cNvSpPr>
              <a:spLocks noChangeShapeType="1"/>
            </p:cNvSpPr>
            <p:nvPr/>
          </p:nvSpPr>
          <p:spPr bwMode="auto">
            <a:xfrm>
              <a:off x="1857375" y="3836343"/>
              <a:ext cx="0" cy="312737"/>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56" name="Line 26"/>
            <p:cNvSpPr>
              <a:spLocks noChangeShapeType="1"/>
            </p:cNvSpPr>
            <p:nvPr/>
          </p:nvSpPr>
          <p:spPr bwMode="auto">
            <a:xfrm>
              <a:off x="5895975" y="2051050"/>
              <a:ext cx="0" cy="312738"/>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57" name="Line 26"/>
            <p:cNvSpPr>
              <a:spLocks noChangeShapeType="1"/>
            </p:cNvSpPr>
            <p:nvPr/>
          </p:nvSpPr>
          <p:spPr bwMode="auto">
            <a:xfrm>
              <a:off x="6572250" y="2665413"/>
              <a:ext cx="0" cy="312737"/>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58" name="Line 28"/>
            <p:cNvSpPr>
              <a:spLocks noChangeShapeType="1"/>
            </p:cNvSpPr>
            <p:nvPr/>
          </p:nvSpPr>
          <p:spPr bwMode="auto">
            <a:xfrm flipH="1">
              <a:off x="2928938" y="3771900"/>
              <a:ext cx="0" cy="511175"/>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59" name="Rectangle 15"/>
            <p:cNvSpPr>
              <a:spLocks noChangeArrowheads="1"/>
            </p:cNvSpPr>
            <p:nvPr/>
          </p:nvSpPr>
          <p:spPr bwMode="auto">
            <a:xfrm>
              <a:off x="2643188" y="3443289"/>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1999</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0" name="Rectangle 19"/>
            <p:cNvSpPr>
              <a:spLocks noChangeArrowheads="1"/>
            </p:cNvSpPr>
            <p:nvPr/>
          </p:nvSpPr>
          <p:spPr bwMode="auto">
            <a:xfrm>
              <a:off x="2214563" y="4116388"/>
              <a:ext cx="1415253" cy="97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42501" rIns="0"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a:latin typeface="Calibri" panose="020F0502020204030204" pitchFamily="34" charset="0"/>
                  <a:ea typeface="微软雅黑" panose="020B0503020204020204" pitchFamily="34" charset="-122"/>
                  <a:cs typeface="Times New Roman" panose="02020603050405020304" pitchFamily="18" charset="0"/>
                </a:rPr>
                <a:t>NEU-CAS Research Center for Medical Imaging</a:t>
              </a:r>
              <a:endParaRPr lang="zh-CN" altLang="zh-CN" sz="800" b="1"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61" name="Rectangle 15"/>
            <p:cNvSpPr>
              <a:spLocks noChangeArrowheads="1"/>
            </p:cNvSpPr>
            <p:nvPr/>
          </p:nvSpPr>
          <p:spPr bwMode="auto">
            <a:xfrm>
              <a:off x="3929063" y="3149600"/>
              <a:ext cx="592409" cy="40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1" tIns="45711" rIns="91421" bIns="4571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800" b="1" i="1">
                  <a:solidFill>
                    <a:schemeClr val="bg1"/>
                  </a:solidFill>
                  <a:latin typeface="Calibri" panose="020F0502020204030204" pitchFamily="34" charset="0"/>
                  <a:ea typeface="宋体" panose="02010600030101010101" pitchFamily="2" charset="-122"/>
                  <a:cs typeface="Times New Roman" panose="02020603050405020304" pitchFamily="18" charset="0"/>
                </a:rPr>
                <a:t>2003</a:t>
              </a:r>
              <a:endParaRPr lang="zh-CN" altLang="zh-CN" sz="800" b="1">
                <a:solidFill>
                  <a:schemeClr val="bg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62" name="Rectangle 19"/>
            <p:cNvSpPr>
              <a:spLocks noChangeArrowheads="1"/>
            </p:cNvSpPr>
            <p:nvPr/>
          </p:nvSpPr>
          <p:spPr bwMode="auto">
            <a:xfrm>
              <a:off x="3798621" y="3894138"/>
              <a:ext cx="1060872" cy="118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42501" rIns="0" bIns="42501">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
                  <a:srgbClr val="740000"/>
                </a:buClr>
                <a:buSzPct val="115000"/>
                <a:buFontTx/>
                <a:buNone/>
              </a:pPr>
              <a:r>
                <a:rPr lang="en-US" altLang="zh-CN" sz="800" b="1" dirty="0" smtClean="0">
                  <a:latin typeface="Calibri" panose="020F0502020204030204" pitchFamily="34" charset="0"/>
                  <a:ea typeface="微软雅黑" panose="020B0503020204020204" pitchFamily="34" charset="-122"/>
                  <a:cs typeface="Times New Roman" panose="02020603050405020304" pitchFamily="18" charset="0"/>
                </a:rPr>
                <a:t>National Medical Imaging Center (</a:t>
              </a:r>
              <a:r>
                <a:rPr lang="en-US" altLang="zh-CN" sz="800" b="1" dirty="0" err="1" smtClean="0">
                  <a:latin typeface="Calibri" panose="020F0502020204030204" pitchFamily="34" charset="0"/>
                  <a:ea typeface="微软雅黑" panose="020B0503020204020204" pitchFamily="34" charset="-122"/>
                  <a:cs typeface="Times New Roman" panose="02020603050405020304" pitchFamily="18" charset="0"/>
                </a:rPr>
                <a:t>Shengjing</a:t>
              </a:r>
              <a:r>
                <a:rPr lang="en-US" altLang="zh-CN" sz="800" b="1" dirty="0" smtClean="0">
                  <a:latin typeface="Calibri" panose="020F0502020204030204" pitchFamily="34" charset="0"/>
                  <a:ea typeface="微软雅黑" panose="020B0503020204020204" pitchFamily="34" charset="-122"/>
                  <a:cs typeface="Times New Roman" panose="02020603050405020304" pitchFamily="18" charset="0"/>
                </a:rPr>
                <a:t>)</a:t>
              </a:r>
              <a:endParaRPr lang="zh-CN" altLang="zh-CN" sz="800" b="1" dirty="0">
                <a:latin typeface="Calibri" panose="020F0502020204030204" pitchFamily="34" charset="0"/>
                <a:ea typeface="微软雅黑" panose="020B0503020204020204" pitchFamily="34" charset="-122"/>
                <a:cs typeface="Times New Roman" panose="02020603050405020304" pitchFamily="18" charset="0"/>
              </a:endParaRPr>
            </a:p>
          </p:txBody>
        </p:sp>
        <p:sp>
          <p:nvSpPr>
            <p:cNvPr id="63" name="Line 26"/>
            <p:cNvSpPr>
              <a:spLocks noChangeShapeType="1"/>
            </p:cNvSpPr>
            <p:nvPr/>
          </p:nvSpPr>
          <p:spPr bwMode="auto">
            <a:xfrm>
              <a:off x="4214813" y="3506788"/>
              <a:ext cx="0" cy="312737"/>
            </a:xfrm>
            <a:prstGeom prst="line">
              <a:avLst/>
            </a:prstGeom>
            <a:noFill/>
            <a:ln w="19050">
              <a:solidFill>
                <a:srgbClr val="74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800"/>
            </a:p>
          </p:txBody>
        </p:sp>
        <p:sp>
          <p:nvSpPr>
            <p:cNvPr id="64" name="Rectangle 1"/>
            <p:cNvSpPr>
              <a:spLocks noChangeArrowheads="1"/>
            </p:cNvSpPr>
            <p:nvPr/>
          </p:nvSpPr>
          <p:spPr bwMode="auto">
            <a:xfrm>
              <a:off x="642939" y="897412"/>
              <a:ext cx="2714624" cy="4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algn="ctr" eaLnBrk="1" hangingPunct="1">
                <a:buClrTx/>
                <a:buSzTx/>
                <a:buFontTx/>
                <a:buNone/>
              </a:pPr>
              <a:r>
                <a:rPr lang="en-US" altLang="zh-CN" sz="1600" b="1" dirty="0">
                  <a:solidFill>
                    <a:srgbClr val="0033CC"/>
                  </a:solidFill>
                  <a:latin typeface="Calibri" panose="020F0502020204030204" pitchFamily="34" charset="0"/>
                  <a:ea typeface="微软雅黑" panose="020B0503020204020204" pitchFamily="34" charset="-122"/>
                  <a:cs typeface="Calibri" panose="020F0502020204030204" pitchFamily="34" charset="0"/>
                </a:rPr>
                <a:t>Over 20 years</a:t>
              </a:r>
              <a:endParaRPr lang="zh-CN" altLang="en-US" sz="1600" b="1" dirty="0">
                <a:solidFill>
                  <a:srgbClr val="0033CC"/>
                </a:solidFill>
                <a:latin typeface="Calibri" panose="020F0502020204030204" pitchFamily="34" charset="0"/>
                <a:ea typeface="微软雅黑" panose="020B0503020204020204" pitchFamily="34" charset="-122"/>
                <a:cs typeface="Calibri" panose="020F0502020204030204" pitchFamily="34" charset="0"/>
              </a:endParaRPr>
            </a:p>
          </p:txBody>
        </p:sp>
      </p:grpSp>
      <p:grpSp>
        <p:nvGrpSpPr>
          <p:cNvPr id="1028" name="组合 1027"/>
          <p:cNvGrpSpPr/>
          <p:nvPr/>
        </p:nvGrpSpPr>
        <p:grpSpPr>
          <a:xfrm>
            <a:off x="4860032" y="2502644"/>
            <a:ext cx="4032448" cy="2422430"/>
            <a:chOff x="-72073" y="103085"/>
            <a:chExt cx="9347497" cy="5795908"/>
          </a:xfrm>
        </p:grpSpPr>
        <p:sp>
          <p:nvSpPr>
            <p:cNvPr id="1029" name="Oval 3"/>
            <p:cNvSpPr>
              <a:spLocks noChangeArrowheads="1"/>
            </p:cNvSpPr>
            <p:nvPr/>
          </p:nvSpPr>
          <p:spPr bwMode="auto">
            <a:xfrm>
              <a:off x="1602804" y="3102767"/>
              <a:ext cx="5689600" cy="1976438"/>
            </a:xfrm>
            <a:prstGeom prst="ellipse">
              <a:avLst/>
            </a:prstGeom>
            <a:solidFill>
              <a:srgbClr val="CD9D85"/>
            </a:solidFill>
            <a:ln w="9525">
              <a:round/>
              <a:headEnd/>
              <a:tailEnd/>
            </a:ln>
            <a:scene3d>
              <a:camera prst="legacyPerspectiveBottom"/>
              <a:lightRig rig="legacyFlat3" dir="t"/>
            </a:scene3d>
            <a:sp3d extrusionH="121893000" prstMaterial="legacyMatte">
              <a:bevelT w="13500" h="13500" prst="angle"/>
              <a:bevelB w="13500" h="13500" prst="angle"/>
              <a:extrusionClr>
                <a:srgbClr val="CD9D85"/>
              </a:extrusionClr>
            </a:sp3d>
          </p:spPr>
          <p:txBody>
            <a:bodyPr wrap="none" lIns="91430" tIns="45715" rIns="91430" bIns="45715" anchor="ctr">
              <a:flatTx/>
            </a:bodyPr>
            <a:lstStyle/>
            <a:p>
              <a:pPr>
                <a:spcBef>
                  <a:spcPct val="0"/>
                </a:spcBef>
                <a:buFontTx/>
                <a:buNone/>
              </a:pPr>
              <a:endParaRPr lang="zh-CN" altLang="en-US" sz="900" b="0"/>
            </a:p>
          </p:txBody>
        </p:sp>
        <p:grpSp>
          <p:nvGrpSpPr>
            <p:cNvPr id="1030" name="组合 1029"/>
            <p:cNvGrpSpPr/>
            <p:nvPr/>
          </p:nvGrpSpPr>
          <p:grpSpPr>
            <a:xfrm>
              <a:off x="3437142" y="3576072"/>
              <a:ext cx="1998004" cy="1005056"/>
              <a:chOff x="2085840" y="2585376"/>
              <a:chExt cx="1998004" cy="1005056"/>
            </a:xfrm>
          </p:grpSpPr>
          <p:grpSp>
            <p:nvGrpSpPr>
              <p:cNvPr id="1779" name="组合 1778"/>
              <p:cNvGrpSpPr/>
              <p:nvPr/>
            </p:nvGrpSpPr>
            <p:grpSpPr>
              <a:xfrm>
                <a:off x="2085840" y="2852936"/>
                <a:ext cx="1998004" cy="737496"/>
                <a:chOff x="2085840" y="2852936"/>
                <a:chExt cx="1998004" cy="737496"/>
              </a:xfrm>
            </p:grpSpPr>
            <p:grpSp>
              <p:nvGrpSpPr>
                <p:cNvPr id="1886" name="组合 1885"/>
                <p:cNvGrpSpPr/>
                <p:nvPr/>
              </p:nvGrpSpPr>
              <p:grpSpPr>
                <a:xfrm>
                  <a:off x="2483768" y="2852936"/>
                  <a:ext cx="1600076" cy="360040"/>
                  <a:chOff x="611560" y="1628800"/>
                  <a:chExt cx="7936781" cy="1944216"/>
                </a:xfrm>
              </p:grpSpPr>
              <p:grpSp>
                <p:nvGrpSpPr>
                  <p:cNvPr id="1971" name="组合 1970"/>
                  <p:cNvGrpSpPr/>
                  <p:nvPr/>
                </p:nvGrpSpPr>
                <p:grpSpPr>
                  <a:xfrm>
                    <a:off x="611560" y="1628800"/>
                    <a:ext cx="1960117" cy="1944216"/>
                    <a:chOff x="2123728" y="1628800"/>
                    <a:chExt cx="1960117" cy="1944216"/>
                  </a:xfrm>
                </p:grpSpPr>
                <p:sp>
                  <p:nvSpPr>
                    <p:cNvPr id="1988" name="立方体 198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89" name="平行四边形 198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90" name="平行四边形 198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72" name="组合 1971"/>
                  <p:cNvGrpSpPr/>
                  <p:nvPr/>
                </p:nvGrpSpPr>
                <p:grpSpPr>
                  <a:xfrm>
                    <a:off x="2115777" y="1628800"/>
                    <a:ext cx="1960117" cy="1944216"/>
                    <a:chOff x="2123728" y="1628800"/>
                    <a:chExt cx="1960117" cy="1944216"/>
                  </a:xfrm>
                </p:grpSpPr>
                <p:sp>
                  <p:nvSpPr>
                    <p:cNvPr id="1985" name="立方体 198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86" name="平行四边形 198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87" name="平行四边形 198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73" name="组合 1972"/>
                  <p:cNvGrpSpPr/>
                  <p:nvPr/>
                </p:nvGrpSpPr>
                <p:grpSpPr>
                  <a:xfrm>
                    <a:off x="3619995" y="1628800"/>
                    <a:ext cx="1960117" cy="1944216"/>
                    <a:chOff x="2123728" y="1628800"/>
                    <a:chExt cx="1960117" cy="1944216"/>
                  </a:xfrm>
                </p:grpSpPr>
                <p:sp>
                  <p:nvSpPr>
                    <p:cNvPr id="1982" name="立方体 198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83" name="平行四边形 198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84" name="平行四边形 198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74" name="组合 1973"/>
                  <p:cNvGrpSpPr/>
                  <p:nvPr/>
                </p:nvGrpSpPr>
                <p:grpSpPr>
                  <a:xfrm>
                    <a:off x="5108310" y="1628800"/>
                    <a:ext cx="1960117" cy="1944216"/>
                    <a:chOff x="2123728" y="1628800"/>
                    <a:chExt cx="1960117" cy="1944216"/>
                  </a:xfrm>
                </p:grpSpPr>
                <p:sp>
                  <p:nvSpPr>
                    <p:cNvPr id="1979" name="立方体 197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80" name="平行四边形 197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81" name="平行四边形 198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75" name="组合 1974"/>
                  <p:cNvGrpSpPr/>
                  <p:nvPr/>
                </p:nvGrpSpPr>
                <p:grpSpPr>
                  <a:xfrm>
                    <a:off x="6588224" y="1628800"/>
                    <a:ext cx="1960117" cy="1944216"/>
                    <a:chOff x="2123728" y="1628800"/>
                    <a:chExt cx="1960117" cy="1944216"/>
                  </a:xfrm>
                </p:grpSpPr>
                <p:sp>
                  <p:nvSpPr>
                    <p:cNvPr id="1976" name="立方体 197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77" name="平行四边形 197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78" name="平行四边形 197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887" name="组合 1886"/>
                <p:cNvGrpSpPr/>
                <p:nvPr/>
              </p:nvGrpSpPr>
              <p:grpSpPr>
                <a:xfrm>
                  <a:off x="2395860" y="2938592"/>
                  <a:ext cx="1600076" cy="360040"/>
                  <a:chOff x="611560" y="1628800"/>
                  <a:chExt cx="7936781" cy="1944216"/>
                </a:xfrm>
              </p:grpSpPr>
              <p:grpSp>
                <p:nvGrpSpPr>
                  <p:cNvPr id="1951" name="组合 1950"/>
                  <p:cNvGrpSpPr/>
                  <p:nvPr/>
                </p:nvGrpSpPr>
                <p:grpSpPr>
                  <a:xfrm>
                    <a:off x="611560" y="1628800"/>
                    <a:ext cx="1960117" cy="1944216"/>
                    <a:chOff x="2123728" y="1628800"/>
                    <a:chExt cx="1960117" cy="1944216"/>
                  </a:xfrm>
                </p:grpSpPr>
                <p:sp>
                  <p:nvSpPr>
                    <p:cNvPr id="1968" name="立方体 196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69" name="平行四边形 196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70" name="平行四边形 196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52" name="组合 1951"/>
                  <p:cNvGrpSpPr/>
                  <p:nvPr/>
                </p:nvGrpSpPr>
                <p:grpSpPr>
                  <a:xfrm>
                    <a:off x="2115777" y="1628800"/>
                    <a:ext cx="1960117" cy="1944216"/>
                    <a:chOff x="2123728" y="1628800"/>
                    <a:chExt cx="1960117" cy="1944216"/>
                  </a:xfrm>
                </p:grpSpPr>
                <p:sp>
                  <p:nvSpPr>
                    <p:cNvPr id="1965" name="立方体 196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66" name="平行四边形 196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67" name="平行四边形 196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53" name="组合 1952"/>
                  <p:cNvGrpSpPr/>
                  <p:nvPr/>
                </p:nvGrpSpPr>
                <p:grpSpPr>
                  <a:xfrm>
                    <a:off x="3619995" y="1628800"/>
                    <a:ext cx="1960117" cy="1944216"/>
                    <a:chOff x="2123728" y="1628800"/>
                    <a:chExt cx="1960117" cy="1944216"/>
                  </a:xfrm>
                </p:grpSpPr>
                <p:sp>
                  <p:nvSpPr>
                    <p:cNvPr id="1962" name="立方体 196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63" name="平行四边形 196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64" name="平行四边形 196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54" name="组合 1953"/>
                  <p:cNvGrpSpPr/>
                  <p:nvPr/>
                </p:nvGrpSpPr>
                <p:grpSpPr>
                  <a:xfrm>
                    <a:off x="5108310" y="1628800"/>
                    <a:ext cx="1960117" cy="1944216"/>
                    <a:chOff x="2123728" y="1628800"/>
                    <a:chExt cx="1960117" cy="1944216"/>
                  </a:xfrm>
                </p:grpSpPr>
                <p:sp>
                  <p:nvSpPr>
                    <p:cNvPr id="1959" name="立方体 195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60" name="平行四边形 195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61" name="平行四边形 196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55" name="组合 1954"/>
                  <p:cNvGrpSpPr/>
                  <p:nvPr/>
                </p:nvGrpSpPr>
                <p:grpSpPr>
                  <a:xfrm>
                    <a:off x="6588224" y="1628800"/>
                    <a:ext cx="1960117" cy="1944216"/>
                    <a:chOff x="2123728" y="1628800"/>
                    <a:chExt cx="1960117" cy="1944216"/>
                  </a:xfrm>
                </p:grpSpPr>
                <p:sp>
                  <p:nvSpPr>
                    <p:cNvPr id="1956" name="立方体 195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57" name="平行四边形 195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58" name="平行四边形 195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888" name="组合 1887"/>
                <p:cNvGrpSpPr/>
                <p:nvPr/>
              </p:nvGrpSpPr>
              <p:grpSpPr>
                <a:xfrm>
                  <a:off x="2295040" y="3034840"/>
                  <a:ext cx="1600076" cy="360040"/>
                  <a:chOff x="611560" y="1628800"/>
                  <a:chExt cx="7936781" cy="1944216"/>
                </a:xfrm>
              </p:grpSpPr>
              <p:grpSp>
                <p:nvGrpSpPr>
                  <p:cNvPr id="1931" name="组合 1930"/>
                  <p:cNvGrpSpPr/>
                  <p:nvPr/>
                </p:nvGrpSpPr>
                <p:grpSpPr>
                  <a:xfrm>
                    <a:off x="611560" y="1628800"/>
                    <a:ext cx="1960117" cy="1944216"/>
                    <a:chOff x="2123728" y="1628800"/>
                    <a:chExt cx="1960117" cy="1944216"/>
                  </a:xfrm>
                </p:grpSpPr>
                <p:sp>
                  <p:nvSpPr>
                    <p:cNvPr id="1948" name="立方体 194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49" name="平行四边形 194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50" name="平行四边形 194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32" name="组合 1931"/>
                  <p:cNvGrpSpPr/>
                  <p:nvPr/>
                </p:nvGrpSpPr>
                <p:grpSpPr>
                  <a:xfrm>
                    <a:off x="2115777" y="1628800"/>
                    <a:ext cx="1960117" cy="1944216"/>
                    <a:chOff x="2123728" y="1628800"/>
                    <a:chExt cx="1960117" cy="1944216"/>
                  </a:xfrm>
                </p:grpSpPr>
                <p:sp>
                  <p:nvSpPr>
                    <p:cNvPr id="1945" name="立方体 194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46" name="平行四边形 194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47" name="平行四边形 194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33" name="组合 1932"/>
                  <p:cNvGrpSpPr/>
                  <p:nvPr/>
                </p:nvGrpSpPr>
                <p:grpSpPr>
                  <a:xfrm>
                    <a:off x="3619995" y="1628800"/>
                    <a:ext cx="1960117" cy="1944216"/>
                    <a:chOff x="2123728" y="1628800"/>
                    <a:chExt cx="1960117" cy="1944216"/>
                  </a:xfrm>
                </p:grpSpPr>
                <p:sp>
                  <p:nvSpPr>
                    <p:cNvPr id="1942" name="立方体 194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43" name="平行四边形 194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44" name="平行四边形 194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34" name="组合 1933"/>
                  <p:cNvGrpSpPr/>
                  <p:nvPr/>
                </p:nvGrpSpPr>
                <p:grpSpPr>
                  <a:xfrm>
                    <a:off x="5108310" y="1628800"/>
                    <a:ext cx="1960117" cy="1944216"/>
                    <a:chOff x="2123728" y="1628800"/>
                    <a:chExt cx="1960117" cy="1944216"/>
                  </a:xfrm>
                </p:grpSpPr>
                <p:sp>
                  <p:nvSpPr>
                    <p:cNvPr id="1939" name="立方体 193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40" name="平行四边形 193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41" name="平行四边形 194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35" name="组合 1934"/>
                  <p:cNvGrpSpPr/>
                  <p:nvPr/>
                </p:nvGrpSpPr>
                <p:grpSpPr>
                  <a:xfrm>
                    <a:off x="6588224" y="1628800"/>
                    <a:ext cx="1960117" cy="1944216"/>
                    <a:chOff x="2123728" y="1628800"/>
                    <a:chExt cx="1960117" cy="1944216"/>
                  </a:xfrm>
                </p:grpSpPr>
                <p:sp>
                  <p:nvSpPr>
                    <p:cNvPr id="1936" name="立方体 193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37" name="平行四边形 193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38" name="平行四边形 193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889" name="组合 1888"/>
                <p:cNvGrpSpPr/>
                <p:nvPr/>
              </p:nvGrpSpPr>
              <p:grpSpPr>
                <a:xfrm>
                  <a:off x="2186660" y="3134144"/>
                  <a:ext cx="1600076" cy="360040"/>
                  <a:chOff x="611560" y="1628800"/>
                  <a:chExt cx="7936781" cy="1944216"/>
                </a:xfrm>
              </p:grpSpPr>
              <p:grpSp>
                <p:nvGrpSpPr>
                  <p:cNvPr id="1911" name="组合 1910"/>
                  <p:cNvGrpSpPr/>
                  <p:nvPr/>
                </p:nvGrpSpPr>
                <p:grpSpPr>
                  <a:xfrm>
                    <a:off x="611560" y="1628800"/>
                    <a:ext cx="1960117" cy="1944216"/>
                    <a:chOff x="2123728" y="1628800"/>
                    <a:chExt cx="1960117" cy="1944216"/>
                  </a:xfrm>
                </p:grpSpPr>
                <p:sp>
                  <p:nvSpPr>
                    <p:cNvPr id="1928" name="立方体 192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29" name="平行四边形 192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30" name="平行四边形 192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12" name="组合 1911"/>
                  <p:cNvGrpSpPr/>
                  <p:nvPr/>
                </p:nvGrpSpPr>
                <p:grpSpPr>
                  <a:xfrm>
                    <a:off x="2115777" y="1628800"/>
                    <a:ext cx="1960117" cy="1944216"/>
                    <a:chOff x="2123728" y="1628800"/>
                    <a:chExt cx="1960117" cy="1944216"/>
                  </a:xfrm>
                </p:grpSpPr>
                <p:sp>
                  <p:nvSpPr>
                    <p:cNvPr id="1925" name="立方体 192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26" name="平行四边形 192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27" name="平行四边形 192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13" name="组合 1912"/>
                  <p:cNvGrpSpPr/>
                  <p:nvPr/>
                </p:nvGrpSpPr>
                <p:grpSpPr>
                  <a:xfrm>
                    <a:off x="3619995" y="1628800"/>
                    <a:ext cx="1960117" cy="1944216"/>
                    <a:chOff x="2123728" y="1628800"/>
                    <a:chExt cx="1960117" cy="1944216"/>
                  </a:xfrm>
                </p:grpSpPr>
                <p:sp>
                  <p:nvSpPr>
                    <p:cNvPr id="1922" name="立方体 192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23" name="平行四边形 192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24" name="平行四边形 192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14" name="组合 1913"/>
                  <p:cNvGrpSpPr/>
                  <p:nvPr/>
                </p:nvGrpSpPr>
                <p:grpSpPr>
                  <a:xfrm>
                    <a:off x="5108310" y="1628800"/>
                    <a:ext cx="1960117" cy="1944216"/>
                    <a:chOff x="2123728" y="1628800"/>
                    <a:chExt cx="1960117" cy="1944216"/>
                  </a:xfrm>
                </p:grpSpPr>
                <p:sp>
                  <p:nvSpPr>
                    <p:cNvPr id="1919" name="立方体 191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20" name="平行四边形 191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21" name="平行四边形 192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915" name="组合 1914"/>
                  <p:cNvGrpSpPr/>
                  <p:nvPr/>
                </p:nvGrpSpPr>
                <p:grpSpPr>
                  <a:xfrm>
                    <a:off x="6588224" y="1628800"/>
                    <a:ext cx="1960117" cy="1944216"/>
                    <a:chOff x="2123728" y="1628800"/>
                    <a:chExt cx="1960117" cy="1944216"/>
                  </a:xfrm>
                </p:grpSpPr>
                <p:sp>
                  <p:nvSpPr>
                    <p:cNvPr id="1916" name="立方体 191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17" name="平行四边形 191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18" name="平行四边形 191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890" name="组合 1889"/>
                <p:cNvGrpSpPr/>
                <p:nvPr/>
              </p:nvGrpSpPr>
              <p:grpSpPr>
                <a:xfrm>
                  <a:off x="2085840" y="3230392"/>
                  <a:ext cx="1600076" cy="360040"/>
                  <a:chOff x="611560" y="1628800"/>
                  <a:chExt cx="7936781" cy="1944216"/>
                </a:xfrm>
              </p:grpSpPr>
              <p:grpSp>
                <p:nvGrpSpPr>
                  <p:cNvPr id="1891" name="组合 1890"/>
                  <p:cNvGrpSpPr/>
                  <p:nvPr/>
                </p:nvGrpSpPr>
                <p:grpSpPr>
                  <a:xfrm>
                    <a:off x="611560" y="1628800"/>
                    <a:ext cx="1960117" cy="1944216"/>
                    <a:chOff x="2123728" y="1628800"/>
                    <a:chExt cx="1960117" cy="1944216"/>
                  </a:xfrm>
                </p:grpSpPr>
                <p:sp>
                  <p:nvSpPr>
                    <p:cNvPr id="1908" name="立方体 190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09" name="平行四边形 190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10" name="平行四边形 190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92" name="组合 1891"/>
                  <p:cNvGrpSpPr/>
                  <p:nvPr/>
                </p:nvGrpSpPr>
                <p:grpSpPr>
                  <a:xfrm>
                    <a:off x="2115777" y="1628800"/>
                    <a:ext cx="1960117" cy="1944216"/>
                    <a:chOff x="2123728" y="1628800"/>
                    <a:chExt cx="1960117" cy="1944216"/>
                  </a:xfrm>
                </p:grpSpPr>
                <p:sp>
                  <p:nvSpPr>
                    <p:cNvPr id="1905" name="立方体 190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06" name="平行四边形 190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07" name="平行四边形 190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93" name="组合 1892"/>
                  <p:cNvGrpSpPr/>
                  <p:nvPr/>
                </p:nvGrpSpPr>
                <p:grpSpPr>
                  <a:xfrm>
                    <a:off x="3619995" y="1628800"/>
                    <a:ext cx="1960117" cy="1944216"/>
                    <a:chOff x="2123728" y="1628800"/>
                    <a:chExt cx="1960117" cy="1944216"/>
                  </a:xfrm>
                </p:grpSpPr>
                <p:sp>
                  <p:nvSpPr>
                    <p:cNvPr id="1902" name="立方体 190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03" name="平行四边形 190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04" name="平行四边形 190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94" name="组合 1893"/>
                  <p:cNvGrpSpPr/>
                  <p:nvPr/>
                </p:nvGrpSpPr>
                <p:grpSpPr>
                  <a:xfrm>
                    <a:off x="5108310" y="1628800"/>
                    <a:ext cx="1960117" cy="1944216"/>
                    <a:chOff x="2123728" y="1628800"/>
                    <a:chExt cx="1960117" cy="1944216"/>
                  </a:xfrm>
                </p:grpSpPr>
                <p:sp>
                  <p:nvSpPr>
                    <p:cNvPr id="1899" name="立方体 189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900" name="平行四边形 189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901" name="平行四边形 190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95" name="组合 1894"/>
                  <p:cNvGrpSpPr/>
                  <p:nvPr/>
                </p:nvGrpSpPr>
                <p:grpSpPr>
                  <a:xfrm>
                    <a:off x="6588224" y="1628800"/>
                    <a:ext cx="1960117" cy="1944216"/>
                    <a:chOff x="2123728" y="1628800"/>
                    <a:chExt cx="1960117" cy="1944216"/>
                  </a:xfrm>
                </p:grpSpPr>
                <p:sp>
                  <p:nvSpPr>
                    <p:cNvPr id="1896" name="立方体 189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97" name="平行四边形 189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98" name="平行四边形 189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grpSp>
            <p:nvGrpSpPr>
              <p:cNvPr id="1780" name="组合 1779"/>
              <p:cNvGrpSpPr/>
              <p:nvPr/>
            </p:nvGrpSpPr>
            <p:grpSpPr>
              <a:xfrm>
                <a:off x="2085840" y="2585376"/>
                <a:ext cx="1998004" cy="753600"/>
                <a:chOff x="2085840" y="2852936"/>
                <a:chExt cx="1998004" cy="753600"/>
              </a:xfrm>
            </p:grpSpPr>
            <p:grpSp>
              <p:nvGrpSpPr>
                <p:cNvPr id="1781" name="组合 1780"/>
                <p:cNvGrpSpPr/>
                <p:nvPr/>
              </p:nvGrpSpPr>
              <p:grpSpPr>
                <a:xfrm>
                  <a:off x="2483768" y="2852936"/>
                  <a:ext cx="1600076" cy="360040"/>
                  <a:chOff x="611560" y="1628800"/>
                  <a:chExt cx="7936781" cy="1944216"/>
                </a:xfrm>
              </p:grpSpPr>
              <p:grpSp>
                <p:nvGrpSpPr>
                  <p:cNvPr id="1866" name="组合 1865"/>
                  <p:cNvGrpSpPr/>
                  <p:nvPr/>
                </p:nvGrpSpPr>
                <p:grpSpPr>
                  <a:xfrm>
                    <a:off x="611560" y="1628800"/>
                    <a:ext cx="1960117" cy="1944216"/>
                    <a:chOff x="2123728" y="1628800"/>
                    <a:chExt cx="1960117" cy="1944216"/>
                  </a:xfrm>
                </p:grpSpPr>
                <p:sp>
                  <p:nvSpPr>
                    <p:cNvPr id="1883" name="立方体 188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84" name="平行四边形 188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85" name="平行四边形 188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67" name="组合 1866"/>
                  <p:cNvGrpSpPr/>
                  <p:nvPr/>
                </p:nvGrpSpPr>
                <p:grpSpPr>
                  <a:xfrm>
                    <a:off x="2115777" y="1628800"/>
                    <a:ext cx="1960117" cy="1944216"/>
                    <a:chOff x="2123728" y="1628800"/>
                    <a:chExt cx="1960117" cy="1944216"/>
                  </a:xfrm>
                </p:grpSpPr>
                <p:sp>
                  <p:nvSpPr>
                    <p:cNvPr id="1880" name="立方体 187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81" name="平行四边形 188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82" name="平行四边形 188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68" name="组合 1867"/>
                  <p:cNvGrpSpPr/>
                  <p:nvPr/>
                </p:nvGrpSpPr>
                <p:grpSpPr>
                  <a:xfrm>
                    <a:off x="3619995" y="1628800"/>
                    <a:ext cx="1960117" cy="1944216"/>
                    <a:chOff x="2123728" y="1628800"/>
                    <a:chExt cx="1960117" cy="1944216"/>
                  </a:xfrm>
                </p:grpSpPr>
                <p:sp>
                  <p:nvSpPr>
                    <p:cNvPr id="1877" name="立方体 187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78" name="平行四边形 187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79" name="平行四边形 187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69" name="组合 1868"/>
                  <p:cNvGrpSpPr/>
                  <p:nvPr/>
                </p:nvGrpSpPr>
                <p:grpSpPr>
                  <a:xfrm>
                    <a:off x="5108310" y="1628800"/>
                    <a:ext cx="1960117" cy="1944216"/>
                    <a:chOff x="2123728" y="1628800"/>
                    <a:chExt cx="1960117" cy="1944216"/>
                  </a:xfrm>
                </p:grpSpPr>
                <p:sp>
                  <p:nvSpPr>
                    <p:cNvPr id="1874" name="立方体 187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75" name="平行四边形 187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76" name="平行四边形 187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70" name="组合 1869"/>
                  <p:cNvGrpSpPr/>
                  <p:nvPr/>
                </p:nvGrpSpPr>
                <p:grpSpPr>
                  <a:xfrm>
                    <a:off x="6588224" y="1628800"/>
                    <a:ext cx="1960117" cy="1944216"/>
                    <a:chOff x="2123728" y="1628800"/>
                    <a:chExt cx="1960117" cy="1944216"/>
                  </a:xfrm>
                </p:grpSpPr>
                <p:sp>
                  <p:nvSpPr>
                    <p:cNvPr id="1871" name="立方体 187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72" name="平行四边形 187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73" name="平行四边形 187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782" name="组合 1781"/>
                <p:cNvGrpSpPr/>
                <p:nvPr/>
              </p:nvGrpSpPr>
              <p:grpSpPr>
                <a:xfrm>
                  <a:off x="2395860" y="2938592"/>
                  <a:ext cx="1600076" cy="360040"/>
                  <a:chOff x="611560" y="1628800"/>
                  <a:chExt cx="7936781" cy="1944216"/>
                </a:xfrm>
              </p:grpSpPr>
              <p:grpSp>
                <p:nvGrpSpPr>
                  <p:cNvPr id="1846" name="组合 1845"/>
                  <p:cNvGrpSpPr/>
                  <p:nvPr/>
                </p:nvGrpSpPr>
                <p:grpSpPr>
                  <a:xfrm>
                    <a:off x="611560" y="1628800"/>
                    <a:ext cx="1960117" cy="1944216"/>
                    <a:chOff x="2123728" y="1628800"/>
                    <a:chExt cx="1960117" cy="1944216"/>
                  </a:xfrm>
                </p:grpSpPr>
                <p:sp>
                  <p:nvSpPr>
                    <p:cNvPr id="1863" name="立方体 186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64" name="平行四边形 186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65" name="平行四边形 186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47" name="组合 1846"/>
                  <p:cNvGrpSpPr/>
                  <p:nvPr/>
                </p:nvGrpSpPr>
                <p:grpSpPr>
                  <a:xfrm>
                    <a:off x="2115777" y="1628800"/>
                    <a:ext cx="1960117" cy="1944216"/>
                    <a:chOff x="2123728" y="1628800"/>
                    <a:chExt cx="1960117" cy="1944216"/>
                  </a:xfrm>
                </p:grpSpPr>
                <p:sp>
                  <p:nvSpPr>
                    <p:cNvPr id="1860" name="立方体 185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61" name="平行四边形 186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62" name="平行四边形 186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48" name="组合 1847"/>
                  <p:cNvGrpSpPr/>
                  <p:nvPr/>
                </p:nvGrpSpPr>
                <p:grpSpPr>
                  <a:xfrm>
                    <a:off x="3619995" y="1628800"/>
                    <a:ext cx="1960117" cy="1944216"/>
                    <a:chOff x="2123728" y="1628800"/>
                    <a:chExt cx="1960117" cy="1944216"/>
                  </a:xfrm>
                </p:grpSpPr>
                <p:sp>
                  <p:nvSpPr>
                    <p:cNvPr id="1857" name="立方体 185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58" name="平行四边形 185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59" name="平行四边形 185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49" name="组合 1848"/>
                  <p:cNvGrpSpPr/>
                  <p:nvPr/>
                </p:nvGrpSpPr>
                <p:grpSpPr>
                  <a:xfrm>
                    <a:off x="5108310" y="1628800"/>
                    <a:ext cx="1960117" cy="1944216"/>
                    <a:chOff x="2123728" y="1628800"/>
                    <a:chExt cx="1960117" cy="1944216"/>
                  </a:xfrm>
                </p:grpSpPr>
                <p:sp>
                  <p:nvSpPr>
                    <p:cNvPr id="1854" name="立方体 185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55" name="平行四边形 185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56" name="平行四边形 185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50" name="组合 1849"/>
                  <p:cNvGrpSpPr/>
                  <p:nvPr/>
                </p:nvGrpSpPr>
                <p:grpSpPr>
                  <a:xfrm>
                    <a:off x="6588224" y="1628800"/>
                    <a:ext cx="1960117" cy="1944216"/>
                    <a:chOff x="2123728" y="1628800"/>
                    <a:chExt cx="1960117" cy="1944216"/>
                  </a:xfrm>
                </p:grpSpPr>
                <p:sp>
                  <p:nvSpPr>
                    <p:cNvPr id="1851" name="立方体 185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52" name="平行四边形 185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53" name="平行四边形 185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783" name="组合 1782"/>
                <p:cNvGrpSpPr/>
                <p:nvPr/>
              </p:nvGrpSpPr>
              <p:grpSpPr>
                <a:xfrm>
                  <a:off x="2295040" y="3016838"/>
                  <a:ext cx="1596871" cy="396044"/>
                  <a:chOff x="611560" y="1531593"/>
                  <a:chExt cx="7920880" cy="2138638"/>
                </a:xfrm>
              </p:grpSpPr>
              <p:grpSp>
                <p:nvGrpSpPr>
                  <p:cNvPr id="1826" name="组合 1825"/>
                  <p:cNvGrpSpPr/>
                  <p:nvPr/>
                </p:nvGrpSpPr>
                <p:grpSpPr>
                  <a:xfrm>
                    <a:off x="611560" y="1628800"/>
                    <a:ext cx="1960117" cy="1944216"/>
                    <a:chOff x="2123728" y="1628800"/>
                    <a:chExt cx="1960117" cy="1944216"/>
                  </a:xfrm>
                </p:grpSpPr>
                <p:sp>
                  <p:nvSpPr>
                    <p:cNvPr id="1843" name="立方体 184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44" name="平行四边形 184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45" name="平行四边形 184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27" name="组合 1826"/>
                  <p:cNvGrpSpPr/>
                  <p:nvPr/>
                </p:nvGrpSpPr>
                <p:grpSpPr>
                  <a:xfrm>
                    <a:off x="2115777" y="1628800"/>
                    <a:ext cx="1960117" cy="1944216"/>
                    <a:chOff x="2123728" y="1628800"/>
                    <a:chExt cx="1960117" cy="1944216"/>
                  </a:xfrm>
                </p:grpSpPr>
                <p:sp>
                  <p:nvSpPr>
                    <p:cNvPr id="1840" name="立方体 183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41" name="平行四边形 184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42" name="平行四边形 184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28" name="组合 1827"/>
                  <p:cNvGrpSpPr/>
                  <p:nvPr/>
                </p:nvGrpSpPr>
                <p:grpSpPr>
                  <a:xfrm>
                    <a:off x="3619995" y="1628800"/>
                    <a:ext cx="1960117" cy="1944216"/>
                    <a:chOff x="2123728" y="1628800"/>
                    <a:chExt cx="1960117" cy="1944216"/>
                  </a:xfrm>
                </p:grpSpPr>
                <p:sp>
                  <p:nvSpPr>
                    <p:cNvPr id="1837" name="立方体 183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38" name="平行四边形 183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39" name="平行四边形 183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29" name="组合 1828"/>
                  <p:cNvGrpSpPr/>
                  <p:nvPr/>
                </p:nvGrpSpPr>
                <p:grpSpPr>
                  <a:xfrm>
                    <a:off x="5108310" y="1628800"/>
                    <a:ext cx="1960117" cy="1944216"/>
                    <a:chOff x="2123728" y="1628800"/>
                    <a:chExt cx="1960117" cy="1944216"/>
                  </a:xfrm>
                </p:grpSpPr>
                <p:sp>
                  <p:nvSpPr>
                    <p:cNvPr id="1834" name="立方体 183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35" name="平行四边形 183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36" name="平行四边形 183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30" name="组合 1829"/>
                  <p:cNvGrpSpPr/>
                  <p:nvPr/>
                </p:nvGrpSpPr>
                <p:grpSpPr>
                  <a:xfrm>
                    <a:off x="6548185" y="1531593"/>
                    <a:ext cx="1984255" cy="2138638"/>
                    <a:chOff x="2083689" y="1531593"/>
                    <a:chExt cx="1984255" cy="2138638"/>
                  </a:xfrm>
                </p:grpSpPr>
                <p:sp>
                  <p:nvSpPr>
                    <p:cNvPr id="1831" name="立方体 1830"/>
                    <p:cNvSpPr/>
                    <p:nvPr/>
                  </p:nvSpPr>
                  <p:spPr>
                    <a:xfrm>
                      <a:off x="2083689" y="1628802"/>
                      <a:ext cx="1944214"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32" name="平行四边形 183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33" name="平行四边形 1832"/>
                    <p:cNvSpPr/>
                    <p:nvPr/>
                  </p:nvSpPr>
                  <p:spPr>
                    <a:xfrm rot="5400000" flipH="1">
                      <a:off x="2745657" y="2357244"/>
                      <a:ext cx="2138638" cy="487335"/>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784" name="组合 1783"/>
                <p:cNvGrpSpPr/>
                <p:nvPr/>
              </p:nvGrpSpPr>
              <p:grpSpPr>
                <a:xfrm>
                  <a:off x="2186660" y="3134144"/>
                  <a:ext cx="1602101" cy="360040"/>
                  <a:chOff x="611560" y="1628800"/>
                  <a:chExt cx="7946826" cy="1944217"/>
                </a:xfrm>
              </p:grpSpPr>
              <p:grpSp>
                <p:nvGrpSpPr>
                  <p:cNvPr id="1806" name="组合 1805"/>
                  <p:cNvGrpSpPr/>
                  <p:nvPr/>
                </p:nvGrpSpPr>
                <p:grpSpPr>
                  <a:xfrm>
                    <a:off x="611560" y="1628800"/>
                    <a:ext cx="1960117" cy="1944216"/>
                    <a:chOff x="2123728" y="1628800"/>
                    <a:chExt cx="1960117" cy="1944216"/>
                  </a:xfrm>
                </p:grpSpPr>
                <p:sp>
                  <p:nvSpPr>
                    <p:cNvPr id="1823" name="立方体 182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24" name="平行四边形 182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25" name="平行四边形 182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07" name="组合 1806"/>
                  <p:cNvGrpSpPr/>
                  <p:nvPr/>
                </p:nvGrpSpPr>
                <p:grpSpPr>
                  <a:xfrm>
                    <a:off x="2115777" y="1628800"/>
                    <a:ext cx="1960117" cy="1944216"/>
                    <a:chOff x="2123728" y="1628800"/>
                    <a:chExt cx="1960117" cy="1944216"/>
                  </a:xfrm>
                </p:grpSpPr>
                <p:sp>
                  <p:nvSpPr>
                    <p:cNvPr id="1820" name="立方体 181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21" name="平行四边形 182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22" name="平行四边形 182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08" name="组合 1807"/>
                  <p:cNvGrpSpPr/>
                  <p:nvPr/>
                </p:nvGrpSpPr>
                <p:grpSpPr>
                  <a:xfrm>
                    <a:off x="3619995" y="1628800"/>
                    <a:ext cx="1960117" cy="1944216"/>
                    <a:chOff x="2123728" y="1628800"/>
                    <a:chExt cx="1960117" cy="1944216"/>
                  </a:xfrm>
                </p:grpSpPr>
                <p:sp>
                  <p:nvSpPr>
                    <p:cNvPr id="1817" name="立方体 181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18" name="平行四边形 181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19" name="平行四边形 181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09" name="组合 1808"/>
                  <p:cNvGrpSpPr/>
                  <p:nvPr/>
                </p:nvGrpSpPr>
                <p:grpSpPr>
                  <a:xfrm>
                    <a:off x="5108310" y="1628800"/>
                    <a:ext cx="1960117" cy="1944216"/>
                    <a:chOff x="2123728" y="1628800"/>
                    <a:chExt cx="1960117" cy="1944216"/>
                  </a:xfrm>
                </p:grpSpPr>
                <p:sp>
                  <p:nvSpPr>
                    <p:cNvPr id="1814" name="立方体 181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15" name="平行四边形 181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16" name="平行四边形 181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810" name="组合 1809"/>
                  <p:cNvGrpSpPr/>
                  <p:nvPr/>
                </p:nvGrpSpPr>
                <p:grpSpPr>
                  <a:xfrm>
                    <a:off x="6588224" y="1628800"/>
                    <a:ext cx="1970162" cy="1944217"/>
                    <a:chOff x="2123728" y="1628800"/>
                    <a:chExt cx="1970162" cy="1944217"/>
                  </a:xfrm>
                </p:grpSpPr>
                <p:sp>
                  <p:nvSpPr>
                    <p:cNvPr id="1811" name="立方体 1810"/>
                    <p:cNvSpPr/>
                    <p:nvPr/>
                  </p:nvSpPr>
                  <p:spPr>
                    <a:xfrm>
                      <a:off x="2149675" y="1628800"/>
                      <a:ext cx="1944215" cy="1944217"/>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12" name="平行四边形 181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13" name="平行四边形 1812"/>
                    <p:cNvSpPr/>
                    <p:nvPr/>
                  </p:nvSpPr>
                  <p:spPr>
                    <a:xfrm rot="5400000" flipH="1">
                      <a:off x="2873655" y="2357241"/>
                      <a:ext cx="1944217" cy="487335"/>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785" name="组合 1784"/>
                <p:cNvGrpSpPr/>
                <p:nvPr/>
              </p:nvGrpSpPr>
              <p:grpSpPr>
                <a:xfrm>
                  <a:off x="2085840" y="3230392"/>
                  <a:ext cx="1600076" cy="376144"/>
                  <a:chOff x="611560" y="1628800"/>
                  <a:chExt cx="7936781" cy="2031178"/>
                </a:xfrm>
              </p:grpSpPr>
              <p:grpSp>
                <p:nvGrpSpPr>
                  <p:cNvPr id="1786" name="组合 1785"/>
                  <p:cNvGrpSpPr/>
                  <p:nvPr/>
                </p:nvGrpSpPr>
                <p:grpSpPr>
                  <a:xfrm>
                    <a:off x="611560" y="1628800"/>
                    <a:ext cx="1960117" cy="1944216"/>
                    <a:chOff x="2123728" y="1628800"/>
                    <a:chExt cx="1960117" cy="1944216"/>
                  </a:xfrm>
                </p:grpSpPr>
                <p:sp>
                  <p:nvSpPr>
                    <p:cNvPr id="1803" name="立方体 180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04" name="平行四边形 180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05" name="平行四边形 180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787" name="组合 1786"/>
                  <p:cNvGrpSpPr/>
                  <p:nvPr/>
                </p:nvGrpSpPr>
                <p:grpSpPr>
                  <a:xfrm>
                    <a:off x="2078208" y="1628800"/>
                    <a:ext cx="1997686" cy="2031178"/>
                    <a:chOff x="2086159" y="1628800"/>
                    <a:chExt cx="1997686" cy="2031178"/>
                  </a:xfrm>
                </p:grpSpPr>
                <p:sp>
                  <p:nvSpPr>
                    <p:cNvPr id="1800" name="立方体 1799"/>
                    <p:cNvSpPr/>
                    <p:nvPr/>
                  </p:nvSpPr>
                  <p:spPr>
                    <a:xfrm>
                      <a:off x="2086159" y="1715762"/>
                      <a:ext cx="1944214"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801" name="平行四边形 180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802" name="平行四边形 180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788" name="组合 1787"/>
                  <p:cNvGrpSpPr/>
                  <p:nvPr/>
                </p:nvGrpSpPr>
                <p:grpSpPr>
                  <a:xfrm>
                    <a:off x="3619995" y="1628800"/>
                    <a:ext cx="1960117" cy="1944216"/>
                    <a:chOff x="2123728" y="1628800"/>
                    <a:chExt cx="1960117" cy="1944216"/>
                  </a:xfrm>
                </p:grpSpPr>
                <p:sp>
                  <p:nvSpPr>
                    <p:cNvPr id="1797" name="立方体 179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798" name="平行四边形 179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799" name="平行四边形 179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789" name="组合 1788"/>
                  <p:cNvGrpSpPr/>
                  <p:nvPr/>
                </p:nvGrpSpPr>
                <p:grpSpPr>
                  <a:xfrm>
                    <a:off x="5108310" y="1628800"/>
                    <a:ext cx="1960117" cy="1944216"/>
                    <a:chOff x="2123728" y="1628800"/>
                    <a:chExt cx="1960117" cy="1944216"/>
                  </a:xfrm>
                </p:grpSpPr>
                <p:sp>
                  <p:nvSpPr>
                    <p:cNvPr id="1794" name="立方体 179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795" name="平行四边形 179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796" name="平行四边形 179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790" name="组合 1789"/>
                  <p:cNvGrpSpPr/>
                  <p:nvPr/>
                </p:nvGrpSpPr>
                <p:grpSpPr>
                  <a:xfrm>
                    <a:off x="6588224" y="1628800"/>
                    <a:ext cx="1960117" cy="1944216"/>
                    <a:chOff x="2123728" y="1628800"/>
                    <a:chExt cx="1960117" cy="1944216"/>
                  </a:xfrm>
                </p:grpSpPr>
                <p:sp>
                  <p:nvSpPr>
                    <p:cNvPr id="1791" name="立方体 179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792" name="平行四边形 179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793" name="平行四边形 179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grpSp>
        <p:sp>
          <p:nvSpPr>
            <p:cNvPr id="1031" name="Arc 4"/>
            <p:cNvSpPr>
              <a:spLocks/>
            </p:cNvSpPr>
            <p:nvPr/>
          </p:nvSpPr>
          <p:spPr bwMode="auto">
            <a:xfrm rot="10800000">
              <a:off x="2987825" y="2276872"/>
              <a:ext cx="5329238" cy="2952750"/>
            </a:xfrm>
            <a:custGeom>
              <a:avLst/>
              <a:gdLst>
                <a:gd name="T0" fmla="*/ 389028 w 28936"/>
                <a:gd name="T1" fmla="*/ 13602 h 37076"/>
                <a:gd name="T2" fmla="*/ 389028 w 28936"/>
                <a:gd name="T3" fmla="*/ 0 h 37076"/>
                <a:gd name="T4" fmla="*/ 389028 w 28936"/>
                <a:gd name="T5" fmla="*/ 13602 h 37076"/>
                <a:gd name="T6" fmla="*/ 0 60000 65536"/>
                <a:gd name="T7" fmla="*/ 0 60000 65536"/>
                <a:gd name="T8" fmla="*/ 0 60000 65536"/>
                <a:gd name="T9" fmla="*/ 0 w 28936"/>
                <a:gd name="T10" fmla="*/ 0 h 37076"/>
                <a:gd name="T11" fmla="*/ 28936 w 28936"/>
                <a:gd name="T12" fmla="*/ 37076 h 37076"/>
              </a:gdLst>
              <a:ahLst/>
              <a:cxnLst>
                <a:cxn ang="T6">
                  <a:pos x="T0" y="T1"/>
                </a:cxn>
                <a:cxn ang="T7">
                  <a:pos x="T2" y="T3"/>
                </a:cxn>
                <a:cxn ang="T8">
                  <a:pos x="T4" y="T5"/>
                </a:cxn>
              </a:cxnLst>
              <a:rect l="T9" t="T10" r="T11" b="T12"/>
              <a:pathLst>
                <a:path w="28936" h="37076" fill="none" extrusionOk="0">
                  <a:moveTo>
                    <a:pt x="28936" y="35792"/>
                  </a:moveTo>
                  <a:cubicBezTo>
                    <a:pt x="26583" y="36641"/>
                    <a:pt x="24101" y="37075"/>
                    <a:pt x="21600" y="37076"/>
                  </a:cubicBezTo>
                  <a:cubicBezTo>
                    <a:pt x="9670" y="37076"/>
                    <a:pt x="0" y="27405"/>
                    <a:pt x="0" y="15476"/>
                  </a:cubicBezTo>
                  <a:cubicBezTo>
                    <a:pt x="-1" y="9647"/>
                    <a:pt x="2355" y="4065"/>
                    <a:pt x="6531" y="-1"/>
                  </a:cubicBezTo>
                </a:path>
                <a:path w="28936" h="37076" stroke="0" extrusionOk="0">
                  <a:moveTo>
                    <a:pt x="28936" y="35792"/>
                  </a:moveTo>
                  <a:cubicBezTo>
                    <a:pt x="26583" y="36641"/>
                    <a:pt x="24101" y="37075"/>
                    <a:pt x="21600" y="37076"/>
                  </a:cubicBezTo>
                  <a:cubicBezTo>
                    <a:pt x="9670" y="37076"/>
                    <a:pt x="0" y="27405"/>
                    <a:pt x="0" y="15476"/>
                  </a:cubicBezTo>
                  <a:cubicBezTo>
                    <a:pt x="-1" y="9647"/>
                    <a:pt x="2355" y="4065"/>
                    <a:pt x="6531" y="-1"/>
                  </a:cubicBezTo>
                  <a:lnTo>
                    <a:pt x="21600" y="15476"/>
                  </a:lnTo>
                  <a:lnTo>
                    <a:pt x="28936" y="35792"/>
                  </a:lnTo>
                  <a:close/>
                </a:path>
              </a:pathLst>
            </a:custGeom>
            <a:solidFill>
              <a:srgbClr val="99CCFF">
                <a:alpha val="70195"/>
              </a:srgbClr>
            </a:solidFill>
            <a:ln w="19050">
              <a:solidFill>
                <a:srgbClr val="3399FF"/>
              </a:solidFill>
              <a:round/>
              <a:headEnd type="triangle" w="sm" len="med"/>
              <a:tailEnd type="triangle" w="sm" len="med"/>
            </a:ln>
          </p:spPr>
          <p:txBody>
            <a:bodyPr rot="10800000" wrap="none" lIns="91430" tIns="45715" rIns="91430" bIns="45715" anchor="ctr"/>
            <a:lstStyle/>
            <a:p>
              <a:endParaRPr lang="zh-CN" altLang="en-US" sz="900"/>
            </a:p>
          </p:txBody>
        </p:sp>
        <p:sp>
          <p:nvSpPr>
            <p:cNvPr id="1032" name="Arc 5"/>
            <p:cNvSpPr>
              <a:spLocks/>
            </p:cNvSpPr>
            <p:nvPr/>
          </p:nvSpPr>
          <p:spPr bwMode="auto">
            <a:xfrm rot="10800000">
              <a:off x="745554" y="2380455"/>
              <a:ext cx="4306888" cy="3352800"/>
            </a:xfrm>
            <a:custGeom>
              <a:avLst/>
              <a:gdLst>
                <a:gd name="T0" fmla="*/ 0 w 23759"/>
                <a:gd name="T1" fmla="*/ 14747 h 41257"/>
                <a:gd name="T2" fmla="*/ 365104 w 23759"/>
                <a:gd name="T3" fmla="*/ 14747 h 41257"/>
                <a:gd name="T4" fmla="*/ 365104 w 23759"/>
                <a:gd name="T5" fmla="*/ 14747 h 41257"/>
                <a:gd name="T6" fmla="*/ 0 60000 65536"/>
                <a:gd name="T7" fmla="*/ 0 60000 65536"/>
                <a:gd name="T8" fmla="*/ 0 60000 65536"/>
                <a:gd name="T9" fmla="*/ 0 w 23759"/>
                <a:gd name="T10" fmla="*/ 0 h 41257"/>
                <a:gd name="T11" fmla="*/ 23759 w 23759"/>
                <a:gd name="T12" fmla="*/ 41257 h 41257"/>
              </a:gdLst>
              <a:ahLst/>
              <a:cxnLst>
                <a:cxn ang="T6">
                  <a:pos x="T0" y="T1"/>
                </a:cxn>
                <a:cxn ang="T7">
                  <a:pos x="T2" y="T3"/>
                </a:cxn>
                <a:cxn ang="T8">
                  <a:pos x="T4" y="T5"/>
                </a:cxn>
              </a:cxnLst>
              <a:rect l="T9" t="T10" r="T11" b="T12"/>
              <a:pathLst>
                <a:path w="23759" h="41257" fill="none" extrusionOk="0">
                  <a:moveTo>
                    <a:pt x="0" y="108"/>
                  </a:moveTo>
                  <a:cubicBezTo>
                    <a:pt x="717" y="36"/>
                    <a:pt x="1437" y="-1"/>
                    <a:pt x="2159" y="0"/>
                  </a:cubicBezTo>
                  <a:cubicBezTo>
                    <a:pt x="14088" y="0"/>
                    <a:pt x="23759" y="9670"/>
                    <a:pt x="23759" y="21600"/>
                  </a:cubicBezTo>
                  <a:cubicBezTo>
                    <a:pt x="23759" y="30064"/>
                    <a:pt x="18815" y="37748"/>
                    <a:pt x="11112" y="41257"/>
                  </a:cubicBezTo>
                </a:path>
                <a:path w="23759" h="41257" stroke="0" extrusionOk="0">
                  <a:moveTo>
                    <a:pt x="0" y="108"/>
                  </a:moveTo>
                  <a:cubicBezTo>
                    <a:pt x="717" y="36"/>
                    <a:pt x="1437" y="-1"/>
                    <a:pt x="2159" y="0"/>
                  </a:cubicBezTo>
                  <a:cubicBezTo>
                    <a:pt x="14088" y="0"/>
                    <a:pt x="23759" y="9670"/>
                    <a:pt x="23759" y="21600"/>
                  </a:cubicBezTo>
                  <a:cubicBezTo>
                    <a:pt x="23759" y="30064"/>
                    <a:pt x="18815" y="37748"/>
                    <a:pt x="11112" y="41257"/>
                  </a:cubicBezTo>
                  <a:lnTo>
                    <a:pt x="2159" y="21600"/>
                  </a:lnTo>
                  <a:lnTo>
                    <a:pt x="0" y="108"/>
                  </a:lnTo>
                  <a:close/>
                </a:path>
              </a:pathLst>
            </a:custGeom>
            <a:solidFill>
              <a:srgbClr val="E5CCBF">
                <a:alpha val="70195"/>
              </a:srgbClr>
            </a:solidFill>
            <a:ln w="19050">
              <a:solidFill>
                <a:srgbClr val="FF6600"/>
              </a:solidFill>
              <a:round/>
              <a:headEnd type="triangle" w="sm" len="med"/>
              <a:tailEnd type="triangle" w="sm" len="med"/>
            </a:ln>
          </p:spPr>
          <p:txBody>
            <a:bodyPr rot="10800000" wrap="none" lIns="91430" tIns="45715" rIns="91430" bIns="45715" anchor="ctr"/>
            <a:lstStyle/>
            <a:p>
              <a:endParaRPr lang="zh-CN" altLang="en-US" sz="900"/>
            </a:p>
          </p:txBody>
        </p:sp>
        <p:sp>
          <p:nvSpPr>
            <p:cNvPr id="1033" name="Rectangle 4"/>
            <p:cNvSpPr>
              <a:spLocks noChangeArrowheads="1"/>
            </p:cNvSpPr>
            <p:nvPr/>
          </p:nvSpPr>
          <p:spPr bwMode="auto">
            <a:xfrm>
              <a:off x="-72073" y="2616196"/>
              <a:ext cx="1295400" cy="68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dirty="0"/>
                <a:t>Medical </a:t>
              </a:r>
              <a:r>
                <a:rPr lang="en-US" altLang="zh-CN" sz="900" dirty="0" err="1"/>
                <a:t>centre</a:t>
              </a:r>
              <a:endParaRPr lang="en-US" altLang="zh-CN" sz="900" dirty="0"/>
            </a:p>
          </p:txBody>
        </p:sp>
        <p:sp>
          <p:nvSpPr>
            <p:cNvPr id="1034" name="Rectangle 5"/>
            <p:cNvSpPr>
              <a:spLocks noChangeArrowheads="1"/>
            </p:cNvSpPr>
            <p:nvPr/>
          </p:nvSpPr>
          <p:spPr bwMode="auto">
            <a:xfrm>
              <a:off x="94847" y="4675980"/>
              <a:ext cx="1295400" cy="3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a:t>Clinic</a:t>
              </a:r>
            </a:p>
          </p:txBody>
        </p:sp>
        <p:grpSp>
          <p:nvGrpSpPr>
            <p:cNvPr id="1035" name="Group 9"/>
            <p:cNvGrpSpPr>
              <a:grpSpLocks/>
            </p:cNvGrpSpPr>
            <p:nvPr/>
          </p:nvGrpSpPr>
          <p:grpSpPr bwMode="auto">
            <a:xfrm>
              <a:off x="2412429" y="2356642"/>
              <a:ext cx="5184775" cy="2590800"/>
              <a:chOff x="1474" y="1253"/>
              <a:chExt cx="3266" cy="1632"/>
            </a:xfrm>
          </p:grpSpPr>
          <p:sp>
            <p:nvSpPr>
              <p:cNvPr id="1772" name="Line 7"/>
              <p:cNvSpPr>
                <a:spLocks noChangeShapeType="1"/>
              </p:cNvSpPr>
              <p:nvPr/>
            </p:nvSpPr>
            <p:spPr bwMode="auto">
              <a:xfrm>
                <a:off x="1474" y="1570"/>
                <a:ext cx="1225" cy="31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3" name="Line 7"/>
              <p:cNvSpPr>
                <a:spLocks noChangeShapeType="1"/>
              </p:cNvSpPr>
              <p:nvPr/>
            </p:nvSpPr>
            <p:spPr bwMode="auto">
              <a:xfrm flipH="1">
                <a:off x="2744" y="1253"/>
                <a:ext cx="317" cy="63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4" name="Line 7"/>
              <p:cNvSpPr>
                <a:spLocks noChangeShapeType="1"/>
              </p:cNvSpPr>
              <p:nvPr/>
            </p:nvSpPr>
            <p:spPr bwMode="auto">
              <a:xfrm>
                <a:off x="2018" y="1389"/>
                <a:ext cx="681" cy="49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5" name="Line 7"/>
              <p:cNvSpPr>
                <a:spLocks noChangeShapeType="1"/>
              </p:cNvSpPr>
              <p:nvPr/>
            </p:nvSpPr>
            <p:spPr bwMode="auto">
              <a:xfrm flipV="1">
                <a:off x="2744" y="1570"/>
                <a:ext cx="1497" cy="31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6" name="Line 7"/>
              <p:cNvSpPr>
                <a:spLocks noChangeShapeType="1"/>
              </p:cNvSpPr>
              <p:nvPr/>
            </p:nvSpPr>
            <p:spPr bwMode="auto">
              <a:xfrm flipH="1">
                <a:off x="2744" y="1389"/>
                <a:ext cx="952" cy="49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7" name="Line 7"/>
              <p:cNvSpPr>
                <a:spLocks noChangeShapeType="1"/>
              </p:cNvSpPr>
              <p:nvPr/>
            </p:nvSpPr>
            <p:spPr bwMode="auto">
              <a:xfrm>
                <a:off x="2744" y="1888"/>
                <a:ext cx="1996" cy="27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778" name="Line 7"/>
              <p:cNvSpPr>
                <a:spLocks noChangeShapeType="1"/>
              </p:cNvSpPr>
              <p:nvPr/>
            </p:nvSpPr>
            <p:spPr bwMode="auto">
              <a:xfrm>
                <a:off x="2744" y="1933"/>
                <a:ext cx="1769" cy="95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grpSp>
        <p:sp>
          <p:nvSpPr>
            <p:cNvPr id="1036" name="Line 7"/>
            <p:cNvSpPr>
              <a:spLocks noChangeShapeType="1"/>
            </p:cNvSpPr>
            <p:nvPr/>
          </p:nvSpPr>
          <p:spPr bwMode="auto">
            <a:xfrm>
              <a:off x="2196529" y="2715417"/>
              <a:ext cx="2232025" cy="7191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037" name="Line 6"/>
            <p:cNvSpPr>
              <a:spLocks noChangeShapeType="1"/>
            </p:cNvSpPr>
            <p:nvPr/>
          </p:nvSpPr>
          <p:spPr bwMode="auto">
            <a:xfrm flipV="1">
              <a:off x="2123504" y="3723480"/>
              <a:ext cx="2233613" cy="792163"/>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038" name="Oval 9"/>
            <p:cNvSpPr>
              <a:spLocks noChangeArrowheads="1"/>
            </p:cNvSpPr>
            <p:nvPr/>
          </p:nvSpPr>
          <p:spPr bwMode="auto">
            <a:xfrm>
              <a:off x="1001142" y="3794917"/>
              <a:ext cx="1465263" cy="280988"/>
            </a:xfrm>
            <a:prstGeom prst="ellipse">
              <a:avLst/>
            </a:prstGeom>
            <a:gradFill rotWithShape="1">
              <a:gsLst>
                <a:gs pos="0">
                  <a:srgbClr val="000000">
                    <a:alpha val="3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0" tIns="45715" rIns="91430" bIns="45715" anchor="ctr"/>
            <a:lstStyle/>
            <a:p>
              <a:pPr>
                <a:spcBef>
                  <a:spcPct val="0"/>
                </a:spcBef>
                <a:buFontTx/>
                <a:buNone/>
              </a:pPr>
              <a:endParaRPr lang="zh-CN" altLang="en-US" sz="900" b="0"/>
            </a:p>
          </p:txBody>
        </p:sp>
        <p:sp>
          <p:nvSpPr>
            <p:cNvPr id="1039" name="Line 8"/>
            <p:cNvSpPr>
              <a:spLocks noChangeShapeType="1"/>
            </p:cNvSpPr>
            <p:nvPr/>
          </p:nvSpPr>
          <p:spPr bwMode="auto">
            <a:xfrm flipH="1">
              <a:off x="3060129" y="3723480"/>
              <a:ext cx="1296988" cy="1150938"/>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040" name="Line 7"/>
            <p:cNvSpPr>
              <a:spLocks noChangeShapeType="1"/>
            </p:cNvSpPr>
            <p:nvPr/>
          </p:nvSpPr>
          <p:spPr bwMode="auto">
            <a:xfrm flipV="1">
              <a:off x="1704404" y="3579017"/>
              <a:ext cx="2579688" cy="2730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sz="900"/>
            </a:p>
          </p:txBody>
        </p:sp>
        <p:sp>
          <p:nvSpPr>
            <p:cNvPr id="1041" name="Oval 11"/>
            <p:cNvSpPr>
              <a:spLocks noChangeArrowheads="1"/>
            </p:cNvSpPr>
            <p:nvPr/>
          </p:nvSpPr>
          <p:spPr bwMode="auto">
            <a:xfrm>
              <a:off x="4644454" y="2282030"/>
              <a:ext cx="1122363" cy="323850"/>
            </a:xfrm>
            <a:prstGeom prst="ellipse">
              <a:avLst/>
            </a:prstGeom>
            <a:gradFill rotWithShape="1">
              <a:gsLst>
                <a:gs pos="0">
                  <a:srgbClr val="000000">
                    <a:alpha val="3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0" tIns="45715" rIns="91430" bIns="45715" anchor="ctr"/>
            <a:lstStyle/>
            <a:p>
              <a:pPr>
                <a:spcBef>
                  <a:spcPct val="0"/>
                </a:spcBef>
                <a:buFontTx/>
                <a:buNone/>
              </a:pPr>
              <a:endParaRPr lang="zh-CN" altLang="en-US" sz="900" b="0"/>
            </a:p>
          </p:txBody>
        </p:sp>
        <p:sp>
          <p:nvSpPr>
            <p:cNvPr id="1042" name="Oval 12"/>
            <p:cNvSpPr>
              <a:spLocks noChangeArrowheads="1"/>
            </p:cNvSpPr>
            <p:nvPr/>
          </p:nvSpPr>
          <p:spPr bwMode="auto">
            <a:xfrm>
              <a:off x="5771579" y="2499517"/>
              <a:ext cx="1249363" cy="334963"/>
            </a:xfrm>
            <a:prstGeom prst="ellipse">
              <a:avLst/>
            </a:prstGeom>
            <a:gradFill rotWithShape="1">
              <a:gsLst>
                <a:gs pos="0">
                  <a:srgbClr val="000000">
                    <a:alpha val="39998"/>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30" tIns="45715" rIns="91430" bIns="45715" anchor="ctr"/>
            <a:lstStyle/>
            <a:p>
              <a:pPr>
                <a:spcBef>
                  <a:spcPct val="0"/>
                </a:spcBef>
                <a:buFontTx/>
                <a:buNone/>
              </a:pPr>
              <a:endParaRPr lang="zh-CN" altLang="en-US" sz="900" b="0"/>
            </a:p>
          </p:txBody>
        </p:sp>
        <p:sp>
          <p:nvSpPr>
            <p:cNvPr id="1043" name="Rectangle 25"/>
            <p:cNvSpPr>
              <a:spLocks noChangeArrowheads="1"/>
            </p:cNvSpPr>
            <p:nvPr/>
          </p:nvSpPr>
          <p:spPr bwMode="auto">
            <a:xfrm>
              <a:off x="7375847" y="2233860"/>
              <a:ext cx="123189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algn="ctr" latinLnBrk="1">
                <a:spcBef>
                  <a:spcPct val="0"/>
                </a:spcBef>
                <a:buFontTx/>
                <a:buNone/>
              </a:pPr>
              <a:r>
                <a:rPr lang="en-US" altLang="zh-CN" sz="900" dirty="0"/>
                <a:t>Research Institute</a:t>
              </a:r>
              <a:endParaRPr kumimoji="1" lang="en-US" altLang="zh-CN" sz="900" dirty="0"/>
            </a:p>
          </p:txBody>
        </p:sp>
        <p:sp>
          <p:nvSpPr>
            <p:cNvPr id="1044" name="Rectangle 30"/>
            <p:cNvSpPr>
              <a:spLocks noChangeArrowheads="1"/>
            </p:cNvSpPr>
            <p:nvPr/>
          </p:nvSpPr>
          <p:spPr bwMode="auto">
            <a:xfrm>
              <a:off x="428686" y="1168473"/>
              <a:ext cx="1655763" cy="102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dirty="0" smtClean="0"/>
                <a:t>Medical IT</a:t>
              </a:r>
              <a:endParaRPr lang="zh-CN" altLang="en-US" sz="900" dirty="0" smtClean="0"/>
            </a:p>
            <a:p>
              <a:pPr algn="ctr">
                <a:spcBef>
                  <a:spcPct val="0"/>
                </a:spcBef>
                <a:buFontTx/>
                <a:buNone/>
              </a:pPr>
              <a:r>
                <a:rPr lang="en-US" altLang="zh-CN" sz="900" dirty="0" smtClean="0"/>
                <a:t>Manufacturer service</a:t>
              </a:r>
              <a:endParaRPr lang="en-US" altLang="zh-CN" sz="900" dirty="0"/>
            </a:p>
          </p:txBody>
        </p:sp>
        <p:sp>
          <p:nvSpPr>
            <p:cNvPr id="1045" name="Freeform 31"/>
            <p:cNvSpPr>
              <a:spLocks/>
            </p:cNvSpPr>
            <p:nvPr/>
          </p:nvSpPr>
          <p:spPr bwMode="auto">
            <a:xfrm>
              <a:off x="6632004" y="5349080"/>
              <a:ext cx="20638" cy="1588"/>
            </a:xfrm>
            <a:custGeom>
              <a:avLst/>
              <a:gdLst>
                <a:gd name="T0" fmla="*/ 0 w 13"/>
                <a:gd name="T1" fmla="*/ 0 h 1"/>
                <a:gd name="T2" fmla="*/ 9 w 13"/>
                <a:gd name="T3" fmla="*/ 0 h 1"/>
                <a:gd name="T4" fmla="*/ 13 w 13"/>
                <a:gd name="T5" fmla="*/ 0 h 1"/>
                <a:gd name="T6" fmla="*/ 0 w 13"/>
                <a:gd name="T7" fmla="*/ 0 h 1"/>
                <a:gd name="T8" fmla="*/ 0 w 13"/>
                <a:gd name="T9" fmla="*/ 0 h 1"/>
                <a:gd name="T10" fmla="*/ 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046" name="Freeform 33"/>
            <p:cNvSpPr>
              <a:spLocks/>
            </p:cNvSpPr>
            <p:nvPr/>
          </p:nvSpPr>
          <p:spPr bwMode="auto">
            <a:xfrm>
              <a:off x="6632004" y="5349080"/>
              <a:ext cx="20638" cy="1588"/>
            </a:xfrm>
            <a:custGeom>
              <a:avLst/>
              <a:gdLst>
                <a:gd name="T0" fmla="*/ 0 w 13"/>
                <a:gd name="T1" fmla="*/ 0 h 1"/>
                <a:gd name="T2" fmla="*/ 9 w 13"/>
                <a:gd name="T3" fmla="*/ 0 h 1"/>
                <a:gd name="T4" fmla="*/ 13 w 13"/>
                <a:gd name="T5" fmla="*/ 0 h 1"/>
                <a:gd name="T6" fmla="*/ 0 w 13"/>
                <a:gd name="T7" fmla="*/ 0 h 1"/>
                <a:gd name="T8" fmla="*/ 0 w 13"/>
                <a:gd name="T9" fmla="*/ 0 h 1"/>
                <a:gd name="T10" fmla="*/ 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0" y="0"/>
                  </a:moveTo>
                  <a:lnTo>
                    <a:pt x="9" y="0"/>
                  </a:lnTo>
                  <a:lnTo>
                    <a:pt x="13"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pic>
          <p:nvPicPr>
            <p:cNvPr id="1047" name="Picture 34" descr="DESK00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6942" y="2282030"/>
              <a:ext cx="94138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8" name="Group 35"/>
            <p:cNvGrpSpPr>
              <a:grpSpLocks/>
            </p:cNvGrpSpPr>
            <p:nvPr/>
          </p:nvGrpSpPr>
          <p:grpSpPr bwMode="auto">
            <a:xfrm>
              <a:off x="4644454" y="1707355"/>
              <a:ext cx="508000" cy="766763"/>
              <a:chOff x="2608" y="1700"/>
              <a:chExt cx="272" cy="249"/>
            </a:xfrm>
          </p:grpSpPr>
          <p:sp>
            <p:nvSpPr>
              <p:cNvPr id="1745" name="Freeform 36"/>
              <p:cNvSpPr>
                <a:spLocks/>
              </p:cNvSpPr>
              <p:nvPr/>
            </p:nvSpPr>
            <p:spPr bwMode="auto">
              <a:xfrm>
                <a:off x="2856" y="1700"/>
                <a:ext cx="24" cy="210"/>
              </a:xfrm>
              <a:custGeom>
                <a:avLst/>
                <a:gdLst>
                  <a:gd name="T0" fmla="*/ 0 w 247"/>
                  <a:gd name="T1" fmla="*/ 0 h 1891"/>
                  <a:gd name="T2" fmla="*/ 0 w 247"/>
                  <a:gd name="T3" fmla="*/ 0 h 1891"/>
                  <a:gd name="T4" fmla="*/ 0 w 247"/>
                  <a:gd name="T5" fmla="*/ 3 h 1891"/>
                  <a:gd name="T6" fmla="*/ 0 w 247"/>
                  <a:gd name="T7" fmla="*/ 3 h 1891"/>
                  <a:gd name="T8" fmla="*/ 0 w 247"/>
                  <a:gd name="T9" fmla="*/ 0 h 1891"/>
                  <a:gd name="T10" fmla="*/ 0 60000 65536"/>
                  <a:gd name="T11" fmla="*/ 0 60000 65536"/>
                  <a:gd name="T12" fmla="*/ 0 60000 65536"/>
                  <a:gd name="T13" fmla="*/ 0 60000 65536"/>
                  <a:gd name="T14" fmla="*/ 0 60000 65536"/>
                  <a:gd name="T15" fmla="*/ 0 w 247"/>
                  <a:gd name="T16" fmla="*/ 0 h 1891"/>
                  <a:gd name="T17" fmla="*/ 247 w 247"/>
                  <a:gd name="T18" fmla="*/ 1891 h 1891"/>
                </a:gdLst>
                <a:ahLst/>
                <a:cxnLst>
                  <a:cxn ang="T10">
                    <a:pos x="T0" y="T1"/>
                  </a:cxn>
                  <a:cxn ang="T11">
                    <a:pos x="T2" y="T3"/>
                  </a:cxn>
                  <a:cxn ang="T12">
                    <a:pos x="T4" y="T5"/>
                  </a:cxn>
                  <a:cxn ang="T13">
                    <a:pos x="T6" y="T7"/>
                  </a:cxn>
                  <a:cxn ang="T14">
                    <a:pos x="T8" y="T9"/>
                  </a:cxn>
                </a:cxnLst>
                <a:rect l="T15" t="T16" r="T17" b="T18"/>
                <a:pathLst>
                  <a:path w="247" h="1891">
                    <a:moveTo>
                      <a:pt x="0" y="0"/>
                    </a:moveTo>
                    <a:lnTo>
                      <a:pt x="247" y="306"/>
                    </a:lnTo>
                    <a:lnTo>
                      <a:pt x="247" y="1891"/>
                    </a:lnTo>
                    <a:lnTo>
                      <a:pt x="0" y="1891"/>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46" name="Rectangle 37"/>
              <p:cNvSpPr>
                <a:spLocks noChangeArrowheads="1"/>
              </p:cNvSpPr>
              <p:nvPr/>
            </p:nvSpPr>
            <p:spPr bwMode="auto">
              <a:xfrm>
                <a:off x="2765" y="1700"/>
                <a:ext cx="85" cy="20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47" name="Rectangle 38"/>
              <p:cNvSpPr>
                <a:spLocks noChangeArrowheads="1"/>
              </p:cNvSpPr>
              <p:nvPr/>
            </p:nvSpPr>
            <p:spPr bwMode="auto">
              <a:xfrm>
                <a:off x="2713" y="1717"/>
                <a:ext cx="137" cy="210"/>
              </a:xfrm>
              <a:prstGeom prst="rect">
                <a:avLst/>
              </a:prstGeom>
              <a:solidFill>
                <a:srgbClr val="9F9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48" name="Rectangle 39"/>
              <p:cNvSpPr>
                <a:spLocks noChangeArrowheads="1"/>
              </p:cNvSpPr>
              <p:nvPr/>
            </p:nvSpPr>
            <p:spPr bwMode="auto">
              <a:xfrm>
                <a:off x="2819" y="1718"/>
                <a:ext cx="25" cy="201"/>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49" name="Line 40"/>
              <p:cNvSpPr>
                <a:spLocks noChangeShapeType="1"/>
              </p:cNvSpPr>
              <p:nvPr/>
            </p:nvSpPr>
            <p:spPr bwMode="auto">
              <a:xfrm>
                <a:off x="272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50" name="Line 41"/>
              <p:cNvSpPr>
                <a:spLocks noChangeShapeType="1"/>
              </p:cNvSpPr>
              <p:nvPr/>
            </p:nvSpPr>
            <p:spPr bwMode="auto">
              <a:xfrm>
                <a:off x="274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51" name="Line 42"/>
              <p:cNvSpPr>
                <a:spLocks noChangeShapeType="1"/>
              </p:cNvSpPr>
              <p:nvPr/>
            </p:nvSpPr>
            <p:spPr bwMode="auto">
              <a:xfrm>
                <a:off x="2767"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52" name="Line 43"/>
              <p:cNvSpPr>
                <a:spLocks noChangeShapeType="1"/>
              </p:cNvSpPr>
              <p:nvPr/>
            </p:nvSpPr>
            <p:spPr bwMode="auto">
              <a:xfrm>
                <a:off x="2786"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53" name="Line 44"/>
              <p:cNvSpPr>
                <a:spLocks noChangeShapeType="1"/>
              </p:cNvSpPr>
              <p:nvPr/>
            </p:nvSpPr>
            <p:spPr bwMode="auto">
              <a:xfrm>
                <a:off x="2806" y="1717"/>
                <a:ext cx="1" cy="210"/>
              </a:xfrm>
              <a:prstGeom prst="line">
                <a:avLst/>
              </a:prstGeom>
              <a:noFill/>
              <a:ln w="1588">
                <a:solidFill>
                  <a:srgbClr val="5F5F7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54" name="Rectangle 45"/>
              <p:cNvSpPr>
                <a:spLocks noChangeArrowheads="1"/>
              </p:cNvSpPr>
              <p:nvPr/>
            </p:nvSpPr>
            <p:spPr bwMode="auto">
              <a:xfrm>
                <a:off x="2730" y="1734"/>
                <a:ext cx="113" cy="193"/>
              </a:xfrm>
              <a:prstGeom prst="rect">
                <a:avLst/>
              </a:prstGeom>
              <a:solidFill>
                <a:srgbClr val="B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55" name="Rectangle 46"/>
              <p:cNvSpPr>
                <a:spLocks noChangeArrowheads="1"/>
              </p:cNvSpPr>
              <p:nvPr/>
            </p:nvSpPr>
            <p:spPr bwMode="auto">
              <a:xfrm>
                <a:off x="2734" y="1736"/>
                <a:ext cx="104" cy="170"/>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56" name="Rectangle 47"/>
              <p:cNvSpPr>
                <a:spLocks noChangeArrowheads="1"/>
              </p:cNvSpPr>
              <p:nvPr/>
            </p:nvSpPr>
            <p:spPr bwMode="auto">
              <a:xfrm>
                <a:off x="2728" y="1736"/>
                <a:ext cx="110" cy="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57" name="Rectangle 48"/>
              <p:cNvSpPr>
                <a:spLocks noChangeArrowheads="1"/>
              </p:cNvSpPr>
              <p:nvPr/>
            </p:nvSpPr>
            <p:spPr bwMode="auto">
              <a:xfrm>
                <a:off x="2728" y="1803"/>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58" name="Rectangle 49"/>
              <p:cNvSpPr>
                <a:spLocks noChangeArrowheads="1"/>
              </p:cNvSpPr>
              <p:nvPr/>
            </p:nvSpPr>
            <p:spPr bwMode="auto">
              <a:xfrm>
                <a:off x="2728" y="1834"/>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59" name="Rectangle 50"/>
              <p:cNvSpPr>
                <a:spLocks noChangeArrowheads="1"/>
              </p:cNvSpPr>
              <p:nvPr/>
            </p:nvSpPr>
            <p:spPr bwMode="auto">
              <a:xfrm>
                <a:off x="2728" y="1870"/>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0" name="Rectangle 51"/>
              <p:cNvSpPr>
                <a:spLocks noChangeArrowheads="1"/>
              </p:cNvSpPr>
              <p:nvPr/>
            </p:nvSpPr>
            <p:spPr bwMode="auto">
              <a:xfrm>
                <a:off x="2728" y="1906"/>
                <a:ext cx="110" cy="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1" name="Rectangle 52"/>
              <p:cNvSpPr>
                <a:spLocks noChangeArrowheads="1"/>
              </p:cNvSpPr>
              <p:nvPr/>
            </p:nvSpPr>
            <p:spPr bwMode="auto">
              <a:xfrm>
                <a:off x="2728" y="1767"/>
                <a:ext cx="110" cy="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2" name="Rectangle 53"/>
              <p:cNvSpPr>
                <a:spLocks noChangeArrowheads="1"/>
              </p:cNvSpPr>
              <p:nvPr/>
            </p:nvSpPr>
            <p:spPr bwMode="auto">
              <a:xfrm>
                <a:off x="2795" y="1743"/>
                <a:ext cx="1" cy="16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3" name="Rectangle 54"/>
              <p:cNvSpPr>
                <a:spLocks noChangeArrowheads="1"/>
              </p:cNvSpPr>
              <p:nvPr/>
            </p:nvSpPr>
            <p:spPr bwMode="auto">
              <a:xfrm>
                <a:off x="2622" y="1756"/>
                <a:ext cx="99" cy="193"/>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4" name="Freeform 55"/>
              <p:cNvSpPr>
                <a:spLocks/>
              </p:cNvSpPr>
              <p:nvPr/>
            </p:nvSpPr>
            <p:spPr bwMode="auto">
              <a:xfrm>
                <a:off x="2608" y="1756"/>
                <a:ext cx="14" cy="193"/>
              </a:xfrm>
              <a:custGeom>
                <a:avLst/>
                <a:gdLst>
                  <a:gd name="T0" fmla="*/ 0 w 147"/>
                  <a:gd name="T1" fmla="*/ 0 h 1740"/>
                  <a:gd name="T2" fmla="*/ 0 w 147"/>
                  <a:gd name="T3" fmla="*/ 2 h 1740"/>
                  <a:gd name="T4" fmla="*/ 0 w 147"/>
                  <a:gd name="T5" fmla="*/ 2 h 1740"/>
                  <a:gd name="T6" fmla="*/ 0 w 147"/>
                  <a:gd name="T7" fmla="*/ 0 h 1740"/>
                  <a:gd name="T8" fmla="*/ 0 w 147"/>
                  <a:gd name="T9" fmla="*/ 0 h 1740"/>
                  <a:gd name="T10" fmla="*/ 0 60000 65536"/>
                  <a:gd name="T11" fmla="*/ 0 60000 65536"/>
                  <a:gd name="T12" fmla="*/ 0 60000 65536"/>
                  <a:gd name="T13" fmla="*/ 0 60000 65536"/>
                  <a:gd name="T14" fmla="*/ 0 60000 65536"/>
                  <a:gd name="T15" fmla="*/ 0 w 147"/>
                  <a:gd name="T16" fmla="*/ 0 h 1740"/>
                  <a:gd name="T17" fmla="*/ 147 w 147"/>
                  <a:gd name="T18" fmla="*/ 1740 h 1740"/>
                </a:gdLst>
                <a:ahLst/>
                <a:cxnLst>
                  <a:cxn ang="T10">
                    <a:pos x="T0" y="T1"/>
                  </a:cxn>
                  <a:cxn ang="T11">
                    <a:pos x="T2" y="T3"/>
                  </a:cxn>
                  <a:cxn ang="T12">
                    <a:pos x="T4" y="T5"/>
                  </a:cxn>
                  <a:cxn ang="T13">
                    <a:pos x="T6" y="T7"/>
                  </a:cxn>
                  <a:cxn ang="T14">
                    <a:pos x="T8" y="T9"/>
                  </a:cxn>
                </a:cxnLst>
                <a:rect l="T15" t="T16" r="T17" b="T18"/>
                <a:pathLst>
                  <a:path w="147" h="1740">
                    <a:moveTo>
                      <a:pt x="147" y="0"/>
                    </a:moveTo>
                    <a:lnTo>
                      <a:pt x="147" y="1740"/>
                    </a:lnTo>
                    <a:lnTo>
                      <a:pt x="0" y="1689"/>
                    </a:lnTo>
                    <a:lnTo>
                      <a:pt x="0" y="104"/>
                    </a:lnTo>
                    <a:lnTo>
                      <a:pt x="147"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65" name="Rectangle 56"/>
              <p:cNvSpPr>
                <a:spLocks noChangeArrowheads="1"/>
              </p:cNvSpPr>
              <p:nvPr/>
            </p:nvSpPr>
            <p:spPr bwMode="auto">
              <a:xfrm>
                <a:off x="2622" y="1773"/>
                <a:ext cx="99" cy="15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6" name="Rectangle 57"/>
              <p:cNvSpPr>
                <a:spLocks noChangeArrowheads="1"/>
              </p:cNvSpPr>
              <p:nvPr/>
            </p:nvSpPr>
            <p:spPr bwMode="auto">
              <a:xfrm>
                <a:off x="2622" y="1779"/>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7" name="Rectangle 58"/>
              <p:cNvSpPr>
                <a:spLocks noChangeArrowheads="1"/>
              </p:cNvSpPr>
              <p:nvPr/>
            </p:nvSpPr>
            <p:spPr bwMode="auto">
              <a:xfrm>
                <a:off x="2622" y="1813"/>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8" name="Rectangle 59"/>
              <p:cNvSpPr>
                <a:spLocks noChangeArrowheads="1"/>
              </p:cNvSpPr>
              <p:nvPr/>
            </p:nvSpPr>
            <p:spPr bwMode="auto">
              <a:xfrm>
                <a:off x="2622" y="1847"/>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69" name="Rectangle 60"/>
              <p:cNvSpPr>
                <a:spLocks noChangeArrowheads="1"/>
              </p:cNvSpPr>
              <p:nvPr/>
            </p:nvSpPr>
            <p:spPr bwMode="auto">
              <a:xfrm>
                <a:off x="2622" y="1881"/>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70" name="Rectangle 61"/>
              <p:cNvSpPr>
                <a:spLocks noChangeArrowheads="1"/>
              </p:cNvSpPr>
              <p:nvPr/>
            </p:nvSpPr>
            <p:spPr bwMode="auto">
              <a:xfrm>
                <a:off x="2622" y="1915"/>
                <a:ext cx="99" cy="28"/>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71" name="Freeform 62"/>
              <p:cNvSpPr>
                <a:spLocks/>
              </p:cNvSpPr>
              <p:nvPr/>
            </p:nvSpPr>
            <p:spPr bwMode="auto">
              <a:xfrm>
                <a:off x="2610" y="1916"/>
                <a:ext cx="10" cy="32"/>
              </a:xfrm>
              <a:custGeom>
                <a:avLst/>
                <a:gdLst>
                  <a:gd name="T0" fmla="*/ 0 w 98"/>
                  <a:gd name="T1" fmla="*/ 0 h 291"/>
                  <a:gd name="T2" fmla="*/ 0 w 98"/>
                  <a:gd name="T3" fmla="*/ 0 h 291"/>
                  <a:gd name="T4" fmla="*/ 0 w 98"/>
                  <a:gd name="T5" fmla="*/ 0 h 291"/>
                  <a:gd name="T6" fmla="*/ 0 w 98"/>
                  <a:gd name="T7" fmla="*/ 0 h 291"/>
                  <a:gd name="T8" fmla="*/ 0 w 98"/>
                  <a:gd name="T9" fmla="*/ 0 h 291"/>
                  <a:gd name="T10" fmla="*/ 0 60000 65536"/>
                  <a:gd name="T11" fmla="*/ 0 60000 65536"/>
                  <a:gd name="T12" fmla="*/ 0 60000 65536"/>
                  <a:gd name="T13" fmla="*/ 0 60000 65536"/>
                  <a:gd name="T14" fmla="*/ 0 60000 65536"/>
                  <a:gd name="T15" fmla="*/ 0 w 98"/>
                  <a:gd name="T16" fmla="*/ 0 h 291"/>
                  <a:gd name="T17" fmla="*/ 98 w 98"/>
                  <a:gd name="T18" fmla="*/ 291 h 291"/>
                </a:gdLst>
                <a:ahLst/>
                <a:cxnLst>
                  <a:cxn ang="T10">
                    <a:pos x="T0" y="T1"/>
                  </a:cxn>
                  <a:cxn ang="T11">
                    <a:pos x="T2" y="T3"/>
                  </a:cxn>
                  <a:cxn ang="T12">
                    <a:pos x="T4" y="T5"/>
                  </a:cxn>
                  <a:cxn ang="T13">
                    <a:pos x="T6" y="T7"/>
                  </a:cxn>
                  <a:cxn ang="T14">
                    <a:pos x="T8" y="T9"/>
                  </a:cxn>
                </a:cxnLst>
                <a:rect l="T15" t="T16" r="T17" b="T18"/>
                <a:pathLst>
                  <a:path w="98" h="291">
                    <a:moveTo>
                      <a:pt x="0" y="255"/>
                    </a:moveTo>
                    <a:lnTo>
                      <a:pt x="0" y="0"/>
                    </a:lnTo>
                    <a:lnTo>
                      <a:pt x="98" y="0"/>
                    </a:lnTo>
                    <a:lnTo>
                      <a:pt x="98" y="291"/>
                    </a:lnTo>
                    <a:lnTo>
                      <a:pt x="0" y="25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sp>
          <p:nvSpPr>
            <p:cNvPr id="1049" name="Rectangle 63"/>
            <p:cNvSpPr>
              <a:spLocks noChangeArrowheads="1"/>
            </p:cNvSpPr>
            <p:nvPr/>
          </p:nvSpPr>
          <p:spPr bwMode="auto">
            <a:xfrm>
              <a:off x="4176465" y="854154"/>
              <a:ext cx="1621949" cy="68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buFontTx/>
                <a:buNone/>
              </a:pPr>
              <a:r>
                <a:rPr lang="en-US" altLang="zh-CN" sz="900" dirty="0"/>
                <a:t>Disease control </a:t>
              </a:r>
              <a:r>
                <a:rPr lang="en-US" altLang="zh-CN" sz="900" dirty="0" err="1"/>
                <a:t>centre</a:t>
              </a:r>
              <a:endParaRPr lang="en-US" altLang="zh-CN" sz="900" dirty="0"/>
            </a:p>
          </p:txBody>
        </p:sp>
        <p:pic>
          <p:nvPicPr>
            <p:cNvPr id="1050" name="Picture 64" descr="HOSPIT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8279" y="3507580"/>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Rectangle 65"/>
            <p:cNvSpPr>
              <a:spLocks noChangeArrowheads="1"/>
            </p:cNvSpPr>
            <p:nvPr/>
          </p:nvSpPr>
          <p:spPr bwMode="auto">
            <a:xfrm>
              <a:off x="8230848" y="3437730"/>
              <a:ext cx="1044576" cy="68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dirty="0"/>
                <a:t>Sanitary Bureau</a:t>
              </a:r>
            </a:p>
          </p:txBody>
        </p:sp>
        <p:sp>
          <p:nvSpPr>
            <p:cNvPr id="1052" name="Rectangle 66"/>
            <p:cNvSpPr>
              <a:spLocks noChangeArrowheads="1"/>
            </p:cNvSpPr>
            <p:nvPr/>
          </p:nvSpPr>
          <p:spPr bwMode="auto">
            <a:xfrm>
              <a:off x="6012879" y="1346037"/>
              <a:ext cx="1727201" cy="68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buFontTx/>
                <a:buNone/>
              </a:pPr>
              <a:r>
                <a:rPr lang="en-US" altLang="zh-CN" sz="900" dirty="0"/>
                <a:t>Bureau of drug supervision</a:t>
              </a:r>
            </a:p>
          </p:txBody>
        </p:sp>
        <p:grpSp>
          <p:nvGrpSpPr>
            <p:cNvPr id="1053" name="Group 67"/>
            <p:cNvGrpSpPr>
              <a:grpSpLocks/>
            </p:cNvGrpSpPr>
            <p:nvPr/>
          </p:nvGrpSpPr>
          <p:grpSpPr bwMode="auto">
            <a:xfrm>
              <a:off x="5652517" y="1923255"/>
              <a:ext cx="842963" cy="769938"/>
              <a:chOff x="1952" y="2656"/>
              <a:chExt cx="312" cy="264"/>
            </a:xfrm>
          </p:grpSpPr>
          <p:grpSp>
            <p:nvGrpSpPr>
              <p:cNvPr id="1475" name="Group 68"/>
              <p:cNvGrpSpPr>
                <a:grpSpLocks/>
              </p:cNvGrpSpPr>
              <p:nvPr/>
            </p:nvGrpSpPr>
            <p:grpSpPr bwMode="auto">
              <a:xfrm>
                <a:off x="2066" y="2656"/>
                <a:ext cx="18" cy="240"/>
                <a:chOff x="2066" y="2656"/>
                <a:chExt cx="18" cy="240"/>
              </a:xfrm>
            </p:grpSpPr>
            <p:sp>
              <p:nvSpPr>
                <p:cNvPr id="1728" name="Freeform 69"/>
                <p:cNvSpPr>
                  <a:spLocks/>
                </p:cNvSpPr>
                <p:nvPr/>
              </p:nvSpPr>
              <p:spPr bwMode="auto">
                <a:xfrm>
                  <a:off x="2072" y="2656"/>
                  <a:ext cx="12" cy="240"/>
                </a:xfrm>
                <a:custGeom>
                  <a:avLst/>
                  <a:gdLst>
                    <a:gd name="T0" fmla="*/ 0 w 12"/>
                    <a:gd name="T1" fmla="*/ 0 h 240"/>
                    <a:gd name="T2" fmla="*/ 12 w 12"/>
                    <a:gd name="T3" fmla="*/ 12 h 240"/>
                    <a:gd name="T4" fmla="*/ 12 w 12"/>
                    <a:gd name="T5" fmla="*/ 240 h 240"/>
                    <a:gd name="T6" fmla="*/ 0 w 12"/>
                    <a:gd name="T7" fmla="*/ 240 h 240"/>
                    <a:gd name="T8" fmla="*/ 0 w 12"/>
                    <a:gd name="T9" fmla="*/ 0 h 240"/>
                    <a:gd name="T10" fmla="*/ 0 60000 65536"/>
                    <a:gd name="T11" fmla="*/ 0 60000 65536"/>
                    <a:gd name="T12" fmla="*/ 0 60000 65536"/>
                    <a:gd name="T13" fmla="*/ 0 60000 65536"/>
                    <a:gd name="T14" fmla="*/ 0 60000 65536"/>
                    <a:gd name="T15" fmla="*/ 0 w 12"/>
                    <a:gd name="T16" fmla="*/ 0 h 240"/>
                    <a:gd name="T17" fmla="*/ 12 w 12"/>
                    <a:gd name="T18" fmla="*/ 240 h 240"/>
                  </a:gdLst>
                  <a:ahLst/>
                  <a:cxnLst>
                    <a:cxn ang="T10">
                      <a:pos x="T0" y="T1"/>
                    </a:cxn>
                    <a:cxn ang="T11">
                      <a:pos x="T2" y="T3"/>
                    </a:cxn>
                    <a:cxn ang="T12">
                      <a:pos x="T4" y="T5"/>
                    </a:cxn>
                    <a:cxn ang="T13">
                      <a:pos x="T6" y="T7"/>
                    </a:cxn>
                    <a:cxn ang="T14">
                      <a:pos x="T8" y="T9"/>
                    </a:cxn>
                  </a:cxnLst>
                  <a:rect l="T15" t="T16" r="T17" b="T18"/>
                  <a:pathLst>
                    <a:path w="12" h="240">
                      <a:moveTo>
                        <a:pt x="0" y="0"/>
                      </a:moveTo>
                      <a:lnTo>
                        <a:pt x="12" y="12"/>
                      </a:lnTo>
                      <a:lnTo>
                        <a:pt x="12" y="240"/>
                      </a:lnTo>
                      <a:lnTo>
                        <a:pt x="0" y="24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29" name="Rectangle 70"/>
                <p:cNvSpPr>
                  <a:spLocks noChangeArrowheads="1"/>
                </p:cNvSpPr>
                <p:nvPr/>
              </p:nvSpPr>
              <p:spPr bwMode="auto">
                <a:xfrm>
                  <a:off x="2066" y="2656"/>
                  <a:ext cx="12" cy="24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30" name="Freeform 71"/>
                <p:cNvSpPr>
                  <a:spLocks/>
                </p:cNvSpPr>
                <p:nvPr/>
              </p:nvSpPr>
              <p:spPr bwMode="auto">
                <a:xfrm>
                  <a:off x="2072" y="2662"/>
                  <a:ext cx="12" cy="192"/>
                </a:xfrm>
                <a:custGeom>
                  <a:avLst/>
                  <a:gdLst>
                    <a:gd name="T0" fmla="*/ 12 w 12"/>
                    <a:gd name="T1" fmla="*/ 12 h 192"/>
                    <a:gd name="T2" fmla="*/ 0 w 12"/>
                    <a:gd name="T3" fmla="*/ 0 h 192"/>
                    <a:gd name="T4" fmla="*/ 0 w 12"/>
                    <a:gd name="T5" fmla="*/ 192 h 192"/>
                    <a:gd name="T6" fmla="*/ 12 w 12"/>
                    <a:gd name="T7" fmla="*/ 192 h 192"/>
                    <a:gd name="T8" fmla="*/ 12 w 12"/>
                    <a:gd name="T9" fmla="*/ 12 h 192"/>
                    <a:gd name="T10" fmla="*/ 0 60000 65536"/>
                    <a:gd name="T11" fmla="*/ 0 60000 65536"/>
                    <a:gd name="T12" fmla="*/ 0 60000 65536"/>
                    <a:gd name="T13" fmla="*/ 0 60000 65536"/>
                    <a:gd name="T14" fmla="*/ 0 60000 65536"/>
                    <a:gd name="T15" fmla="*/ 0 w 12"/>
                    <a:gd name="T16" fmla="*/ 0 h 192"/>
                    <a:gd name="T17" fmla="*/ 12 w 12"/>
                    <a:gd name="T18" fmla="*/ 192 h 192"/>
                  </a:gdLst>
                  <a:ahLst/>
                  <a:cxnLst>
                    <a:cxn ang="T10">
                      <a:pos x="T0" y="T1"/>
                    </a:cxn>
                    <a:cxn ang="T11">
                      <a:pos x="T2" y="T3"/>
                    </a:cxn>
                    <a:cxn ang="T12">
                      <a:pos x="T4" y="T5"/>
                    </a:cxn>
                    <a:cxn ang="T13">
                      <a:pos x="T6" y="T7"/>
                    </a:cxn>
                    <a:cxn ang="T14">
                      <a:pos x="T8" y="T9"/>
                    </a:cxn>
                  </a:cxnLst>
                  <a:rect l="T15" t="T16" r="T17" b="T18"/>
                  <a:pathLst>
                    <a:path w="12" h="192">
                      <a:moveTo>
                        <a:pt x="12" y="12"/>
                      </a:moveTo>
                      <a:lnTo>
                        <a:pt x="0" y="0"/>
                      </a:lnTo>
                      <a:lnTo>
                        <a:pt x="0" y="192"/>
                      </a:lnTo>
                      <a:lnTo>
                        <a:pt x="12" y="192"/>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31" name="Freeform 72"/>
                <p:cNvSpPr>
                  <a:spLocks/>
                </p:cNvSpPr>
                <p:nvPr/>
              </p:nvSpPr>
              <p:spPr bwMode="auto">
                <a:xfrm>
                  <a:off x="2078" y="2674"/>
                  <a:ext cx="6" cy="174"/>
                </a:xfrm>
                <a:custGeom>
                  <a:avLst/>
                  <a:gdLst>
                    <a:gd name="T0" fmla="*/ 0 w 6"/>
                    <a:gd name="T1" fmla="*/ 0 h 174"/>
                    <a:gd name="T2" fmla="*/ 0 w 6"/>
                    <a:gd name="T3" fmla="*/ 174 h 174"/>
                    <a:gd name="T4" fmla="*/ 6 w 6"/>
                    <a:gd name="T5" fmla="*/ 174 h 174"/>
                    <a:gd name="T6" fmla="*/ 6 w 6"/>
                    <a:gd name="T7" fmla="*/ 6 h 174"/>
                    <a:gd name="T8" fmla="*/ 0 w 6"/>
                    <a:gd name="T9" fmla="*/ 0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0" y="0"/>
                      </a:moveTo>
                      <a:lnTo>
                        <a:pt x="0" y="174"/>
                      </a:lnTo>
                      <a:lnTo>
                        <a:pt x="6" y="174"/>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732" name="Group 73"/>
                <p:cNvGrpSpPr>
                  <a:grpSpLocks/>
                </p:cNvGrpSpPr>
                <p:nvPr/>
              </p:nvGrpSpPr>
              <p:grpSpPr bwMode="auto">
                <a:xfrm>
                  <a:off x="2078" y="2692"/>
                  <a:ext cx="6" cy="145"/>
                  <a:chOff x="2078" y="2692"/>
                  <a:chExt cx="6" cy="145"/>
                </a:xfrm>
              </p:grpSpPr>
              <p:sp>
                <p:nvSpPr>
                  <p:cNvPr id="1735" name="Line 74"/>
                  <p:cNvSpPr>
                    <a:spLocks noChangeShapeType="1"/>
                  </p:cNvSpPr>
                  <p:nvPr/>
                </p:nvSpPr>
                <p:spPr bwMode="auto">
                  <a:xfrm>
                    <a:off x="2078" y="269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36" name="Line 75"/>
                  <p:cNvSpPr>
                    <a:spLocks noChangeShapeType="1"/>
                  </p:cNvSpPr>
                  <p:nvPr/>
                </p:nvSpPr>
                <p:spPr bwMode="auto">
                  <a:xfrm>
                    <a:off x="2078" y="271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37" name="Line 76"/>
                  <p:cNvSpPr>
                    <a:spLocks noChangeShapeType="1"/>
                  </p:cNvSpPr>
                  <p:nvPr/>
                </p:nvSpPr>
                <p:spPr bwMode="auto">
                  <a:xfrm>
                    <a:off x="2078" y="272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38" name="Line 77"/>
                  <p:cNvSpPr>
                    <a:spLocks noChangeShapeType="1"/>
                  </p:cNvSpPr>
                  <p:nvPr/>
                </p:nvSpPr>
                <p:spPr bwMode="auto">
                  <a:xfrm>
                    <a:off x="2078" y="274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39" name="Line 78"/>
                  <p:cNvSpPr>
                    <a:spLocks noChangeShapeType="1"/>
                  </p:cNvSpPr>
                  <p:nvPr/>
                </p:nvSpPr>
                <p:spPr bwMode="auto">
                  <a:xfrm>
                    <a:off x="2078"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40" name="Line 79"/>
                  <p:cNvSpPr>
                    <a:spLocks noChangeShapeType="1"/>
                  </p:cNvSpPr>
                  <p:nvPr/>
                </p:nvSpPr>
                <p:spPr bwMode="auto">
                  <a:xfrm>
                    <a:off x="207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41" name="Line 80"/>
                  <p:cNvSpPr>
                    <a:spLocks noChangeShapeType="1"/>
                  </p:cNvSpPr>
                  <p:nvPr/>
                </p:nvSpPr>
                <p:spPr bwMode="auto">
                  <a:xfrm>
                    <a:off x="2078"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42" name="Line 81"/>
                  <p:cNvSpPr>
                    <a:spLocks noChangeShapeType="1"/>
                  </p:cNvSpPr>
                  <p:nvPr/>
                </p:nvSpPr>
                <p:spPr bwMode="auto">
                  <a:xfrm>
                    <a:off x="207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43" name="Line 82"/>
                  <p:cNvSpPr>
                    <a:spLocks noChangeShapeType="1"/>
                  </p:cNvSpPr>
                  <p:nvPr/>
                </p:nvSpPr>
                <p:spPr bwMode="auto">
                  <a:xfrm>
                    <a:off x="2078"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44" name="Line 83"/>
                  <p:cNvSpPr>
                    <a:spLocks noChangeShapeType="1"/>
                  </p:cNvSpPr>
                  <p:nvPr/>
                </p:nvSpPr>
                <p:spPr bwMode="auto">
                  <a:xfrm>
                    <a:off x="2078"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733" name="Rectangle 84"/>
                <p:cNvSpPr>
                  <a:spLocks noChangeArrowheads="1"/>
                </p:cNvSpPr>
                <p:nvPr/>
              </p:nvSpPr>
              <p:spPr bwMode="auto">
                <a:xfrm>
                  <a:off x="2072"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34" name="Freeform 85"/>
                <p:cNvSpPr>
                  <a:spLocks/>
                </p:cNvSpPr>
                <p:nvPr/>
              </p:nvSpPr>
              <p:spPr bwMode="auto">
                <a:xfrm>
                  <a:off x="2078" y="2878"/>
                  <a:ext cx="6" cy="18"/>
                </a:xfrm>
                <a:custGeom>
                  <a:avLst/>
                  <a:gdLst>
                    <a:gd name="T0" fmla="*/ 0 w 6"/>
                    <a:gd name="T1" fmla="*/ 18 h 18"/>
                    <a:gd name="T2" fmla="*/ 0 w 6"/>
                    <a:gd name="T3" fmla="*/ 6 h 18"/>
                    <a:gd name="T4" fmla="*/ 0 w 6"/>
                    <a:gd name="T5" fmla="*/ 6 h 18"/>
                    <a:gd name="T6" fmla="*/ 0 w 6"/>
                    <a:gd name="T7" fmla="*/ 0 h 18"/>
                    <a:gd name="T8" fmla="*/ 6 w 6"/>
                    <a:gd name="T9" fmla="*/ 0 h 18"/>
                    <a:gd name="T10" fmla="*/ 6 w 6"/>
                    <a:gd name="T11" fmla="*/ 18 h 18"/>
                    <a:gd name="T12" fmla="*/ 0 w 6"/>
                    <a:gd name="T13" fmla="*/ 18 h 18"/>
                    <a:gd name="T14" fmla="*/ 0 60000 65536"/>
                    <a:gd name="T15" fmla="*/ 0 60000 65536"/>
                    <a:gd name="T16" fmla="*/ 0 60000 65536"/>
                    <a:gd name="T17" fmla="*/ 0 60000 65536"/>
                    <a:gd name="T18" fmla="*/ 0 60000 65536"/>
                    <a:gd name="T19" fmla="*/ 0 60000 65536"/>
                    <a:gd name="T20" fmla="*/ 0 60000 65536"/>
                    <a:gd name="T21" fmla="*/ 0 w 6"/>
                    <a:gd name="T22" fmla="*/ 0 h 18"/>
                    <a:gd name="T23" fmla="*/ 6 w 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8">
                      <a:moveTo>
                        <a:pt x="0" y="18"/>
                      </a:moveTo>
                      <a:lnTo>
                        <a:pt x="0" y="6"/>
                      </a:lnTo>
                      <a:lnTo>
                        <a:pt x="0" y="0"/>
                      </a:lnTo>
                      <a:lnTo>
                        <a:pt x="6" y="0"/>
                      </a:lnTo>
                      <a:lnTo>
                        <a:pt x="6" y="18"/>
                      </a:lnTo>
                      <a:lnTo>
                        <a:pt x="0" y="1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76" name="Group 86"/>
              <p:cNvGrpSpPr>
                <a:grpSpLocks/>
              </p:cNvGrpSpPr>
              <p:nvPr/>
            </p:nvGrpSpPr>
            <p:grpSpPr bwMode="auto">
              <a:xfrm>
                <a:off x="2084" y="2668"/>
                <a:ext cx="18" cy="228"/>
                <a:chOff x="2084" y="2668"/>
                <a:chExt cx="18" cy="228"/>
              </a:xfrm>
            </p:grpSpPr>
            <p:sp>
              <p:nvSpPr>
                <p:cNvPr id="1711" name="Freeform 87"/>
                <p:cNvSpPr>
                  <a:spLocks/>
                </p:cNvSpPr>
                <p:nvPr/>
              </p:nvSpPr>
              <p:spPr bwMode="auto">
                <a:xfrm>
                  <a:off x="2090" y="2668"/>
                  <a:ext cx="12" cy="228"/>
                </a:xfrm>
                <a:custGeom>
                  <a:avLst/>
                  <a:gdLst>
                    <a:gd name="T0" fmla="*/ 0 w 12"/>
                    <a:gd name="T1" fmla="*/ 0 h 228"/>
                    <a:gd name="T2" fmla="*/ 12 w 12"/>
                    <a:gd name="T3" fmla="*/ 12 h 228"/>
                    <a:gd name="T4" fmla="*/ 12 w 12"/>
                    <a:gd name="T5" fmla="*/ 228 h 228"/>
                    <a:gd name="T6" fmla="*/ 0 w 12"/>
                    <a:gd name="T7" fmla="*/ 228 h 228"/>
                    <a:gd name="T8" fmla="*/ 0 w 12"/>
                    <a:gd name="T9" fmla="*/ 0 h 228"/>
                    <a:gd name="T10" fmla="*/ 0 60000 65536"/>
                    <a:gd name="T11" fmla="*/ 0 60000 65536"/>
                    <a:gd name="T12" fmla="*/ 0 60000 65536"/>
                    <a:gd name="T13" fmla="*/ 0 60000 65536"/>
                    <a:gd name="T14" fmla="*/ 0 60000 65536"/>
                    <a:gd name="T15" fmla="*/ 0 w 12"/>
                    <a:gd name="T16" fmla="*/ 0 h 228"/>
                    <a:gd name="T17" fmla="*/ 12 w 12"/>
                    <a:gd name="T18" fmla="*/ 228 h 228"/>
                  </a:gdLst>
                  <a:ahLst/>
                  <a:cxnLst>
                    <a:cxn ang="T10">
                      <a:pos x="T0" y="T1"/>
                    </a:cxn>
                    <a:cxn ang="T11">
                      <a:pos x="T2" y="T3"/>
                    </a:cxn>
                    <a:cxn ang="T12">
                      <a:pos x="T4" y="T5"/>
                    </a:cxn>
                    <a:cxn ang="T13">
                      <a:pos x="T6" y="T7"/>
                    </a:cxn>
                    <a:cxn ang="T14">
                      <a:pos x="T8" y="T9"/>
                    </a:cxn>
                  </a:cxnLst>
                  <a:rect l="T15" t="T16" r="T17" b="T18"/>
                  <a:pathLst>
                    <a:path w="12" h="228">
                      <a:moveTo>
                        <a:pt x="0" y="0"/>
                      </a:moveTo>
                      <a:lnTo>
                        <a:pt x="12" y="12"/>
                      </a:lnTo>
                      <a:lnTo>
                        <a:pt x="12" y="228"/>
                      </a:lnTo>
                      <a:lnTo>
                        <a:pt x="0" y="22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12" name="Rectangle 88"/>
                <p:cNvSpPr>
                  <a:spLocks noChangeArrowheads="1"/>
                </p:cNvSpPr>
                <p:nvPr/>
              </p:nvSpPr>
              <p:spPr bwMode="auto">
                <a:xfrm>
                  <a:off x="2084" y="2668"/>
                  <a:ext cx="6" cy="22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13" name="Freeform 89"/>
                <p:cNvSpPr>
                  <a:spLocks/>
                </p:cNvSpPr>
                <p:nvPr/>
              </p:nvSpPr>
              <p:spPr bwMode="auto">
                <a:xfrm>
                  <a:off x="2090" y="2674"/>
                  <a:ext cx="12" cy="180"/>
                </a:xfrm>
                <a:custGeom>
                  <a:avLst/>
                  <a:gdLst>
                    <a:gd name="T0" fmla="*/ 12 w 12"/>
                    <a:gd name="T1" fmla="*/ 12 h 180"/>
                    <a:gd name="T2" fmla="*/ 0 w 12"/>
                    <a:gd name="T3" fmla="*/ 0 h 180"/>
                    <a:gd name="T4" fmla="*/ 0 w 12"/>
                    <a:gd name="T5" fmla="*/ 180 h 180"/>
                    <a:gd name="T6" fmla="*/ 12 w 12"/>
                    <a:gd name="T7" fmla="*/ 180 h 180"/>
                    <a:gd name="T8" fmla="*/ 12 w 12"/>
                    <a:gd name="T9" fmla="*/ 12 h 180"/>
                    <a:gd name="T10" fmla="*/ 0 60000 65536"/>
                    <a:gd name="T11" fmla="*/ 0 60000 65536"/>
                    <a:gd name="T12" fmla="*/ 0 60000 65536"/>
                    <a:gd name="T13" fmla="*/ 0 60000 65536"/>
                    <a:gd name="T14" fmla="*/ 0 60000 65536"/>
                    <a:gd name="T15" fmla="*/ 0 w 12"/>
                    <a:gd name="T16" fmla="*/ 0 h 180"/>
                    <a:gd name="T17" fmla="*/ 12 w 12"/>
                    <a:gd name="T18" fmla="*/ 180 h 180"/>
                  </a:gdLst>
                  <a:ahLst/>
                  <a:cxnLst>
                    <a:cxn ang="T10">
                      <a:pos x="T0" y="T1"/>
                    </a:cxn>
                    <a:cxn ang="T11">
                      <a:pos x="T2" y="T3"/>
                    </a:cxn>
                    <a:cxn ang="T12">
                      <a:pos x="T4" y="T5"/>
                    </a:cxn>
                    <a:cxn ang="T13">
                      <a:pos x="T6" y="T7"/>
                    </a:cxn>
                    <a:cxn ang="T14">
                      <a:pos x="T8" y="T9"/>
                    </a:cxn>
                  </a:cxnLst>
                  <a:rect l="T15" t="T16" r="T17" b="T18"/>
                  <a:pathLst>
                    <a:path w="12" h="180">
                      <a:moveTo>
                        <a:pt x="12" y="12"/>
                      </a:moveTo>
                      <a:lnTo>
                        <a:pt x="0" y="0"/>
                      </a:lnTo>
                      <a:lnTo>
                        <a:pt x="0" y="180"/>
                      </a:lnTo>
                      <a:lnTo>
                        <a:pt x="12" y="180"/>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714" name="Freeform 90"/>
                <p:cNvSpPr>
                  <a:spLocks/>
                </p:cNvSpPr>
                <p:nvPr/>
              </p:nvSpPr>
              <p:spPr bwMode="auto">
                <a:xfrm>
                  <a:off x="2096" y="2686"/>
                  <a:ext cx="6" cy="162"/>
                </a:xfrm>
                <a:custGeom>
                  <a:avLst/>
                  <a:gdLst>
                    <a:gd name="T0" fmla="*/ 0 w 6"/>
                    <a:gd name="T1" fmla="*/ 0 h 162"/>
                    <a:gd name="T2" fmla="*/ 0 w 6"/>
                    <a:gd name="T3" fmla="*/ 162 h 162"/>
                    <a:gd name="T4" fmla="*/ 6 w 6"/>
                    <a:gd name="T5" fmla="*/ 162 h 162"/>
                    <a:gd name="T6" fmla="*/ 6 w 6"/>
                    <a:gd name="T7" fmla="*/ 6 h 162"/>
                    <a:gd name="T8" fmla="*/ 0 w 6"/>
                    <a:gd name="T9" fmla="*/ 0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0" y="0"/>
                      </a:moveTo>
                      <a:lnTo>
                        <a:pt x="0" y="162"/>
                      </a:lnTo>
                      <a:lnTo>
                        <a:pt x="6" y="162"/>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715" name="Group 91"/>
                <p:cNvGrpSpPr>
                  <a:grpSpLocks/>
                </p:cNvGrpSpPr>
                <p:nvPr/>
              </p:nvGrpSpPr>
              <p:grpSpPr bwMode="auto">
                <a:xfrm>
                  <a:off x="2096" y="2698"/>
                  <a:ext cx="6" cy="144"/>
                  <a:chOff x="2096" y="2698"/>
                  <a:chExt cx="6" cy="144"/>
                </a:xfrm>
              </p:grpSpPr>
              <p:sp>
                <p:nvSpPr>
                  <p:cNvPr id="1718" name="Line 92"/>
                  <p:cNvSpPr>
                    <a:spLocks noChangeShapeType="1"/>
                  </p:cNvSpPr>
                  <p:nvPr/>
                </p:nvSpPr>
                <p:spPr bwMode="auto">
                  <a:xfrm>
                    <a:off x="2096" y="269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19" name="Line 93"/>
                  <p:cNvSpPr>
                    <a:spLocks noChangeShapeType="1"/>
                  </p:cNvSpPr>
                  <p:nvPr/>
                </p:nvSpPr>
                <p:spPr bwMode="auto">
                  <a:xfrm>
                    <a:off x="2096" y="271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0" name="Line 94"/>
                  <p:cNvSpPr>
                    <a:spLocks noChangeShapeType="1"/>
                  </p:cNvSpPr>
                  <p:nvPr/>
                </p:nvSpPr>
                <p:spPr bwMode="auto">
                  <a:xfrm>
                    <a:off x="2096"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1" name="Line 95"/>
                  <p:cNvSpPr>
                    <a:spLocks noChangeShapeType="1"/>
                  </p:cNvSpPr>
                  <p:nvPr/>
                </p:nvSpPr>
                <p:spPr bwMode="auto">
                  <a:xfrm>
                    <a:off x="2096" y="274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2" name="Line 96"/>
                  <p:cNvSpPr>
                    <a:spLocks noChangeShapeType="1"/>
                  </p:cNvSpPr>
                  <p:nvPr/>
                </p:nvSpPr>
                <p:spPr bwMode="auto">
                  <a:xfrm>
                    <a:off x="2096"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3" name="Line 97"/>
                  <p:cNvSpPr>
                    <a:spLocks noChangeShapeType="1"/>
                  </p:cNvSpPr>
                  <p:nvPr/>
                </p:nvSpPr>
                <p:spPr bwMode="auto">
                  <a:xfrm>
                    <a:off x="2096"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4" name="Line 98"/>
                  <p:cNvSpPr>
                    <a:spLocks noChangeShapeType="1"/>
                  </p:cNvSpPr>
                  <p:nvPr/>
                </p:nvSpPr>
                <p:spPr bwMode="auto">
                  <a:xfrm>
                    <a:off x="2096"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5" name="Line 99"/>
                  <p:cNvSpPr>
                    <a:spLocks noChangeShapeType="1"/>
                  </p:cNvSpPr>
                  <p:nvPr/>
                </p:nvSpPr>
                <p:spPr bwMode="auto">
                  <a:xfrm>
                    <a:off x="2096"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6" name="Line 100"/>
                  <p:cNvSpPr>
                    <a:spLocks noChangeShapeType="1"/>
                  </p:cNvSpPr>
                  <p:nvPr/>
                </p:nvSpPr>
                <p:spPr bwMode="auto">
                  <a:xfrm>
                    <a:off x="2096" y="282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27" name="Line 101"/>
                  <p:cNvSpPr>
                    <a:spLocks noChangeShapeType="1"/>
                  </p:cNvSpPr>
                  <p:nvPr/>
                </p:nvSpPr>
                <p:spPr bwMode="auto">
                  <a:xfrm>
                    <a:off x="2096" y="283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716" name="Rectangle 102"/>
                <p:cNvSpPr>
                  <a:spLocks noChangeArrowheads="1"/>
                </p:cNvSpPr>
                <p:nvPr/>
              </p:nvSpPr>
              <p:spPr bwMode="auto">
                <a:xfrm>
                  <a:off x="209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17" name="Freeform 103"/>
                <p:cNvSpPr>
                  <a:spLocks/>
                </p:cNvSpPr>
                <p:nvPr/>
              </p:nvSpPr>
              <p:spPr bwMode="auto">
                <a:xfrm>
                  <a:off x="2090"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77" name="Group 104"/>
              <p:cNvGrpSpPr>
                <a:grpSpLocks/>
              </p:cNvGrpSpPr>
              <p:nvPr/>
            </p:nvGrpSpPr>
            <p:grpSpPr bwMode="auto">
              <a:xfrm>
                <a:off x="2102" y="2674"/>
                <a:ext cx="18" cy="222"/>
                <a:chOff x="2102" y="2674"/>
                <a:chExt cx="18" cy="222"/>
              </a:xfrm>
            </p:grpSpPr>
            <p:sp>
              <p:nvSpPr>
                <p:cNvPr id="1694" name="Freeform 105"/>
                <p:cNvSpPr>
                  <a:spLocks/>
                </p:cNvSpPr>
                <p:nvPr/>
              </p:nvSpPr>
              <p:spPr bwMode="auto">
                <a:xfrm>
                  <a:off x="2108" y="2674"/>
                  <a:ext cx="6" cy="222"/>
                </a:xfrm>
                <a:custGeom>
                  <a:avLst/>
                  <a:gdLst>
                    <a:gd name="T0" fmla="*/ 0 w 6"/>
                    <a:gd name="T1" fmla="*/ 0 h 222"/>
                    <a:gd name="T2" fmla="*/ 6 w 6"/>
                    <a:gd name="T3" fmla="*/ 12 h 222"/>
                    <a:gd name="T4" fmla="*/ 6 w 6"/>
                    <a:gd name="T5" fmla="*/ 222 h 222"/>
                    <a:gd name="T6" fmla="*/ 0 w 6"/>
                    <a:gd name="T7" fmla="*/ 222 h 222"/>
                    <a:gd name="T8" fmla="*/ 0 w 6"/>
                    <a:gd name="T9" fmla="*/ 0 h 222"/>
                    <a:gd name="T10" fmla="*/ 0 60000 65536"/>
                    <a:gd name="T11" fmla="*/ 0 60000 65536"/>
                    <a:gd name="T12" fmla="*/ 0 60000 65536"/>
                    <a:gd name="T13" fmla="*/ 0 60000 65536"/>
                    <a:gd name="T14" fmla="*/ 0 60000 65536"/>
                    <a:gd name="T15" fmla="*/ 0 w 6"/>
                    <a:gd name="T16" fmla="*/ 0 h 222"/>
                    <a:gd name="T17" fmla="*/ 6 w 6"/>
                    <a:gd name="T18" fmla="*/ 222 h 222"/>
                  </a:gdLst>
                  <a:ahLst/>
                  <a:cxnLst>
                    <a:cxn ang="T10">
                      <a:pos x="T0" y="T1"/>
                    </a:cxn>
                    <a:cxn ang="T11">
                      <a:pos x="T2" y="T3"/>
                    </a:cxn>
                    <a:cxn ang="T12">
                      <a:pos x="T4" y="T5"/>
                    </a:cxn>
                    <a:cxn ang="T13">
                      <a:pos x="T6" y="T7"/>
                    </a:cxn>
                    <a:cxn ang="T14">
                      <a:pos x="T8" y="T9"/>
                    </a:cxn>
                  </a:cxnLst>
                  <a:rect l="T15" t="T16" r="T17" b="T18"/>
                  <a:pathLst>
                    <a:path w="6" h="222">
                      <a:moveTo>
                        <a:pt x="0" y="0"/>
                      </a:moveTo>
                      <a:lnTo>
                        <a:pt x="6" y="12"/>
                      </a:lnTo>
                      <a:lnTo>
                        <a:pt x="6" y="222"/>
                      </a:lnTo>
                      <a:lnTo>
                        <a:pt x="0" y="22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95" name="Rectangle 106"/>
                <p:cNvSpPr>
                  <a:spLocks noChangeArrowheads="1"/>
                </p:cNvSpPr>
                <p:nvPr/>
              </p:nvSpPr>
              <p:spPr bwMode="auto">
                <a:xfrm>
                  <a:off x="2102" y="2674"/>
                  <a:ext cx="6" cy="22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96" name="Freeform 107"/>
                <p:cNvSpPr>
                  <a:spLocks/>
                </p:cNvSpPr>
                <p:nvPr/>
              </p:nvSpPr>
              <p:spPr bwMode="auto">
                <a:xfrm>
                  <a:off x="2108" y="2680"/>
                  <a:ext cx="6" cy="174"/>
                </a:xfrm>
                <a:custGeom>
                  <a:avLst/>
                  <a:gdLst>
                    <a:gd name="T0" fmla="*/ 6 w 6"/>
                    <a:gd name="T1" fmla="*/ 12 h 174"/>
                    <a:gd name="T2" fmla="*/ 0 w 6"/>
                    <a:gd name="T3" fmla="*/ 0 h 174"/>
                    <a:gd name="T4" fmla="*/ 0 w 6"/>
                    <a:gd name="T5" fmla="*/ 174 h 174"/>
                    <a:gd name="T6" fmla="*/ 6 w 6"/>
                    <a:gd name="T7" fmla="*/ 174 h 174"/>
                    <a:gd name="T8" fmla="*/ 6 w 6"/>
                    <a:gd name="T9" fmla="*/ 12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6" y="12"/>
                      </a:moveTo>
                      <a:lnTo>
                        <a:pt x="0" y="0"/>
                      </a:lnTo>
                      <a:lnTo>
                        <a:pt x="0" y="174"/>
                      </a:lnTo>
                      <a:lnTo>
                        <a:pt x="6" y="174"/>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97" name="Freeform 108"/>
                <p:cNvSpPr>
                  <a:spLocks/>
                </p:cNvSpPr>
                <p:nvPr/>
              </p:nvSpPr>
              <p:spPr bwMode="auto">
                <a:xfrm>
                  <a:off x="2108" y="2692"/>
                  <a:ext cx="6" cy="156"/>
                </a:xfrm>
                <a:custGeom>
                  <a:avLst/>
                  <a:gdLst>
                    <a:gd name="T0" fmla="*/ 0 w 6"/>
                    <a:gd name="T1" fmla="*/ 0 h 156"/>
                    <a:gd name="T2" fmla="*/ 0 w 6"/>
                    <a:gd name="T3" fmla="*/ 156 h 156"/>
                    <a:gd name="T4" fmla="*/ 6 w 6"/>
                    <a:gd name="T5" fmla="*/ 156 h 156"/>
                    <a:gd name="T6" fmla="*/ 6 w 6"/>
                    <a:gd name="T7" fmla="*/ 6 h 156"/>
                    <a:gd name="T8" fmla="*/ 0 w 6"/>
                    <a:gd name="T9" fmla="*/ 0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0" y="0"/>
                      </a:moveTo>
                      <a:lnTo>
                        <a:pt x="0" y="156"/>
                      </a:lnTo>
                      <a:lnTo>
                        <a:pt x="6" y="15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698" name="Group 109"/>
                <p:cNvGrpSpPr>
                  <a:grpSpLocks/>
                </p:cNvGrpSpPr>
                <p:nvPr/>
              </p:nvGrpSpPr>
              <p:grpSpPr bwMode="auto">
                <a:xfrm>
                  <a:off x="2108" y="2704"/>
                  <a:ext cx="12" cy="139"/>
                  <a:chOff x="2108" y="2704"/>
                  <a:chExt cx="12" cy="139"/>
                </a:xfrm>
              </p:grpSpPr>
              <p:sp>
                <p:nvSpPr>
                  <p:cNvPr id="1701" name="Line 110"/>
                  <p:cNvSpPr>
                    <a:spLocks noChangeShapeType="1"/>
                  </p:cNvSpPr>
                  <p:nvPr/>
                </p:nvSpPr>
                <p:spPr bwMode="auto">
                  <a:xfrm>
                    <a:off x="2108" y="270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2" name="Line 111"/>
                  <p:cNvSpPr>
                    <a:spLocks noChangeShapeType="1"/>
                  </p:cNvSpPr>
                  <p:nvPr/>
                </p:nvSpPr>
                <p:spPr bwMode="auto">
                  <a:xfrm>
                    <a:off x="2108" y="2722"/>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3" name="Line 112"/>
                  <p:cNvSpPr>
                    <a:spLocks noChangeShapeType="1"/>
                  </p:cNvSpPr>
                  <p:nvPr/>
                </p:nvSpPr>
                <p:spPr bwMode="auto">
                  <a:xfrm>
                    <a:off x="2108" y="273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4" name="Line 113"/>
                  <p:cNvSpPr>
                    <a:spLocks noChangeShapeType="1"/>
                  </p:cNvSpPr>
                  <p:nvPr/>
                </p:nvSpPr>
                <p:spPr bwMode="auto">
                  <a:xfrm>
                    <a:off x="2108" y="275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5" name="Line 114"/>
                  <p:cNvSpPr>
                    <a:spLocks noChangeShapeType="1"/>
                  </p:cNvSpPr>
                  <p:nvPr/>
                </p:nvSpPr>
                <p:spPr bwMode="auto">
                  <a:xfrm>
                    <a:off x="2108" y="276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6" name="Line 115"/>
                  <p:cNvSpPr>
                    <a:spLocks noChangeShapeType="1"/>
                  </p:cNvSpPr>
                  <p:nvPr/>
                </p:nvSpPr>
                <p:spPr bwMode="auto">
                  <a:xfrm>
                    <a:off x="2108" y="278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7" name="Line 116"/>
                  <p:cNvSpPr>
                    <a:spLocks noChangeShapeType="1"/>
                  </p:cNvSpPr>
                  <p:nvPr/>
                </p:nvSpPr>
                <p:spPr bwMode="auto">
                  <a:xfrm>
                    <a:off x="2108" y="2794"/>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8" name="Line 117"/>
                  <p:cNvSpPr>
                    <a:spLocks noChangeShapeType="1"/>
                  </p:cNvSpPr>
                  <p:nvPr/>
                </p:nvSpPr>
                <p:spPr bwMode="auto">
                  <a:xfrm>
                    <a:off x="2108" y="281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09" name="Line 118"/>
                  <p:cNvSpPr>
                    <a:spLocks noChangeShapeType="1"/>
                  </p:cNvSpPr>
                  <p:nvPr/>
                </p:nvSpPr>
                <p:spPr bwMode="auto">
                  <a:xfrm>
                    <a:off x="2108" y="282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710" name="Line 119"/>
                  <p:cNvSpPr>
                    <a:spLocks noChangeShapeType="1"/>
                  </p:cNvSpPr>
                  <p:nvPr/>
                </p:nvSpPr>
                <p:spPr bwMode="auto">
                  <a:xfrm>
                    <a:off x="2108" y="284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99" name="Rectangle 120"/>
                <p:cNvSpPr>
                  <a:spLocks noChangeArrowheads="1"/>
                </p:cNvSpPr>
                <p:nvPr/>
              </p:nvSpPr>
              <p:spPr bwMode="auto">
                <a:xfrm>
                  <a:off x="2108"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700" name="Freeform 121"/>
                <p:cNvSpPr>
                  <a:spLocks/>
                </p:cNvSpPr>
                <p:nvPr/>
              </p:nvSpPr>
              <p:spPr bwMode="auto">
                <a:xfrm>
                  <a:off x="2108"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78" name="Group 122"/>
              <p:cNvGrpSpPr>
                <a:grpSpLocks/>
              </p:cNvGrpSpPr>
              <p:nvPr/>
            </p:nvGrpSpPr>
            <p:grpSpPr bwMode="auto">
              <a:xfrm>
                <a:off x="2120" y="2680"/>
                <a:ext cx="12" cy="216"/>
                <a:chOff x="2120" y="2680"/>
                <a:chExt cx="12" cy="216"/>
              </a:xfrm>
            </p:grpSpPr>
            <p:sp>
              <p:nvSpPr>
                <p:cNvPr id="1677" name="Freeform 123"/>
                <p:cNvSpPr>
                  <a:spLocks/>
                </p:cNvSpPr>
                <p:nvPr/>
              </p:nvSpPr>
              <p:spPr bwMode="auto">
                <a:xfrm>
                  <a:off x="2120" y="2680"/>
                  <a:ext cx="12" cy="216"/>
                </a:xfrm>
                <a:custGeom>
                  <a:avLst/>
                  <a:gdLst>
                    <a:gd name="T0" fmla="*/ 0 w 12"/>
                    <a:gd name="T1" fmla="*/ 0 h 216"/>
                    <a:gd name="T2" fmla="*/ 12 w 12"/>
                    <a:gd name="T3" fmla="*/ 12 h 216"/>
                    <a:gd name="T4" fmla="*/ 12 w 12"/>
                    <a:gd name="T5" fmla="*/ 216 h 216"/>
                    <a:gd name="T6" fmla="*/ 0 w 12"/>
                    <a:gd name="T7" fmla="*/ 216 h 216"/>
                    <a:gd name="T8" fmla="*/ 0 w 12"/>
                    <a:gd name="T9" fmla="*/ 0 h 216"/>
                    <a:gd name="T10" fmla="*/ 0 60000 65536"/>
                    <a:gd name="T11" fmla="*/ 0 60000 65536"/>
                    <a:gd name="T12" fmla="*/ 0 60000 65536"/>
                    <a:gd name="T13" fmla="*/ 0 60000 65536"/>
                    <a:gd name="T14" fmla="*/ 0 60000 65536"/>
                    <a:gd name="T15" fmla="*/ 0 w 12"/>
                    <a:gd name="T16" fmla="*/ 0 h 216"/>
                    <a:gd name="T17" fmla="*/ 12 w 12"/>
                    <a:gd name="T18" fmla="*/ 216 h 216"/>
                  </a:gdLst>
                  <a:ahLst/>
                  <a:cxnLst>
                    <a:cxn ang="T10">
                      <a:pos x="T0" y="T1"/>
                    </a:cxn>
                    <a:cxn ang="T11">
                      <a:pos x="T2" y="T3"/>
                    </a:cxn>
                    <a:cxn ang="T12">
                      <a:pos x="T4" y="T5"/>
                    </a:cxn>
                    <a:cxn ang="T13">
                      <a:pos x="T6" y="T7"/>
                    </a:cxn>
                    <a:cxn ang="T14">
                      <a:pos x="T8" y="T9"/>
                    </a:cxn>
                  </a:cxnLst>
                  <a:rect l="T15" t="T16" r="T17" b="T18"/>
                  <a:pathLst>
                    <a:path w="12" h="216">
                      <a:moveTo>
                        <a:pt x="0" y="0"/>
                      </a:moveTo>
                      <a:lnTo>
                        <a:pt x="12" y="12"/>
                      </a:lnTo>
                      <a:lnTo>
                        <a:pt x="12" y="216"/>
                      </a:lnTo>
                      <a:lnTo>
                        <a:pt x="0" y="21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78" name="Rectangle 124"/>
                <p:cNvSpPr>
                  <a:spLocks noChangeArrowheads="1"/>
                </p:cNvSpPr>
                <p:nvPr/>
              </p:nvSpPr>
              <p:spPr bwMode="auto">
                <a:xfrm>
                  <a:off x="2120" y="2680"/>
                  <a:ext cx="6" cy="21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79" name="Freeform 125"/>
                <p:cNvSpPr>
                  <a:spLocks/>
                </p:cNvSpPr>
                <p:nvPr/>
              </p:nvSpPr>
              <p:spPr bwMode="auto">
                <a:xfrm>
                  <a:off x="2120" y="2686"/>
                  <a:ext cx="12" cy="168"/>
                </a:xfrm>
                <a:custGeom>
                  <a:avLst/>
                  <a:gdLst>
                    <a:gd name="T0" fmla="*/ 12 w 12"/>
                    <a:gd name="T1" fmla="*/ 12 h 168"/>
                    <a:gd name="T2" fmla="*/ 0 w 12"/>
                    <a:gd name="T3" fmla="*/ 0 h 168"/>
                    <a:gd name="T4" fmla="*/ 0 w 12"/>
                    <a:gd name="T5" fmla="*/ 168 h 168"/>
                    <a:gd name="T6" fmla="*/ 12 w 12"/>
                    <a:gd name="T7" fmla="*/ 168 h 168"/>
                    <a:gd name="T8" fmla="*/ 12 w 12"/>
                    <a:gd name="T9" fmla="*/ 12 h 168"/>
                    <a:gd name="T10" fmla="*/ 0 60000 65536"/>
                    <a:gd name="T11" fmla="*/ 0 60000 65536"/>
                    <a:gd name="T12" fmla="*/ 0 60000 65536"/>
                    <a:gd name="T13" fmla="*/ 0 60000 65536"/>
                    <a:gd name="T14" fmla="*/ 0 60000 65536"/>
                    <a:gd name="T15" fmla="*/ 0 w 12"/>
                    <a:gd name="T16" fmla="*/ 0 h 168"/>
                    <a:gd name="T17" fmla="*/ 12 w 12"/>
                    <a:gd name="T18" fmla="*/ 168 h 168"/>
                  </a:gdLst>
                  <a:ahLst/>
                  <a:cxnLst>
                    <a:cxn ang="T10">
                      <a:pos x="T0" y="T1"/>
                    </a:cxn>
                    <a:cxn ang="T11">
                      <a:pos x="T2" y="T3"/>
                    </a:cxn>
                    <a:cxn ang="T12">
                      <a:pos x="T4" y="T5"/>
                    </a:cxn>
                    <a:cxn ang="T13">
                      <a:pos x="T6" y="T7"/>
                    </a:cxn>
                    <a:cxn ang="T14">
                      <a:pos x="T8" y="T9"/>
                    </a:cxn>
                  </a:cxnLst>
                  <a:rect l="T15" t="T16" r="T17" b="T18"/>
                  <a:pathLst>
                    <a:path w="12" h="168">
                      <a:moveTo>
                        <a:pt x="12" y="12"/>
                      </a:moveTo>
                      <a:lnTo>
                        <a:pt x="0" y="0"/>
                      </a:lnTo>
                      <a:lnTo>
                        <a:pt x="0" y="168"/>
                      </a:lnTo>
                      <a:lnTo>
                        <a:pt x="12" y="168"/>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80" name="Freeform 126"/>
                <p:cNvSpPr>
                  <a:spLocks/>
                </p:cNvSpPr>
                <p:nvPr/>
              </p:nvSpPr>
              <p:spPr bwMode="auto">
                <a:xfrm>
                  <a:off x="2126" y="2698"/>
                  <a:ext cx="6" cy="150"/>
                </a:xfrm>
                <a:custGeom>
                  <a:avLst/>
                  <a:gdLst>
                    <a:gd name="T0" fmla="*/ 0 w 6"/>
                    <a:gd name="T1" fmla="*/ 0 h 150"/>
                    <a:gd name="T2" fmla="*/ 0 w 6"/>
                    <a:gd name="T3" fmla="*/ 150 h 150"/>
                    <a:gd name="T4" fmla="*/ 6 w 6"/>
                    <a:gd name="T5" fmla="*/ 150 h 150"/>
                    <a:gd name="T6" fmla="*/ 6 w 6"/>
                    <a:gd name="T7" fmla="*/ 6 h 150"/>
                    <a:gd name="T8" fmla="*/ 0 w 6"/>
                    <a:gd name="T9" fmla="*/ 0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0" y="0"/>
                      </a:moveTo>
                      <a:lnTo>
                        <a:pt x="0" y="150"/>
                      </a:lnTo>
                      <a:lnTo>
                        <a:pt x="6" y="15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681" name="Group 127"/>
                <p:cNvGrpSpPr>
                  <a:grpSpLocks/>
                </p:cNvGrpSpPr>
                <p:nvPr/>
              </p:nvGrpSpPr>
              <p:grpSpPr bwMode="auto">
                <a:xfrm>
                  <a:off x="2126" y="2710"/>
                  <a:ext cx="6" cy="133"/>
                  <a:chOff x="2126" y="2710"/>
                  <a:chExt cx="6" cy="133"/>
                </a:xfrm>
              </p:grpSpPr>
              <p:sp>
                <p:nvSpPr>
                  <p:cNvPr id="1684" name="Line 128"/>
                  <p:cNvSpPr>
                    <a:spLocks noChangeShapeType="1"/>
                  </p:cNvSpPr>
                  <p:nvPr/>
                </p:nvSpPr>
                <p:spPr bwMode="auto">
                  <a:xfrm>
                    <a:off x="2126" y="271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85" name="Line 129"/>
                  <p:cNvSpPr>
                    <a:spLocks noChangeShapeType="1"/>
                  </p:cNvSpPr>
                  <p:nvPr/>
                </p:nvSpPr>
                <p:spPr bwMode="auto">
                  <a:xfrm>
                    <a:off x="2126" y="272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86" name="Line 130"/>
                  <p:cNvSpPr>
                    <a:spLocks noChangeShapeType="1"/>
                  </p:cNvSpPr>
                  <p:nvPr/>
                </p:nvSpPr>
                <p:spPr bwMode="auto">
                  <a:xfrm>
                    <a:off x="2126"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87" name="Line 131"/>
                  <p:cNvSpPr>
                    <a:spLocks noChangeShapeType="1"/>
                  </p:cNvSpPr>
                  <p:nvPr/>
                </p:nvSpPr>
                <p:spPr bwMode="auto">
                  <a:xfrm>
                    <a:off x="2126"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88" name="Line 132"/>
                  <p:cNvSpPr>
                    <a:spLocks noChangeShapeType="1"/>
                  </p:cNvSpPr>
                  <p:nvPr/>
                </p:nvSpPr>
                <p:spPr bwMode="auto">
                  <a:xfrm>
                    <a:off x="2126" y="277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89" name="Line 133"/>
                  <p:cNvSpPr>
                    <a:spLocks noChangeShapeType="1"/>
                  </p:cNvSpPr>
                  <p:nvPr/>
                </p:nvSpPr>
                <p:spPr bwMode="auto">
                  <a:xfrm>
                    <a:off x="2126" y="278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90" name="Line 134"/>
                  <p:cNvSpPr>
                    <a:spLocks noChangeShapeType="1"/>
                  </p:cNvSpPr>
                  <p:nvPr/>
                </p:nvSpPr>
                <p:spPr bwMode="auto">
                  <a:xfrm>
                    <a:off x="2126"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91" name="Line 135"/>
                  <p:cNvSpPr>
                    <a:spLocks noChangeShapeType="1"/>
                  </p:cNvSpPr>
                  <p:nvPr/>
                </p:nvSpPr>
                <p:spPr bwMode="auto">
                  <a:xfrm>
                    <a:off x="2126" y="281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92" name="Line 136"/>
                  <p:cNvSpPr>
                    <a:spLocks noChangeShapeType="1"/>
                  </p:cNvSpPr>
                  <p:nvPr/>
                </p:nvSpPr>
                <p:spPr bwMode="auto">
                  <a:xfrm>
                    <a:off x="2126" y="282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93" name="Line 137"/>
                  <p:cNvSpPr>
                    <a:spLocks noChangeShapeType="1"/>
                  </p:cNvSpPr>
                  <p:nvPr/>
                </p:nvSpPr>
                <p:spPr bwMode="auto">
                  <a:xfrm>
                    <a:off x="2126"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82" name="Rectangle 138"/>
                <p:cNvSpPr>
                  <a:spLocks noChangeArrowheads="1"/>
                </p:cNvSpPr>
                <p:nvPr/>
              </p:nvSpPr>
              <p:spPr bwMode="auto">
                <a:xfrm>
                  <a:off x="212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83" name="Freeform 139"/>
                <p:cNvSpPr>
                  <a:spLocks/>
                </p:cNvSpPr>
                <p:nvPr/>
              </p:nvSpPr>
              <p:spPr bwMode="auto">
                <a:xfrm>
                  <a:off x="2120"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79" name="Group 140"/>
              <p:cNvGrpSpPr>
                <a:grpSpLocks/>
              </p:cNvGrpSpPr>
              <p:nvPr/>
            </p:nvGrpSpPr>
            <p:grpSpPr bwMode="auto">
              <a:xfrm>
                <a:off x="2132" y="2692"/>
                <a:ext cx="12" cy="204"/>
                <a:chOff x="2132" y="2692"/>
                <a:chExt cx="12" cy="204"/>
              </a:xfrm>
            </p:grpSpPr>
            <p:sp>
              <p:nvSpPr>
                <p:cNvPr id="1660" name="Freeform 141"/>
                <p:cNvSpPr>
                  <a:spLocks/>
                </p:cNvSpPr>
                <p:nvPr/>
              </p:nvSpPr>
              <p:spPr bwMode="auto">
                <a:xfrm>
                  <a:off x="2132" y="2692"/>
                  <a:ext cx="12" cy="204"/>
                </a:xfrm>
                <a:custGeom>
                  <a:avLst/>
                  <a:gdLst>
                    <a:gd name="T0" fmla="*/ 0 w 12"/>
                    <a:gd name="T1" fmla="*/ 0 h 204"/>
                    <a:gd name="T2" fmla="*/ 12 w 12"/>
                    <a:gd name="T3" fmla="*/ 6 h 204"/>
                    <a:gd name="T4" fmla="*/ 12 w 12"/>
                    <a:gd name="T5" fmla="*/ 204 h 204"/>
                    <a:gd name="T6" fmla="*/ 0 w 12"/>
                    <a:gd name="T7" fmla="*/ 204 h 204"/>
                    <a:gd name="T8" fmla="*/ 0 w 12"/>
                    <a:gd name="T9" fmla="*/ 0 h 204"/>
                    <a:gd name="T10" fmla="*/ 0 60000 65536"/>
                    <a:gd name="T11" fmla="*/ 0 60000 65536"/>
                    <a:gd name="T12" fmla="*/ 0 60000 65536"/>
                    <a:gd name="T13" fmla="*/ 0 60000 65536"/>
                    <a:gd name="T14" fmla="*/ 0 60000 65536"/>
                    <a:gd name="T15" fmla="*/ 0 w 12"/>
                    <a:gd name="T16" fmla="*/ 0 h 204"/>
                    <a:gd name="T17" fmla="*/ 12 w 12"/>
                    <a:gd name="T18" fmla="*/ 204 h 204"/>
                  </a:gdLst>
                  <a:ahLst/>
                  <a:cxnLst>
                    <a:cxn ang="T10">
                      <a:pos x="T0" y="T1"/>
                    </a:cxn>
                    <a:cxn ang="T11">
                      <a:pos x="T2" y="T3"/>
                    </a:cxn>
                    <a:cxn ang="T12">
                      <a:pos x="T4" y="T5"/>
                    </a:cxn>
                    <a:cxn ang="T13">
                      <a:pos x="T6" y="T7"/>
                    </a:cxn>
                    <a:cxn ang="T14">
                      <a:pos x="T8" y="T9"/>
                    </a:cxn>
                  </a:cxnLst>
                  <a:rect l="T15" t="T16" r="T17" b="T18"/>
                  <a:pathLst>
                    <a:path w="12" h="204">
                      <a:moveTo>
                        <a:pt x="0" y="0"/>
                      </a:moveTo>
                      <a:lnTo>
                        <a:pt x="12" y="6"/>
                      </a:lnTo>
                      <a:lnTo>
                        <a:pt x="12" y="204"/>
                      </a:lnTo>
                      <a:lnTo>
                        <a:pt x="0" y="20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61" name="Rectangle 142"/>
                <p:cNvSpPr>
                  <a:spLocks noChangeArrowheads="1"/>
                </p:cNvSpPr>
                <p:nvPr/>
              </p:nvSpPr>
              <p:spPr bwMode="auto">
                <a:xfrm>
                  <a:off x="2132" y="2692"/>
                  <a:ext cx="6" cy="20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62" name="Freeform 143"/>
                <p:cNvSpPr>
                  <a:spLocks/>
                </p:cNvSpPr>
                <p:nvPr/>
              </p:nvSpPr>
              <p:spPr bwMode="auto">
                <a:xfrm>
                  <a:off x="2132" y="2692"/>
                  <a:ext cx="12" cy="162"/>
                </a:xfrm>
                <a:custGeom>
                  <a:avLst/>
                  <a:gdLst>
                    <a:gd name="T0" fmla="*/ 12 w 12"/>
                    <a:gd name="T1" fmla="*/ 12 h 162"/>
                    <a:gd name="T2" fmla="*/ 0 w 12"/>
                    <a:gd name="T3" fmla="*/ 0 h 162"/>
                    <a:gd name="T4" fmla="*/ 0 w 12"/>
                    <a:gd name="T5" fmla="*/ 162 h 162"/>
                    <a:gd name="T6" fmla="*/ 12 w 12"/>
                    <a:gd name="T7" fmla="*/ 162 h 162"/>
                    <a:gd name="T8" fmla="*/ 12 w 12"/>
                    <a:gd name="T9" fmla="*/ 12 h 162"/>
                    <a:gd name="T10" fmla="*/ 0 60000 65536"/>
                    <a:gd name="T11" fmla="*/ 0 60000 65536"/>
                    <a:gd name="T12" fmla="*/ 0 60000 65536"/>
                    <a:gd name="T13" fmla="*/ 0 60000 65536"/>
                    <a:gd name="T14" fmla="*/ 0 60000 65536"/>
                    <a:gd name="T15" fmla="*/ 0 w 12"/>
                    <a:gd name="T16" fmla="*/ 0 h 162"/>
                    <a:gd name="T17" fmla="*/ 12 w 12"/>
                    <a:gd name="T18" fmla="*/ 162 h 162"/>
                  </a:gdLst>
                  <a:ahLst/>
                  <a:cxnLst>
                    <a:cxn ang="T10">
                      <a:pos x="T0" y="T1"/>
                    </a:cxn>
                    <a:cxn ang="T11">
                      <a:pos x="T2" y="T3"/>
                    </a:cxn>
                    <a:cxn ang="T12">
                      <a:pos x="T4" y="T5"/>
                    </a:cxn>
                    <a:cxn ang="T13">
                      <a:pos x="T6" y="T7"/>
                    </a:cxn>
                    <a:cxn ang="T14">
                      <a:pos x="T8" y="T9"/>
                    </a:cxn>
                  </a:cxnLst>
                  <a:rect l="T15" t="T16" r="T17" b="T18"/>
                  <a:pathLst>
                    <a:path w="12" h="162">
                      <a:moveTo>
                        <a:pt x="12" y="12"/>
                      </a:moveTo>
                      <a:lnTo>
                        <a:pt x="0" y="0"/>
                      </a:lnTo>
                      <a:lnTo>
                        <a:pt x="0" y="162"/>
                      </a:lnTo>
                      <a:lnTo>
                        <a:pt x="12" y="162"/>
                      </a:lnTo>
                      <a:lnTo>
                        <a:pt x="12"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63" name="Freeform 144"/>
                <p:cNvSpPr>
                  <a:spLocks/>
                </p:cNvSpPr>
                <p:nvPr/>
              </p:nvSpPr>
              <p:spPr bwMode="auto">
                <a:xfrm>
                  <a:off x="2138" y="2704"/>
                  <a:ext cx="6" cy="150"/>
                </a:xfrm>
                <a:custGeom>
                  <a:avLst/>
                  <a:gdLst>
                    <a:gd name="T0" fmla="*/ 0 w 6"/>
                    <a:gd name="T1" fmla="*/ 0 h 150"/>
                    <a:gd name="T2" fmla="*/ 0 w 6"/>
                    <a:gd name="T3" fmla="*/ 150 h 150"/>
                    <a:gd name="T4" fmla="*/ 6 w 6"/>
                    <a:gd name="T5" fmla="*/ 150 h 150"/>
                    <a:gd name="T6" fmla="*/ 6 w 6"/>
                    <a:gd name="T7" fmla="*/ 6 h 150"/>
                    <a:gd name="T8" fmla="*/ 0 w 6"/>
                    <a:gd name="T9" fmla="*/ 0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0" y="0"/>
                      </a:moveTo>
                      <a:lnTo>
                        <a:pt x="0" y="150"/>
                      </a:lnTo>
                      <a:lnTo>
                        <a:pt x="6" y="15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664" name="Group 145"/>
                <p:cNvGrpSpPr>
                  <a:grpSpLocks/>
                </p:cNvGrpSpPr>
                <p:nvPr/>
              </p:nvGrpSpPr>
              <p:grpSpPr bwMode="auto">
                <a:xfrm>
                  <a:off x="2138" y="2716"/>
                  <a:ext cx="6" cy="127"/>
                  <a:chOff x="2138" y="2716"/>
                  <a:chExt cx="6" cy="127"/>
                </a:xfrm>
              </p:grpSpPr>
              <p:sp>
                <p:nvSpPr>
                  <p:cNvPr id="1667" name="Line 146"/>
                  <p:cNvSpPr>
                    <a:spLocks noChangeShapeType="1"/>
                  </p:cNvSpPr>
                  <p:nvPr/>
                </p:nvSpPr>
                <p:spPr bwMode="auto">
                  <a:xfrm>
                    <a:off x="2138" y="271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68" name="Line 147"/>
                  <p:cNvSpPr>
                    <a:spLocks noChangeShapeType="1"/>
                  </p:cNvSpPr>
                  <p:nvPr/>
                </p:nvSpPr>
                <p:spPr bwMode="auto">
                  <a:xfrm>
                    <a:off x="2138"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69" name="Line 148"/>
                  <p:cNvSpPr>
                    <a:spLocks noChangeShapeType="1"/>
                  </p:cNvSpPr>
                  <p:nvPr/>
                </p:nvSpPr>
                <p:spPr bwMode="auto">
                  <a:xfrm>
                    <a:off x="2138" y="274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0" name="Line 149"/>
                  <p:cNvSpPr>
                    <a:spLocks noChangeShapeType="1"/>
                  </p:cNvSpPr>
                  <p:nvPr/>
                </p:nvSpPr>
                <p:spPr bwMode="auto">
                  <a:xfrm>
                    <a:off x="2138"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1" name="Line 150"/>
                  <p:cNvSpPr>
                    <a:spLocks noChangeShapeType="1"/>
                  </p:cNvSpPr>
                  <p:nvPr/>
                </p:nvSpPr>
                <p:spPr bwMode="auto">
                  <a:xfrm>
                    <a:off x="213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2" name="Line 151"/>
                  <p:cNvSpPr>
                    <a:spLocks noChangeShapeType="1"/>
                  </p:cNvSpPr>
                  <p:nvPr/>
                </p:nvSpPr>
                <p:spPr bwMode="auto">
                  <a:xfrm>
                    <a:off x="2138"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3" name="Line 152"/>
                  <p:cNvSpPr>
                    <a:spLocks noChangeShapeType="1"/>
                  </p:cNvSpPr>
                  <p:nvPr/>
                </p:nvSpPr>
                <p:spPr bwMode="auto">
                  <a:xfrm>
                    <a:off x="2138"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4" name="Line 153"/>
                  <p:cNvSpPr>
                    <a:spLocks noChangeShapeType="1"/>
                  </p:cNvSpPr>
                  <p:nvPr/>
                </p:nvSpPr>
                <p:spPr bwMode="auto">
                  <a:xfrm>
                    <a:off x="213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5" name="Line 154"/>
                  <p:cNvSpPr>
                    <a:spLocks noChangeShapeType="1"/>
                  </p:cNvSpPr>
                  <p:nvPr/>
                </p:nvSpPr>
                <p:spPr bwMode="auto">
                  <a:xfrm>
                    <a:off x="2138"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76" name="Line 155"/>
                  <p:cNvSpPr>
                    <a:spLocks noChangeShapeType="1"/>
                  </p:cNvSpPr>
                  <p:nvPr/>
                </p:nvSpPr>
                <p:spPr bwMode="auto">
                  <a:xfrm>
                    <a:off x="2138"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65" name="Rectangle 156"/>
                <p:cNvSpPr>
                  <a:spLocks noChangeArrowheads="1"/>
                </p:cNvSpPr>
                <p:nvPr/>
              </p:nvSpPr>
              <p:spPr bwMode="auto">
                <a:xfrm>
                  <a:off x="2132" y="2884"/>
                  <a:ext cx="12"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66" name="Freeform 157"/>
                <p:cNvSpPr>
                  <a:spLocks/>
                </p:cNvSpPr>
                <p:nvPr/>
              </p:nvSpPr>
              <p:spPr bwMode="auto">
                <a:xfrm>
                  <a:off x="2138"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0" name="Group 158"/>
              <p:cNvGrpSpPr>
                <a:grpSpLocks/>
              </p:cNvGrpSpPr>
              <p:nvPr/>
            </p:nvGrpSpPr>
            <p:grpSpPr bwMode="auto">
              <a:xfrm>
                <a:off x="2144" y="2692"/>
                <a:ext cx="18" cy="204"/>
                <a:chOff x="2144" y="2692"/>
                <a:chExt cx="18" cy="204"/>
              </a:xfrm>
            </p:grpSpPr>
            <p:sp>
              <p:nvSpPr>
                <p:cNvPr id="1643" name="Freeform 159"/>
                <p:cNvSpPr>
                  <a:spLocks/>
                </p:cNvSpPr>
                <p:nvPr/>
              </p:nvSpPr>
              <p:spPr bwMode="auto">
                <a:xfrm>
                  <a:off x="2150" y="2692"/>
                  <a:ext cx="6" cy="204"/>
                </a:xfrm>
                <a:custGeom>
                  <a:avLst/>
                  <a:gdLst>
                    <a:gd name="T0" fmla="*/ 0 w 6"/>
                    <a:gd name="T1" fmla="*/ 0 h 204"/>
                    <a:gd name="T2" fmla="*/ 6 w 6"/>
                    <a:gd name="T3" fmla="*/ 12 h 204"/>
                    <a:gd name="T4" fmla="*/ 6 w 6"/>
                    <a:gd name="T5" fmla="*/ 204 h 204"/>
                    <a:gd name="T6" fmla="*/ 0 w 6"/>
                    <a:gd name="T7" fmla="*/ 204 h 204"/>
                    <a:gd name="T8" fmla="*/ 0 w 6"/>
                    <a:gd name="T9" fmla="*/ 0 h 204"/>
                    <a:gd name="T10" fmla="*/ 0 60000 65536"/>
                    <a:gd name="T11" fmla="*/ 0 60000 65536"/>
                    <a:gd name="T12" fmla="*/ 0 60000 65536"/>
                    <a:gd name="T13" fmla="*/ 0 60000 65536"/>
                    <a:gd name="T14" fmla="*/ 0 60000 65536"/>
                    <a:gd name="T15" fmla="*/ 0 w 6"/>
                    <a:gd name="T16" fmla="*/ 0 h 204"/>
                    <a:gd name="T17" fmla="*/ 6 w 6"/>
                    <a:gd name="T18" fmla="*/ 204 h 204"/>
                  </a:gdLst>
                  <a:ahLst/>
                  <a:cxnLst>
                    <a:cxn ang="T10">
                      <a:pos x="T0" y="T1"/>
                    </a:cxn>
                    <a:cxn ang="T11">
                      <a:pos x="T2" y="T3"/>
                    </a:cxn>
                    <a:cxn ang="T12">
                      <a:pos x="T4" y="T5"/>
                    </a:cxn>
                    <a:cxn ang="T13">
                      <a:pos x="T6" y="T7"/>
                    </a:cxn>
                    <a:cxn ang="T14">
                      <a:pos x="T8" y="T9"/>
                    </a:cxn>
                  </a:cxnLst>
                  <a:rect l="T15" t="T16" r="T17" b="T18"/>
                  <a:pathLst>
                    <a:path w="6" h="204">
                      <a:moveTo>
                        <a:pt x="0" y="0"/>
                      </a:moveTo>
                      <a:lnTo>
                        <a:pt x="6" y="12"/>
                      </a:lnTo>
                      <a:lnTo>
                        <a:pt x="6" y="204"/>
                      </a:lnTo>
                      <a:lnTo>
                        <a:pt x="0" y="20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44" name="Rectangle 160"/>
                <p:cNvSpPr>
                  <a:spLocks noChangeArrowheads="1"/>
                </p:cNvSpPr>
                <p:nvPr/>
              </p:nvSpPr>
              <p:spPr bwMode="auto">
                <a:xfrm>
                  <a:off x="2144" y="2692"/>
                  <a:ext cx="6" cy="204"/>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45" name="Freeform 161"/>
                <p:cNvSpPr>
                  <a:spLocks/>
                </p:cNvSpPr>
                <p:nvPr/>
              </p:nvSpPr>
              <p:spPr bwMode="auto">
                <a:xfrm>
                  <a:off x="2150" y="2698"/>
                  <a:ext cx="6" cy="162"/>
                </a:xfrm>
                <a:custGeom>
                  <a:avLst/>
                  <a:gdLst>
                    <a:gd name="T0" fmla="*/ 6 w 6"/>
                    <a:gd name="T1" fmla="*/ 12 h 162"/>
                    <a:gd name="T2" fmla="*/ 0 w 6"/>
                    <a:gd name="T3" fmla="*/ 0 h 162"/>
                    <a:gd name="T4" fmla="*/ 0 w 6"/>
                    <a:gd name="T5" fmla="*/ 162 h 162"/>
                    <a:gd name="T6" fmla="*/ 6 w 6"/>
                    <a:gd name="T7" fmla="*/ 162 h 162"/>
                    <a:gd name="T8" fmla="*/ 6 w 6"/>
                    <a:gd name="T9" fmla="*/ 12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6" y="12"/>
                      </a:moveTo>
                      <a:lnTo>
                        <a:pt x="0" y="0"/>
                      </a:lnTo>
                      <a:lnTo>
                        <a:pt x="0" y="162"/>
                      </a:lnTo>
                      <a:lnTo>
                        <a:pt x="6" y="162"/>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46" name="Rectangle 162"/>
                <p:cNvSpPr>
                  <a:spLocks noChangeArrowheads="1"/>
                </p:cNvSpPr>
                <p:nvPr/>
              </p:nvSpPr>
              <p:spPr bwMode="auto">
                <a:xfrm>
                  <a:off x="2150" y="2710"/>
                  <a:ext cx="6" cy="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nvGrpSpPr>
                <p:cNvPr id="1647" name="Group 163"/>
                <p:cNvGrpSpPr>
                  <a:grpSpLocks/>
                </p:cNvGrpSpPr>
                <p:nvPr/>
              </p:nvGrpSpPr>
              <p:grpSpPr bwMode="auto">
                <a:xfrm>
                  <a:off x="2150" y="2722"/>
                  <a:ext cx="12" cy="121"/>
                  <a:chOff x="2150" y="2722"/>
                  <a:chExt cx="12" cy="121"/>
                </a:xfrm>
              </p:grpSpPr>
              <p:sp>
                <p:nvSpPr>
                  <p:cNvPr id="1650" name="Line 164"/>
                  <p:cNvSpPr>
                    <a:spLocks noChangeShapeType="1"/>
                  </p:cNvSpPr>
                  <p:nvPr/>
                </p:nvSpPr>
                <p:spPr bwMode="auto">
                  <a:xfrm>
                    <a:off x="2150" y="272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1" name="Line 165"/>
                  <p:cNvSpPr>
                    <a:spLocks noChangeShapeType="1"/>
                  </p:cNvSpPr>
                  <p:nvPr/>
                </p:nvSpPr>
                <p:spPr bwMode="auto">
                  <a:xfrm>
                    <a:off x="2150" y="273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2" name="Line 166"/>
                  <p:cNvSpPr>
                    <a:spLocks noChangeShapeType="1"/>
                  </p:cNvSpPr>
                  <p:nvPr/>
                </p:nvSpPr>
                <p:spPr bwMode="auto">
                  <a:xfrm>
                    <a:off x="2150" y="2746"/>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3" name="Line 167"/>
                  <p:cNvSpPr>
                    <a:spLocks noChangeShapeType="1"/>
                  </p:cNvSpPr>
                  <p:nvPr/>
                </p:nvSpPr>
                <p:spPr bwMode="auto">
                  <a:xfrm>
                    <a:off x="2150" y="276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4" name="Line 168"/>
                  <p:cNvSpPr>
                    <a:spLocks noChangeShapeType="1"/>
                  </p:cNvSpPr>
                  <p:nvPr/>
                </p:nvSpPr>
                <p:spPr bwMode="auto">
                  <a:xfrm>
                    <a:off x="2150" y="277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5" name="Line 169"/>
                  <p:cNvSpPr>
                    <a:spLocks noChangeShapeType="1"/>
                  </p:cNvSpPr>
                  <p:nvPr/>
                </p:nvSpPr>
                <p:spPr bwMode="auto">
                  <a:xfrm>
                    <a:off x="2150" y="2788"/>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6" name="Line 170"/>
                  <p:cNvSpPr>
                    <a:spLocks noChangeShapeType="1"/>
                  </p:cNvSpPr>
                  <p:nvPr/>
                </p:nvSpPr>
                <p:spPr bwMode="auto">
                  <a:xfrm>
                    <a:off x="2150" y="2800"/>
                    <a:ext cx="12"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7" name="Line 171"/>
                  <p:cNvSpPr>
                    <a:spLocks noChangeShapeType="1"/>
                  </p:cNvSpPr>
                  <p:nvPr/>
                </p:nvSpPr>
                <p:spPr bwMode="auto">
                  <a:xfrm>
                    <a:off x="2150" y="281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8" name="Line 172"/>
                  <p:cNvSpPr>
                    <a:spLocks noChangeShapeType="1"/>
                  </p:cNvSpPr>
                  <p:nvPr/>
                </p:nvSpPr>
                <p:spPr bwMode="auto">
                  <a:xfrm>
                    <a:off x="2150"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59" name="Line 173"/>
                  <p:cNvSpPr>
                    <a:spLocks noChangeShapeType="1"/>
                  </p:cNvSpPr>
                  <p:nvPr/>
                </p:nvSpPr>
                <p:spPr bwMode="auto">
                  <a:xfrm>
                    <a:off x="2150" y="284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48" name="Rectangle 174"/>
                <p:cNvSpPr>
                  <a:spLocks noChangeArrowheads="1"/>
                </p:cNvSpPr>
                <p:nvPr/>
              </p:nvSpPr>
              <p:spPr bwMode="auto">
                <a:xfrm>
                  <a:off x="2150"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49" name="Freeform 175"/>
                <p:cNvSpPr>
                  <a:spLocks/>
                </p:cNvSpPr>
                <p:nvPr/>
              </p:nvSpPr>
              <p:spPr bwMode="auto">
                <a:xfrm>
                  <a:off x="2150" y="2884"/>
                  <a:ext cx="6" cy="12"/>
                </a:xfrm>
                <a:custGeom>
                  <a:avLst/>
                  <a:gdLst>
                    <a:gd name="T0" fmla="*/ 0 w 6"/>
                    <a:gd name="T1" fmla="*/ 12 h 12"/>
                    <a:gd name="T2" fmla="*/ 0 w 6"/>
                    <a:gd name="T3" fmla="*/ 0 h 12"/>
                    <a:gd name="T4" fmla="*/ 0 w 6"/>
                    <a:gd name="T5" fmla="*/ 0 h 12"/>
                    <a:gd name="T6" fmla="*/ 0 w 6"/>
                    <a:gd name="T7" fmla="*/ 0 h 12"/>
                    <a:gd name="T8" fmla="*/ 6 w 6"/>
                    <a:gd name="T9" fmla="*/ 0 h 12"/>
                    <a:gd name="T10" fmla="*/ 6 w 6"/>
                    <a:gd name="T11" fmla="*/ 12 h 12"/>
                    <a:gd name="T12" fmla="*/ 0 w 6"/>
                    <a:gd name="T13" fmla="*/ 12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2"/>
                      </a:moveTo>
                      <a:lnTo>
                        <a:pt x="0" y="0"/>
                      </a:lnTo>
                      <a:lnTo>
                        <a:pt x="6" y="0"/>
                      </a:lnTo>
                      <a:lnTo>
                        <a:pt x="6" y="12"/>
                      </a:lnTo>
                      <a:lnTo>
                        <a:pt x="0"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1" name="Group 176"/>
              <p:cNvGrpSpPr>
                <a:grpSpLocks/>
              </p:cNvGrpSpPr>
              <p:nvPr/>
            </p:nvGrpSpPr>
            <p:grpSpPr bwMode="auto">
              <a:xfrm>
                <a:off x="2156" y="2698"/>
                <a:ext cx="18" cy="198"/>
                <a:chOff x="2156" y="2698"/>
                <a:chExt cx="18" cy="198"/>
              </a:xfrm>
            </p:grpSpPr>
            <p:sp>
              <p:nvSpPr>
                <p:cNvPr id="1626" name="Freeform 177"/>
                <p:cNvSpPr>
                  <a:spLocks/>
                </p:cNvSpPr>
                <p:nvPr/>
              </p:nvSpPr>
              <p:spPr bwMode="auto">
                <a:xfrm>
                  <a:off x="2162" y="2698"/>
                  <a:ext cx="6" cy="198"/>
                </a:xfrm>
                <a:custGeom>
                  <a:avLst/>
                  <a:gdLst>
                    <a:gd name="T0" fmla="*/ 0 w 6"/>
                    <a:gd name="T1" fmla="*/ 0 h 198"/>
                    <a:gd name="T2" fmla="*/ 6 w 6"/>
                    <a:gd name="T3" fmla="*/ 12 h 198"/>
                    <a:gd name="T4" fmla="*/ 6 w 6"/>
                    <a:gd name="T5" fmla="*/ 198 h 198"/>
                    <a:gd name="T6" fmla="*/ 0 w 6"/>
                    <a:gd name="T7" fmla="*/ 198 h 198"/>
                    <a:gd name="T8" fmla="*/ 0 w 6"/>
                    <a:gd name="T9" fmla="*/ 0 h 198"/>
                    <a:gd name="T10" fmla="*/ 0 60000 65536"/>
                    <a:gd name="T11" fmla="*/ 0 60000 65536"/>
                    <a:gd name="T12" fmla="*/ 0 60000 65536"/>
                    <a:gd name="T13" fmla="*/ 0 60000 65536"/>
                    <a:gd name="T14" fmla="*/ 0 60000 65536"/>
                    <a:gd name="T15" fmla="*/ 0 w 6"/>
                    <a:gd name="T16" fmla="*/ 0 h 198"/>
                    <a:gd name="T17" fmla="*/ 6 w 6"/>
                    <a:gd name="T18" fmla="*/ 198 h 198"/>
                  </a:gdLst>
                  <a:ahLst/>
                  <a:cxnLst>
                    <a:cxn ang="T10">
                      <a:pos x="T0" y="T1"/>
                    </a:cxn>
                    <a:cxn ang="T11">
                      <a:pos x="T2" y="T3"/>
                    </a:cxn>
                    <a:cxn ang="T12">
                      <a:pos x="T4" y="T5"/>
                    </a:cxn>
                    <a:cxn ang="T13">
                      <a:pos x="T6" y="T7"/>
                    </a:cxn>
                    <a:cxn ang="T14">
                      <a:pos x="T8" y="T9"/>
                    </a:cxn>
                  </a:cxnLst>
                  <a:rect l="T15" t="T16" r="T17" b="T18"/>
                  <a:pathLst>
                    <a:path w="6" h="198">
                      <a:moveTo>
                        <a:pt x="0" y="0"/>
                      </a:moveTo>
                      <a:lnTo>
                        <a:pt x="6" y="12"/>
                      </a:lnTo>
                      <a:lnTo>
                        <a:pt x="6" y="198"/>
                      </a:lnTo>
                      <a:lnTo>
                        <a:pt x="0" y="19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27" name="Rectangle 178"/>
                <p:cNvSpPr>
                  <a:spLocks noChangeArrowheads="1"/>
                </p:cNvSpPr>
                <p:nvPr/>
              </p:nvSpPr>
              <p:spPr bwMode="auto">
                <a:xfrm>
                  <a:off x="2156" y="2698"/>
                  <a:ext cx="12" cy="19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28" name="Freeform 179"/>
                <p:cNvSpPr>
                  <a:spLocks/>
                </p:cNvSpPr>
                <p:nvPr/>
              </p:nvSpPr>
              <p:spPr bwMode="auto">
                <a:xfrm>
                  <a:off x="2162" y="2704"/>
                  <a:ext cx="6" cy="156"/>
                </a:xfrm>
                <a:custGeom>
                  <a:avLst/>
                  <a:gdLst>
                    <a:gd name="T0" fmla="*/ 6 w 6"/>
                    <a:gd name="T1" fmla="*/ 12 h 156"/>
                    <a:gd name="T2" fmla="*/ 0 w 6"/>
                    <a:gd name="T3" fmla="*/ 0 h 156"/>
                    <a:gd name="T4" fmla="*/ 0 w 6"/>
                    <a:gd name="T5" fmla="*/ 156 h 156"/>
                    <a:gd name="T6" fmla="*/ 6 w 6"/>
                    <a:gd name="T7" fmla="*/ 156 h 156"/>
                    <a:gd name="T8" fmla="*/ 6 w 6"/>
                    <a:gd name="T9" fmla="*/ 12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6" y="12"/>
                      </a:moveTo>
                      <a:lnTo>
                        <a:pt x="0" y="0"/>
                      </a:lnTo>
                      <a:lnTo>
                        <a:pt x="0" y="156"/>
                      </a:lnTo>
                      <a:lnTo>
                        <a:pt x="6" y="156"/>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29" name="Rectangle 180"/>
                <p:cNvSpPr>
                  <a:spLocks noChangeArrowheads="1"/>
                </p:cNvSpPr>
                <p:nvPr/>
              </p:nvSpPr>
              <p:spPr bwMode="auto">
                <a:xfrm>
                  <a:off x="2162" y="2716"/>
                  <a:ext cx="12"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nvGrpSpPr>
                <p:cNvPr id="1630" name="Group 181"/>
                <p:cNvGrpSpPr>
                  <a:grpSpLocks/>
                </p:cNvGrpSpPr>
                <p:nvPr/>
              </p:nvGrpSpPr>
              <p:grpSpPr bwMode="auto">
                <a:xfrm>
                  <a:off x="2168" y="2728"/>
                  <a:ext cx="6" cy="120"/>
                  <a:chOff x="2168" y="2728"/>
                  <a:chExt cx="6" cy="120"/>
                </a:xfrm>
              </p:grpSpPr>
              <p:sp>
                <p:nvSpPr>
                  <p:cNvPr id="1633" name="Line 182"/>
                  <p:cNvSpPr>
                    <a:spLocks noChangeShapeType="1"/>
                  </p:cNvSpPr>
                  <p:nvPr/>
                </p:nvSpPr>
                <p:spPr bwMode="auto">
                  <a:xfrm>
                    <a:off x="2168" y="272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4" name="Line 183"/>
                  <p:cNvSpPr>
                    <a:spLocks noChangeShapeType="1"/>
                  </p:cNvSpPr>
                  <p:nvPr/>
                </p:nvSpPr>
                <p:spPr bwMode="auto">
                  <a:xfrm>
                    <a:off x="2168"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5" name="Line 184"/>
                  <p:cNvSpPr>
                    <a:spLocks noChangeShapeType="1"/>
                  </p:cNvSpPr>
                  <p:nvPr/>
                </p:nvSpPr>
                <p:spPr bwMode="auto">
                  <a:xfrm>
                    <a:off x="2168"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6" name="Line 185"/>
                  <p:cNvSpPr>
                    <a:spLocks noChangeShapeType="1"/>
                  </p:cNvSpPr>
                  <p:nvPr/>
                </p:nvSpPr>
                <p:spPr bwMode="auto">
                  <a:xfrm>
                    <a:off x="2168"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7" name="Line 186"/>
                  <p:cNvSpPr>
                    <a:spLocks noChangeShapeType="1"/>
                  </p:cNvSpPr>
                  <p:nvPr/>
                </p:nvSpPr>
                <p:spPr bwMode="auto">
                  <a:xfrm>
                    <a:off x="2168"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8" name="Line 187"/>
                  <p:cNvSpPr>
                    <a:spLocks noChangeShapeType="1"/>
                  </p:cNvSpPr>
                  <p:nvPr/>
                </p:nvSpPr>
                <p:spPr bwMode="auto">
                  <a:xfrm>
                    <a:off x="2168"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39" name="Line 188"/>
                  <p:cNvSpPr>
                    <a:spLocks noChangeShapeType="1"/>
                  </p:cNvSpPr>
                  <p:nvPr/>
                </p:nvSpPr>
                <p:spPr bwMode="auto">
                  <a:xfrm>
                    <a:off x="216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40" name="Line 189"/>
                  <p:cNvSpPr>
                    <a:spLocks noChangeShapeType="1"/>
                  </p:cNvSpPr>
                  <p:nvPr/>
                </p:nvSpPr>
                <p:spPr bwMode="auto">
                  <a:xfrm>
                    <a:off x="216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41" name="Line 190"/>
                  <p:cNvSpPr>
                    <a:spLocks noChangeShapeType="1"/>
                  </p:cNvSpPr>
                  <p:nvPr/>
                </p:nvSpPr>
                <p:spPr bwMode="auto">
                  <a:xfrm>
                    <a:off x="2168" y="283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42" name="Line 191"/>
                  <p:cNvSpPr>
                    <a:spLocks noChangeShapeType="1"/>
                  </p:cNvSpPr>
                  <p:nvPr/>
                </p:nvSpPr>
                <p:spPr bwMode="auto">
                  <a:xfrm>
                    <a:off x="2168" y="284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31" name="Rectangle 192"/>
                <p:cNvSpPr>
                  <a:spLocks noChangeArrowheads="1"/>
                </p:cNvSpPr>
                <p:nvPr/>
              </p:nvSpPr>
              <p:spPr bwMode="auto">
                <a:xfrm>
                  <a:off x="2162"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32" name="Freeform 193"/>
                <p:cNvSpPr>
                  <a:spLocks/>
                </p:cNvSpPr>
                <p:nvPr/>
              </p:nvSpPr>
              <p:spPr bwMode="auto">
                <a:xfrm>
                  <a:off x="2162"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2" name="Group 194"/>
              <p:cNvGrpSpPr>
                <a:grpSpLocks/>
              </p:cNvGrpSpPr>
              <p:nvPr/>
            </p:nvGrpSpPr>
            <p:grpSpPr bwMode="auto">
              <a:xfrm>
                <a:off x="2174" y="2704"/>
                <a:ext cx="12" cy="192"/>
                <a:chOff x="2174" y="2704"/>
                <a:chExt cx="12" cy="192"/>
              </a:xfrm>
            </p:grpSpPr>
            <p:sp>
              <p:nvSpPr>
                <p:cNvPr id="1609" name="Freeform 195"/>
                <p:cNvSpPr>
                  <a:spLocks/>
                </p:cNvSpPr>
                <p:nvPr/>
              </p:nvSpPr>
              <p:spPr bwMode="auto">
                <a:xfrm>
                  <a:off x="2174" y="2704"/>
                  <a:ext cx="6" cy="192"/>
                </a:xfrm>
                <a:custGeom>
                  <a:avLst/>
                  <a:gdLst>
                    <a:gd name="T0" fmla="*/ 0 w 6"/>
                    <a:gd name="T1" fmla="*/ 0 h 192"/>
                    <a:gd name="T2" fmla="*/ 6 w 6"/>
                    <a:gd name="T3" fmla="*/ 12 h 192"/>
                    <a:gd name="T4" fmla="*/ 6 w 6"/>
                    <a:gd name="T5" fmla="*/ 192 h 192"/>
                    <a:gd name="T6" fmla="*/ 0 w 6"/>
                    <a:gd name="T7" fmla="*/ 192 h 192"/>
                    <a:gd name="T8" fmla="*/ 0 w 6"/>
                    <a:gd name="T9" fmla="*/ 0 h 192"/>
                    <a:gd name="T10" fmla="*/ 0 60000 65536"/>
                    <a:gd name="T11" fmla="*/ 0 60000 65536"/>
                    <a:gd name="T12" fmla="*/ 0 60000 65536"/>
                    <a:gd name="T13" fmla="*/ 0 60000 65536"/>
                    <a:gd name="T14" fmla="*/ 0 60000 65536"/>
                    <a:gd name="T15" fmla="*/ 0 w 6"/>
                    <a:gd name="T16" fmla="*/ 0 h 192"/>
                    <a:gd name="T17" fmla="*/ 6 w 6"/>
                    <a:gd name="T18" fmla="*/ 192 h 192"/>
                  </a:gdLst>
                  <a:ahLst/>
                  <a:cxnLst>
                    <a:cxn ang="T10">
                      <a:pos x="T0" y="T1"/>
                    </a:cxn>
                    <a:cxn ang="T11">
                      <a:pos x="T2" y="T3"/>
                    </a:cxn>
                    <a:cxn ang="T12">
                      <a:pos x="T4" y="T5"/>
                    </a:cxn>
                    <a:cxn ang="T13">
                      <a:pos x="T6" y="T7"/>
                    </a:cxn>
                    <a:cxn ang="T14">
                      <a:pos x="T8" y="T9"/>
                    </a:cxn>
                  </a:cxnLst>
                  <a:rect l="T15" t="T16" r="T17" b="T18"/>
                  <a:pathLst>
                    <a:path w="6" h="192">
                      <a:moveTo>
                        <a:pt x="0" y="0"/>
                      </a:moveTo>
                      <a:lnTo>
                        <a:pt x="6" y="12"/>
                      </a:lnTo>
                      <a:lnTo>
                        <a:pt x="6" y="192"/>
                      </a:lnTo>
                      <a:lnTo>
                        <a:pt x="0" y="19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10" name="Rectangle 196"/>
                <p:cNvSpPr>
                  <a:spLocks noChangeArrowheads="1"/>
                </p:cNvSpPr>
                <p:nvPr/>
              </p:nvSpPr>
              <p:spPr bwMode="auto">
                <a:xfrm>
                  <a:off x="2174" y="2704"/>
                  <a:ext cx="6" cy="19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11" name="Freeform 197"/>
                <p:cNvSpPr>
                  <a:spLocks/>
                </p:cNvSpPr>
                <p:nvPr/>
              </p:nvSpPr>
              <p:spPr bwMode="auto">
                <a:xfrm>
                  <a:off x="2174" y="2710"/>
                  <a:ext cx="6" cy="150"/>
                </a:xfrm>
                <a:custGeom>
                  <a:avLst/>
                  <a:gdLst>
                    <a:gd name="T0" fmla="*/ 6 w 6"/>
                    <a:gd name="T1" fmla="*/ 6 h 150"/>
                    <a:gd name="T2" fmla="*/ 0 w 6"/>
                    <a:gd name="T3" fmla="*/ 0 h 150"/>
                    <a:gd name="T4" fmla="*/ 0 w 6"/>
                    <a:gd name="T5" fmla="*/ 150 h 150"/>
                    <a:gd name="T6" fmla="*/ 6 w 6"/>
                    <a:gd name="T7" fmla="*/ 150 h 150"/>
                    <a:gd name="T8" fmla="*/ 6 w 6"/>
                    <a:gd name="T9" fmla="*/ 6 h 150"/>
                    <a:gd name="T10" fmla="*/ 0 60000 65536"/>
                    <a:gd name="T11" fmla="*/ 0 60000 65536"/>
                    <a:gd name="T12" fmla="*/ 0 60000 65536"/>
                    <a:gd name="T13" fmla="*/ 0 60000 65536"/>
                    <a:gd name="T14" fmla="*/ 0 60000 65536"/>
                    <a:gd name="T15" fmla="*/ 0 w 6"/>
                    <a:gd name="T16" fmla="*/ 0 h 150"/>
                    <a:gd name="T17" fmla="*/ 6 w 6"/>
                    <a:gd name="T18" fmla="*/ 150 h 150"/>
                  </a:gdLst>
                  <a:ahLst/>
                  <a:cxnLst>
                    <a:cxn ang="T10">
                      <a:pos x="T0" y="T1"/>
                    </a:cxn>
                    <a:cxn ang="T11">
                      <a:pos x="T2" y="T3"/>
                    </a:cxn>
                    <a:cxn ang="T12">
                      <a:pos x="T4" y="T5"/>
                    </a:cxn>
                    <a:cxn ang="T13">
                      <a:pos x="T6" y="T7"/>
                    </a:cxn>
                    <a:cxn ang="T14">
                      <a:pos x="T8" y="T9"/>
                    </a:cxn>
                  </a:cxnLst>
                  <a:rect l="T15" t="T16" r="T17" b="T18"/>
                  <a:pathLst>
                    <a:path w="6" h="150">
                      <a:moveTo>
                        <a:pt x="6" y="6"/>
                      </a:moveTo>
                      <a:lnTo>
                        <a:pt x="0" y="0"/>
                      </a:lnTo>
                      <a:lnTo>
                        <a:pt x="0" y="150"/>
                      </a:lnTo>
                      <a:lnTo>
                        <a:pt x="6" y="150"/>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612" name="Rectangle 198"/>
                <p:cNvSpPr>
                  <a:spLocks noChangeArrowheads="1"/>
                </p:cNvSpPr>
                <p:nvPr/>
              </p:nvSpPr>
              <p:spPr bwMode="auto">
                <a:xfrm>
                  <a:off x="2180" y="2722"/>
                  <a:ext cx="6" cy="1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nvGrpSpPr>
                <p:cNvPr id="1613" name="Group 199"/>
                <p:cNvGrpSpPr>
                  <a:grpSpLocks/>
                </p:cNvGrpSpPr>
                <p:nvPr/>
              </p:nvGrpSpPr>
              <p:grpSpPr bwMode="auto">
                <a:xfrm>
                  <a:off x="2180" y="2734"/>
                  <a:ext cx="6" cy="115"/>
                  <a:chOff x="2180" y="2734"/>
                  <a:chExt cx="6" cy="115"/>
                </a:xfrm>
              </p:grpSpPr>
              <p:sp>
                <p:nvSpPr>
                  <p:cNvPr id="1616" name="Line 200"/>
                  <p:cNvSpPr>
                    <a:spLocks noChangeShapeType="1"/>
                  </p:cNvSpPr>
                  <p:nvPr/>
                </p:nvSpPr>
                <p:spPr bwMode="auto">
                  <a:xfrm>
                    <a:off x="2180" y="273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17" name="Line 201"/>
                  <p:cNvSpPr>
                    <a:spLocks noChangeShapeType="1"/>
                  </p:cNvSpPr>
                  <p:nvPr/>
                </p:nvSpPr>
                <p:spPr bwMode="auto">
                  <a:xfrm>
                    <a:off x="2180" y="274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18" name="Line 202"/>
                  <p:cNvSpPr>
                    <a:spLocks noChangeShapeType="1"/>
                  </p:cNvSpPr>
                  <p:nvPr/>
                </p:nvSpPr>
                <p:spPr bwMode="auto">
                  <a:xfrm>
                    <a:off x="2180"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19" name="Line 203"/>
                  <p:cNvSpPr>
                    <a:spLocks noChangeShapeType="1"/>
                  </p:cNvSpPr>
                  <p:nvPr/>
                </p:nvSpPr>
                <p:spPr bwMode="auto">
                  <a:xfrm>
                    <a:off x="2180"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0" name="Line 204"/>
                  <p:cNvSpPr>
                    <a:spLocks noChangeShapeType="1"/>
                  </p:cNvSpPr>
                  <p:nvPr/>
                </p:nvSpPr>
                <p:spPr bwMode="auto">
                  <a:xfrm>
                    <a:off x="2180" y="278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1" name="Line 205"/>
                  <p:cNvSpPr>
                    <a:spLocks noChangeShapeType="1"/>
                  </p:cNvSpPr>
                  <p:nvPr/>
                </p:nvSpPr>
                <p:spPr bwMode="auto">
                  <a:xfrm>
                    <a:off x="2180" y="279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2" name="Line 206"/>
                  <p:cNvSpPr>
                    <a:spLocks noChangeShapeType="1"/>
                  </p:cNvSpPr>
                  <p:nvPr/>
                </p:nvSpPr>
                <p:spPr bwMode="auto">
                  <a:xfrm>
                    <a:off x="2180"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3" name="Line 207"/>
                  <p:cNvSpPr>
                    <a:spLocks noChangeShapeType="1"/>
                  </p:cNvSpPr>
                  <p:nvPr/>
                </p:nvSpPr>
                <p:spPr bwMode="auto">
                  <a:xfrm>
                    <a:off x="2180"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4" name="Line 208"/>
                  <p:cNvSpPr>
                    <a:spLocks noChangeShapeType="1"/>
                  </p:cNvSpPr>
                  <p:nvPr/>
                </p:nvSpPr>
                <p:spPr bwMode="auto">
                  <a:xfrm>
                    <a:off x="2180"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25" name="Line 209"/>
                  <p:cNvSpPr>
                    <a:spLocks noChangeShapeType="1"/>
                  </p:cNvSpPr>
                  <p:nvPr/>
                </p:nvSpPr>
                <p:spPr bwMode="auto">
                  <a:xfrm>
                    <a:off x="2180"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614" name="Rectangle 210"/>
                <p:cNvSpPr>
                  <a:spLocks noChangeArrowheads="1"/>
                </p:cNvSpPr>
                <p:nvPr/>
              </p:nvSpPr>
              <p:spPr bwMode="auto">
                <a:xfrm>
                  <a:off x="2174"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615" name="Freeform 211"/>
                <p:cNvSpPr>
                  <a:spLocks/>
                </p:cNvSpPr>
                <p:nvPr/>
              </p:nvSpPr>
              <p:spPr bwMode="auto">
                <a:xfrm>
                  <a:off x="2174"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3" name="Group 212"/>
              <p:cNvGrpSpPr>
                <a:grpSpLocks/>
              </p:cNvGrpSpPr>
              <p:nvPr/>
            </p:nvGrpSpPr>
            <p:grpSpPr bwMode="auto">
              <a:xfrm>
                <a:off x="2186" y="2710"/>
                <a:ext cx="12" cy="186"/>
                <a:chOff x="2186" y="2710"/>
                <a:chExt cx="12" cy="186"/>
              </a:xfrm>
            </p:grpSpPr>
            <p:sp>
              <p:nvSpPr>
                <p:cNvPr id="1592" name="Freeform 213"/>
                <p:cNvSpPr>
                  <a:spLocks/>
                </p:cNvSpPr>
                <p:nvPr/>
              </p:nvSpPr>
              <p:spPr bwMode="auto">
                <a:xfrm>
                  <a:off x="2186" y="2710"/>
                  <a:ext cx="6" cy="186"/>
                </a:xfrm>
                <a:custGeom>
                  <a:avLst/>
                  <a:gdLst>
                    <a:gd name="T0" fmla="*/ 0 w 6"/>
                    <a:gd name="T1" fmla="*/ 0 h 186"/>
                    <a:gd name="T2" fmla="*/ 6 w 6"/>
                    <a:gd name="T3" fmla="*/ 12 h 186"/>
                    <a:gd name="T4" fmla="*/ 6 w 6"/>
                    <a:gd name="T5" fmla="*/ 186 h 186"/>
                    <a:gd name="T6" fmla="*/ 0 w 6"/>
                    <a:gd name="T7" fmla="*/ 186 h 186"/>
                    <a:gd name="T8" fmla="*/ 0 w 6"/>
                    <a:gd name="T9" fmla="*/ 0 h 186"/>
                    <a:gd name="T10" fmla="*/ 0 60000 65536"/>
                    <a:gd name="T11" fmla="*/ 0 60000 65536"/>
                    <a:gd name="T12" fmla="*/ 0 60000 65536"/>
                    <a:gd name="T13" fmla="*/ 0 60000 65536"/>
                    <a:gd name="T14" fmla="*/ 0 60000 65536"/>
                    <a:gd name="T15" fmla="*/ 0 w 6"/>
                    <a:gd name="T16" fmla="*/ 0 h 186"/>
                    <a:gd name="T17" fmla="*/ 6 w 6"/>
                    <a:gd name="T18" fmla="*/ 186 h 186"/>
                  </a:gdLst>
                  <a:ahLst/>
                  <a:cxnLst>
                    <a:cxn ang="T10">
                      <a:pos x="T0" y="T1"/>
                    </a:cxn>
                    <a:cxn ang="T11">
                      <a:pos x="T2" y="T3"/>
                    </a:cxn>
                    <a:cxn ang="T12">
                      <a:pos x="T4" y="T5"/>
                    </a:cxn>
                    <a:cxn ang="T13">
                      <a:pos x="T6" y="T7"/>
                    </a:cxn>
                    <a:cxn ang="T14">
                      <a:pos x="T8" y="T9"/>
                    </a:cxn>
                  </a:cxnLst>
                  <a:rect l="T15" t="T16" r="T17" b="T18"/>
                  <a:pathLst>
                    <a:path w="6" h="186">
                      <a:moveTo>
                        <a:pt x="0" y="0"/>
                      </a:moveTo>
                      <a:lnTo>
                        <a:pt x="6" y="12"/>
                      </a:lnTo>
                      <a:lnTo>
                        <a:pt x="6" y="186"/>
                      </a:lnTo>
                      <a:lnTo>
                        <a:pt x="0" y="18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93" name="Rectangle 214"/>
                <p:cNvSpPr>
                  <a:spLocks noChangeArrowheads="1"/>
                </p:cNvSpPr>
                <p:nvPr/>
              </p:nvSpPr>
              <p:spPr bwMode="auto">
                <a:xfrm>
                  <a:off x="2186" y="2710"/>
                  <a:ext cx="6" cy="18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94" name="Freeform 215"/>
                <p:cNvSpPr>
                  <a:spLocks/>
                </p:cNvSpPr>
                <p:nvPr/>
              </p:nvSpPr>
              <p:spPr bwMode="auto">
                <a:xfrm>
                  <a:off x="2186" y="2716"/>
                  <a:ext cx="6" cy="144"/>
                </a:xfrm>
                <a:custGeom>
                  <a:avLst/>
                  <a:gdLst>
                    <a:gd name="T0" fmla="*/ 6 w 6"/>
                    <a:gd name="T1" fmla="*/ 6 h 144"/>
                    <a:gd name="T2" fmla="*/ 0 w 6"/>
                    <a:gd name="T3" fmla="*/ 0 h 144"/>
                    <a:gd name="T4" fmla="*/ 0 w 6"/>
                    <a:gd name="T5" fmla="*/ 144 h 144"/>
                    <a:gd name="T6" fmla="*/ 6 w 6"/>
                    <a:gd name="T7" fmla="*/ 144 h 144"/>
                    <a:gd name="T8" fmla="*/ 6 w 6"/>
                    <a:gd name="T9" fmla="*/ 6 h 144"/>
                    <a:gd name="T10" fmla="*/ 0 60000 65536"/>
                    <a:gd name="T11" fmla="*/ 0 60000 65536"/>
                    <a:gd name="T12" fmla="*/ 0 60000 65536"/>
                    <a:gd name="T13" fmla="*/ 0 60000 65536"/>
                    <a:gd name="T14" fmla="*/ 0 60000 65536"/>
                    <a:gd name="T15" fmla="*/ 0 w 6"/>
                    <a:gd name="T16" fmla="*/ 0 h 144"/>
                    <a:gd name="T17" fmla="*/ 6 w 6"/>
                    <a:gd name="T18" fmla="*/ 144 h 144"/>
                  </a:gdLst>
                  <a:ahLst/>
                  <a:cxnLst>
                    <a:cxn ang="T10">
                      <a:pos x="T0" y="T1"/>
                    </a:cxn>
                    <a:cxn ang="T11">
                      <a:pos x="T2" y="T3"/>
                    </a:cxn>
                    <a:cxn ang="T12">
                      <a:pos x="T4" y="T5"/>
                    </a:cxn>
                    <a:cxn ang="T13">
                      <a:pos x="T6" y="T7"/>
                    </a:cxn>
                    <a:cxn ang="T14">
                      <a:pos x="T8" y="T9"/>
                    </a:cxn>
                  </a:cxnLst>
                  <a:rect l="T15" t="T16" r="T17" b="T18"/>
                  <a:pathLst>
                    <a:path w="6" h="144">
                      <a:moveTo>
                        <a:pt x="6" y="6"/>
                      </a:moveTo>
                      <a:lnTo>
                        <a:pt x="0" y="0"/>
                      </a:lnTo>
                      <a:lnTo>
                        <a:pt x="0" y="144"/>
                      </a:lnTo>
                      <a:lnTo>
                        <a:pt x="6" y="144"/>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95" name="Freeform 216"/>
                <p:cNvSpPr>
                  <a:spLocks/>
                </p:cNvSpPr>
                <p:nvPr/>
              </p:nvSpPr>
              <p:spPr bwMode="auto">
                <a:xfrm>
                  <a:off x="2192" y="2722"/>
                  <a:ext cx="6" cy="132"/>
                </a:xfrm>
                <a:custGeom>
                  <a:avLst/>
                  <a:gdLst>
                    <a:gd name="T0" fmla="*/ 0 w 6"/>
                    <a:gd name="T1" fmla="*/ 0 h 132"/>
                    <a:gd name="T2" fmla="*/ 0 w 6"/>
                    <a:gd name="T3" fmla="*/ 132 h 132"/>
                    <a:gd name="T4" fmla="*/ 6 w 6"/>
                    <a:gd name="T5" fmla="*/ 132 h 132"/>
                    <a:gd name="T6" fmla="*/ 6 w 6"/>
                    <a:gd name="T7" fmla="*/ 6 h 132"/>
                    <a:gd name="T8" fmla="*/ 0 w 6"/>
                    <a:gd name="T9" fmla="*/ 0 h 132"/>
                    <a:gd name="T10" fmla="*/ 0 60000 65536"/>
                    <a:gd name="T11" fmla="*/ 0 60000 65536"/>
                    <a:gd name="T12" fmla="*/ 0 60000 65536"/>
                    <a:gd name="T13" fmla="*/ 0 60000 65536"/>
                    <a:gd name="T14" fmla="*/ 0 60000 65536"/>
                    <a:gd name="T15" fmla="*/ 0 w 6"/>
                    <a:gd name="T16" fmla="*/ 0 h 132"/>
                    <a:gd name="T17" fmla="*/ 6 w 6"/>
                    <a:gd name="T18" fmla="*/ 132 h 132"/>
                  </a:gdLst>
                  <a:ahLst/>
                  <a:cxnLst>
                    <a:cxn ang="T10">
                      <a:pos x="T0" y="T1"/>
                    </a:cxn>
                    <a:cxn ang="T11">
                      <a:pos x="T2" y="T3"/>
                    </a:cxn>
                    <a:cxn ang="T12">
                      <a:pos x="T4" y="T5"/>
                    </a:cxn>
                    <a:cxn ang="T13">
                      <a:pos x="T6" y="T7"/>
                    </a:cxn>
                    <a:cxn ang="T14">
                      <a:pos x="T8" y="T9"/>
                    </a:cxn>
                  </a:cxnLst>
                  <a:rect l="T15" t="T16" r="T17" b="T18"/>
                  <a:pathLst>
                    <a:path w="6" h="132">
                      <a:moveTo>
                        <a:pt x="0" y="0"/>
                      </a:moveTo>
                      <a:lnTo>
                        <a:pt x="0" y="132"/>
                      </a:lnTo>
                      <a:lnTo>
                        <a:pt x="6" y="132"/>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596" name="Group 217"/>
                <p:cNvGrpSpPr>
                  <a:grpSpLocks/>
                </p:cNvGrpSpPr>
                <p:nvPr/>
              </p:nvGrpSpPr>
              <p:grpSpPr bwMode="auto">
                <a:xfrm>
                  <a:off x="2186" y="2734"/>
                  <a:ext cx="12" cy="115"/>
                  <a:chOff x="2186" y="2734"/>
                  <a:chExt cx="12" cy="115"/>
                </a:xfrm>
              </p:grpSpPr>
              <p:sp>
                <p:nvSpPr>
                  <p:cNvPr id="1599" name="Line 218"/>
                  <p:cNvSpPr>
                    <a:spLocks noChangeShapeType="1"/>
                  </p:cNvSpPr>
                  <p:nvPr/>
                </p:nvSpPr>
                <p:spPr bwMode="auto">
                  <a:xfrm>
                    <a:off x="2192" y="273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0" name="Line 219"/>
                  <p:cNvSpPr>
                    <a:spLocks noChangeShapeType="1"/>
                  </p:cNvSpPr>
                  <p:nvPr/>
                </p:nvSpPr>
                <p:spPr bwMode="auto">
                  <a:xfrm>
                    <a:off x="2186" y="275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1" name="Line 220"/>
                  <p:cNvSpPr>
                    <a:spLocks noChangeShapeType="1"/>
                  </p:cNvSpPr>
                  <p:nvPr/>
                </p:nvSpPr>
                <p:spPr bwMode="auto">
                  <a:xfrm>
                    <a:off x="2186" y="276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2" name="Line 221"/>
                  <p:cNvSpPr>
                    <a:spLocks noChangeShapeType="1"/>
                  </p:cNvSpPr>
                  <p:nvPr/>
                </p:nvSpPr>
                <p:spPr bwMode="auto">
                  <a:xfrm>
                    <a:off x="2186" y="2776"/>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3" name="Line 222"/>
                  <p:cNvSpPr>
                    <a:spLocks noChangeShapeType="1"/>
                  </p:cNvSpPr>
                  <p:nvPr/>
                </p:nvSpPr>
                <p:spPr bwMode="auto">
                  <a:xfrm>
                    <a:off x="2186" y="278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4" name="Line 223"/>
                  <p:cNvSpPr>
                    <a:spLocks noChangeShapeType="1"/>
                  </p:cNvSpPr>
                  <p:nvPr/>
                </p:nvSpPr>
                <p:spPr bwMode="auto">
                  <a:xfrm>
                    <a:off x="2186" y="2800"/>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5" name="Line 224"/>
                  <p:cNvSpPr>
                    <a:spLocks noChangeShapeType="1"/>
                  </p:cNvSpPr>
                  <p:nvPr/>
                </p:nvSpPr>
                <p:spPr bwMode="auto">
                  <a:xfrm>
                    <a:off x="2186" y="2812"/>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6" name="Line 225"/>
                  <p:cNvSpPr>
                    <a:spLocks noChangeShapeType="1"/>
                  </p:cNvSpPr>
                  <p:nvPr/>
                </p:nvSpPr>
                <p:spPr bwMode="auto">
                  <a:xfrm>
                    <a:off x="2186" y="2824"/>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7" name="Line 226"/>
                  <p:cNvSpPr>
                    <a:spLocks noChangeShapeType="1"/>
                  </p:cNvSpPr>
                  <p:nvPr/>
                </p:nvSpPr>
                <p:spPr bwMode="auto">
                  <a:xfrm>
                    <a:off x="2186" y="2836"/>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608" name="Line 227"/>
                  <p:cNvSpPr>
                    <a:spLocks noChangeShapeType="1"/>
                  </p:cNvSpPr>
                  <p:nvPr/>
                </p:nvSpPr>
                <p:spPr bwMode="auto">
                  <a:xfrm>
                    <a:off x="2186" y="2848"/>
                    <a:ext cx="12"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597" name="Rectangle 228"/>
                <p:cNvSpPr>
                  <a:spLocks noChangeArrowheads="1"/>
                </p:cNvSpPr>
                <p:nvPr/>
              </p:nvSpPr>
              <p:spPr bwMode="auto">
                <a:xfrm>
                  <a:off x="2186"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98" name="Freeform 229"/>
                <p:cNvSpPr>
                  <a:spLocks/>
                </p:cNvSpPr>
                <p:nvPr/>
              </p:nvSpPr>
              <p:spPr bwMode="auto">
                <a:xfrm>
                  <a:off x="2186" y="2884"/>
                  <a:ext cx="12" cy="12"/>
                </a:xfrm>
                <a:custGeom>
                  <a:avLst/>
                  <a:gdLst>
                    <a:gd name="T0" fmla="*/ 6 w 12"/>
                    <a:gd name="T1" fmla="*/ 12 h 12"/>
                    <a:gd name="T2" fmla="*/ 6 w 12"/>
                    <a:gd name="T3" fmla="*/ 0 h 12"/>
                    <a:gd name="T4" fmla="*/ 0 w 12"/>
                    <a:gd name="T5" fmla="*/ 0 h 12"/>
                    <a:gd name="T6" fmla="*/ 0 w 12"/>
                    <a:gd name="T7" fmla="*/ 0 h 12"/>
                    <a:gd name="T8" fmla="*/ 12 w 12"/>
                    <a:gd name="T9" fmla="*/ 0 h 12"/>
                    <a:gd name="T10" fmla="*/ 12 w 12"/>
                    <a:gd name="T11" fmla="*/ 12 h 12"/>
                    <a:gd name="T12" fmla="*/ 6 w 12"/>
                    <a:gd name="T13" fmla="*/ 12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12"/>
                      </a:moveTo>
                      <a:lnTo>
                        <a:pt x="6" y="0"/>
                      </a:lnTo>
                      <a:lnTo>
                        <a:pt x="0" y="0"/>
                      </a:lnTo>
                      <a:lnTo>
                        <a:pt x="12" y="0"/>
                      </a:lnTo>
                      <a:lnTo>
                        <a:pt x="12" y="12"/>
                      </a:lnTo>
                      <a:lnTo>
                        <a:pt x="6" y="12"/>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4" name="Group 230"/>
              <p:cNvGrpSpPr>
                <a:grpSpLocks/>
              </p:cNvGrpSpPr>
              <p:nvPr/>
            </p:nvGrpSpPr>
            <p:grpSpPr bwMode="auto">
              <a:xfrm>
                <a:off x="2198" y="2716"/>
                <a:ext cx="12" cy="180"/>
                <a:chOff x="2198" y="2716"/>
                <a:chExt cx="12" cy="180"/>
              </a:xfrm>
            </p:grpSpPr>
            <p:sp>
              <p:nvSpPr>
                <p:cNvPr id="1575" name="Freeform 231"/>
                <p:cNvSpPr>
                  <a:spLocks/>
                </p:cNvSpPr>
                <p:nvPr/>
              </p:nvSpPr>
              <p:spPr bwMode="auto">
                <a:xfrm>
                  <a:off x="2198" y="2716"/>
                  <a:ext cx="6" cy="174"/>
                </a:xfrm>
                <a:custGeom>
                  <a:avLst/>
                  <a:gdLst>
                    <a:gd name="T0" fmla="*/ 0 w 6"/>
                    <a:gd name="T1" fmla="*/ 0 h 174"/>
                    <a:gd name="T2" fmla="*/ 6 w 6"/>
                    <a:gd name="T3" fmla="*/ 12 h 174"/>
                    <a:gd name="T4" fmla="*/ 6 w 6"/>
                    <a:gd name="T5" fmla="*/ 174 h 174"/>
                    <a:gd name="T6" fmla="*/ 0 w 6"/>
                    <a:gd name="T7" fmla="*/ 174 h 174"/>
                    <a:gd name="T8" fmla="*/ 0 w 6"/>
                    <a:gd name="T9" fmla="*/ 0 h 174"/>
                    <a:gd name="T10" fmla="*/ 0 60000 65536"/>
                    <a:gd name="T11" fmla="*/ 0 60000 65536"/>
                    <a:gd name="T12" fmla="*/ 0 60000 65536"/>
                    <a:gd name="T13" fmla="*/ 0 60000 65536"/>
                    <a:gd name="T14" fmla="*/ 0 60000 65536"/>
                    <a:gd name="T15" fmla="*/ 0 w 6"/>
                    <a:gd name="T16" fmla="*/ 0 h 174"/>
                    <a:gd name="T17" fmla="*/ 6 w 6"/>
                    <a:gd name="T18" fmla="*/ 174 h 174"/>
                  </a:gdLst>
                  <a:ahLst/>
                  <a:cxnLst>
                    <a:cxn ang="T10">
                      <a:pos x="T0" y="T1"/>
                    </a:cxn>
                    <a:cxn ang="T11">
                      <a:pos x="T2" y="T3"/>
                    </a:cxn>
                    <a:cxn ang="T12">
                      <a:pos x="T4" y="T5"/>
                    </a:cxn>
                    <a:cxn ang="T13">
                      <a:pos x="T6" y="T7"/>
                    </a:cxn>
                    <a:cxn ang="T14">
                      <a:pos x="T8" y="T9"/>
                    </a:cxn>
                  </a:cxnLst>
                  <a:rect l="T15" t="T16" r="T17" b="T18"/>
                  <a:pathLst>
                    <a:path w="6" h="174">
                      <a:moveTo>
                        <a:pt x="0" y="0"/>
                      </a:moveTo>
                      <a:lnTo>
                        <a:pt x="6" y="12"/>
                      </a:lnTo>
                      <a:lnTo>
                        <a:pt x="6" y="174"/>
                      </a:lnTo>
                      <a:lnTo>
                        <a:pt x="0" y="17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76" name="Rectangle 232"/>
                <p:cNvSpPr>
                  <a:spLocks noChangeArrowheads="1"/>
                </p:cNvSpPr>
                <p:nvPr/>
              </p:nvSpPr>
              <p:spPr bwMode="auto">
                <a:xfrm>
                  <a:off x="2198" y="2716"/>
                  <a:ext cx="6" cy="180"/>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77" name="Freeform 233"/>
                <p:cNvSpPr>
                  <a:spLocks/>
                </p:cNvSpPr>
                <p:nvPr/>
              </p:nvSpPr>
              <p:spPr bwMode="auto">
                <a:xfrm>
                  <a:off x="2198" y="2722"/>
                  <a:ext cx="6" cy="138"/>
                </a:xfrm>
                <a:custGeom>
                  <a:avLst/>
                  <a:gdLst>
                    <a:gd name="T0" fmla="*/ 6 w 6"/>
                    <a:gd name="T1" fmla="*/ 6 h 138"/>
                    <a:gd name="T2" fmla="*/ 0 w 6"/>
                    <a:gd name="T3" fmla="*/ 0 h 138"/>
                    <a:gd name="T4" fmla="*/ 0 w 6"/>
                    <a:gd name="T5" fmla="*/ 138 h 138"/>
                    <a:gd name="T6" fmla="*/ 6 w 6"/>
                    <a:gd name="T7" fmla="*/ 138 h 138"/>
                    <a:gd name="T8" fmla="*/ 6 w 6"/>
                    <a:gd name="T9" fmla="*/ 6 h 138"/>
                    <a:gd name="T10" fmla="*/ 0 60000 65536"/>
                    <a:gd name="T11" fmla="*/ 0 60000 65536"/>
                    <a:gd name="T12" fmla="*/ 0 60000 65536"/>
                    <a:gd name="T13" fmla="*/ 0 60000 65536"/>
                    <a:gd name="T14" fmla="*/ 0 60000 65536"/>
                    <a:gd name="T15" fmla="*/ 0 w 6"/>
                    <a:gd name="T16" fmla="*/ 0 h 138"/>
                    <a:gd name="T17" fmla="*/ 6 w 6"/>
                    <a:gd name="T18" fmla="*/ 138 h 138"/>
                  </a:gdLst>
                  <a:ahLst/>
                  <a:cxnLst>
                    <a:cxn ang="T10">
                      <a:pos x="T0" y="T1"/>
                    </a:cxn>
                    <a:cxn ang="T11">
                      <a:pos x="T2" y="T3"/>
                    </a:cxn>
                    <a:cxn ang="T12">
                      <a:pos x="T4" y="T5"/>
                    </a:cxn>
                    <a:cxn ang="T13">
                      <a:pos x="T6" y="T7"/>
                    </a:cxn>
                    <a:cxn ang="T14">
                      <a:pos x="T8" y="T9"/>
                    </a:cxn>
                  </a:cxnLst>
                  <a:rect l="T15" t="T16" r="T17" b="T18"/>
                  <a:pathLst>
                    <a:path w="6" h="138">
                      <a:moveTo>
                        <a:pt x="6" y="6"/>
                      </a:moveTo>
                      <a:lnTo>
                        <a:pt x="0" y="0"/>
                      </a:lnTo>
                      <a:lnTo>
                        <a:pt x="0" y="138"/>
                      </a:lnTo>
                      <a:lnTo>
                        <a:pt x="6" y="138"/>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78" name="Freeform 234"/>
                <p:cNvSpPr>
                  <a:spLocks/>
                </p:cNvSpPr>
                <p:nvPr/>
              </p:nvSpPr>
              <p:spPr bwMode="auto">
                <a:xfrm>
                  <a:off x="2204" y="2728"/>
                  <a:ext cx="6" cy="126"/>
                </a:xfrm>
                <a:custGeom>
                  <a:avLst/>
                  <a:gdLst>
                    <a:gd name="T0" fmla="*/ 0 w 6"/>
                    <a:gd name="T1" fmla="*/ 0 h 126"/>
                    <a:gd name="T2" fmla="*/ 0 w 6"/>
                    <a:gd name="T3" fmla="*/ 126 h 126"/>
                    <a:gd name="T4" fmla="*/ 6 w 6"/>
                    <a:gd name="T5" fmla="*/ 126 h 126"/>
                    <a:gd name="T6" fmla="*/ 6 w 6"/>
                    <a:gd name="T7" fmla="*/ 6 h 126"/>
                    <a:gd name="T8" fmla="*/ 0 w 6"/>
                    <a:gd name="T9" fmla="*/ 0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0" y="0"/>
                      </a:moveTo>
                      <a:lnTo>
                        <a:pt x="0" y="126"/>
                      </a:lnTo>
                      <a:lnTo>
                        <a:pt x="6" y="12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579" name="Group 235"/>
                <p:cNvGrpSpPr>
                  <a:grpSpLocks/>
                </p:cNvGrpSpPr>
                <p:nvPr/>
              </p:nvGrpSpPr>
              <p:grpSpPr bwMode="auto">
                <a:xfrm>
                  <a:off x="2204" y="2740"/>
                  <a:ext cx="6" cy="109"/>
                  <a:chOff x="2204" y="2740"/>
                  <a:chExt cx="6" cy="109"/>
                </a:xfrm>
              </p:grpSpPr>
              <p:sp>
                <p:nvSpPr>
                  <p:cNvPr id="1582" name="Line 236"/>
                  <p:cNvSpPr>
                    <a:spLocks noChangeShapeType="1"/>
                  </p:cNvSpPr>
                  <p:nvPr/>
                </p:nvSpPr>
                <p:spPr bwMode="auto">
                  <a:xfrm>
                    <a:off x="2204" y="274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3" name="Line 237"/>
                  <p:cNvSpPr>
                    <a:spLocks noChangeShapeType="1"/>
                  </p:cNvSpPr>
                  <p:nvPr/>
                </p:nvSpPr>
                <p:spPr bwMode="auto">
                  <a:xfrm>
                    <a:off x="2204" y="275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4" name="Line 238"/>
                  <p:cNvSpPr>
                    <a:spLocks noChangeShapeType="1"/>
                  </p:cNvSpPr>
                  <p:nvPr/>
                </p:nvSpPr>
                <p:spPr bwMode="auto">
                  <a:xfrm>
                    <a:off x="2204"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5" name="Line 239"/>
                  <p:cNvSpPr>
                    <a:spLocks noChangeShapeType="1"/>
                  </p:cNvSpPr>
                  <p:nvPr/>
                </p:nvSpPr>
                <p:spPr bwMode="auto">
                  <a:xfrm>
                    <a:off x="2204"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6" name="Line 240"/>
                  <p:cNvSpPr>
                    <a:spLocks noChangeShapeType="1"/>
                  </p:cNvSpPr>
                  <p:nvPr/>
                </p:nvSpPr>
                <p:spPr bwMode="auto">
                  <a:xfrm>
                    <a:off x="2204"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7" name="Line 241"/>
                  <p:cNvSpPr>
                    <a:spLocks noChangeShapeType="1"/>
                  </p:cNvSpPr>
                  <p:nvPr/>
                </p:nvSpPr>
                <p:spPr bwMode="auto">
                  <a:xfrm>
                    <a:off x="2204"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8" name="Line 242"/>
                  <p:cNvSpPr>
                    <a:spLocks noChangeShapeType="1"/>
                  </p:cNvSpPr>
                  <p:nvPr/>
                </p:nvSpPr>
                <p:spPr bwMode="auto">
                  <a:xfrm>
                    <a:off x="2204" y="281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89" name="Line 243"/>
                  <p:cNvSpPr>
                    <a:spLocks noChangeShapeType="1"/>
                  </p:cNvSpPr>
                  <p:nvPr/>
                </p:nvSpPr>
                <p:spPr bwMode="auto">
                  <a:xfrm>
                    <a:off x="2204" y="282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90" name="Line 244"/>
                  <p:cNvSpPr>
                    <a:spLocks noChangeShapeType="1"/>
                  </p:cNvSpPr>
                  <p:nvPr/>
                </p:nvSpPr>
                <p:spPr bwMode="auto">
                  <a:xfrm>
                    <a:off x="2204"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91" name="Line 245"/>
                  <p:cNvSpPr>
                    <a:spLocks noChangeShapeType="1"/>
                  </p:cNvSpPr>
                  <p:nvPr/>
                </p:nvSpPr>
                <p:spPr bwMode="auto">
                  <a:xfrm>
                    <a:off x="2204"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580" name="Rectangle 246"/>
                <p:cNvSpPr>
                  <a:spLocks noChangeArrowheads="1"/>
                </p:cNvSpPr>
                <p:nvPr/>
              </p:nvSpPr>
              <p:spPr bwMode="auto">
                <a:xfrm>
                  <a:off x="2198" y="2884"/>
                  <a:ext cx="6" cy="12"/>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81" name="Freeform 247"/>
                <p:cNvSpPr>
                  <a:spLocks/>
                </p:cNvSpPr>
                <p:nvPr/>
              </p:nvSpPr>
              <p:spPr bwMode="auto">
                <a:xfrm>
                  <a:off x="2198" y="2884"/>
                  <a:ext cx="12" cy="6"/>
                </a:xfrm>
                <a:custGeom>
                  <a:avLst/>
                  <a:gdLst>
                    <a:gd name="T0" fmla="*/ 6 w 12"/>
                    <a:gd name="T1" fmla="*/ 6 h 6"/>
                    <a:gd name="T2" fmla="*/ 6 w 12"/>
                    <a:gd name="T3" fmla="*/ 0 h 6"/>
                    <a:gd name="T4" fmla="*/ 0 w 12"/>
                    <a:gd name="T5" fmla="*/ 0 h 6"/>
                    <a:gd name="T6" fmla="*/ 0 w 12"/>
                    <a:gd name="T7" fmla="*/ 0 h 6"/>
                    <a:gd name="T8" fmla="*/ 12 w 12"/>
                    <a:gd name="T9" fmla="*/ 0 h 6"/>
                    <a:gd name="T10" fmla="*/ 12 w 12"/>
                    <a:gd name="T11" fmla="*/ 6 h 6"/>
                    <a:gd name="T12" fmla="*/ 6 w 12"/>
                    <a:gd name="T13" fmla="*/ 6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6" y="0"/>
                      </a:lnTo>
                      <a:lnTo>
                        <a:pt x="0" y="0"/>
                      </a:lnTo>
                      <a:lnTo>
                        <a:pt x="12" y="0"/>
                      </a:lnTo>
                      <a:lnTo>
                        <a:pt x="12" y="6"/>
                      </a:lnTo>
                      <a:lnTo>
                        <a:pt x="6" y="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5" name="Group 248"/>
              <p:cNvGrpSpPr>
                <a:grpSpLocks/>
              </p:cNvGrpSpPr>
              <p:nvPr/>
            </p:nvGrpSpPr>
            <p:grpSpPr bwMode="auto">
              <a:xfrm>
                <a:off x="2210" y="2722"/>
                <a:ext cx="12" cy="168"/>
                <a:chOff x="2210" y="2722"/>
                <a:chExt cx="12" cy="168"/>
              </a:xfrm>
            </p:grpSpPr>
            <p:sp>
              <p:nvSpPr>
                <p:cNvPr id="1558" name="Freeform 249"/>
                <p:cNvSpPr>
                  <a:spLocks/>
                </p:cNvSpPr>
                <p:nvPr/>
              </p:nvSpPr>
              <p:spPr bwMode="auto">
                <a:xfrm>
                  <a:off x="2210" y="2722"/>
                  <a:ext cx="6" cy="168"/>
                </a:xfrm>
                <a:custGeom>
                  <a:avLst/>
                  <a:gdLst>
                    <a:gd name="T0" fmla="*/ 0 w 6"/>
                    <a:gd name="T1" fmla="*/ 0 h 168"/>
                    <a:gd name="T2" fmla="*/ 6 w 6"/>
                    <a:gd name="T3" fmla="*/ 12 h 168"/>
                    <a:gd name="T4" fmla="*/ 6 w 6"/>
                    <a:gd name="T5" fmla="*/ 168 h 168"/>
                    <a:gd name="T6" fmla="*/ 0 w 6"/>
                    <a:gd name="T7" fmla="*/ 168 h 168"/>
                    <a:gd name="T8" fmla="*/ 0 w 6"/>
                    <a:gd name="T9" fmla="*/ 0 h 168"/>
                    <a:gd name="T10" fmla="*/ 0 60000 65536"/>
                    <a:gd name="T11" fmla="*/ 0 60000 65536"/>
                    <a:gd name="T12" fmla="*/ 0 60000 65536"/>
                    <a:gd name="T13" fmla="*/ 0 60000 65536"/>
                    <a:gd name="T14" fmla="*/ 0 60000 65536"/>
                    <a:gd name="T15" fmla="*/ 0 w 6"/>
                    <a:gd name="T16" fmla="*/ 0 h 168"/>
                    <a:gd name="T17" fmla="*/ 6 w 6"/>
                    <a:gd name="T18" fmla="*/ 168 h 168"/>
                  </a:gdLst>
                  <a:ahLst/>
                  <a:cxnLst>
                    <a:cxn ang="T10">
                      <a:pos x="T0" y="T1"/>
                    </a:cxn>
                    <a:cxn ang="T11">
                      <a:pos x="T2" y="T3"/>
                    </a:cxn>
                    <a:cxn ang="T12">
                      <a:pos x="T4" y="T5"/>
                    </a:cxn>
                    <a:cxn ang="T13">
                      <a:pos x="T6" y="T7"/>
                    </a:cxn>
                    <a:cxn ang="T14">
                      <a:pos x="T8" y="T9"/>
                    </a:cxn>
                  </a:cxnLst>
                  <a:rect l="T15" t="T16" r="T17" b="T18"/>
                  <a:pathLst>
                    <a:path w="6" h="168">
                      <a:moveTo>
                        <a:pt x="0" y="0"/>
                      </a:moveTo>
                      <a:lnTo>
                        <a:pt x="6" y="12"/>
                      </a:lnTo>
                      <a:lnTo>
                        <a:pt x="6" y="168"/>
                      </a:lnTo>
                      <a:lnTo>
                        <a:pt x="0" y="168"/>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59" name="Rectangle 250"/>
                <p:cNvSpPr>
                  <a:spLocks noChangeArrowheads="1"/>
                </p:cNvSpPr>
                <p:nvPr/>
              </p:nvSpPr>
              <p:spPr bwMode="auto">
                <a:xfrm>
                  <a:off x="2210" y="2722"/>
                  <a:ext cx="6" cy="168"/>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60" name="Freeform 251"/>
                <p:cNvSpPr>
                  <a:spLocks/>
                </p:cNvSpPr>
                <p:nvPr/>
              </p:nvSpPr>
              <p:spPr bwMode="auto">
                <a:xfrm>
                  <a:off x="2210" y="2728"/>
                  <a:ext cx="6" cy="132"/>
                </a:xfrm>
                <a:custGeom>
                  <a:avLst/>
                  <a:gdLst>
                    <a:gd name="T0" fmla="*/ 6 w 6"/>
                    <a:gd name="T1" fmla="*/ 6 h 132"/>
                    <a:gd name="T2" fmla="*/ 0 w 6"/>
                    <a:gd name="T3" fmla="*/ 0 h 132"/>
                    <a:gd name="T4" fmla="*/ 0 w 6"/>
                    <a:gd name="T5" fmla="*/ 132 h 132"/>
                    <a:gd name="T6" fmla="*/ 6 w 6"/>
                    <a:gd name="T7" fmla="*/ 132 h 132"/>
                    <a:gd name="T8" fmla="*/ 6 w 6"/>
                    <a:gd name="T9" fmla="*/ 6 h 132"/>
                    <a:gd name="T10" fmla="*/ 0 60000 65536"/>
                    <a:gd name="T11" fmla="*/ 0 60000 65536"/>
                    <a:gd name="T12" fmla="*/ 0 60000 65536"/>
                    <a:gd name="T13" fmla="*/ 0 60000 65536"/>
                    <a:gd name="T14" fmla="*/ 0 60000 65536"/>
                    <a:gd name="T15" fmla="*/ 0 w 6"/>
                    <a:gd name="T16" fmla="*/ 0 h 132"/>
                    <a:gd name="T17" fmla="*/ 6 w 6"/>
                    <a:gd name="T18" fmla="*/ 132 h 132"/>
                  </a:gdLst>
                  <a:ahLst/>
                  <a:cxnLst>
                    <a:cxn ang="T10">
                      <a:pos x="T0" y="T1"/>
                    </a:cxn>
                    <a:cxn ang="T11">
                      <a:pos x="T2" y="T3"/>
                    </a:cxn>
                    <a:cxn ang="T12">
                      <a:pos x="T4" y="T5"/>
                    </a:cxn>
                    <a:cxn ang="T13">
                      <a:pos x="T6" y="T7"/>
                    </a:cxn>
                    <a:cxn ang="T14">
                      <a:pos x="T8" y="T9"/>
                    </a:cxn>
                  </a:cxnLst>
                  <a:rect l="T15" t="T16" r="T17" b="T18"/>
                  <a:pathLst>
                    <a:path w="6" h="132">
                      <a:moveTo>
                        <a:pt x="6" y="6"/>
                      </a:moveTo>
                      <a:lnTo>
                        <a:pt x="0" y="0"/>
                      </a:lnTo>
                      <a:lnTo>
                        <a:pt x="0" y="132"/>
                      </a:lnTo>
                      <a:lnTo>
                        <a:pt x="6" y="132"/>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61" name="Freeform 252"/>
                <p:cNvSpPr>
                  <a:spLocks/>
                </p:cNvSpPr>
                <p:nvPr/>
              </p:nvSpPr>
              <p:spPr bwMode="auto">
                <a:xfrm>
                  <a:off x="2216" y="2734"/>
                  <a:ext cx="6" cy="126"/>
                </a:xfrm>
                <a:custGeom>
                  <a:avLst/>
                  <a:gdLst>
                    <a:gd name="T0" fmla="*/ 0 w 6"/>
                    <a:gd name="T1" fmla="*/ 0 h 126"/>
                    <a:gd name="T2" fmla="*/ 0 w 6"/>
                    <a:gd name="T3" fmla="*/ 126 h 126"/>
                    <a:gd name="T4" fmla="*/ 6 w 6"/>
                    <a:gd name="T5" fmla="*/ 126 h 126"/>
                    <a:gd name="T6" fmla="*/ 6 w 6"/>
                    <a:gd name="T7" fmla="*/ 6 h 126"/>
                    <a:gd name="T8" fmla="*/ 0 w 6"/>
                    <a:gd name="T9" fmla="*/ 0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0" y="0"/>
                      </a:moveTo>
                      <a:lnTo>
                        <a:pt x="0" y="126"/>
                      </a:lnTo>
                      <a:lnTo>
                        <a:pt x="6" y="126"/>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562" name="Group 253"/>
                <p:cNvGrpSpPr>
                  <a:grpSpLocks/>
                </p:cNvGrpSpPr>
                <p:nvPr/>
              </p:nvGrpSpPr>
              <p:grpSpPr bwMode="auto">
                <a:xfrm>
                  <a:off x="2216" y="2746"/>
                  <a:ext cx="6" cy="103"/>
                  <a:chOff x="2216" y="2746"/>
                  <a:chExt cx="6" cy="103"/>
                </a:xfrm>
              </p:grpSpPr>
              <p:sp>
                <p:nvSpPr>
                  <p:cNvPr id="1565" name="Line 254"/>
                  <p:cNvSpPr>
                    <a:spLocks noChangeShapeType="1"/>
                  </p:cNvSpPr>
                  <p:nvPr/>
                </p:nvSpPr>
                <p:spPr bwMode="auto">
                  <a:xfrm>
                    <a:off x="2216" y="274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66" name="Line 255"/>
                  <p:cNvSpPr>
                    <a:spLocks noChangeShapeType="1"/>
                  </p:cNvSpPr>
                  <p:nvPr/>
                </p:nvSpPr>
                <p:spPr bwMode="auto">
                  <a:xfrm>
                    <a:off x="2216" y="275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67" name="Line 256"/>
                  <p:cNvSpPr>
                    <a:spLocks noChangeShapeType="1"/>
                  </p:cNvSpPr>
                  <p:nvPr/>
                </p:nvSpPr>
                <p:spPr bwMode="auto">
                  <a:xfrm>
                    <a:off x="2216" y="277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68" name="Line 257"/>
                  <p:cNvSpPr>
                    <a:spLocks noChangeShapeType="1"/>
                  </p:cNvSpPr>
                  <p:nvPr/>
                </p:nvSpPr>
                <p:spPr bwMode="auto">
                  <a:xfrm>
                    <a:off x="2216" y="278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69" name="Line 258"/>
                  <p:cNvSpPr>
                    <a:spLocks noChangeShapeType="1"/>
                  </p:cNvSpPr>
                  <p:nvPr/>
                </p:nvSpPr>
                <p:spPr bwMode="auto">
                  <a:xfrm>
                    <a:off x="2216"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70" name="Line 259"/>
                  <p:cNvSpPr>
                    <a:spLocks noChangeShapeType="1"/>
                  </p:cNvSpPr>
                  <p:nvPr/>
                </p:nvSpPr>
                <p:spPr bwMode="auto">
                  <a:xfrm>
                    <a:off x="2216"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71" name="Line 260"/>
                  <p:cNvSpPr>
                    <a:spLocks noChangeShapeType="1"/>
                  </p:cNvSpPr>
                  <p:nvPr/>
                </p:nvSpPr>
                <p:spPr bwMode="auto">
                  <a:xfrm>
                    <a:off x="2216"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72" name="Line 261"/>
                  <p:cNvSpPr>
                    <a:spLocks noChangeShapeType="1"/>
                  </p:cNvSpPr>
                  <p:nvPr/>
                </p:nvSpPr>
                <p:spPr bwMode="auto">
                  <a:xfrm>
                    <a:off x="2216" y="282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73" name="Line 262"/>
                  <p:cNvSpPr>
                    <a:spLocks noChangeShapeType="1"/>
                  </p:cNvSpPr>
                  <p:nvPr/>
                </p:nvSpPr>
                <p:spPr bwMode="auto">
                  <a:xfrm>
                    <a:off x="2216" y="283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74" name="Line 263"/>
                  <p:cNvSpPr>
                    <a:spLocks noChangeShapeType="1"/>
                  </p:cNvSpPr>
                  <p:nvPr/>
                </p:nvSpPr>
                <p:spPr bwMode="auto">
                  <a:xfrm>
                    <a:off x="2216" y="284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sp>
              <p:nvSpPr>
                <p:cNvPr id="1563" name="Rectangle 264"/>
                <p:cNvSpPr>
                  <a:spLocks noChangeArrowheads="1"/>
                </p:cNvSpPr>
                <p:nvPr/>
              </p:nvSpPr>
              <p:spPr bwMode="auto">
                <a:xfrm>
                  <a:off x="2210" y="2884"/>
                  <a:ext cx="6" cy="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64" name="Freeform 265"/>
                <p:cNvSpPr>
                  <a:spLocks/>
                </p:cNvSpPr>
                <p:nvPr/>
              </p:nvSpPr>
              <p:spPr bwMode="auto">
                <a:xfrm>
                  <a:off x="2210" y="2884"/>
                  <a:ext cx="6" cy="6"/>
                </a:xfrm>
                <a:custGeom>
                  <a:avLst/>
                  <a:gdLst>
                    <a:gd name="T0" fmla="*/ 6 w 6"/>
                    <a:gd name="T1" fmla="*/ 6 h 6"/>
                    <a:gd name="T2" fmla="*/ 6 w 6"/>
                    <a:gd name="T3" fmla="*/ 0 h 6"/>
                    <a:gd name="T4" fmla="*/ 0 w 6"/>
                    <a:gd name="T5" fmla="*/ 0 h 6"/>
                    <a:gd name="T6" fmla="*/ 0 w 6"/>
                    <a:gd name="T7" fmla="*/ 0 h 6"/>
                    <a:gd name="T8" fmla="*/ 6 w 6"/>
                    <a:gd name="T9" fmla="*/ 0 h 6"/>
                    <a:gd name="T10" fmla="*/ 6 w 6"/>
                    <a:gd name="T11" fmla="*/ 6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0"/>
                      </a:lnTo>
                      <a:lnTo>
                        <a:pt x="0" y="0"/>
                      </a:lnTo>
                      <a:lnTo>
                        <a:pt x="6" y="0"/>
                      </a:lnTo>
                      <a:lnTo>
                        <a:pt x="6" y="6"/>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nvGrpSpPr>
              <p:cNvPr id="1486" name="Group 266"/>
              <p:cNvGrpSpPr>
                <a:grpSpLocks/>
              </p:cNvGrpSpPr>
              <p:nvPr/>
            </p:nvGrpSpPr>
            <p:grpSpPr bwMode="auto">
              <a:xfrm>
                <a:off x="2222" y="2728"/>
                <a:ext cx="12" cy="162"/>
                <a:chOff x="2222" y="2728"/>
                <a:chExt cx="12" cy="162"/>
              </a:xfrm>
            </p:grpSpPr>
            <p:sp>
              <p:nvSpPr>
                <p:cNvPr id="1543" name="Freeform 267"/>
                <p:cNvSpPr>
                  <a:spLocks/>
                </p:cNvSpPr>
                <p:nvPr/>
              </p:nvSpPr>
              <p:spPr bwMode="auto">
                <a:xfrm>
                  <a:off x="2222" y="2728"/>
                  <a:ext cx="6" cy="162"/>
                </a:xfrm>
                <a:custGeom>
                  <a:avLst/>
                  <a:gdLst>
                    <a:gd name="T0" fmla="*/ 0 w 6"/>
                    <a:gd name="T1" fmla="*/ 0 h 162"/>
                    <a:gd name="T2" fmla="*/ 6 w 6"/>
                    <a:gd name="T3" fmla="*/ 6 h 162"/>
                    <a:gd name="T4" fmla="*/ 6 w 6"/>
                    <a:gd name="T5" fmla="*/ 162 h 162"/>
                    <a:gd name="T6" fmla="*/ 0 w 6"/>
                    <a:gd name="T7" fmla="*/ 162 h 162"/>
                    <a:gd name="T8" fmla="*/ 0 w 6"/>
                    <a:gd name="T9" fmla="*/ 0 h 162"/>
                    <a:gd name="T10" fmla="*/ 0 60000 65536"/>
                    <a:gd name="T11" fmla="*/ 0 60000 65536"/>
                    <a:gd name="T12" fmla="*/ 0 60000 65536"/>
                    <a:gd name="T13" fmla="*/ 0 60000 65536"/>
                    <a:gd name="T14" fmla="*/ 0 60000 65536"/>
                    <a:gd name="T15" fmla="*/ 0 w 6"/>
                    <a:gd name="T16" fmla="*/ 0 h 162"/>
                    <a:gd name="T17" fmla="*/ 6 w 6"/>
                    <a:gd name="T18" fmla="*/ 162 h 162"/>
                  </a:gdLst>
                  <a:ahLst/>
                  <a:cxnLst>
                    <a:cxn ang="T10">
                      <a:pos x="T0" y="T1"/>
                    </a:cxn>
                    <a:cxn ang="T11">
                      <a:pos x="T2" y="T3"/>
                    </a:cxn>
                    <a:cxn ang="T12">
                      <a:pos x="T4" y="T5"/>
                    </a:cxn>
                    <a:cxn ang="T13">
                      <a:pos x="T6" y="T7"/>
                    </a:cxn>
                    <a:cxn ang="T14">
                      <a:pos x="T8" y="T9"/>
                    </a:cxn>
                  </a:cxnLst>
                  <a:rect l="T15" t="T16" r="T17" b="T18"/>
                  <a:pathLst>
                    <a:path w="6" h="162">
                      <a:moveTo>
                        <a:pt x="0" y="0"/>
                      </a:moveTo>
                      <a:lnTo>
                        <a:pt x="6" y="6"/>
                      </a:lnTo>
                      <a:lnTo>
                        <a:pt x="6" y="162"/>
                      </a:lnTo>
                      <a:lnTo>
                        <a:pt x="0" y="16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44" name="Rectangle 268"/>
                <p:cNvSpPr>
                  <a:spLocks noChangeArrowheads="1"/>
                </p:cNvSpPr>
                <p:nvPr/>
              </p:nvSpPr>
              <p:spPr bwMode="auto">
                <a:xfrm>
                  <a:off x="2222" y="2728"/>
                  <a:ext cx="6" cy="162"/>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45" name="Freeform 269"/>
                <p:cNvSpPr>
                  <a:spLocks/>
                </p:cNvSpPr>
                <p:nvPr/>
              </p:nvSpPr>
              <p:spPr bwMode="auto">
                <a:xfrm>
                  <a:off x="2222" y="2734"/>
                  <a:ext cx="6" cy="126"/>
                </a:xfrm>
                <a:custGeom>
                  <a:avLst/>
                  <a:gdLst>
                    <a:gd name="T0" fmla="*/ 6 w 6"/>
                    <a:gd name="T1" fmla="*/ 6 h 126"/>
                    <a:gd name="T2" fmla="*/ 0 w 6"/>
                    <a:gd name="T3" fmla="*/ 0 h 126"/>
                    <a:gd name="T4" fmla="*/ 0 w 6"/>
                    <a:gd name="T5" fmla="*/ 126 h 126"/>
                    <a:gd name="T6" fmla="*/ 6 w 6"/>
                    <a:gd name="T7" fmla="*/ 126 h 126"/>
                    <a:gd name="T8" fmla="*/ 6 w 6"/>
                    <a:gd name="T9" fmla="*/ 6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6" y="6"/>
                      </a:moveTo>
                      <a:lnTo>
                        <a:pt x="0" y="0"/>
                      </a:lnTo>
                      <a:lnTo>
                        <a:pt x="0" y="126"/>
                      </a:lnTo>
                      <a:lnTo>
                        <a:pt x="6" y="126"/>
                      </a:lnTo>
                      <a:lnTo>
                        <a:pt x="6" y="6"/>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46" name="Freeform 270"/>
                <p:cNvSpPr>
                  <a:spLocks/>
                </p:cNvSpPr>
                <p:nvPr/>
              </p:nvSpPr>
              <p:spPr bwMode="auto">
                <a:xfrm>
                  <a:off x="2228" y="2740"/>
                  <a:ext cx="6" cy="120"/>
                </a:xfrm>
                <a:custGeom>
                  <a:avLst/>
                  <a:gdLst>
                    <a:gd name="T0" fmla="*/ 0 w 6"/>
                    <a:gd name="T1" fmla="*/ 0 h 120"/>
                    <a:gd name="T2" fmla="*/ 0 w 6"/>
                    <a:gd name="T3" fmla="*/ 120 h 120"/>
                    <a:gd name="T4" fmla="*/ 6 w 6"/>
                    <a:gd name="T5" fmla="*/ 120 h 120"/>
                    <a:gd name="T6" fmla="*/ 6 w 6"/>
                    <a:gd name="T7" fmla="*/ 6 h 120"/>
                    <a:gd name="T8" fmla="*/ 0 w 6"/>
                    <a:gd name="T9" fmla="*/ 0 h 120"/>
                    <a:gd name="T10" fmla="*/ 0 60000 65536"/>
                    <a:gd name="T11" fmla="*/ 0 60000 65536"/>
                    <a:gd name="T12" fmla="*/ 0 60000 65536"/>
                    <a:gd name="T13" fmla="*/ 0 60000 65536"/>
                    <a:gd name="T14" fmla="*/ 0 60000 65536"/>
                    <a:gd name="T15" fmla="*/ 0 w 6"/>
                    <a:gd name="T16" fmla="*/ 0 h 120"/>
                    <a:gd name="T17" fmla="*/ 6 w 6"/>
                    <a:gd name="T18" fmla="*/ 120 h 120"/>
                  </a:gdLst>
                  <a:ahLst/>
                  <a:cxnLst>
                    <a:cxn ang="T10">
                      <a:pos x="T0" y="T1"/>
                    </a:cxn>
                    <a:cxn ang="T11">
                      <a:pos x="T2" y="T3"/>
                    </a:cxn>
                    <a:cxn ang="T12">
                      <a:pos x="T4" y="T5"/>
                    </a:cxn>
                    <a:cxn ang="T13">
                      <a:pos x="T6" y="T7"/>
                    </a:cxn>
                    <a:cxn ang="T14">
                      <a:pos x="T8" y="T9"/>
                    </a:cxn>
                  </a:cxnLst>
                  <a:rect l="T15" t="T16" r="T17" b="T18"/>
                  <a:pathLst>
                    <a:path w="6" h="120">
                      <a:moveTo>
                        <a:pt x="0" y="0"/>
                      </a:moveTo>
                      <a:lnTo>
                        <a:pt x="0" y="120"/>
                      </a:lnTo>
                      <a:lnTo>
                        <a:pt x="6" y="120"/>
                      </a:lnTo>
                      <a:lnTo>
                        <a:pt x="6"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547" name="Group 271"/>
                <p:cNvGrpSpPr>
                  <a:grpSpLocks/>
                </p:cNvGrpSpPr>
                <p:nvPr/>
              </p:nvGrpSpPr>
              <p:grpSpPr bwMode="auto">
                <a:xfrm>
                  <a:off x="2228" y="2752"/>
                  <a:ext cx="6" cy="102"/>
                  <a:chOff x="2228" y="2752"/>
                  <a:chExt cx="6" cy="102"/>
                </a:xfrm>
              </p:grpSpPr>
              <p:sp>
                <p:nvSpPr>
                  <p:cNvPr id="1548" name="Line 272"/>
                  <p:cNvSpPr>
                    <a:spLocks noChangeShapeType="1"/>
                  </p:cNvSpPr>
                  <p:nvPr/>
                </p:nvSpPr>
                <p:spPr bwMode="auto">
                  <a:xfrm>
                    <a:off x="2228" y="275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49" name="Line 273"/>
                  <p:cNvSpPr>
                    <a:spLocks noChangeShapeType="1"/>
                  </p:cNvSpPr>
                  <p:nvPr/>
                </p:nvSpPr>
                <p:spPr bwMode="auto">
                  <a:xfrm>
                    <a:off x="2228" y="276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0" name="Line 274"/>
                  <p:cNvSpPr>
                    <a:spLocks noChangeShapeType="1"/>
                  </p:cNvSpPr>
                  <p:nvPr/>
                </p:nvSpPr>
                <p:spPr bwMode="auto">
                  <a:xfrm>
                    <a:off x="2228" y="2770"/>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1" name="Line 275"/>
                  <p:cNvSpPr>
                    <a:spLocks noChangeShapeType="1"/>
                  </p:cNvSpPr>
                  <p:nvPr/>
                </p:nvSpPr>
                <p:spPr bwMode="auto">
                  <a:xfrm>
                    <a:off x="2228" y="2782"/>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2" name="Line 276"/>
                  <p:cNvSpPr>
                    <a:spLocks noChangeShapeType="1"/>
                  </p:cNvSpPr>
                  <p:nvPr/>
                </p:nvSpPr>
                <p:spPr bwMode="auto">
                  <a:xfrm>
                    <a:off x="2228" y="279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3" name="Line 277"/>
                  <p:cNvSpPr>
                    <a:spLocks noChangeShapeType="1"/>
                  </p:cNvSpPr>
                  <p:nvPr/>
                </p:nvSpPr>
                <p:spPr bwMode="auto">
                  <a:xfrm>
                    <a:off x="2228" y="2806"/>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4" name="Line 278"/>
                  <p:cNvSpPr>
                    <a:spLocks noChangeShapeType="1"/>
                  </p:cNvSpPr>
                  <p:nvPr/>
                </p:nvSpPr>
                <p:spPr bwMode="auto">
                  <a:xfrm>
                    <a:off x="2228" y="281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5" name="Line 279"/>
                  <p:cNvSpPr>
                    <a:spLocks noChangeShapeType="1"/>
                  </p:cNvSpPr>
                  <p:nvPr/>
                </p:nvSpPr>
                <p:spPr bwMode="auto">
                  <a:xfrm>
                    <a:off x="2228"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6" name="Line 280"/>
                  <p:cNvSpPr>
                    <a:spLocks noChangeShapeType="1"/>
                  </p:cNvSpPr>
                  <p:nvPr/>
                </p:nvSpPr>
                <p:spPr bwMode="auto">
                  <a:xfrm>
                    <a:off x="2228"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57" name="Line 281"/>
                  <p:cNvSpPr>
                    <a:spLocks noChangeShapeType="1"/>
                  </p:cNvSpPr>
                  <p:nvPr/>
                </p:nvSpPr>
                <p:spPr bwMode="auto">
                  <a:xfrm>
                    <a:off x="2228" y="284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grpSp>
          <p:grpSp>
            <p:nvGrpSpPr>
              <p:cNvPr id="1487" name="Group 282"/>
              <p:cNvGrpSpPr>
                <a:grpSpLocks/>
              </p:cNvGrpSpPr>
              <p:nvPr/>
            </p:nvGrpSpPr>
            <p:grpSpPr bwMode="auto">
              <a:xfrm>
                <a:off x="2228" y="2734"/>
                <a:ext cx="12" cy="156"/>
                <a:chOff x="2228" y="2734"/>
                <a:chExt cx="12" cy="156"/>
              </a:xfrm>
            </p:grpSpPr>
            <p:sp>
              <p:nvSpPr>
                <p:cNvPr id="1529" name="Freeform 283"/>
                <p:cNvSpPr>
                  <a:spLocks/>
                </p:cNvSpPr>
                <p:nvPr/>
              </p:nvSpPr>
              <p:spPr bwMode="auto">
                <a:xfrm>
                  <a:off x="2234" y="2734"/>
                  <a:ext cx="6" cy="156"/>
                </a:xfrm>
                <a:custGeom>
                  <a:avLst/>
                  <a:gdLst>
                    <a:gd name="T0" fmla="*/ 0 w 6"/>
                    <a:gd name="T1" fmla="*/ 0 h 156"/>
                    <a:gd name="T2" fmla="*/ 6 w 6"/>
                    <a:gd name="T3" fmla="*/ 6 h 156"/>
                    <a:gd name="T4" fmla="*/ 6 w 6"/>
                    <a:gd name="T5" fmla="*/ 156 h 156"/>
                    <a:gd name="T6" fmla="*/ 0 w 6"/>
                    <a:gd name="T7" fmla="*/ 156 h 156"/>
                    <a:gd name="T8" fmla="*/ 0 w 6"/>
                    <a:gd name="T9" fmla="*/ 0 h 156"/>
                    <a:gd name="T10" fmla="*/ 0 60000 65536"/>
                    <a:gd name="T11" fmla="*/ 0 60000 65536"/>
                    <a:gd name="T12" fmla="*/ 0 60000 65536"/>
                    <a:gd name="T13" fmla="*/ 0 60000 65536"/>
                    <a:gd name="T14" fmla="*/ 0 60000 65536"/>
                    <a:gd name="T15" fmla="*/ 0 w 6"/>
                    <a:gd name="T16" fmla="*/ 0 h 156"/>
                    <a:gd name="T17" fmla="*/ 6 w 6"/>
                    <a:gd name="T18" fmla="*/ 156 h 156"/>
                  </a:gdLst>
                  <a:ahLst/>
                  <a:cxnLst>
                    <a:cxn ang="T10">
                      <a:pos x="T0" y="T1"/>
                    </a:cxn>
                    <a:cxn ang="T11">
                      <a:pos x="T2" y="T3"/>
                    </a:cxn>
                    <a:cxn ang="T12">
                      <a:pos x="T4" y="T5"/>
                    </a:cxn>
                    <a:cxn ang="T13">
                      <a:pos x="T6" y="T7"/>
                    </a:cxn>
                    <a:cxn ang="T14">
                      <a:pos x="T8" y="T9"/>
                    </a:cxn>
                  </a:cxnLst>
                  <a:rect l="T15" t="T16" r="T17" b="T18"/>
                  <a:pathLst>
                    <a:path w="6" h="156">
                      <a:moveTo>
                        <a:pt x="0" y="0"/>
                      </a:moveTo>
                      <a:lnTo>
                        <a:pt x="6" y="6"/>
                      </a:lnTo>
                      <a:lnTo>
                        <a:pt x="6" y="156"/>
                      </a:lnTo>
                      <a:lnTo>
                        <a:pt x="0" y="15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30" name="Rectangle 284"/>
                <p:cNvSpPr>
                  <a:spLocks noChangeArrowheads="1"/>
                </p:cNvSpPr>
                <p:nvPr/>
              </p:nvSpPr>
              <p:spPr bwMode="auto">
                <a:xfrm>
                  <a:off x="2228" y="2734"/>
                  <a:ext cx="12" cy="156"/>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31" name="Freeform 285"/>
                <p:cNvSpPr>
                  <a:spLocks/>
                </p:cNvSpPr>
                <p:nvPr/>
              </p:nvSpPr>
              <p:spPr bwMode="auto">
                <a:xfrm>
                  <a:off x="2234" y="2734"/>
                  <a:ext cx="6" cy="126"/>
                </a:xfrm>
                <a:custGeom>
                  <a:avLst/>
                  <a:gdLst>
                    <a:gd name="T0" fmla="*/ 6 w 6"/>
                    <a:gd name="T1" fmla="*/ 12 h 126"/>
                    <a:gd name="T2" fmla="*/ 0 w 6"/>
                    <a:gd name="T3" fmla="*/ 0 h 126"/>
                    <a:gd name="T4" fmla="*/ 0 w 6"/>
                    <a:gd name="T5" fmla="*/ 126 h 126"/>
                    <a:gd name="T6" fmla="*/ 6 w 6"/>
                    <a:gd name="T7" fmla="*/ 126 h 126"/>
                    <a:gd name="T8" fmla="*/ 6 w 6"/>
                    <a:gd name="T9" fmla="*/ 12 h 126"/>
                    <a:gd name="T10" fmla="*/ 0 60000 65536"/>
                    <a:gd name="T11" fmla="*/ 0 60000 65536"/>
                    <a:gd name="T12" fmla="*/ 0 60000 65536"/>
                    <a:gd name="T13" fmla="*/ 0 60000 65536"/>
                    <a:gd name="T14" fmla="*/ 0 60000 65536"/>
                    <a:gd name="T15" fmla="*/ 0 w 6"/>
                    <a:gd name="T16" fmla="*/ 0 h 126"/>
                    <a:gd name="T17" fmla="*/ 6 w 6"/>
                    <a:gd name="T18" fmla="*/ 126 h 126"/>
                  </a:gdLst>
                  <a:ahLst/>
                  <a:cxnLst>
                    <a:cxn ang="T10">
                      <a:pos x="T0" y="T1"/>
                    </a:cxn>
                    <a:cxn ang="T11">
                      <a:pos x="T2" y="T3"/>
                    </a:cxn>
                    <a:cxn ang="T12">
                      <a:pos x="T4" y="T5"/>
                    </a:cxn>
                    <a:cxn ang="T13">
                      <a:pos x="T6" y="T7"/>
                    </a:cxn>
                    <a:cxn ang="T14">
                      <a:pos x="T8" y="T9"/>
                    </a:cxn>
                  </a:cxnLst>
                  <a:rect l="T15" t="T16" r="T17" b="T18"/>
                  <a:pathLst>
                    <a:path w="6" h="126">
                      <a:moveTo>
                        <a:pt x="6" y="12"/>
                      </a:moveTo>
                      <a:lnTo>
                        <a:pt x="0" y="0"/>
                      </a:lnTo>
                      <a:lnTo>
                        <a:pt x="0" y="126"/>
                      </a:lnTo>
                      <a:lnTo>
                        <a:pt x="6" y="126"/>
                      </a:lnTo>
                      <a:lnTo>
                        <a:pt x="6" y="1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32" name="Rectangle 286"/>
                <p:cNvSpPr>
                  <a:spLocks noChangeArrowheads="1"/>
                </p:cNvSpPr>
                <p:nvPr/>
              </p:nvSpPr>
              <p:spPr bwMode="auto">
                <a:xfrm>
                  <a:off x="2234" y="2746"/>
                  <a:ext cx="6" cy="1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33" name="Line 287"/>
                <p:cNvSpPr>
                  <a:spLocks noChangeShapeType="1"/>
                </p:cNvSpPr>
                <p:nvPr/>
              </p:nvSpPr>
              <p:spPr bwMode="auto">
                <a:xfrm>
                  <a:off x="2234" y="275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4" name="Line 288"/>
                <p:cNvSpPr>
                  <a:spLocks noChangeShapeType="1"/>
                </p:cNvSpPr>
                <p:nvPr/>
              </p:nvSpPr>
              <p:spPr bwMode="auto">
                <a:xfrm>
                  <a:off x="2234" y="2764"/>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5" name="Line 289"/>
                <p:cNvSpPr>
                  <a:spLocks noChangeShapeType="1"/>
                </p:cNvSpPr>
                <p:nvPr/>
              </p:nvSpPr>
              <p:spPr bwMode="auto">
                <a:xfrm>
                  <a:off x="2234" y="277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6" name="Line 290"/>
                <p:cNvSpPr>
                  <a:spLocks noChangeShapeType="1"/>
                </p:cNvSpPr>
                <p:nvPr/>
              </p:nvSpPr>
              <p:spPr bwMode="auto">
                <a:xfrm>
                  <a:off x="2234" y="2788"/>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7" name="Line 291"/>
                <p:cNvSpPr>
                  <a:spLocks noChangeShapeType="1"/>
                </p:cNvSpPr>
                <p:nvPr/>
              </p:nvSpPr>
              <p:spPr bwMode="auto">
                <a:xfrm>
                  <a:off x="2234" y="280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8" name="Line 292"/>
                <p:cNvSpPr>
                  <a:spLocks noChangeShapeType="1"/>
                </p:cNvSpPr>
                <p:nvPr/>
              </p:nvSpPr>
              <p:spPr bwMode="auto">
                <a:xfrm>
                  <a:off x="2234" y="2806"/>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39" name="Line 293"/>
                <p:cNvSpPr>
                  <a:spLocks noChangeShapeType="1"/>
                </p:cNvSpPr>
                <p:nvPr/>
              </p:nvSpPr>
              <p:spPr bwMode="auto">
                <a:xfrm>
                  <a:off x="2234" y="2818"/>
                  <a:ext cx="6" cy="6"/>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40" name="Line 294"/>
                <p:cNvSpPr>
                  <a:spLocks noChangeShapeType="1"/>
                </p:cNvSpPr>
                <p:nvPr/>
              </p:nvSpPr>
              <p:spPr bwMode="auto">
                <a:xfrm>
                  <a:off x="2234" y="2830"/>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41" name="Line 295"/>
                <p:cNvSpPr>
                  <a:spLocks noChangeShapeType="1"/>
                </p:cNvSpPr>
                <p:nvPr/>
              </p:nvSpPr>
              <p:spPr bwMode="auto">
                <a:xfrm>
                  <a:off x="2234" y="2842"/>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542" name="Line 296"/>
                <p:cNvSpPr>
                  <a:spLocks noChangeShapeType="1"/>
                </p:cNvSpPr>
                <p:nvPr/>
              </p:nvSpPr>
              <p:spPr bwMode="auto">
                <a:xfrm>
                  <a:off x="2234" y="2854"/>
                  <a:ext cx="6" cy="1"/>
                </a:xfrm>
                <a:prstGeom prst="line">
                  <a:avLst/>
                </a:prstGeom>
                <a:noFill/>
                <a:ln w="9525">
                  <a:solidFill>
                    <a:srgbClr val="9F9FBF"/>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grpSp>
            <p:nvGrpSpPr>
              <p:cNvPr id="1488" name="Group 297"/>
              <p:cNvGrpSpPr>
                <a:grpSpLocks/>
              </p:cNvGrpSpPr>
              <p:nvPr/>
            </p:nvGrpSpPr>
            <p:grpSpPr bwMode="auto">
              <a:xfrm>
                <a:off x="1952" y="2656"/>
                <a:ext cx="114" cy="240"/>
                <a:chOff x="1952" y="2656"/>
                <a:chExt cx="114" cy="240"/>
              </a:xfrm>
            </p:grpSpPr>
            <p:sp>
              <p:nvSpPr>
                <p:cNvPr id="1495" name="Freeform 298"/>
                <p:cNvSpPr>
                  <a:spLocks/>
                </p:cNvSpPr>
                <p:nvPr/>
              </p:nvSpPr>
              <p:spPr bwMode="auto">
                <a:xfrm>
                  <a:off x="2048" y="2656"/>
                  <a:ext cx="18" cy="240"/>
                </a:xfrm>
                <a:custGeom>
                  <a:avLst/>
                  <a:gdLst>
                    <a:gd name="T0" fmla="*/ 18 w 18"/>
                    <a:gd name="T1" fmla="*/ 0 h 240"/>
                    <a:gd name="T2" fmla="*/ 18 w 18"/>
                    <a:gd name="T3" fmla="*/ 240 h 240"/>
                    <a:gd name="T4" fmla="*/ 0 w 18"/>
                    <a:gd name="T5" fmla="*/ 240 h 240"/>
                    <a:gd name="T6" fmla="*/ 0 w 18"/>
                    <a:gd name="T7" fmla="*/ 18 h 240"/>
                    <a:gd name="T8" fmla="*/ 18 w 18"/>
                    <a:gd name="T9" fmla="*/ 0 h 240"/>
                    <a:gd name="T10" fmla="*/ 0 60000 65536"/>
                    <a:gd name="T11" fmla="*/ 0 60000 65536"/>
                    <a:gd name="T12" fmla="*/ 0 60000 65536"/>
                    <a:gd name="T13" fmla="*/ 0 60000 65536"/>
                    <a:gd name="T14" fmla="*/ 0 60000 65536"/>
                    <a:gd name="T15" fmla="*/ 0 w 18"/>
                    <a:gd name="T16" fmla="*/ 0 h 240"/>
                    <a:gd name="T17" fmla="*/ 18 w 18"/>
                    <a:gd name="T18" fmla="*/ 240 h 240"/>
                  </a:gdLst>
                  <a:ahLst/>
                  <a:cxnLst>
                    <a:cxn ang="T10">
                      <a:pos x="T0" y="T1"/>
                    </a:cxn>
                    <a:cxn ang="T11">
                      <a:pos x="T2" y="T3"/>
                    </a:cxn>
                    <a:cxn ang="T12">
                      <a:pos x="T4" y="T5"/>
                    </a:cxn>
                    <a:cxn ang="T13">
                      <a:pos x="T6" y="T7"/>
                    </a:cxn>
                    <a:cxn ang="T14">
                      <a:pos x="T8" y="T9"/>
                    </a:cxn>
                  </a:cxnLst>
                  <a:rect l="T15" t="T16" r="T17" b="T18"/>
                  <a:pathLst>
                    <a:path w="18" h="240">
                      <a:moveTo>
                        <a:pt x="18" y="0"/>
                      </a:moveTo>
                      <a:lnTo>
                        <a:pt x="18" y="240"/>
                      </a:lnTo>
                      <a:lnTo>
                        <a:pt x="0" y="240"/>
                      </a:lnTo>
                      <a:lnTo>
                        <a:pt x="0" y="18"/>
                      </a:lnTo>
                      <a:lnTo>
                        <a:pt x="18"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96" name="Freeform 299"/>
                <p:cNvSpPr>
                  <a:spLocks/>
                </p:cNvSpPr>
                <p:nvPr/>
              </p:nvSpPr>
              <p:spPr bwMode="auto">
                <a:xfrm>
                  <a:off x="2024" y="2674"/>
                  <a:ext cx="6" cy="192"/>
                </a:xfrm>
                <a:custGeom>
                  <a:avLst/>
                  <a:gdLst>
                    <a:gd name="T0" fmla="*/ 6 w 6"/>
                    <a:gd name="T1" fmla="*/ 0 h 192"/>
                    <a:gd name="T2" fmla="*/ 6 w 6"/>
                    <a:gd name="T3" fmla="*/ 192 h 192"/>
                    <a:gd name="T4" fmla="*/ 0 w 6"/>
                    <a:gd name="T5" fmla="*/ 192 h 192"/>
                    <a:gd name="T6" fmla="*/ 0 w 6"/>
                    <a:gd name="T7" fmla="*/ 12 h 192"/>
                    <a:gd name="T8" fmla="*/ 6 w 6"/>
                    <a:gd name="T9" fmla="*/ 0 h 192"/>
                    <a:gd name="T10" fmla="*/ 0 60000 65536"/>
                    <a:gd name="T11" fmla="*/ 0 60000 65536"/>
                    <a:gd name="T12" fmla="*/ 0 60000 65536"/>
                    <a:gd name="T13" fmla="*/ 0 60000 65536"/>
                    <a:gd name="T14" fmla="*/ 0 60000 65536"/>
                    <a:gd name="T15" fmla="*/ 0 w 6"/>
                    <a:gd name="T16" fmla="*/ 0 h 192"/>
                    <a:gd name="T17" fmla="*/ 6 w 6"/>
                    <a:gd name="T18" fmla="*/ 192 h 192"/>
                  </a:gdLst>
                  <a:ahLst/>
                  <a:cxnLst>
                    <a:cxn ang="T10">
                      <a:pos x="T0" y="T1"/>
                    </a:cxn>
                    <a:cxn ang="T11">
                      <a:pos x="T2" y="T3"/>
                    </a:cxn>
                    <a:cxn ang="T12">
                      <a:pos x="T4" y="T5"/>
                    </a:cxn>
                    <a:cxn ang="T13">
                      <a:pos x="T6" y="T7"/>
                    </a:cxn>
                    <a:cxn ang="T14">
                      <a:pos x="T8" y="T9"/>
                    </a:cxn>
                  </a:cxnLst>
                  <a:rect l="T15" t="T16" r="T17" b="T18"/>
                  <a:pathLst>
                    <a:path w="6" h="192">
                      <a:moveTo>
                        <a:pt x="6" y="0"/>
                      </a:moveTo>
                      <a:lnTo>
                        <a:pt x="6" y="192"/>
                      </a:lnTo>
                      <a:lnTo>
                        <a:pt x="0" y="192"/>
                      </a:lnTo>
                      <a:lnTo>
                        <a:pt x="0" y="12"/>
                      </a:lnTo>
                      <a:lnTo>
                        <a:pt x="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497" name="Group 300"/>
                <p:cNvGrpSpPr>
                  <a:grpSpLocks/>
                </p:cNvGrpSpPr>
                <p:nvPr/>
              </p:nvGrpSpPr>
              <p:grpSpPr bwMode="auto">
                <a:xfrm>
                  <a:off x="1964" y="2674"/>
                  <a:ext cx="84" cy="222"/>
                  <a:chOff x="1964" y="2674"/>
                  <a:chExt cx="84" cy="222"/>
                </a:xfrm>
              </p:grpSpPr>
              <p:sp>
                <p:nvSpPr>
                  <p:cNvPr id="1513" name="Freeform 301"/>
                  <p:cNvSpPr>
                    <a:spLocks/>
                  </p:cNvSpPr>
                  <p:nvPr/>
                </p:nvSpPr>
                <p:spPr bwMode="auto">
                  <a:xfrm>
                    <a:off x="1964" y="2674"/>
                    <a:ext cx="84" cy="222"/>
                  </a:xfrm>
                  <a:custGeom>
                    <a:avLst/>
                    <a:gdLst>
                      <a:gd name="T0" fmla="*/ 84 w 84"/>
                      <a:gd name="T1" fmla="*/ 0 h 222"/>
                      <a:gd name="T2" fmla="*/ 84 w 84"/>
                      <a:gd name="T3" fmla="*/ 222 h 222"/>
                      <a:gd name="T4" fmla="*/ 0 w 84"/>
                      <a:gd name="T5" fmla="*/ 222 h 222"/>
                      <a:gd name="T6" fmla="*/ 0 w 84"/>
                      <a:gd name="T7" fmla="*/ 192 h 222"/>
                      <a:gd name="T8" fmla="*/ 66 w 84"/>
                      <a:gd name="T9" fmla="*/ 192 h 222"/>
                      <a:gd name="T10" fmla="*/ 66 w 84"/>
                      <a:gd name="T11" fmla="*/ 0 h 222"/>
                      <a:gd name="T12" fmla="*/ 84 w 84"/>
                      <a:gd name="T13" fmla="*/ 0 h 222"/>
                      <a:gd name="T14" fmla="*/ 0 60000 65536"/>
                      <a:gd name="T15" fmla="*/ 0 60000 65536"/>
                      <a:gd name="T16" fmla="*/ 0 60000 65536"/>
                      <a:gd name="T17" fmla="*/ 0 60000 65536"/>
                      <a:gd name="T18" fmla="*/ 0 60000 65536"/>
                      <a:gd name="T19" fmla="*/ 0 60000 65536"/>
                      <a:gd name="T20" fmla="*/ 0 60000 65536"/>
                      <a:gd name="T21" fmla="*/ 0 w 84"/>
                      <a:gd name="T22" fmla="*/ 0 h 222"/>
                      <a:gd name="T23" fmla="*/ 84 w 8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222">
                        <a:moveTo>
                          <a:pt x="84" y="0"/>
                        </a:moveTo>
                        <a:lnTo>
                          <a:pt x="84" y="222"/>
                        </a:lnTo>
                        <a:lnTo>
                          <a:pt x="0" y="222"/>
                        </a:lnTo>
                        <a:lnTo>
                          <a:pt x="0" y="192"/>
                        </a:lnTo>
                        <a:lnTo>
                          <a:pt x="66" y="192"/>
                        </a:lnTo>
                        <a:lnTo>
                          <a:pt x="66" y="0"/>
                        </a:lnTo>
                        <a:lnTo>
                          <a:pt x="84"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514" name="Group 302"/>
                  <p:cNvGrpSpPr>
                    <a:grpSpLocks/>
                  </p:cNvGrpSpPr>
                  <p:nvPr/>
                </p:nvGrpSpPr>
                <p:grpSpPr bwMode="auto">
                  <a:xfrm>
                    <a:off x="2030" y="2686"/>
                    <a:ext cx="12" cy="174"/>
                    <a:chOff x="2030" y="2686"/>
                    <a:chExt cx="12" cy="174"/>
                  </a:xfrm>
                </p:grpSpPr>
                <p:sp>
                  <p:nvSpPr>
                    <p:cNvPr id="1515" name="Freeform 303"/>
                    <p:cNvSpPr>
                      <a:spLocks/>
                    </p:cNvSpPr>
                    <p:nvPr/>
                  </p:nvSpPr>
                  <p:spPr bwMode="auto">
                    <a:xfrm>
                      <a:off x="2030" y="2854"/>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16" name="Freeform 304"/>
                    <p:cNvSpPr>
                      <a:spLocks/>
                    </p:cNvSpPr>
                    <p:nvPr/>
                  </p:nvSpPr>
                  <p:spPr bwMode="auto">
                    <a:xfrm>
                      <a:off x="2030" y="284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17" name="Freeform 305"/>
                    <p:cNvSpPr>
                      <a:spLocks/>
                    </p:cNvSpPr>
                    <p:nvPr/>
                  </p:nvSpPr>
                  <p:spPr bwMode="auto">
                    <a:xfrm>
                      <a:off x="2030" y="283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18" name="Freeform 306"/>
                    <p:cNvSpPr>
                      <a:spLocks/>
                    </p:cNvSpPr>
                    <p:nvPr/>
                  </p:nvSpPr>
                  <p:spPr bwMode="auto">
                    <a:xfrm>
                      <a:off x="2030" y="281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19" name="Freeform 307"/>
                    <p:cNvSpPr>
                      <a:spLocks/>
                    </p:cNvSpPr>
                    <p:nvPr/>
                  </p:nvSpPr>
                  <p:spPr bwMode="auto">
                    <a:xfrm>
                      <a:off x="2030" y="280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0" name="Freeform 308"/>
                    <p:cNvSpPr>
                      <a:spLocks/>
                    </p:cNvSpPr>
                    <p:nvPr/>
                  </p:nvSpPr>
                  <p:spPr bwMode="auto">
                    <a:xfrm>
                      <a:off x="2030" y="278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1" name="Freeform 309"/>
                    <p:cNvSpPr>
                      <a:spLocks/>
                    </p:cNvSpPr>
                    <p:nvPr/>
                  </p:nvSpPr>
                  <p:spPr bwMode="auto">
                    <a:xfrm>
                      <a:off x="2030" y="277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2" name="Freeform 310"/>
                    <p:cNvSpPr>
                      <a:spLocks/>
                    </p:cNvSpPr>
                    <p:nvPr/>
                  </p:nvSpPr>
                  <p:spPr bwMode="auto">
                    <a:xfrm>
                      <a:off x="2030" y="2764"/>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3" name="Freeform 311"/>
                    <p:cNvSpPr>
                      <a:spLocks/>
                    </p:cNvSpPr>
                    <p:nvPr/>
                  </p:nvSpPr>
                  <p:spPr bwMode="auto">
                    <a:xfrm>
                      <a:off x="2030" y="275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4" name="Freeform 312"/>
                    <p:cNvSpPr>
                      <a:spLocks/>
                    </p:cNvSpPr>
                    <p:nvPr/>
                  </p:nvSpPr>
                  <p:spPr bwMode="auto">
                    <a:xfrm>
                      <a:off x="2030" y="274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5" name="Freeform 313"/>
                    <p:cNvSpPr>
                      <a:spLocks/>
                    </p:cNvSpPr>
                    <p:nvPr/>
                  </p:nvSpPr>
                  <p:spPr bwMode="auto">
                    <a:xfrm>
                      <a:off x="2030" y="2722"/>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6" name="Freeform 314"/>
                    <p:cNvSpPr>
                      <a:spLocks/>
                    </p:cNvSpPr>
                    <p:nvPr/>
                  </p:nvSpPr>
                  <p:spPr bwMode="auto">
                    <a:xfrm>
                      <a:off x="2030" y="2710"/>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7" name="Freeform 315"/>
                    <p:cNvSpPr>
                      <a:spLocks/>
                    </p:cNvSpPr>
                    <p:nvPr/>
                  </p:nvSpPr>
                  <p:spPr bwMode="auto">
                    <a:xfrm>
                      <a:off x="2030" y="2698"/>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528" name="Freeform 316"/>
                    <p:cNvSpPr>
                      <a:spLocks/>
                    </p:cNvSpPr>
                    <p:nvPr/>
                  </p:nvSpPr>
                  <p:spPr bwMode="auto">
                    <a:xfrm>
                      <a:off x="2030" y="2686"/>
                      <a:ext cx="12" cy="6"/>
                    </a:xfrm>
                    <a:custGeom>
                      <a:avLst/>
                      <a:gdLst>
                        <a:gd name="T0" fmla="*/ 12 w 12"/>
                        <a:gd name="T1" fmla="*/ 0 h 6"/>
                        <a:gd name="T2" fmla="*/ 12 w 12"/>
                        <a:gd name="T3" fmla="*/ 6 h 6"/>
                        <a:gd name="T4" fmla="*/ 6 w 12"/>
                        <a:gd name="T5" fmla="*/ 6 h 6"/>
                        <a:gd name="T6" fmla="*/ 0 w 12"/>
                        <a:gd name="T7" fmla="*/ 0 h 6"/>
                        <a:gd name="T8" fmla="*/ 12 w 12"/>
                        <a:gd name="T9" fmla="*/ 0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0"/>
                          </a:moveTo>
                          <a:lnTo>
                            <a:pt x="12" y="6"/>
                          </a:lnTo>
                          <a:lnTo>
                            <a:pt x="6" y="6"/>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sp>
              <p:nvSpPr>
                <p:cNvPr id="1498" name="Freeform 317"/>
                <p:cNvSpPr>
                  <a:spLocks/>
                </p:cNvSpPr>
                <p:nvPr/>
              </p:nvSpPr>
              <p:spPr bwMode="auto">
                <a:xfrm>
                  <a:off x="1952" y="2866"/>
                  <a:ext cx="6" cy="30"/>
                </a:xfrm>
                <a:custGeom>
                  <a:avLst/>
                  <a:gdLst>
                    <a:gd name="T0" fmla="*/ 6 w 6"/>
                    <a:gd name="T1" fmla="*/ 0 h 30"/>
                    <a:gd name="T2" fmla="*/ 6 w 6"/>
                    <a:gd name="T3" fmla="*/ 30 h 30"/>
                    <a:gd name="T4" fmla="*/ 0 w 6"/>
                    <a:gd name="T5" fmla="*/ 30 h 30"/>
                    <a:gd name="T6" fmla="*/ 0 w 6"/>
                    <a:gd name="T7" fmla="*/ 6 h 30"/>
                    <a:gd name="T8" fmla="*/ 6 w 6"/>
                    <a:gd name="T9" fmla="*/ 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6" y="0"/>
                      </a:moveTo>
                      <a:lnTo>
                        <a:pt x="6" y="30"/>
                      </a:lnTo>
                      <a:lnTo>
                        <a:pt x="0" y="30"/>
                      </a:lnTo>
                      <a:lnTo>
                        <a:pt x="0" y="6"/>
                      </a:lnTo>
                      <a:lnTo>
                        <a:pt x="6"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499" name="Group 318"/>
                <p:cNvGrpSpPr>
                  <a:grpSpLocks/>
                </p:cNvGrpSpPr>
                <p:nvPr/>
              </p:nvGrpSpPr>
              <p:grpSpPr bwMode="auto">
                <a:xfrm>
                  <a:off x="1964" y="2872"/>
                  <a:ext cx="78" cy="24"/>
                  <a:chOff x="1964" y="2872"/>
                  <a:chExt cx="78" cy="24"/>
                </a:xfrm>
              </p:grpSpPr>
              <p:sp>
                <p:nvSpPr>
                  <p:cNvPr id="1500" name="Rectangle 319"/>
                  <p:cNvSpPr>
                    <a:spLocks noChangeArrowheads="1"/>
                  </p:cNvSpPr>
                  <p:nvPr/>
                </p:nvSpPr>
                <p:spPr bwMode="auto">
                  <a:xfrm>
                    <a:off x="203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1" name="Rectangle 320"/>
                  <p:cNvSpPr>
                    <a:spLocks noChangeArrowheads="1"/>
                  </p:cNvSpPr>
                  <p:nvPr/>
                </p:nvSpPr>
                <p:spPr bwMode="auto">
                  <a:xfrm>
                    <a:off x="202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2" name="Rectangle 321"/>
                  <p:cNvSpPr>
                    <a:spLocks noChangeArrowheads="1"/>
                  </p:cNvSpPr>
                  <p:nvPr/>
                </p:nvSpPr>
                <p:spPr bwMode="auto">
                  <a:xfrm>
                    <a:off x="2018"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3" name="Rectangle 322"/>
                  <p:cNvSpPr>
                    <a:spLocks noChangeArrowheads="1"/>
                  </p:cNvSpPr>
                  <p:nvPr/>
                </p:nvSpPr>
                <p:spPr bwMode="auto">
                  <a:xfrm>
                    <a:off x="1988"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4" name="Rectangle 323"/>
                  <p:cNvSpPr>
                    <a:spLocks noChangeArrowheads="1"/>
                  </p:cNvSpPr>
                  <p:nvPr/>
                </p:nvSpPr>
                <p:spPr bwMode="auto">
                  <a:xfrm>
                    <a:off x="1982"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5" name="Rectangle 324"/>
                  <p:cNvSpPr>
                    <a:spLocks noChangeArrowheads="1"/>
                  </p:cNvSpPr>
                  <p:nvPr/>
                </p:nvSpPr>
                <p:spPr bwMode="auto">
                  <a:xfrm>
                    <a:off x="1976"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6" name="Rectangle 325"/>
                  <p:cNvSpPr>
                    <a:spLocks noChangeArrowheads="1"/>
                  </p:cNvSpPr>
                  <p:nvPr/>
                </p:nvSpPr>
                <p:spPr bwMode="auto">
                  <a:xfrm>
                    <a:off x="197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7" name="Rectangle 326"/>
                  <p:cNvSpPr>
                    <a:spLocks noChangeArrowheads="1"/>
                  </p:cNvSpPr>
                  <p:nvPr/>
                </p:nvSpPr>
                <p:spPr bwMode="auto">
                  <a:xfrm>
                    <a:off x="196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8" name="Rectangle 327"/>
                  <p:cNvSpPr>
                    <a:spLocks noChangeArrowheads="1"/>
                  </p:cNvSpPr>
                  <p:nvPr/>
                </p:nvSpPr>
                <p:spPr bwMode="auto">
                  <a:xfrm>
                    <a:off x="2006" y="2872"/>
                    <a:ext cx="12"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09" name="Rectangle 328"/>
                  <p:cNvSpPr>
                    <a:spLocks noChangeArrowheads="1"/>
                  </p:cNvSpPr>
                  <p:nvPr/>
                </p:nvSpPr>
                <p:spPr bwMode="auto">
                  <a:xfrm>
                    <a:off x="2000"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10" name="Rectangle 329"/>
                  <p:cNvSpPr>
                    <a:spLocks noChangeArrowheads="1"/>
                  </p:cNvSpPr>
                  <p:nvPr/>
                </p:nvSpPr>
                <p:spPr bwMode="auto">
                  <a:xfrm>
                    <a:off x="1994" y="287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11" name="Rectangle 330"/>
                  <p:cNvSpPr>
                    <a:spLocks noChangeArrowheads="1"/>
                  </p:cNvSpPr>
                  <p:nvPr/>
                </p:nvSpPr>
                <p:spPr bwMode="auto">
                  <a:xfrm>
                    <a:off x="2036" y="2878"/>
                    <a:ext cx="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512" name="Rectangle 331"/>
                  <p:cNvSpPr>
                    <a:spLocks noChangeArrowheads="1"/>
                  </p:cNvSpPr>
                  <p:nvPr/>
                </p:nvSpPr>
                <p:spPr bwMode="auto">
                  <a:xfrm>
                    <a:off x="2036" y="287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grpSp>
          <p:sp>
            <p:nvSpPr>
              <p:cNvPr id="1489" name="Freeform 332"/>
              <p:cNvSpPr>
                <a:spLocks/>
              </p:cNvSpPr>
              <p:nvPr/>
            </p:nvSpPr>
            <p:spPr bwMode="auto">
              <a:xfrm>
                <a:off x="1964" y="2890"/>
                <a:ext cx="294" cy="30"/>
              </a:xfrm>
              <a:custGeom>
                <a:avLst/>
                <a:gdLst>
                  <a:gd name="T0" fmla="*/ 0 w 294"/>
                  <a:gd name="T1" fmla="*/ 6 h 30"/>
                  <a:gd name="T2" fmla="*/ 102 w 294"/>
                  <a:gd name="T3" fmla="*/ 6 h 30"/>
                  <a:gd name="T4" fmla="*/ 276 w 294"/>
                  <a:gd name="T5" fmla="*/ 0 h 30"/>
                  <a:gd name="T6" fmla="*/ 294 w 294"/>
                  <a:gd name="T7" fmla="*/ 30 h 30"/>
                  <a:gd name="T8" fmla="*/ 276 w 294"/>
                  <a:gd name="T9" fmla="*/ 30 h 30"/>
                  <a:gd name="T10" fmla="*/ 258 w 294"/>
                  <a:gd name="T11" fmla="*/ 12 h 30"/>
                  <a:gd name="T12" fmla="*/ 102 w 294"/>
                  <a:gd name="T13" fmla="*/ 18 h 30"/>
                  <a:gd name="T14" fmla="*/ 6 w 294"/>
                  <a:gd name="T15" fmla="*/ 18 h 30"/>
                  <a:gd name="T16" fmla="*/ 0 w 294"/>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
                  <a:gd name="T28" fmla="*/ 0 h 30"/>
                  <a:gd name="T29" fmla="*/ 294 w 29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 h="30">
                    <a:moveTo>
                      <a:pt x="0" y="6"/>
                    </a:moveTo>
                    <a:lnTo>
                      <a:pt x="102" y="6"/>
                    </a:lnTo>
                    <a:lnTo>
                      <a:pt x="276" y="0"/>
                    </a:lnTo>
                    <a:lnTo>
                      <a:pt x="294" y="30"/>
                    </a:lnTo>
                    <a:lnTo>
                      <a:pt x="276" y="30"/>
                    </a:lnTo>
                    <a:lnTo>
                      <a:pt x="258" y="12"/>
                    </a:lnTo>
                    <a:lnTo>
                      <a:pt x="102" y="18"/>
                    </a:lnTo>
                    <a:lnTo>
                      <a:pt x="6" y="18"/>
                    </a:lnTo>
                    <a:lnTo>
                      <a:pt x="0" y="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490" name="Group 333"/>
              <p:cNvGrpSpPr>
                <a:grpSpLocks/>
              </p:cNvGrpSpPr>
              <p:nvPr/>
            </p:nvGrpSpPr>
            <p:grpSpPr bwMode="auto">
              <a:xfrm>
                <a:off x="2168" y="2866"/>
                <a:ext cx="96" cy="30"/>
                <a:chOff x="2168" y="2866"/>
                <a:chExt cx="96" cy="30"/>
              </a:xfrm>
            </p:grpSpPr>
            <p:sp>
              <p:nvSpPr>
                <p:cNvPr id="1491" name="Rectangle 334"/>
                <p:cNvSpPr>
                  <a:spLocks noChangeArrowheads="1"/>
                </p:cNvSpPr>
                <p:nvPr/>
              </p:nvSpPr>
              <p:spPr bwMode="auto">
                <a:xfrm>
                  <a:off x="2228" y="2872"/>
                  <a:ext cx="6" cy="2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92" name="Freeform 335"/>
                <p:cNvSpPr>
                  <a:spLocks/>
                </p:cNvSpPr>
                <p:nvPr/>
              </p:nvSpPr>
              <p:spPr bwMode="auto">
                <a:xfrm>
                  <a:off x="2228" y="2872"/>
                  <a:ext cx="6" cy="18"/>
                </a:xfrm>
                <a:custGeom>
                  <a:avLst/>
                  <a:gdLst>
                    <a:gd name="T0" fmla="*/ 6 w 6"/>
                    <a:gd name="T1" fmla="*/ 0 h 18"/>
                    <a:gd name="T2" fmla="*/ 6 w 6"/>
                    <a:gd name="T3" fmla="*/ 6 h 18"/>
                    <a:gd name="T4" fmla="*/ 6 w 6"/>
                    <a:gd name="T5" fmla="*/ 6 h 18"/>
                    <a:gd name="T6" fmla="*/ 0 w 6"/>
                    <a:gd name="T7" fmla="*/ 18 h 18"/>
                    <a:gd name="T8" fmla="*/ 0 w 6"/>
                    <a:gd name="T9" fmla="*/ 0 h 18"/>
                    <a:gd name="T10" fmla="*/ 6 w 6"/>
                    <a:gd name="T11" fmla="*/ 0 h 18"/>
                    <a:gd name="T12" fmla="*/ 0 60000 65536"/>
                    <a:gd name="T13" fmla="*/ 0 60000 65536"/>
                    <a:gd name="T14" fmla="*/ 0 60000 65536"/>
                    <a:gd name="T15" fmla="*/ 0 60000 65536"/>
                    <a:gd name="T16" fmla="*/ 0 60000 65536"/>
                    <a:gd name="T17" fmla="*/ 0 60000 65536"/>
                    <a:gd name="T18" fmla="*/ 0 w 6"/>
                    <a:gd name="T19" fmla="*/ 0 h 18"/>
                    <a:gd name="T20" fmla="*/ 6 w 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 h="18">
                      <a:moveTo>
                        <a:pt x="6" y="0"/>
                      </a:moveTo>
                      <a:lnTo>
                        <a:pt x="6" y="6"/>
                      </a:lnTo>
                      <a:lnTo>
                        <a:pt x="0" y="18"/>
                      </a:lnTo>
                      <a:lnTo>
                        <a:pt x="0"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93" name="Freeform 336"/>
                <p:cNvSpPr>
                  <a:spLocks/>
                </p:cNvSpPr>
                <p:nvPr/>
              </p:nvSpPr>
              <p:spPr bwMode="auto">
                <a:xfrm>
                  <a:off x="2168" y="2866"/>
                  <a:ext cx="96" cy="6"/>
                </a:xfrm>
                <a:custGeom>
                  <a:avLst/>
                  <a:gdLst>
                    <a:gd name="T0" fmla="*/ 0 w 96"/>
                    <a:gd name="T1" fmla="*/ 0 h 6"/>
                    <a:gd name="T2" fmla="*/ 54 w 96"/>
                    <a:gd name="T3" fmla="*/ 0 h 6"/>
                    <a:gd name="T4" fmla="*/ 96 w 96"/>
                    <a:gd name="T5" fmla="*/ 6 h 6"/>
                    <a:gd name="T6" fmla="*/ 96 w 96"/>
                    <a:gd name="T7" fmla="*/ 6 h 6"/>
                    <a:gd name="T8" fmla="*/ 48 w 96"/>
                    <a:gd name="T9" fmla="*/ 6 h 6"/>
                    <a:gd name="T10" fmla="*/ 0 w 96"/>
                    <a:gd name="T11" fmla="*/ 6 h 6"/>
                    <a:gd name="T12" fmla="*/ 0 w 96"/>
                    <a:gd name="T13" fmla="*/ 0 h 6"/>
                    <a:gd name="T14" fmla="*/ 0 60000 65536"/>
                    <a:gd name="T15" fmla="*/ 0 60000 65536"/>
                    <a:gd name="T16" fmla="*/ 0 60000 65536"/>
                    <a:gd name="T17" fmla="*/ 0 60000 65536"/>
                    <a:gd name="T18" fmla="*/ 0 60000 65536"/>
                    <a:gd name="T19" fmla="*/ 0 60000 65536"/>
                    <a:gd name="T20" fmla="*/ 0 60000 65536"/>
                    <a:gd name="T21" fmla="*/ 0 w 96"/>
                    <a:gd name="T22" fmla="*/ 0 h 6"/>
                    <a:gd name="T23" fmla="*/ 96 w 9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
                      <a:moveTo>
                        <a:pt x="0" y="0"/>
                      </a:moveTo>
                      <a:lnTo>
                        <a:pt x="54" y="0"/>
                      </a:lnTo>
                      <a:lnTo>
                        <a:pt x="96" y="6"/>
                      </a:lnTo>
                      <a:lnTo>
                        <a:pt x="48" y="6"/>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94" name="Freeform 337"/>
                <p:cNvSpPr>
                  <a:spLocks/>
                </p:cNvSpPr>
                <p:nvPr/>
              </p:nvSpPr>
              <p:spPr bwMode="auto">
                <a:xfrm>
                  <a:off x="2222" y="2866"/>
                  <a:ext cx="42" cy="12"/>
                </a:xfrm>
                <a:custGeom>
                  <a:avLst/>
                  <a:gdLst>
                    <a:gd name="T0" fmla="*/ 0 w 42"/>
                    <a:gd name="T1" fmla="*/ 0 h 12"/>
                    <a:gd name="T2" fmla="*/ 0 w 42"/>
                    <a:gd name="T3" fmla="*/ 12 h 12"/>
                    <a:gd name="T4" fmla="*/ 42 w 42"/>
                    <a:gd name="T5" fmla="*/ 12 h 12"/>
                    <a:gd name="T6" fmla="*/ 42 w 42"/>
                    <a:gd name="T7" fmla="*/ 6 h 12"/>
                    <a:gd name="T8" fmla="*/ 0 w 42"/>
                    <a:gd name="T9" fmla="*/ 0 h 12"/>
                    <a:gd name="T10" fmla="*/ 0 60000 65536"/>
                    <a:gd name="T11" fmla="*/ 0 60000 65536"/>
                    <a:gd name="T12" fmla="*/ 0 60000 65536"/>
                    <a:gd name="T13" fmla="*/ 0 60000 65536"/>
                    <a:gd name="T14" fmla="*/ 0 60000 65536"/>
                    <a:gd name="T15" fmla="*/ 0 w 42"/>
                    <a:gd name="T16" fmla="*/ 0 h 12"/>
                    <a:gd name="T17" fmla="*/ 42 w 42"/>
                    <a:gd name="T18" fmla="*/ 12 h 12"/>
                  </a:gdLst>
                  <a:ahLst/>
                  <a:cxnLst>
                    <a:cxn ang="T10">
                      <a:pos x="T0" y="T1"/>
                    </a:cxn>
                    <a:cxn ang="T11">
                      <a:pos x="T2" y="T3"/>
                    </a:cxn>
                    <a:cxn ang="T12">
                      <a:pos x="T4" y="T5"/>
                    </a:cxn>
                    <a:cxn ang="T13">
                      <a:pos x="T6" y="T7"/>
                    </a:cxn>
                    <a:cxn ang="T14">
                      <a:pos x="T8" y="T9"/>
                    </a:cxn>
                  </a:cxnLst>
                  <a:rect l="T15" t="T16" r="T17" b="T18"/>
                  <a:pathLst>
                    <a:path w="42" h="12">
                      <a:moveTo>
                        <a:pt x="0" y="0"/>
                      </a:moveTo>
                      <a:lnTo>
                        <a:pt x="0" y="12"/>
                      </a:lnTo>
                      <a:lnTo>
                        <a:pt x="42" y="12"/>
                      </a:lnTo>
                      <a:lnTo>
                        <a:pt x="42" y="6"/>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grpSp>
        <p:pic>
          <p:nvPicPr>
            <p:cNvPr id="1054" name="Picture 338" descr="COMML0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16117" y="2570955"/>
              <a:ext cx="1223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55" name="Object 339"/>
            <p:cNvGraphicFramePr>
              <a:graphicFrameLocks noChangeAspect="1"/>
            </p:cNvGraphicFramePr>
            <p:nvPr>
              <p:extLst>
                <p:ext uri="{D42A27DB-BD31-4B8C-83A1-F6EECF244321}">
                  <p14:modId xmlns:p14="http://schemas.microsoft.com/office/powerpoint/2010/main" val="151637359"/>
                </p:ext>
              </p:extLst>
            </p:nvPr>
          </p:nvGraphicFramePr>
          <p:xfrm>
            <a:off x="2699767" y="2066130"/>
            <a:ext cx="863600" cy="542925"/>
          </p:xfrm>
          <a:graphic>
            <a:graphicData uri="http://schemas.openxmlformats.org/presentationml/2006/ole">
              <mc:AlternateContent xmlns:mc="http://schemas.openxmlformats.org/markup-compatibility/2006">
                <mc:Choice xmlns:v="urn:schemas-microsoft-com:vml" Requires="v">
                  <p:oleObj spid="_x0000_s2060" name="多媒體項目" r:id="rId15" imgW="4039263" imgH="2534876" progId="MS_ClipArt_Gallery.2">
                    <p:embed/>
                  </p:oleObj>
                </mc:Choice>
                <mc:Fallback>
                  <p:oleObj name="多媒體項目" r:id="rId15" imgW="4039263" imgH="2534876" progId="MS_ClipArt_Gallery.2">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9767" y="2066130"/>
                          <a:ext cx="8636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56" name="Group 340"/>
            <p:cNvGrpSpPr>
              <a:grpSpLocks/>
            </p:cNvGrpSpPr>
            <p:nvPr/>
          </p:nvGrpSpPr>
          <p:grpSpPr bwMode="auto">
            <a:xfrm>
              <a:off x="7092379" y="4226717"/>
              <a:ext cx="528638" cy="876300"/>
              <a:chOff x="3405" y="1755"/>
              <a:chExt cx="199" cy="318"/>
            </a:xfrm>
          </p:grpSpPr>
          <p:sp>
            <p:nvSpPr>
              <p:cNvPr id="1450" name="Freeform 341"/>
              <p:cNvSpPr>
                <a:spLocks/>
              </p:cNvSpPr>
              <p:nvPr/>
            </p:nvSpPr>
            <p:spPr bwMode="auto">
              <a:xfrm>
                <a:off x="3405" y="1773"/>
                <a:ext cx="193" cy="30"/>
              </a:xfrm>
              <a:custGeom>
                <a:avLst/>
                <a:gdLst>
                  <a:gd name="T0" fmla="*/ 0 w 193"/>
                  <a:gd name="T1" fmla="*/ 18 h 30"/>
                  <a:gd name="T2" fmla="*/ 115 w 193"/>
                  <a:gd name="T3" fmla="*/ 30 h 30"/>
                  <a:gd name="T4" fmla="*/ 193 w 193"/>
                  <a:gd name="T5" fmla="*/ 6 h 30"/>
                  <a:gd name="T6" fmla="*/ 97 w 193"/>
                  <a:gd name="T7" fmla="*/ 0 h 30"/>
                  <a:gd name="T8" fmla="*/ 0 w 193"/>
                  <a:gd name="T9" fmla="*/ 18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18"/>
                    </a:moveTo>
                    <a:lnTo>
                      <a:pt x="115" y="30"/>
                    </a:lnTo>
                    <a:lnTo>
                      <a:pt x="193" y="6"/>
                    </a:lnTo>
                    <a:lnTo>
                      <a:pt x="97" y="0"/>
                    </a:lnTo>
                    <a:lnTo>
                      <a:pt x="0" y="18"/>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1" name="Freeform 342"/>
              <p:cNvSpPr>
                <a:spLocks/>
              </p:cNvSpPr>
              <p:nvPr/>
            </p:nvSpPr>
            <p:spPr bwMode="auto">
              <a:xfrm>
                <a:off x="3405" y="1791"/>
                <a:ext cx="115" cy="282"/>
              </a:xfrm>
              <a:custGeom>
                <a:avLst/>
                <a:gdLst>
                  <a:gd name="T0" fmla="*/ 0 w 115"/>
                  <a:gd name="T1" fmla="*/ 0 h 282"/>
                  <a:gd name="T2" fmla="*/ 115 w 115"/>
                  <a:gd name="T3" fmla="*/ 12 h 282"/>
                  <a:gd name="T4" fmla="*/ 115 w 115"/>
                  <a:gd name="T5" fmla="*/ 282 h 282"/>
                  <a:gd name="T6" fmla="*/ 91 w 115"/>
                  <a:gd name="T7" fmla="*/ 276 h 282"/>
                  <a:gd name="T8" fmla="*/ 91 w 115"/>
                  <a:gd name="T9" fmla="*/ 240 h 282"/>
                  <a:gd name="T10" fmla="*/ 60 w 115"/>
                  <a:gd name="T11" fmla="*/ 228 h 282"/>
                  <a:gd name="T12" fmla="*/ 60 w 115"/>
                  <a:gd name="T13" fmla="*/ 258 h 282"/>
                  <a:gd name="T14" fmla="*/ 42 w 115"/>
                  <a:gd name="T15" fmla="*/ 252 h 282"/>
                  <a:gd name="T16" fmla="*/ 42 w 115"/>
                  <a:gd name="T17" fmla="*/ 222 h 282"/>
                  <a:gd name="T18" fmla="*/ 18 w 115"/>
                  <a:gd name="T19" fmla="*/ 216 h 282"/>
                  <a:gd name="T20" fmla="*/ 18 w 115"/>
                  <a:gd name="T21" fmla="*/ 246 h 282"/>
                  <a:gd name="T22" fmla="*/ 0 w 115"/>
                  <a:gd name="T23" fmla="*/ 240 h 282"/>
                  <a:gd name="T24" fmla="*/ 0 w 115"/>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282"/>
                  <a:gd name="T41" fmla="*/ 115 w 115"/>
                  <a:gd name="T42" fmla="*/ 282 h 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282">
                    <a:moveTo>
                      <a:pt x="0" y="0"/>
                    </a:moveTo>
                    <a:lnTo>
                      <a:pt x="115" y="12"/>
                    </a:lnTo>
                    <a:lnTo>
                      <a:pt x="115" y="282"/>
                    </a:lnTo>
                    <a:lnTo>
                      <a:pt x="91" y="276"/>
                    </a:lnTo>
                    <a:lnTo>
                      <a:pt x="91" y="240"/>
                    </a:lnTo>
                    <a:lnTo>
                      <a:pt x="60" y="228"/>
                    </a:lnTo>
                    <a:lnTo>
                      <a:pt x="60" y="258"/>
                    </a:lnTo>
                    <a:lnTo>
                      <a:pt x="42" y="252"/>
                    </a:lnTo>
                    <a:lnTo>
                      <a:pt x="42" y="222"/>
                    </a:lnTo>
                    <a:lnTo>
                      <a:pt x="18" y="216"/>
                    </a:lnTo>
                    <a:lnTo>
                      <a:pt x="18" y="246"/>
                    </a:lnTo>
                    <a:lnTo>
                      <a:pt x="0" y="240"/>
                    </a:lnTo>
                    <a:lnTo>
                      <a:pt x="0" y="0"/>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2" name="Freeform 343"/>
              <p:cNvSpPr>
                <a:spLocks/>
              </p:cNvSpPr>
              <p:nvPr/>
            </p:nvSpPr>
            <p:spPr bwMode="auto">
              <a:xfrm>
                <a:off x="3520" y="1779"/>
                <a:ext cx="84" cy="294"/>
              </a:xfrm>
              <a:custGeom>
                <a:avLst/>
                <a:gdLst>
                  <a:gd name="T0" fmla="*/ 0 w 84"/>
                  <a:gd name="T1" fmla="*/ 24 h 294"/>
                  <a:gd name="T2" fmla="*/ 78 w 84"/>
                  <a:gd name="T3" fmla="*/ 0 h 294"/>
                  <a:gd name="T4" fmla="*/ 84 w 84"/>
                  <a:gd name="T5" fmla="*/ 228 h 294"/>
                  <a:gd name="T6" fmla="*/ 0 w 84"/>
                  <a:gd name="T7" fmla="*/ 294 h 294"/>
                  <a:gd name="T8" fmla="*/ 0 w 84"/>
                  <a:gd name="T9" fmla="*/ 24 h 294"/>
                  <a:gd name="T10" fmla="*/ 0 60000 65536"/>
                  <a:gd name="T11" fmla="*/ 0 60000 65536"/>
                  <a:gd name="T12" fmla="*/ 0 60000 65536"/>
                  <a:gd name="T13" fmla="*/ 0 60000 65536"/>
                  <a:gd name="T14" fmla="*/ 0 60000 65536"/>
                  <a:gd name="T15" fmla="*/ 0 w 84"/>
                  <a:gd name="T16" fmla="*/ 0 h 294"/>
                  <a:gd name="T17" fmla="*/ 84 w 84"/>
                  <a:gd name="T18" fmla="*/ 294 h 294"/>
                </a:gdLst>
                <a:ahLst/>
                <a:cxnLst>
                  <a:cxn ang="T10">
                    <a:pos x="T0" y="T1"/>
                  </a:cxn>
                  <a:cxn ang="T11">
                    <a:pos x="T2" y="T3"/>
                  </a:cxn>
                  <a:cxn ang="T12">
                    <a:pos x="T4" y="T5"/>
                  </a:cxn>
                  <a:cxn ang="T13">
                    <a:pos x="T6" y="T7"/>
                  </a:cxn>
                  <a:cxn ang="T14">
                    <a:pos x="T8" y="T9"/>
                  </a:cxn>
                </a:cxnLst>
                <a:rect l="T15" t="T16" r="T17" b="T18"/>
                <a:pathLst>
                  <a:path w="84" h="294">
                    <a:moveTo>
                      <a:pt x="0" y="24"/>
                    </a:moveTo>
                    <a:lnTo>
                      <a:pt x="78" y="0"/>
                    </a:lnTo>
                    <a:lnTo>
                      <a:pt x="84" y="228"/>
                    </a:lnTo>
                    <a:lnTo>
                      <a:pt x="0" y="294"/>
                    </a:lnTo>
                    <a:lnTo>
                      <a:pt x="0" y="24"/>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3" name="Freeform 344"/>
              <p:cNvSpPr>
                <a:spLocks/>
              </p:cNvSpPr>
              <p:nvPr/>
            </p:nvSpPr>
            <p:spPr bwMode="auto">
              <a:xfrm>
                <a:off x="3484" y="2031"/>
                <a:ext cx="12" cy="18"/>
              </a:xfrm>
              <a:custGeom>
                <a:avLst/>
                <a:gdLst>
                  <a:gd name="T0" fmla="*/ 0 w 12"/>
                  <a:gd name="T1" fmla="*/ 0 h 18"/>
                  <a:gd name="T2" fmla="*/ 0 w 12"/>
                  <a:gd name="T3" fmla="*/ 12 h 18"/>
                  <a:gd name="T4" fmla="*/ 12 w 12"/>
                  <a:gd name="T5" fmla="*/ 18 h 18"/>
                  <a:gd name="T6" fmla="*/ 12 w 12"/>
                  <a:gd name="T7" fmla="*/ 0 h 18"/>
                  <a:gd name="T8" fmla="*/ 0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0"/>
                    </a:moveTo>
                    <a:lnTo>
                      <a:pt x="0" y="12"/>
                    </a:lnTo>
                    <a:lnTo>
                      <a:pt x="12" y="18"/>
                    </a:lnTo>
                    <a:lnTo>
                      <a:pt x="12" y="0"/>
                    </a:lnTo>
                    <a:lnTo>
                      <a:pt x="0" y="0"/>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4" name="Freeform 345"/>
              <p:cNvSpPr>
                <a:spLocks/>
              </p:cNvSpPr>
              <p:nvPr/>
            </p:nvSpPr>
            <p:spPr bwMode="auto">
              <a:xfrm>
                <a:off x="3465" y="2025"/>
                <a:ext cx="19" cy="30"/>
              </a:xfrm>
              <a:custGeom>
                <a:avLst/>
                <a:gdLst>
                  <a:gd name="T0" fmla="*/ 0 w 19"/>
                  <a:gd name="T1" fmla="*/ 0 h 30"/>
                  <a:gd name="T2" fmla="*/ 0 w 19"/>
                  <a:gd name="T3" fmla="*/ 30 h 30"/>
                  <a:gd name="T4" fmla="*/ 19 w 19"/>
                  <a:gd name="T5" fmla="*/ 18 h 30"/>
                  <a:gd name="T6" fmla="*/ 19 w 19"/>
                  <a:gd name="T7" fmla="*/ 6 h 30"/>
                  <a:gd name="T8" fmla="*/ 0 w 19"/>
                  <a:gd name="T9" fmla="*/ 0 h 30"/>
                  <a:gd name="T10" fmla="*/ 0 60000 65536"/>
                  <a:gd name="T11" fmla="*/ 0 60000 65536"/>
                  <a:gd name="T12" fmla="*/ 0 60000 65536"/>
                  <a:gd name="T13" fmla="*/ 0 60000 65536"/>
                  <a:gd name="T14" fmla="*/ 0 60000 65536"/>
                  <a:gd name="T15" fmla="*/ 0 w 19"/>
                  <a:gd name="T16" fmla="*/ 0 h 30"/>
                  <a:gd name="T17" fmla="*/ 19 w 19"/>
                  <a:gd name="T18" fmla="*/ 30 h 30"/>
                </a:gdLst>
                <a:ahLst/>
                <a:cxnLst>
                  <a:cxn ang="T10">
                    <a:pos x="T0" y="T1"/>
                  </a:cxn>
                  <a:cxn ang="T11">
                    <a:pos x="T2" y="T3"/>
                  </a:cxn>
                  <a:cxn ang="T12">
                    <a:pos x="T4" y="T5"/>
                  </a:cxn>
                  <a:cxn ang="T13">
                    <a:pos x="T6" y="T7"/>
                  </a:cxn>
                  <a:cxn ang="T14">
                    <a:pos x="T8" y="T9"/>
                  </a:cxn>
                </a:cxnLst>
                <a:rect l="T15" t="T16" r="T17" b="T18"/>
                <a:pathLst>
                  <a:path w="19" h="30">
                    <a:moveTo>
                      <a:pt x="0" y="0"/>
                    </a:moveTo>
                    <a:lnTo>
                      <a:pt x="0" y="30"/>
                    </a:lnTo>
                    <a:lnTo>
                      <a:pt x="19" y="18"/>
                    </a:lnTo>
                    <a:lnTo>
                      <a:pt x="19" y="6"/>
                    </a:lnTo>
                    <a:lnTo>
                      <a:pt x="0" y="0"/>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5" name="Freeform 346"/>
              <p:cNvSpPr>
                <a:spLocks/>
              </p:cNvSpPr>
              <p:nvPr/>
            </p:nvSpPr>
            <p:spPr bwMode="auto">
              <a:xfrm>
                <a:off x="3441" y="2013"/>
                <a:ext cx="12" cy="24"/>
              </a:xfrm>
              <a:custGeom>
                <a:avLst/>
                <a:gdLst>
                  <a:gd name="T0" fmla="*/ 0 w 12"/>
                  <a:gd name="T1" fmla="*/ 0 h 24"/>
                  <a:gd name="T2" fmla="*/ 0 w 12"/>
                  <a:gd name="T3" fmla="*/ 18 h 24"/>
                  <a:gd name="T4" fmla="*/ 12 w 12"/>
                  <a:gd name="T5" fmla="*/ 24 h 24"/>
                  <a:gd name="T6" fmla="*/ 12 w 12"/>
                  <a:gd name="T7" fmla="*/ 6 h 24"/>
                  <a:gd name="T8" fmla="*/ 0 w 12"/>
                  <a:gd name="T9" fmla="*/ 0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0"/>
                    </a:moveTo>
                    <a:lnTo>
                      <a:pt x="0" y="18"/>
                    </a:lnTo>
                    <a:lnTo>
                      <a:pt x="12" y="24"/>
                    </a:lnTo>
                    <a:lnTo>
                      <a:pt x="12" y="6"/>
                    </a:lnTo>
                    <a:lnTo>
                      <a:pt x="0" y="0"/>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6" name="Freeform 347"/>
              <p:cNvSpPr>
                <a:spLocks/>
              </p:cNvSpPr>
              <p:nvPr/>
            </p:nvSpPr>
            <p:spPr bwMode="auto">
              <a:xfrm>
                <a:off x="3423" y="2007"/>
                <a:ext cx="18" cy="30"/>
              </a:xfrm>
              <a:custGeom>
                <a:avLst/>
                <a:gdLst>
                  <a:gd name="T0" fmla="*/ 0 w 18"/>
                  <a:gd name="T1" fmla="*/ 0 h 30"/>
                  <a:gd name="T2" fmla="*/ 0 w 18"/>
                  <a:gd name="T3" fmla="*/ 30 h 30"/>
                  <a:gd name="T4" fmla="*/ 18 w 18"/>
                  <a:gd name="T5" fmla="*/ 24 h 30"/>
                  <a:gd name="T6" fmla="*/ 18 w 18"/>
                  <a:gd name="T7" fmla="*/ 6 h 30"/>
                  <a:gd name="T8" fmla="*/ 0 w 18"/>
                  <a:gd name="T9" fmla="*/ 0 h 30"/>
                  <a:gd name="T10" fmla="*/ 0 60000 65536"/>
                  <a:gd name="T11" fmla="*/ 0 60000 65536"/>
                  <a:gd name="T12" fmla="*/ 0 60000 65536"/>
                  <a:gd name="T13" fmla="*/ 0 60000 65536"/>
                  <a:gd name="T14" fmla="*/ 0 60000 65536"/>
                  <a:gd name="T15" fmla="*/ 0 w 18"/>
                  <a:gd name="T16" fmla="*/ 0 h 30"/>
                  <a:gd name="T17" fmla="*/ 18 w 18"/>
                  <a:gd name="T18" fmla="*/ 30 h 30"/>
                </a:gdLst>
                <a:ahLst/>
                <a:cxnLst>
                  <a:cxn ang="T10">
                    <a:pos x="T0" y="T1"/>
                  </a:cxn>
                  <a:cxn ang="T11">
                    <a:pos x="T2" y="T3"/>
                  </a:cxn>
                  <a:cxn ang="T12">
                    <a:pos x="T4" y="T5"/>
                  </a:cxn>
                  <a:cxn ang="T13">
                    <a:pos x="T6" y="T7"/>
                  </a:cxn>
                  <a:cxn ang="T14">
                    <a:pos x="T8" y="T9"/>
                  </a:cxn>
                </a:cxnLst>
                <a:rect l="T15" t="T16" r="T17" b="T18"/>
                <a:pathLst>
                  <a:path w="18" h="30">
                    <a:moveTo>
                      <a:pt x="0" y="0"/>
                    </a:moveTo>
                    <a:lnTo>
                      <a:pt x="0" y="30"/>
                    </a:lnTo>
                    <a:lnTo>
                      <a:pt x="18" y="24"/>
                    </a:lnTo>
                    <a:lnTo>
                      <a:pt x="18" y="6"/>
                    </a:lnTo>
                    <a:lnTo>
                      <a:pt x="0" y="0"/>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457" name="Group 348"/>
              <p:cNvGrpSpPr>
                <a:grpSpLocks/>
              </p:cNvGrpSpPr>
              <p:nvPr/>
            </p:nvGrpSpPr>
            <p:grpSpPr bwMode="auto">
              <a:xfrm>
                <a:off x="3411" y="1797"/>
                <a:ext cx="103" cy="222"/>
                <a:chOff x="3411" y="1797"/>
                <a:chExt cx="103" cy="222"/>
              </a:xfrm>
            </p:grpSpPr>
            <p:grpSp>
              <p:nvGrpSpPr>
                <p:cNvPr id="1462" name="Group 349"/>
                <p:cNvGrpSpPr>
                  <a:grpSpLocks/>
                </p:cNvGrpSpPr>
                <p:nvPr/>
              </p:nvGrpSpPr>
              <p:grpSpPr bwMode="auto">
                <a:xfrm>
                  <a:off x="3417" y="1797"/>
                  <a:ext cx="91" cy="222"/>
                  <a:chOff x="3417" y="1797"/>
                  <a:chExt cx="91" cy="222"/>
                </a:xfrm>
              </p:grpSpPr>
              <p:sp>
                <p:nvSpPr>
                  <p:cNvPr id="1473" name="Freeform 350"/>
                  <p:cNvSpPr>
                    <a:spLocks/>
                  </p:cNvSpPr>
                  <p:nvPr/>
                </p:nvSpPr>
                <p:spPr bwMode="auto">
                  <a:xfrm>
                    <a:off x="3417" y="1797"/>
                    <a:ext cx="91" cy="222"/>
                  </a:xfrm>
                  <a:custGeom>
                    <a:avLst/>
                    <a:gdLst>
                      <a:gd name="T0" fmla="*/ 0 w 91"/>
                      <a:gd name="T1" fmla="*/ 0 h 222"/>
                      <a:gd name="T2" fmla="*/ 91 w 91"/>
                      <a:gd name="T3" fmla="*/ 12 h 222"/>
                      <a:gd name="T4" fmla="*/ 91 w 91"/>
                      <a:gd name="T5" fmla="*/ 222 h 222"/>
                      <a:gd name="T6" fmla="*/ 0 w 91"/>
                      <a:gd name="T7" fmla="*/ 192 h 222"/>
                      <a:gd name="T8" fmla="*/ 0 w 91"/>
                      <a:gd name="T9" fmla="*/ 0 h 222"/>
                      <a:gd name="T10" fmla="*/ 0 60000 65536"/>
                      <a:gd name="T11" fmla="*/ 0 60000 65536"/>
                      <a:gd name="T12" fmla="*/ 0 60000 65536"/>
                      <a:gd name="T13" fmla="*/ 0 60000 65536"/>
                      <a:gd name="T14" fmla="*/ 0 60000 65536"/>
                      <a:gd name="T15" fmla="*/ 0 w 91"/>
                      <a:gd name="T16" fmla="*/ 0 h 222"/>
                      <a:gd name="T17" fmla="*/ 91 w 91"/>
                      <a:gd name="T18" fmla="*/ 222 h 222"/>
                    </a:gdLst>
                    <a:ahLst/>
                    <a:cxnLst>
                      <a:cxn ang="T10">
                        <a:pos x="T0" y="T1"/>
                      </a:cxn>
                      <a:cxn ang="T11">
                        <a:pos x="T2" y="T3"/>
                      </a:cxn>
                      <a:cxn ang="T12">
                        <a:pos x="T4" y="T5"/>
                      </a:cxn>
                      <a:cxn ang="T13">
                        <a:pos x="T6" y="T7"/>
                      </a:cxn>
                      <a:cxn ang="T14">
                        <a:pos x="T8" y="T9"/>
                      </a:cxn>
                    </a:cxnLst>
                    <a:rect l="T15" t="T16" r="T17" b="T18"/>
                    <a:pathLst>
                      <a:path w="91" h="222">
                        <a:moveTo>
                          <a:pt x="0" y="0"/>
                        </a:moveTo>
                        <a:lnTo>
                          <a:pt x="91" y="12"/>
                        </a:lnTo>
                        <a:lnTo>
                          <a:pt x="91" y="222"/>
                        </a:lnTo>
                        <a:lnTo>
                          <a:pt x="0" y="19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74" name="Freeform 351"/>
                  <p:cNvSpPr>
                    <a:spLocks/>
                  </p:cNvSpPr>
                  <p:nvPr/>
                </p:nvSpPr>
                <p:spPr bwMode="auto">
                  <a:xfrm>
                    <a:off x="3417" y="1797"/>
                    <a:ext cx="91" cy="222"/>
                  </a:xfrm>
                  <a:custGeom>
                    <a:avLst/>
                    <a:gdLst>
                      <a:gd name="T0" fmla="*/ 0 w 91"/>
                      <a:gd name="T1" fmla="*/ 0 h 222"/>
                      <a:gd name="T2" fmla="*/ 91 w 91"/>
                      <a:gd name="T3" fmla="*/ 12 h 222"/>
                      <a:gd name="T4" fmla="*/ 91 w 91"/>
                      <a:gd name="T5" fmla="*/ 222 h 222"/>
                      <a:gd name="T6" fmla="*/ 0 w 91"/>
                      <a:gd name="T7" fmla="*/ 192 h 222"/>
                      <a:gd name="T8" fmla="*/ 0 w 91"/>
                      <a:gd name="T9" fmla="*/ 0 h 222"/>
                      <a:gd name="T10" fmla="*/ 0 60000 65536"/>
                      <a:gd name="T11" fmla="*/ 0 60000 65536"/>
                      <a:gd name="T12" fmla="*/ 0 60000 65536"/>
                      <a:gd name="T13" fmla="*/ 0 60000 65536"/>
                      <a:gd name="T14" fmla="*/ 0 60000 65536"/>
                      <a:gd name="T15" fmla="*/ 0 w 91"/>
                      <a:gd name="T16" fmla="*/ 0 h 222"/>
                      <a:gd name="T17" fmla="*/ 91 w 91"/>
                      <a:gd name="T18" fmla="*/ 222 h 222"/>
                    </a:gdLst>
                    <a:ahLst/>
                    <a:cxnLst>
                      <a:cxn ang="T10">
                        <a:pos x="T0" y="T1"/>
                      </a:cxn>
                      <a:cxn ang="T11">
                        <a:pos x="T2" y="T3"/>
                      </a:cxn>
                      <a:cxn ang="T12">
                        <a:pos x="T4" y="T5"/>
                      </a:cxn>
                      <a:cxn ang="T13">
                        <a:pos x="T6" y="T7"/>
                      </a:cxn>
                      <a:cxn ang="T14">
                        <a:pos x="T8" y="T9"/>
                      </a:cxn>
                    </a:cxnLst>
                    <a:rect l="T15" t="T16" r="T17" b="T18"/>
                    <a:pathLst>
                      <a:path w="91" h="222">
                        <a:moveTo>
                          <a:pt x="0" y="0"/>
                        </a:moveTo>
                        <a:lnTo>
                          <a:pt x="91" y="12"/>
                        </a:lnTo>
                        <a:lnTo>
                          <a:pt x="91" y="222"/>
                        </a:lnTo>
                        <a:lnTo>
                          <a:pt x="0" y="192"/>
                        </a:lnTo>
                        <a:lnTo>
                          <a:pt x="0" y="0"/>
                        </a:lnTo>
                      </a:path>
                    </a:pathLst>
                  </a:custGeom>
                  <a:noFill/>
                  <a:ln w="9525">
                    <a:solidFill>
                      <a:srgbClr val="618FFD"/>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900"/>
                  </a:p>
                </p:txBody>
              </p:sp>
            </p:grpSp>
            <p:grpSp>
              <p:nvGrpSpPr>
                <p:cNvPr id="1463" name="Group 352"/>
                <p:cNvGrpSpPr>
                  <a:grpSpLocks/>
                </p:cNvGrpSpPr>
                <p:nvPr/>
              </p:nvGrpSpPr>
              <p:grpSpPr bwMode="auto">
                <a:xfrm>
                  <a:off x="3411" y="1797"/>
                  <a:ext cx="103" cy="216"/>
                  <a:chOff x="3411" y="1797"/>
                  <a:chExt cx="103" cy="216"/>
                </a:xfrm>
              </p:grpSpPr>
              <p:sp>
                <p:nvSpPr>
                  <p:cNvPr id="1464" name="Line 353"/>
                  <p:cNvSpPr>
                    <a:spLocks noChangeShapeType="1"/>
                  </p:cNvSpPr>
                  <p:nvPr/>
                </p:nvSpPr>
                <p:spPr bwMode="auto">
                  <a:xfrm>
                    <a:off x="3411" y="1965"/>
                    <a:ext cx="103" cy="2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65" name="Line 354"/>
                  <p:cNvSpPr>
                    <a:spLocks noChangeShapeType="1"/>
                  </p:cNvSpPr>
                  <p:nvPr/>
                </p:nvSpPr>
                <p:spPr bwMode="auto">
                  <a:xfrm>
                    <a:off x="3411" y="1941"/>
                    <a:ext cx="103"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66" name="Line 355"/>
                  <p:cNvSpPr>
                    <a:spLocks noChangeShapeType="1"/>
                  </p:cNvSpPr>
                  <p:nvPr/>
                </p:nvSpPr>
                <p:spPr bwMode="auto">
                  <a:xfrm>
                    <a:off x="3411" y="1911"/>
                    <a:ext cx="103"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67" name="Line 356"/>
                  <p:cNvSpPr>
                    <a:spLocks noChangeShapeType="1"/>
                  </p:cNvSpPr>
                  <p:nvPr/>
                </p:nvSpPr>
                <p:spPr bwMode="auto">
                  <a:xfrm>
                    <a:off x="3411" y="1881"/>
                    <a:ext cx="97"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68" name="Line 357"/>
                  <p:cNvSpPr>
                    <a:spLocks noChangeShapeType="1"/>
                  </p:cNvSpPr>
                  <p:nvPr/>
                </p:nvSpPr>
                <p:spPr bwMode="auto">
                  <a:xfrm>
                    <a:off x="3417" y="1851"/>
                    <a:ext cx="91" cy="12"/>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69" name="Line 358"/>
                  <p:cNvSpPr>
                    <a:spLocks noChangeShapeType="1"/>
                  </p:cNvSpPr>
                  <p:nvPr/>
                </p:nvSpPr>
                <p:spPr bwMode="auto">
                  <a:xfrm>
                    <a:off x="3411" y="1821"/>
                    <a:ext cx="97" cy="18"/>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70" name="Line 359"/>
                  <p:cNvSpPr>
                    <a:spLocks noChangeShapeType="1"/>
                  </p:cNvSpPr>
                  <p:nvPr/>
                </p:nvSpPr>
                <p:spPr bwMode="auto">
                  <a:xfrm>
                    <a:off x="3435" y="1797"/>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71" name="Line 360"/>
                  <p:cNvSpPr>
                    <a:spLocks noChangeShapeType="1"/>
                  </p:cNvSpPr>
                  <p:nvPr/>
                </p:nvSpPr>
                <p:spPr bwMode="auto">
                  <a:xfrm>
                    <a:off x="3459" y="1803"/>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72" name="Line 361"/>
                  <p:cNvSpPr>
                    <a:spLocks noChangeShapeType="1"/>
                  </p:cNvSpPr>
                  <p:nvPr/>
                </p:nvSpPr>
                <p:spPr bwMode="auto">
                  <a:xfrm>
                    <a:off x="3484" y="1809"/>
                    <a:ext cx="1" cy="204"/>
                  </a:xfrm>
                  <a:prstGeom prst="line">
                    <a:avLst/>
                  </a:prstGeom>
                  <a:noFill/>
                  <a:ln w="9525">
                    <a:solidFill>
                      <a:srgbClr val="618FFD"/>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grpSp>
          </p:grpSp>
          <p:sp>
            <p:nvSpPr>
              <p:cNvPr id="1458" name="Freeform 362"/>
              <p:cNvSpPr>
                <a:spLocks/>
              </p:cNvSpPr>
              <p:nvPr/>
            </p:nvSpPr>
            <p:spPr bwMode="auto">
              <a:xfrm>
                <a:off x="3447" y="1755"/>
                <a:ext cx="115" cy="12"/>
              </a:xfrm>
              <a:custGeom>
                <a:avLst/>
                <a:gdLst>
                  <a:gd name="T0" fmla="*/ 0 w 115"/>
                  <a:gd name="T1" fmla="*/ 6 h 12"/>
                  <a:gd name="T2" fmla="*/ 67 w 115"/>
                  <a:gd name="T3" fmla="*/ 12 h 12"/>
                  <a:gd name="T4" fmla="*/ 115 w 115"/>
                  <a:gd name="T5" fmla="*/ 0 h 12"/>
                  <a:gd name="T6" fmla="*/ 55 w 115"/>
                  <a:gd name="T7" fmla="*/ 0 h 12"/>
                  <a:gd name="T8" fmla="*/ 0 w 115"/>
                  <a:gd name="T9" fmla="*/ 6 h 12"/>
                  <a:gd name="T10" fmla="*/ 0 60000 65536"/>
                  <a:gd name="T11" fmla="*/ 0 60000 65536"/>
                  <a:gd name="T12" fmla="*/ 0 60000 65536"/>
                  <a:gd name="T13" fmla="*/ 0 60000 65536"/>
                  <a:gd name="T14" fmla="*/ 0 60000 65536"/>
                  <a:gd name="T15" fmla="*/ 0 w 115"/>
                  <a:gd name="T16" fmla="*/ 0 h 12"/>
                  <a:gd name="T17" fmla="*/ 115 w 115"/>
                  <a:gd name="T18" fmla="*/ 12 h 12"/>
                </a:gdLst>
                <a:ahLst/>
                <a:cxnLst>
                  <a:cxn ang="T10">
                    <a:pos x="T0" y="T1"/>
                  </a:cxn>
                  <a:cxn ang="T11">
                    <a:pos x="T2" y="T3"/>
                  </a:cxn>
                  <a:cxn ang="T12">
                    <a:pos x="T4" y="T5"/>
                  </a:cxn>
                  <a:cxn ang="T13">
                    <a:pos x="T6" y="T7"/>
                  </a:cxn>
                  <a:cxn ang="T14">
                    <a:pos x="T8" y="T9"/>
                  </a:cxn>
                </a:cxnLst>
                <a:rect l="T15" t="T16" r="T17" b="T18"/>
                <a:pathLst>
                  <a:path w="115" h="12">
                    <a:moveTo>
                      <a:pt x="0" y="6"/>
                    </a:moveTo>
                    <a:lnTo>
                      <a:pt x="67" y="12"/>
                    </a:lnTo>
                    <a:lnTo>
                      <a:pt x="115" y="0"/>
                    </a:lnTo>
                    <a:lnTo>
                      <a:pt x="55" y="0"/>
                    </a:lnTo>
                    <a:lnTo>
                      <a:pt x="0" y="6"/>
                    </a:lnTo>
                    <a:close/>
                  </a:path>
                </a:pathLst>
              </a:custGeom>
              <a:solidFill>
                <a:srgbClr val="923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59" name="Freeform 363"/>
              <p:cNvSpPr>
                <a:spLocks/>
              </p:cNvSpPr>
              <p:nvPr/>
            </p:nvSpPr>
            <p:spPr bwMode="auto">
              <a:xfrm>
                <a:off x="3520" y="1761"/>
                <a:ext cx="42" cy="36"/>
              </a:xfrm>
              <a:custGeom>
                <a:avLst/>
                <a:gdLst>
                  <a:gd name="T0" fmla="*/ 0 w 42"/>
                  <a:gd name="T1" fmla="*/ 12 h 36"/>
                  <a:gd name="T2" fmla="*/ 42 w 42"/>
                  <a:gd name="T3" fmla="*/ 0 h 36"/>
                  <a:gd name="T4" fmla="*/ 42 w 42"/>
                  <a:gd name="T5" fmla="*/ 24 h 36"/>
                  <a:gd name="T6" fmla="*/ 0 w 42"/>
                  <a:gd name="T7" fmla="*/ 36 h 36"/>
                  <a:gd name="T8" fmla="*/ 0 w 42"/>
                  <a:gd name="T9" fmla="*/ 12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0" y="12"/>
                    </a:moveTo>
                    <a:lnTo>
                      <a:pt x="42" y="0"/>
                    </a:lnTo>
                    <a:lnTo>
                      <a:pt x="42" y="24"/>
                    </a:lnTo>
                    <a:lnTo>
                      <a:pt x="0" y="36"/>
                    </a:lnTo>
                    <a:lnTo>
                      <a:pt x="0" y="12"/>
                    </a:lnTo>
                    <a:close/>
                  </a:path>
                </a:pathLst>
              </a:custGeom>
              <a:solidFill>
                <a:srgbClr val="5000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60" name="Freeform 364"/>
              <p:cNvSpPr>
                <a:spLocks/>
              </p:cNvSpPr>
              <p:nvPr/>
            </p:nvSpPr>
            <p:spPr bwMode="auto">
              <a:xfrm>
                <a:off x="3447" y="1767"/>
                <a:ext cx="67" cy="30"/>
              </a:xfrm>
              <a:custGeom>
                <a:avLst/>
                <a:gdLst>
                  <a:gd name="T0" fmla="*/ 67 w 67"/>
                  <a:gd name="T1" fmla="*/ 6 h 30"/>
                  <a:gd name="T2" fmla="*/ 67 w 67"/>
                  <a:gd name="T3" fmla="*/ 30 h 30"/>
                  <a:gd name="T4" fmla="*/ 0 w 67"/>
                  <a:gd name="T5" fmla="*/ 24 h 30"/>
                  <a:gd name="T6" fmla="*/ 0 w 67"/>
                  <a:gd name="T7" fmla="*/ 0 h 30"/>
                  <a:gd name="T8" fmla="*/ 67 w 67"/>
                  <a:gd name="T9" fmla="*/ 6 h 30"/>
                  <a:gd name="T10" fmla="*/ 0 60000 65536"/>
                  <a:gd name="T11" fmla="*/ 0 60000 65536"/>
                  <a:gd name="T12" fmla="*/ 0 60000 65536"/>
                  <a:gd name="T13" fmla="*/ 0 60000 65536"/>
                  <a:gd name="T14" fmla="*/ 0 60000 65536"/>
                  <a:gd name="T15" fmla="*/ 0 w 67"/>
                  <a:gd name="T16" fmla="*/ 0 h 30"/>
                  <a:gd name="T17" fmla="*/ 67 w 67"/>
                  <a:gd name="T18" fmla="*/ 30 h 30"/>
                </a:gdLst>
                <a:ahLst/>
                <a:cxnLst>
                  <a:cxn ang="T10">
                    <a:pos x="T0" y="T1"/>
                  </a:cxn>
                  <a:cxn ang="T11">
                    <a:pos x="T2" y="T3"/>
                  </a:cxn>
                  <a:cxn ang="T12">
                    <a:pos x="T4" y="T5"/>
                  </a:cxn>
                  <a:cxn ang="T13">
                    <a:pos x="T6" y="T7"/>
                  </a:cxn>
                  <a:cxn ang="T14">
                    <a:pos x="T8" y="T9"/>
                  </a:cxn>
                </a:cxnLst>
                <a:rect l="T15" t="T16" r="T17" b="T18"/>
                <a:pathLst>
                  <a:path w="67" h="30">
                    <a:moveTo>
                      <a:pt x="67" y="6"/>
                    </a:moveTo>
                    <a:lnTo>
                      <a:pt x="67" y="30"/>
                    </a:lnTo>
                    <a:lnTo>
                      <a:pt x="0" y="24"/>
                    </a:lnTo>
                    <a:lnTo>
                      <a:pt x="0" y="0"/>
                    </a:lnTo>
                    <a:lnTo>
                      <a:pt x="67" y="6"/>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61" name="Freeform 365"/>
              <p:cNvSpPr>
                <a:spLocks/>
              </p:cNvSpPr>
              <p:nvPr/>
            </p:nvSpPr>
            <p:spPr bwMode="auto">
              <a:xfrm>
                <a:off x="3459" y="1773"/>
                <a:ext cx="37" cy="12"/>
              </a:xfrm>
              <a:custGeom>
                <a:avLst/>
                <a:gdLst>
                  <a:gd name="T0" fmla="*/ 0 w 37"/>
                  <a:gd name="T1" fmla="*/ 0 h 12"/>
                  <a:gd name="T2" fmla="*/ 37 w 37"/>
                  <a:gd name="T3" fmla="*/ 0 h 12"/>
                  <a:gd name="T4" fmla="*/ 37 w 37"/>
                  <a:gd name="T5" fmla="*/ 12 h 12"/>
                  <a:gd name="T6" fmla="*/ 0 w 37"/>
                  <a:gd name="T7" fmla="*/ 6 h 12"/>
                  <a:gd name="T8" fmla="*/ 0 w 37"/>
                  <a:gd name="T9" fmla="*/ 0 h 12"/>
                  <a:gd name="T10" fmla="*/ 0 60000 65536"/>
                  <a:gd name="T11" fmla="*/ 0 60000 65536"/>
                  <a:gd name="T12" fmla="*/ 0 60000 65536"/>
                  <a:gd name="T13" fmla="*/ 0 60000 65536"/>
                  <a:gd name="T14" fmla="*/ 0 60000 65536"/>
                  <a:gd name="T15" fmla="*/ 0 w 37"/>
                  <a:gd name="T16" fmla="*/ 0 h 12"/>
                  <a:gd name="T17" fmla="*/ 37 w 37"/>
                  <a:gd name="T18" fmla="*/ 12 h 12"/>
                </a:gdLst>
                <a:ahLst/>
                <a:cxnLst>
                  <a:cxn ang="T10">
                    <a:pos x="T0" y="T1"/>
                  </a:cxn>
                  <a:cxn ang="T11">
                    <a:pos x="T2" y="T3"/>
                  </a:cxn>
                  <a:cxn ang="T12">
                    <a:pos x="T4" y="T5"/>
                  </a:cxn>
                  <a:cxn ang="T13">
                    <a:pos x="T6" y="T7"/>
                  </a:cxn>
                  <a:cxn ang="T14">
                    <a:pos x="T8" y="T9"/>
                  </a:cxn>
                </a:cxnLst>
                <a:rect l="T15" t="T16" r="T17" b="T18"/>
                <a:pathLst>
                  <a:path w="37" h="12">
                    <a:moveTo>
                      <a:pt x="0" y="0"/>
                    </a:moveTo>
                    <a:lnTo>
                      <a:pt x="37" y="0"/>
                    </a:lnTo>
                    <a:lnTo>
                      <a:pt x="37" y="12"/>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sp>
          <p:nvSpPr>
            <p:cNvPr id="1057" name="Rectangle 366"/>
            <p:cNvSpPr>
              <a:spLocks noChangeArrowheads="1"/>
            </p:cNvSpPr>
            <p:nvPr/>
          </p:nvSpPr>
          <p:spPr bwMode="auto">
            <a:xfrm>
              <a:off x="7668642" y="4874416"/>
              <a:ext cx="1295400" cy="102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dirty="0"/>
                <a:t>Bureau of labor security</a:t>
              </a:r>
            </a:p>
          </p:txBody>
        </p:sp>
        <p:sp>
          <p:nvSpPr>
            <p:cNvPr id="1058" name="Rectangle 367"/>
            <p:cNvSpPr>
              <a:spLocks noChangeArrowheads="1"/>
            </p:cNvSpPr>
            <p:nvPr/>
          </p:nvSpPr>
          <p:spPr bwMode="auto">
            <a:xfrm>
              <a:off x="2264801" y="990908"/>
              <a:ext cx="1652524" cy="102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0"/>
                </a:spcBef>
                <a:buFontTx/>
                <a:buNone/>
              </a:pPr>
              <a:r>
                <a:rPr lang="en-US" altLang="zh-CN" sz="900" dirty="0"/>
                <a:t>Individual health information</a:t>
              </a:r>
            </a:p>
          </p:txBody>
        </p:sp>
        <p:pic>
          <p:nvPicPr>
            <p:cNvPr id="1059" name="Picture 368" descr="MCj0286864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8104" y="3074192"/>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0" name="Group 369"/>
            <p:cNvGrpSpPr>
              <a:grpSpLocks/>
            </p:cNvGrpSpPr>
            <p:nvPr/>
          </p:nvGrpSpPr>
          <p:grpSpPr bwMode="auto">
            <a:xfrm flipH="1">
              <a:off x="1188467" y="4299742"/>
              <a:ext cx="971550" cy="574675"/>
              <a:chOff x="3610" y="2229"/>
              <a:chExt cx="318" cy="318"/>
            </a:xfrm>
          </p:grpSpPr>
          <p:grpSp>
            <p:nvGrpSpPr>
              <p:cNvPr id="1384" name="Group 370"/>
              <p:cNvGrpSpPr>
                <a:grpSpLocks/>
              </p:cNvGrpSpPr>
              <p:nvPr/>
            </p:nvGrpSpPr>
            <p:grpSpPr bwMode="auto">
              <a:xfrm>
                <a:off x="3610" y="2229"/>
                <a:ext cx="198" cy="306"/>
                <a:chOff x="3610" y="2229"/>
                <a:chExt cx="198" cy="306"/>
              </a:xfrm>
            </p:grpSpPr>
            <p:sp>
              <p:nvSpPr>
                <p:cNvPr id="1418" name="Freeform 371"/>
                <p:cNvSpPr>
                  <a:spLocks/>
                </p:cNvSpPr>
                <p:nvPr/>
              </p:nvSpPr>
              <p:spPr bwMode="auto">
                <a:xfrm>
                  <a:off x="3712" y="2229"/>
                  <a:ext cx="72" cy="276"/>
                </a:xfrm>
                <a:custGeom>
                  <a:avLst/>
                  <a:gdLst>
                    <a:gd name="T0" fmla="*/ 12 w 72"/>
                    <a:gd name="T1" fmla="*/ 0 h 276"/>
                    <a:gd name="T2" fmla="*/ 66 w 72"/>
                    <a:gd name="T3" fmla="*/ 18 h 276"/>
                    <a:gd name="T4" fmla="*/ 72 w 72"/>
                    <a:gd name="T5" fmla="*/ 276 h 276"/>
                    <a:gd name="T6" fmla="*/ 0 w 72"/>
                    <a:gd name="T7" fmla="*/ 276 h 276"/>
                    <a:gd name="T8" fmla="*/ 12 w 72"/>
                    <a:gd name="T9" fmla="*/ 0 h 276"/>
                    <a:gd name="T10" fmla="*/ 0 60000 65536"/>
                    <a:gd name="T11" fmla="*/ 0 60000 65536"/>
                    <a:gd name="T12" fmla="*/ 0 60000 65536"/>
                    <a:gd name="T13" fmla="*/ 0 60000 65536"/>
                    <a:gd name="T14" fmla="*/ 0 60000 65536"/>
                    <a:gd name="T15" fmla="*/ 0 w 72"/>
                    <a:gd name="T16" fmla="*/ 0 h 276"/>
                    <a:gd name="T17" fmla="*/ 72 w 72"/>
                    <a:gd name="T18" fmla="*/ 276 h 276"/>
                  </a:gdLst>
                  <a:ahLst/>
                  <a:cxnLst>
                    <a:cxn ang="T10">
                      <a:pos x="T0" y="T1"/>
                    </a:cxn>
                    <a:cxn ang="T11">
                      <a:pos x="T2" y="T3"/>
                    </a:cxn>
                    <a:cxn ang="T12">
                      <a:pos x="T4" y="T5"/>
                    </a:cxn>
                    <a:cxn ang="T13">
                      <a:pos x="T6" y="T7"/>
                    </a:cxn>
                    <a:cxn ang="T14">
                      <a:pos x="T8" y="T9"/>
                    </a:cxn>
                  </a:cxnLst>
                  <a:rect l="T15" t="T16" r="T17" b="T18"/>
                  <a:pathLst>
                    <a:path w="72" h="276">
                      <a:moveTo>
                        <a:pt x="12" y="0"/>
                      </a:moveTo>
                      <a:lnTo>
                        <a:pt x="66" y="18"/>
                      </a:lnTo>
                      <a:lnTo>
                        <a:pt x="72" y="276"/>
                      </a:lnTo>
                      <a:lnTo>
                        <a:pt x="0" y="276"/>
                      </a:lnTo>
                      <a:lnTo>
                        <a:pt x="12"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19" name="Freeform 372"/>
                <p:cNvSpPr>
                  <a:spLocks/>
                </p:cNvSpPr>
                <p:nvPr/>
              </p:nvSpPr>
              <p:spPr bwMode="auto">
                <a:xfrm>
                  <a:off x="3640" y="2499"/>
                  <a:ext cx="36" cy="18"/>
                </a:xfrm>
                <a:custGeom>
                  <a:avLst/>
                  <a:gdLst>
                    <a:gd name="T0" fmla="*/ 0 w 36"/>
                    <a:gd name="T1" fmla="*/ 0 h 18"/>
                    <a:gd name="T2" fmla="*/ 0 w 36"/>
                    <a:gd name="T3" fmla="*/ 18 h 18"/>
                    <a:gd name="T4" fmla="*/ 36 w 36"/>
                    <a:gd name="T5" fmla="*/ 6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0"/>
                      </a:moveTo>
                      <a:lnTo>
                        <a:pt x="0" y="18"/>
                      </a:lnTo>
                      <a:lnTo>
                        <a:pt x="36"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420" name="Group 373"/>
                <p:cNvGrpSpPr>
                  <a:grpSpLocks/>
                </p:cNvGrpSpPr>
                <p:nvPr/>
              </p:nvGrpSpPr>
              <p:grpSpPr bwMode="auto">
                <a:xfrm>
                  <a:off x="3640" y="2229"/>
                  <a:ext cx="96" cy="276"/>
                  <a:chOff x="3640" y="2229"/>
                  <a:chExt cx="96" cy="276"/>
                </a:xfrm>
              </p:grpSpPr>
              <p:sp>
                <p:nvSpPr>
                  <p:cNvPr id="1448" name="Freeform 374"/>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 name="T15" fmla="*/ 0 w 96"/>
                      <a:gd name="T16" fmla="*/ 0 h 276"/>
                      <a:gd name="T17" fmla="*/ 96 w 96"/>
                      <a:gd name="T18" fmla="*/ 276 h 276"/>
                    </a:gdLst>
                    <a:ahLst/>
                    <a:cxnLst>
                      <a:cxn ang="T10">
                        <a:pos x="T0" y="T1"/>
                      </a:cxn>
                      <a:cxn ang="T11">
                        <a:pos x="T2" y="T3"/>
                      </a:cxn>
                      <a:cxn ang="T12">
                        <a:pos x="T4" y="T5"/>
                      </a:cxn>
                      <a:cxn ang="T13">
                        <a:pos x="T6" y="T7"/>
                      </a:cxn>
                      <a:cxn ang="T14">
                        <a:pos x="T8" y="T9"/>
                      </a:cxn>
                    </a:cxnLst>
                    <a:rect l="T15" t="T16" r="T17" b="T18"/>
                    <a:pathLst>
                      <a:path w="96" h="276">
                        <a:moveTo>
                          <a:pt x="96" y="276"/>
                        </a:moveTo>
                        <a:lnTo>
                          <a:pt x="96" y="0"/>
                        </a:lnTo>
                        <a:lnTo>
                          <a:pt x="0" y="36"/>
                        </a:lnTo>
                        <a:lnTo>
                          <a:pt x="0" y="276"/>
                        </a:lnTo>
                        <a:lnTo>
                          <a:pt x="96" y="276"/>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9" name="Freeform 375"/>
                  <p:cNvSpPr>
                    <a:spLocks/>
                  </p:cNvSpPr>
                  <p:nvPr/>
                </p:nvSpPr>
                <p:spPr bwMode="auto">
                  <a:xfrm>
                    <a:off x="3640" y="2229"/>
                    <a:ext cx="96" cy="276"/>
                  </a:xfrm>
                  <a:custGeom>
                    <a:avLst/>
                    <a:gdLst>
                      <a:gd name="T0" fmla="*/ 96 w 96"/>
                      <a:gd name="T1" fmla="*/ 276 h 276"/>
                      <a:gd name="T2" fmla="*/ 96 w 96"/>
                      <a:gd name="T3" fmla="*/ 0 h 276"/>
                      <a:gd name="T4" fmla="*/ 0 w 96"/>
                      <a:gd name="T5" fmla="*/ 36 h 276"/>
                      <a:gd name="T6" fmla="*/ 0 w 96"/>
                      <a:gd name="T7" fmla="*/ 276 h 276"/>
                      <a:gd name="T8" fmla="*/ 96 w 96"/>
                      <a:gd name="T9" fmla="*/ 276 h 276"/>
                      <a:gd name="T10" fmla="*/ 0 60000 65536"/>
                      <a:gd name="T11" fmla="*/ 0 60000 65536"/>
                      <a:gd name="T12" fmla="*/ 0 60000 65536"/>
                      <a:gd name="T13" fmla="*/ 0 60000 65536"/>
                      <a:gd name="T14" fmla="*/ 0 60000 65536"/>
                      <a:gd name="T15" fmla="*/ 0 w 96"/>
                      <a:gd name="T16" fmla="*/ 0 h 276"/>
                      <a:gd name="T17" fmla="*/ 96 w 96"/>
                      <a:gd name="T18" fmla="*/ 276 h 276"/>
                    </a:gdLst>
                    <a:ahLst/>
                    <a:cxnLst>
                      <a:cxn ang="T10">
                        <a:pos x="T0" y="T1"/>
                      </a:cxn>
                      <a:cxn ang="T11">
                        <a:pos x="T2" y="T3"/>
                      </a:cxn>
                      <a:cxn ang="T12">
                        <a:pos x="T4" y="T5"/>
                      </a:cxn>
                      <a:cxn ang="T13">
                        <a:pos x="T6" y="T7"/>
                      </a:cxn>
                      <a:cxn ang="T14">
                        <a:pos x="T8" y="T9"/>
                      </a:cxn>
                    </a:cxnLst>
                    <a:rect l="T15" t="T16" r="T17" b="T18"/>
                    <a:pathLst>
                      <a:path w="96" h="276">
                        <a:moveTo>
                          <a:pt x="96" y="276"/>
                        </a:moveTo>
                        <a:lnTo>
                          <a:pt x="96" y="0"/>
                        </a:lnTo>
                        <a:lnTo>
                          <a:pt x="0" y="36"/>
                        </a:lnTo>
                        <a:lnTo>
                          <a:pt x="0" y="276"/>
                        </a:lnTo>
                        <a:lnTo>
                          <a:pt x="96" y="276"/>
                        </a:lnTo>
                      </a:path>
                    </a:pathLst>
                  </a:custGeom>
                  <a:noFill/>
                  <a:ln w="9525">
                    <a:solidFill>
                      <a:srgbClr val="99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900"/>
                  </a:p>
                </p:txBody>
              </p:sp>
            </p:grpSp>
            <p:sp>
              <p:nvSpPr>
                <p:cNvPr id="1421" name="Line 376"/>
                <p:cNvSpPr>
                  <a:spLocks noChangeShapeType="1"/>
                </p:cNvSpPr>
                <p:nvPr/>
              </p:nvSpPr>
              <p:spPr bwMode="auto">
                <a:xfrm flipH="1">
                  <a:off x="3676" y="2505"/>
                  <a:ext cx="132"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22" name="Line 377"/>
                <p:cNvSpPr>
                  <a:spLocks noChangeShapeType="1"/>
                </p:cNvSpPr>
                <p:nvPr/>
              </p:nvSpPr>
              <p:spPr bwMode="auto">
                <a:xfrm flipH="1">
                  <a:off x="3610" y="2505"/>
                  <a:ext cx="66" cy="30"/>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423" name="Rectangle 378"/>
                <p:cNvSpPr>
                  <a:spLocks noChangeArrowheads="1"/>
                </p:cNvSpPr>
                <p:nvPr/>
              </p:nvSpPr>
              <p:spPr bwMode="auto">
                <a:xfrm>
                  <a:off x="3718" y="230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24" name="Rectangle 379"/>
                <p:cNvSpPr>
                  <a:spLocks noChangeArrowheads="1"/>
                </p:cNvSpPr>
                <p:nvPr/>
              </p:nvSpPr>
              <p:spPr bwMode="auto">
                <a:xfrm>
                  <a:off x="3700" y="230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25" name="Freeform 380"/>
                <p:cNvSpPr>
                  <a:spLocks/>
                </p:cNvSpPr>
                <p:nvPr/>
              </p:nvSpPr>
              <p:spPr bwMode="auto">
                <a:xfrm>
                  <a:off x="3682" y="230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26" name="Rectangle 381"/>
                <p:cNvSpPr>
                  <a:spLocks noChangeArrowheads="1"/>
                </p:cNvSpPr>
                <p:nvPr/>
              </p:nvSpPr>
              <p:spPr bwMode="auto">
                <a:xfrm>
                  <a:off x="3670" y="231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27" name="Rectangle 382"/>
                <p:cNvSpPr>
                  <a:spLocks noChangeArrowheads="1"/>
                </p:cNvSpPr>
                <p:nvPr/>
              </p:nvSpPr>
              <p:spPr bwMode="auto">
                <a:xfrm>
                  <a:off x="3652" y="232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28" name="Freeform 383"/>
                <p:cNvSpPr>
                  <a:spLocks/>
                </p:cNvSpPr>
                <p:nvPr/>
              </p:nvSpPr>
              <p:spPr bwMode="auto">
                <a:xfrm>
                  <a:off x="3718" y="2349"/>
                  <a:ext cx="6" cy="30"/>
                </a:xfrm>
                <a:custGeom>
                  <a:avLst/>
                  <a:gdLst>
                    <a:gd name="T0" fmla="*/ 0 w 6"/>
                    <a:gd name="T1" fmla="*/ 30 h 30"/>
                    <a:gd name="T2" fmla="*/ 6 w 6"/>
                    <a:gd name="T3" fmla="*/ 30 h 30"/>
                    <a:gd name="T4" fmla="*/ 6 w 6"/>
                    <a:gd name="T5" fmla="*/ 0 h 30"/>
                    <a:gd name="T6" fmla="*/ 0 w 6"/>
                    <a:gd name="T7" fmla="*/ 6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30"/>
                      </a:lnTo>
                      <a:lnTo>
                        <a:pt x="6"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29" name="Freeform 384"/>
                <p:cNvSpPr>
                  <a:spLocks/>
                </p:cNvSpPr>
                <p:nvPr/>
              </p:nvSpPr>
              <p:spPr bwMode="auto">
                <a:xfrm>
                  <a:off x="3700" y="2355"/>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30" name="Freeform 385"/>
                <p:cNvSpPr>
                  <a:spLocks/>
                </p:cNvSpPr>
                <p:nvPr/>
              </p:nvSpPr>
              <p:spPr bwMode="auto">
                <a:xfrm>
                  <a:off x="3682" y="2355"/>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31" name="Freeform 386"/>
                <p:cNvSpPr>
                  <a:spLocks/>
                </p:cNvSpPr>
                <p:nvPr/>
              </p:nvSpPr>
              <p:spPr bwMode="auto">
                <a:xfrm>
                  <a:off x="3670" y="236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32" name="Freeform 387"/>
                <p:cNvSpPr>
                  <a:spLocks/>
                </p:cNvSpPr>
                <p:nvPr/>
              </p:nvSpPr>
              <p:spPr bwMode="auto">
                <a:xfrm>
                  <a:off x="3652" y="236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33" name="Rectangle 388"/>
                <p:cNvSpPr>
                  <a:spLocks noChangeArrowheads="1"/>
                </p:cNvSpPr>
                <p:nvPr/>
              </p:nvSpPr>
              <p:spPr bwMode="auto">
                <a:xfrm>
                  <a:off x="3718" y="225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34" name="Rectangle 389"/>
                <p:cNvSpPr>
                  <a:spLocks noChangeArrowheads="1"/>
                </p:cNvSpPr>
                <p:nvPr/>
              </p:nvSpPr>
              <p:spPr bwMode="auto">
                <a:xfrm>
                  <a:off x="3700" y="225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35" name="Rectangle 390"/>
                <p:cNvSpPr>
                  <a:spLocks noChangeArrowheads="1"/>
                </p:cNvSpPr>
                <p:nvPr/>
              </p:nvSpPr>
              <p:spPr bwMode="auto">
                <a:xfrm>
                  <a:off x="3682" y="2265"/>
                  <a:ext cx="12"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36" name="Rectangle 391"/>
                <p:cNvSpPr>
                  <a:spLocks noChangeArrowheads="1"/>
                </p:cNvSpPr>
                <p:nvPr/>
              </p:nvSpPr>
              <p:spPr bwMode="auto">
                <a:xfrm>
                  <a:off x="3670" y="2271"/>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37" name="Rectangle 392"/>
                <p:cNvSpPr>
                  <a:spLocks noChangeArrowheads="1"/>
                </p:cNvSpPr>
                <p:nvPr/>
              </p:nvSpPr>
              <p:spPr bwMode="auto">
                <a:xfrm>
                  <a:off x="3652" y="227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38" name="Freeform 393"/>
                <p:cNvSpPr>
                  <a:spLocks/>
                </p:cNvSpPr>
                <p:nvPr/>
              </p:nvSpPr>
              <p:spPr bwMode="auto">
                <a:xfrm>
                  <a:off x="3718" y="2397"/>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39" name="Rectangle 394"/>
                <p:cNvSpPr>
                  <a:spLocks noChangeArrowheads="1"/>
                </p:cNvSpPr>
                <p:nvPr/>
              </p:nvSpPr>
              <p:spPr bwMode="auto">
                <a:xfrm>
                  <a:off x="3700" y="2403"/>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40" name="Freeform 395"/>
                <p:cNvSpPr>
                  <a:spLocks/>
                </p:cNvSpPr>
                <p:nvPr/>
              </p:nvSpPr>
              <p:spPr bwMode="auto">
                <a:xfrm>
                  <a:off x="3682" y="2403"/>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1" name="Freeform 396"/>
                <p:cNvSpPr>
                  <a:spLocks/>
                </p:cNvSpPr>
                <p:nvPr/>
              </p:nvSpPr>
              <p:spPr bwMode="auto">
                <a:xfrm>
                  <a:off x="3670" y="2409"/>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2" name="Rectangle 397"/>
                <p:cNvSpPr>
                  <a:spLocks noChangeArrowheads="1"/>
                </p:cNvSpPr>
                <p:nvPr/>
              </p:nvSpPr>
              <p:spPr bwMode="auto">
                <a:xfrm>
                  <a:off x="3652" y="2415"/>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43" name="Freeform 398"/>
                <p:cNvSpPr>
                  <a:spLocks/>
                </p:cNvSpPr>
                <p:nvPr/>
              </p:nvSpPr>
              <p:spPr bwMode="auto">
                <a:xfrm>
                  <a:off x="3718" y="2451"/>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4" name="Rectangle 399"/>
                <p:cNvSpPr>
                  <a:spLocks noChangeArrowheads="1"/>
                </p:cNvSpPr>
                <p:nvPr/>
              </p:nvSpPr>
              <p:spPr bwMode="auto">
                <a:xfrm>
                  <a:off x="3700" y="2457"/>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45" name="Freeform 400"/>
                <p:cNvSpPr>
                  <a:spLocks/>
                </p:cNvSpPr>
                <p:nvPr/>
              </p:nvSpPr>
              <p:spPr bwMode="auto">
                <a:xfrm>
                  <a:off x="3682" y="2457"/>
                  <a:ext cx="12" cy="30"/>
                </a:xfrm>
                <a:custGeom>
                  <a:avLst/>
                  <a:gdLst>
                    <a:gd name="T0" fmla="*/ 0 w 12"/>
                    <a:gd name="T1" fmla="*/ 30 h 30"/>
                    <a:gd name="T2" fmla="*/ 12 w 12"/>
                    <a:gd name="T3" fmla="*/ 30 h 30"/>
                    <a:gd name="T4" fmla="*/ 12 w 12"/>
                    <a:gd name="T5" fmla="*/ 0 h 30"/>
                    <a:gd name="T6" fmla="*/ 0 w 12"/>
                    <a:gd name="T7" fmla="*/ 6 h 30"/>
                    <a:gd name="T8" fmla="*/ 0 w 12"/>
                    <a:gd name="T9" fmla="*/ 30 h 30"/>
                    <a:gd name="T10" fmla="*/ 0 60000 65536"/>
                    <a:gd name="T11" fmla="*/ 0 60000 65536"/>
                    <a:gd name="T12" fmla="*/ 0 60000 65536"/>
                    <a:gd name="T13" fmla="*/ 0 60000 65536"/>
                    <a:gd name="T14" fmla="*/ 0 60000 65536"/>
                    <a:gd name="T15" fmla="*/ 0 w 12"/>
                    <a:gd name="T16" fmla="*/ 0 h 30"/>
                    <a:gd name="T17" fmla="*/ 12 w 12"/>
                    <a:gd name="T18" fmla="*/ 30 h 30"/>
                  </a:gdLst>
                  <a:ahLst/>
                  <a:cxnLst>
                    <a:cxn ang="T10">
                      <a:pos x="T0" y="T1"/>
                    </a:cxn>
                    <a:cxn ang="T11">
                      <a:pos x="T2" y="T3"/>
                    </a:cxn>
                    <a:cxn ang="T12">
                      <a:pos x="T4" y="T5"/>
                    </a:cxn>
                    <a:cxn ang="T13">
                      <a:pos x="T6" y="T7"/>
                    </a:cxn>
                    <a:cxn ang="T14">
                      <a:pos x="T8" y="T9"/>
                    </a:cxn>
                  </a:cxnLst>
                  <a:rect l="T15" t="T16" r="T17" b="T18"/>
                  <a:pathLst>
                    <a:path w="12" h="30">
                      <a:moveTo>
                        <a:pt x="0" y="30"/>
                      </a:moveTo>
                      <a:lnTo>
                        <a:pt x="12" y="30"/>
                      </a:lnTo>
                      <a:lnTo>
                        <a:pt x="12" y="0"/>
                      </a:lnTo>
                      <a:lnTo>
                        <a:pt x="0" y="6"/>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6" name="Freeform 401"/>
                <p:cNvSpPr>
                  <a:spLocks/>
                </p:cNvSpPr>
                <p:nvPr/>
              </p:nvSpPr>
              <p:spPr bwMode="auto">
                <a:xfrm>
                  <a:off x="3670" y="2463"/>
                  <a:ext cx="6" cy="30"/>
                </a:xfrm>
                <a:custGeom>
                  <a:avLst/>
                  <a:gdLst>
                    <a:gd name="T0" fmla="*/ 0 w 6"/>
                    <a:gd name="T1" fmla="*/ 30 h 30"/>
                    <a:gd name="T2" fmla="*/ 6 w 6"/>
                    <a:gd name="T3" fmla="*/ 24 h 30"/>
                    <a:gd name="T4" fmla="*/ 6 w 6"/>
                    <a:gd name="T5" fmla="*/ 0 h 30"/>
                    <a:gd name="T6" fmla="*/ 0 w 6"/>
                    <a:gd name="T7" fmla="*/ 0 h 30"/>
                    <a:gd name="T8" fmla="*/ 0 w 6"/>
                    <a:gd name="T9" fmla="*/ 3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0" y="30"/>
                      </a:moveTo>
                      <a:lnTo>
                        <a:pt x="6" y="24"/>
                      </a:lnTo>
                      <a:lnTo>
                        <a:pt x="6" y="0"/>
                      </a:lnTo>
                      <a:lnTo>
                        <a:pt x="0"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47" name="Rectangle 402"/>
                <p:cNvSpPr>
                  <a:spLocks noChangeArrowheads="1"/>
                </p:cNvSpPr>
                <p:nvPr/>
              </p:nvSpPr>
              <p:spPr bwMode="auto">
                <a:xfrm>
                  <a:off x="3652" y="2469"/>
                  <a:ext cx="6"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grpSp>
            <p:nvGrpSpPr>
              <p:cNvPr id="1385" name="Group 403"/>
              <p:cNvGrpSpPr>
                <a:grpSpLocks/>
              </p:cNvGrpSpPr>
              <p:nvPr/>
            </p:nvGrpSpPr>
            <p:grpSpPr bwMode="auto">
              <a:xfrm>
                <a:off x="3646" y="2349"/>
                <a:ext cx="282" cy="198"/>
                <a:chOff x="3646" y="2349"/>
                <a:chExt cx="282" cy="198"/>
              </a:xfrm>
            </p:grpSpPr>
            <p:sp>
              <p:nvSpPr>
                <p:cNvPr id="1386" name="Freeform 404"/>
                <p:cNvSpPr>
                  <a:spLocks/>
                </p:cNvSpPr>
                <p:nvPr/>
              </p:nvSpPr>
              <p:spPr bwMode="auto">
                <a:xfrm>
                  <a:off x="3790" y="2349"/>
                  <a:ext cx="96" cy="180"/>
                </a:xfrm>
                <a:custGeom>
                  <a:avLst/>
                  <a:gdLst>
                    <a:gd name="T0" fmla="*/ 18 w 96"/>
                    <a:gd name="T1" fmla="*/ 0 h 180"/>
                    <a:gd name="T2" fmla="*/ 96 w 96"/>
                    <a:gd name="T3" fmla="*/ 6 h 180"/>
                    <a:gd name="T4" fmla="*/ 96 w 96"/>
                    <a:gd name="T5" fmla="*/ 180 h 180"/>
                    <a:gd name="T6" fmla="*/ 0 w 96"/>
                    <a:gd name="T7" fmla="*/ 180 h 180"/>
                    <a:gd name="T8" fmla="*/ 18 w 96"/>
                    <a:gd name="T9" fmla="*/ 0 h 180"/>
                    <a:gd name="T10" fmla="*/ 0 60000 65536"/>
                    <a:gd name="T11" fmla="*/ 0 60000 65536"/>
                    <a:gd name="T12" fmla="*/ 0 60000 65536"/>
                    <a:gd name="T13" fmla="*/ 0 60000 65536"/>
                    <a:gd name="T14" fmla="*/ 0 60000 65536"/>
                    <a:gd name="T15" fmla="*/ 0 w 96"/>
                    <a:gd name="T16" fmla="*/ 0 h 180"/>
                    <a:gd name="T17" fmla="*/ 96 w 96"/>
                    <a:gd name="T18" fmla="*/ 180 h 180"/>
                  </a:gdLst>
                  <a:ahLst/>
                  <a:cxnLst>
                    <a:cxn ang="T10">
                      <a:pos x="T0" y="T1"/>
                    </a:cxn>
                    <a:cxn ang="T11">
                      <a:pos x="T2" y="T3"/>
                    </a:cxn>
                    <a:cxn ang="T12">
                      <a:pos x="T4" y="T5"/>
                    </a:cxn>
                    <a:cxn ang="T13">
                      <a:pos x="T6" y="T7"/>
                    </a:cxn>
                    <a:cxn ang="T14">
                      <a:pos x="T8" y="T9"/>
                    </a:cxn>
                  </a:cxnLst>
                  <a:rect l="T15" t="T16" r="T17" b="T18"/>
                  <a:pathLst>
                    <a:path w="96" h="180">
                      <a:moveTo>
                        <a:pt x="18" y="0"/>
                      </a:moveTo>
                      <a:lnTo>
                        <a:pt x="96" y="6"/>
                      </a:lnTo>
                      <a:lnTo>
                        <a:pt x="96" y="180"/>
                      </a:lnTo>
                      <a:lnTo>
                        <a:pt x="0" y="180"/>
                      </a:lnTo>
                      <a:lnTo>
                        <a:pt x="18"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387" name="Freeform 405"/>
                <p:cNvSpPr>
                  <a:spLocks/>
                </p:cNvSpPr>
                <p:nvPr/>
              </p:nvSpPr>
              <p:spPr bwMode="auto">
                <a:xfrm>
                  <a:off x="3694" y="2523"/>
                  <a:ext cx="48" cy="18"/>
                </a:xfrm>
                <a:custGeom>
                  <a:avLst/>
                  <a:gdLst>
                    <a:gd name="T0" fmla="*/ 0 w 48"/>
                    <a:gd name="T1" fmla="*/ 0 h 18"/>
                    <a:gd name="T2" fmla="*/ 0 w 48"/>
                    <a:gd name="T3" fmla="*/ 18 h 18"/>
                    <a:gd name="T4" fmla="*/ 48 w 48"/>
                    <a:gd name="T5" fmla="*/ 6 h 18"/>
                    <a:gd name="T6" fmla="*/ 0 w 48"/>
                    <a:gd name="T7" fmla="*/ 0 h 18"/>
                    <a:gd name="T8" fmla="*/ 0 60000 65536"/>
                    <a:gd name="T9" fmla="*/ 0 60000 65536"/>
                    <a:gd name="T10" fmla="*/ 0 60000 65536"/>
                    <a:gd name="T11" fmla="*/ 0 60000 65536"/>
                    <a:gd name="T12" fmla="*/ 0 w 48"/>
                    <a:gd name="T13" fmla="*/ 0 h 18"/>
                    <a:gd name="T14" fmla="*/ 48 w 48"/>
                    <a:gd name="T15" fmla="*/ 18 h 18"/>
                  </a:gdLst>
                  <a:ahLst/>
                  <a:cxnLst>
                    <a:cxn ang="T8">
                      <a:pos x="T0" y="T1"/>
                    </a:cxn>
                    <a:cxn ang="T9">
                      <a:pos x="T2" y="T3"/>
                    </a:cxn>
                    <a:cxn ang="T10">
                      <a:pos x="T4" y="T5"/>
                    </a:cxn>
                    <a:cxn ang="T11">
                      <a:pos x="T6" y="T7"/>
                    </a:cxn>
                  </a:cxnLst>
                  <a:rect l="T12" t="T13" r="T14" b="T15"/>
                  <a:pathLst>
                    <a:path w="48" h="18">
                      <a:moveTo>
                        <a:pt x="0" y="0"/>
                      </a:moveTo>
                      <a:lnTo>
                        <a:pt x="0" y="18"/>
                      </a:lnTo>
                      <a:lnTo>
                        <a:pt x="48" y="6"/>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grpSp>
              <p:nvGrpSpPr>
                <p:cNvPr id="1388" name="Group 406"/>
                <p:cNvGrpSpPr>
                  <a:grpSpLocks/>
                </p:cNvGrpSpPr>
                <p:nvPr/>
              </p:nvGrpSpPr>
              <p:grpSpPr bwMode="auto">
                <a:xfrm>
                  <a:off x="3694" y="2349"/>
                  <a:ext cx="126" cy="180"/>
                  <a:chOff x="3694" y="2349"/>
                  <a:chExt cx="126" cy="180"/>
                </a:xfrm>
              </p:grpSpPr>
              <p:sp>
                <p:nvSpPr>
                  <p:cNvPr id="1416" name="Freeform 407"/>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 name="T15" fmla="*/ 0 w 126"/>
                      <a:gd name="T16" fmla="*/ 0 h 180"/>
                      <a:gd name="T17" fmla="*/ 126 w 126"/>
                      <a:gd name="T18" fmla="*/ 180 h 180"/>
                    </a:gdLst>
                    <a:ahLst/>
                    <a:cxnLst>
                      <a:cxn ang="T10">
                        <a:pos x="T0" y="T1"/>
                      </a:cxn>
                      <a:cxn ang="T11">
                        <a:pos x="T2" y="T3"/>
                      </a:cxn>
                      <a:cxn ang="T12">
                        <a:pos x="T4" y="T5"/>
                      </a:cxn>
                      <a:cxn ang="T13">
                        <a:pos x="T6" y="T7"/>
                      </a:cxn>
                      <a:cxn ang="T14">
                        <a:pos x="T8" y="T9"/>
                      </a:cxn>
                    </a:cxnLst>
                    <a:rect l="T15" t="T16" r="T17" b="T18"/>
                    <a:pathLst>
                      <a:path w="126" h="180">
                        <a:moveTo>
                          <a:pt x="126" y="180"/>
                        </a:moveTo>
                        <a:lnTo>
                          <a:pt x="126" y="0"/>
                        </a:lnTo>
                        <a:lnTo>
                          <a:pt x="0" y="18"/>
                        </a:lnTo>
                        <a:lnTo>
                          <a:pt x="0" y="180"/>
                        </a:lnTo>
                        <a:lnTo>
                          <a:pt x="126" y="18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17" name="Freeform 408"/>
                  <p:cNvSpPr>
                    <a:spLocks/>
                  </p:cNvSpPr>
                  <p:nvPr/>
                </p:nvSpPr>
                <p:spPr bwMode="auto">
                  <a:xfrm>
                    <a:off x="3694" y="2349"/>
                    <a:ext cx="126" cy="180"/>
                  </a:xfrm>
                  <a:custGeom>
                    <a:avLst/>
                    <a:gdLst>
                      <a:gd name="T0" fmla="*/ 126 w 126"/>
                      <a:gd name="T1" fmla="*/ 180 h 180"/>
                      <a:gd name="T2" fmla="*/ 126 w 126"/>
                      <a:gd name="T3" fmla="*/ 0 h 180"/>
                      <a:gd name="T4" fmla="*/ 0 w 126"/>
                      <a:gd name="T5" fmla="*/ 18 h 180"/>
                      <a:gd name="T6" fmla="*/ 0 w 126"/>
                      <a:gd name="T7" fmla="*/ 180 h 180"/>
                      <a:gd name="T8" fmla="*/ 126 w 126"/>
                      <a:gd name="T9" fmla="*/ 180 h 180"/>
                      <a:gd name="T10" fmla="*/ 0 60000 65536"/>
                      <a:gd name="T11" fmla="*/ 0 60000 65536"/>
                      <a:gd name="T12" fmla="*/ 0 60000 65536"/>
                      <a:gd name="T13" fmla="*/ 0 60000 65536"/>
                      <a:gd name="T14" fmla="*/ 0 60000 65536"/>
                      <a:gd name="T15" fmla="*/ 0 w 126"/>
                      <a:gd name="T16" fmla="*/ 0 h 180"/>
                      <a:gd name="T17" fmla="*/ 126 w 126"/>
                      <a:gd name="T18" fmla="*/ 180 h 180"/>
                    </a:gdLst>
                    <a:ahLst/>
                    <a:cxnLst>
                      <a:cxn ang="T10">
                        <a:pos x="T0" y="T1"/>
                      </a:cxn>
                      <a:cxn ang="T11">
                        <a:pos x="T2" y="T3"/>
                      </a:cxn>
                      <a:cxn ang="T12">
                        <a:pos x="T4" y="T5"/>
                      </a:cxn>
                      <a:cxn ang="T13">
                        <a:pos x="T6" y="T7"/>
                      </a:cxn>
                      <a:cxn ang="T14">
                        <a:pos x="T8" y="T9"/>
                      </a:cxn>
                    </a:cxnLst>
                    <a:rect l="T15" t="T16" r="T17" b="T18"/>
                    <a:pathLst>
                      <a:path w="126" h="180">
                        <a:moveTo>
                          <a:pt x="126" y="180"/>
                        </a:moveTo>
                        <a:lnTo>
                          <a:pt x="126" y="0"/>
                        </a:lnTo>
                        <a:lnTo>
                          <a:pt x="0" y="18"/>
                        </a:lnTo>
                        <a:lnTo>
                          <a:pt x="0" y="180"/>
                        </a:lnTo>
                        <a:lnTo>
                          <a:pt x="126" y="180"/>
                        </a:lnTo>
                      </a:path>
                    </a:pathLst>
                  </a:custGeom>
                  <a:noFill/>
                  <a:ln w="9525">
                    <a:solidFill>
                      <a:srgbClr val="99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900"/>
                  </a:p>
                </p:txBody>
              </p:sp>
            </p:grpSp>
            <p:sp>
              <p:nvSpPr>
                <p:cNvPr id="1389" name="Line 409"/>
                <p:cNvSpPr>
                  <a:spLocks noChangeShapeType="1"/>
                </p:cNvSpPr>
                <p:nvPr/>
              </p:nvSpPr>
              <p:spPr bwMode="auto">
                <a:xfrm flipH="1">
                  <a:off x="3742" y="2529"/>
                  <a:ext cx="186" cy="1"/>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390" name="Line 410"/>
                <p:cNvSpPr>
                  <a:spLocks noChangeShapeType="1"/>
                </p:cNvSpPr>
                <p:nvPr/>
              </p:nvSpPr>
              <p:spPr bwMode="auto">
                <a:xfrm flipH="1">
                  <a:off x="3646" y="2529"/>
                  <a:ext cx="96" cy="18"/>
                </a:xfrm>
                <a:prstGeom prst="line">
                  <a:avLst/>
                </a:prstGeom>
                <a:noFill/>
                <a:ln w="9525">
                  <a:solidFill>
                    <a:srgbClr val="CC9900"/>
                  </a:solidFill>
                  <a:round/>
                  <a:headEnd/>
                  <a:tailEnd/>
                </a:ln>
                <a:extLst>
                  <a:ext uri="{909E8E84-426E-40DD-AFC4-6F175D3DCCD1}">
                    <a14:hiddenFill xmlns:a14="http://schemas.microsoft.com/office/drawing/2010/main">
                      <a:noFill/>
                    </a14:hiddenFill>
                  </a:ext>
                </a:extLst>
              </p:spPr>
              <p:txBody>
                <a:bodyPr/>
                <a:lstStyle/>
                <a:p>
                  <a:endParaRPr lang="zh-CN" altLang="en-US" sz="900"/>
                </a:p>
              </p:txBody>
            </p:sp>
            <p:sp>
              <p:nvSpPr>
                <p:cNvPr id="1391" name="Freeform 411"/>
                <p:cNvSpPr>
                  <a:spLocks/>
                </p:cNvSpPr>
                <p:nvPr/>
              </p:nvSpPr>
              <p:spPr bwMode="auto">
                <a:xfrm>
                  <a:off x="3796" y="2391"/>
                  <a:ext cx="12" cy="18"/>
                </a:xfrm>
                <a:custGeom>
                  <a:avLst/>
                  <a:gdLst>
                    <a:gd name="T0" fmla="*/ 0 w 12"/>
                    <a:gd name="T1" fmla="*/ 18 h 18"/>
                    <a:gd name="T2" fmla="*/ 12 w 12"/>
                    <a:gd name="T3" fmla="*/ 18 h 18"/>
                    <a:gd name="T4" fmla="*/ 12 w 12"/>
                    <a:gd name="T5" fmla="*/ 0 h 18"/>
                    <a:gd name="T6" fmla="*/ 0 w 12"/>
                    <a:gd name="T7" fmla="*/ 6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8"/>
                      </a:lnTo>
                      <a:lnTo>
                        <a:pt x="12"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392" name="Rectangle 412"/>
                <p:cNvSpPr>
                  <a:spLocks noChangeArrowheads="1"/>
                </p:cNvSpPr>
                <p:nvPr/>
              </p:nvSpPr>
              <p:spPr bwMode="auto">
                <a:xfrm>
                  <a:off x="3772" y="239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393" name="Freeform 413"/>
                <p:cNvSpPr>
                  <a:spLocks/>
                </p:cNvSpPr>
                <p:nvPr/>
              </p:nvSpPr>
              <p:spPr bwMode="auto">
                <a:xfrm>
                  <a:off x="3754" y="2397"/>
                  <a:ext cx="6" cy="24"/>
                </a:xfrm>
                <a:custGeom>
                  <a:avLst/>
                  <a:gdLst>
                    <a:gd name="T0" fmla="*/ 0 w 6"/>
                    <a:gd name="T1" fmla="*/ 24 h 24"/>
                    <a:gd name="T2" fmla="*/ 6 w 6"/>
                    <a:gd name="T3" fmla="*/ 18 h 24"/>
                    <a:gd name="T4" fmla="*/ 6 w 6"/>
                    <a:gd name="T5" fmla="*/ 0 h 24"/>
                    <a:gd name="T6" fmla="*/ 0 w 6"/>
                    <a:gd name="T7" fmla="*/ 6 h 24"/>
                    <a:gd name="T8" fmla="*/ 0 w 6"/>
                    <a:gd name="T9" fmla="*/ 24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6" y="18"/>
                      </a:lnTo>
                      <a:lnTo>
                        <a:pt x="6"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394" name="Rectangle 414"/>
                <p:cNvSpPr>
                  <a:spLocks noChangeArrowheads="1"/>
                </p:cNvSpPr>
                <p:nvPr/>
              </p:nvSpPr>
              <p:spPr bwMode="auto">
                <a:xfrm>
                  <a:off x="3730" y="240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395" name="Rectangle 415"/>
                <p:cNvSpPr>
                  <a:spLocks noChangeArrowheads="1"/>
                </p:cNvSpPr>
                <p:nvPr/>
              </p:nvSpPr>
              <p:spPr bwMode="auto">
                <a:xfrm>
                  <a:off x="3706" y="240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396" name="Rectangle 416"/>
                <p:cNvSpPr>
                  <a:spLocks noChangeArrowheads="1"/>
                </p:cNvSpPr>
                <p:nvPr/>
              </p:nvSpPr>
              <p:spPr bwMode="auto">
                <a:xfrm>
                  <a:off x="3796" y="242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397" name="Freeform 417"/>
                <p:cNvSpPr>
                  <a:spLocks/>
                </p:cNvSpPr>
                <p:nvPr/>
              </p:nvSpPr>
              <p:spPr bwMode="auto">
                <a:xfrm>
                  <a:off x="3772" y="2427"/>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398" name="Rectangle 418"/>
                <p:cNvSpPr>
                  <a:spLocks noChangeArrowheads="1"/>
                </p:cNvSpPr>
                <p:nvPr/>
              </p:nvSpPr>
              <p:spPr bwMode="auto">
                <a:xfrm>
                  <a:off x="3754"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399" name="Rectangle 419"/>
                <p:cNvSpPr>
                  <a:spLocks noChangeArrowheads="1"/>
                </p:cNvSpPr>
                <p:nvPr/>
              </p:nvSpPr>
              <p:spPr bwMode="auto">
                <a:xfrm>
                  <a:off x="3730" y="243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0" name="Rectangle 420"/>
                <p:cNvSpPr>
                  <a:spLocks noChangeArrowheads="1"/>
                </p:cNvSpPr>
                <p:nvPr/>
              </p:nvSpPr>
              <p:spPr bwMode="auto">
                <a:xfrm>
                  <a:off x="3706" y="243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1" name="Rectangle 421"/>
                <p:cNvSpPr>
                  <a:spLocks noChangeArrowheads="1"/>
                </p:cNvSpPr>
                <p:nvPr/>
              </p:nvSpPr>
              <p:spPr bwMode="auto">
                <a:xfrm>
                  <a:off x="3796" y="2361"/>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2" name="Freeform 422"/>
                <p:cNvSpPr>
                  <a:spLocks/>
                </p:cNvSpPr>
                <p:nvPr/>
              </p:nvSpPr>
              <p:spPr bwMode="auto">
                <a:xfrm>
                  <a:off x="3772" y="2367"/>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03" name="Freeform 423"/>
                <p:cNvSpPr>
                  <a:spLocks/>
                </p:cNvSpPr>
                <p:nvPr/>
              </p:nvSpPr>
              <p:spPr bwMode="auto">
                <a:xfrm>
                  <a:off x="3754" y="2367"/>
                  <a:ext cx="6" cy="18"/>
                </a:xfrm>
                <a:custGeom>
                  <a:avLst/>
                  <a:gdLst>
                    <a:gd name="T0" fmla="*/ 0 w 6"/>
                    <a:gd name="T1" fmla="*/ 18 h 18"/>
                    <a:gd name="T2" fmla="*/ 6 w 6"/>
                    <a:gd name="T3" fmla="*/ 18 h 18"/>
                    <a:gd name="T4" fmla="*/ 6 w 6"/>
                    <a:gd name="T5" fmla="*/ 0 h 18"/>
                    <a:gd name="T6" fmla="*/ 0 w 6"/>
                    <a:gd name="T7" fmla="*/ 6 h 18"/>
                    <a:gd name="T8" fmla="*/ 0 w 6"/>
                    <a:gd name="T9" fmla="*/ 18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0" y="18"/>
                      </a:moveTo>
                      <a:lnTo>
                        <a:pt x="6" y="18"/>
                      </a:lnTo>
                      <a:lnTo>
                        <a:pt x="6" y="0"/>
                      </a:lnTo>
                      <a:lnTo>
                        <a:pt x="0" y="6"/>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04" name="Rectangle 424"/>
                <p:cNvSpPr>
                  <a:spLocks noChangeArrowheads="1"/>
                </p:cNvSpPr>
                <p:nvPr/>
              </p:nvSpPr>
              <p:spPr bwMode="auto">
                <a:xfrm>
                  <a:off x="3730" y="237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5" name="Freeform 425"/>
                <p:cNvSpPr>
                  <a:spLocks/>
                </p:cNvSpPr>
                <p:nvPr/>
              </p:nvSpPr>
              <p:spPr bwMode="auto">
                <a:xfrm>
                  <a:off x="3706" y="237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06" name="Rectangle 426"/>
                <p:cNvSpPr>
                  <a:spLocks noChangeArrowheads="1"/>
                </p:cNvSpPr>
                <p:nvPr/>
              </p:nvSpPr>
              <p:spPr bwMode="auto">
                <a:xfrm>
                  <a:off x="3796" y="2457"/>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7" name="Freeform 427"/>
                <p:cNvSpPr>
                  <a:spLocks/>
                </p:cNvSpPr>
                <p:nvPr/>
              </p:nvSpPr>
              <p:spPr bwMode="auto">
                <a:xfrm>
                  <a:off x="3772" y="2463"/>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08" name="Rectangle 428"/>
                <p:cNvSpPr>
                  <a:spLocks noChangeArrowheads="1"/>
                </p:cNvSpPr>
                <p:nvPr/>
              </p:nvSpPr>
              <p:spPr bwMode="auto">
                <a:xfrm>
                  <a:off x="3754" y="246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09" name="Freeform 429"/>
                <p:cNvSpPr>
                  <a:spLocks/>
                </p:cNvSpPr>
                <p:nvPr/>
              </p:nvSpPr>
              <p:spPr bwMode="auto">
                <a:xfrm>
                  <a:off x="3730" y="2463"/>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10" name="Rectangle 430"/>
                <p:cNvSpPr>
                  <a:spLocks noChangeArrowheads="1"/>
                </p:cNvSpPr>
                <p:nvPr/>
              </p:nvSpPr>
              <p:spPr bwMode="auto">
                <a:xfrm>
                  <a:off x="3706" y="246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11" name="Rectangle 431"/>
                <p:cNvSpPr>
                  <a:spLocks noChangeArrowheads="1"/>
                </p:cNvSpPr>
                <p:nvPr/>
              </p:nvSpPr>
              <p:spPr bwMode="auto">
                <a:xfrm>
                  <a:off x="3796" y="2493"/>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12" name="Freeform 432"/>
                <p:cNvSpPr>
                  <a:spLocks/>
                </p:cNvSpPr>
                <p:nvPr/>
              </p:nvSpPr>
              <p:spPr bwMode="auto">
                <a:xfrm>
                  <a:off x="3772" y="2499"/>
                  <a:ext cx="12" cy="18"/>
                </a:xfrm>
                <a:custGeom>
                  <a:avLst/>
                  <a:gdLst>
                    <a:gd name="T0" fmla="*/ 0 w 12"/>
                    <a:gd name="T1" fmla="*/ 18 h 18"/>
                    <a:gd name="T2" fmla="*/ 12 w 12"/>
                    <a:gd name="T3" fmla="*/ 12 h 18"/>
                    <a:gd name="T4" fmla="*/ 12 w 12"/>
                    <a:gd name="T5" fmla="*/ 0 h 18"/>
                    <a:gd name="T6" fmla="*/ 0 w 12"/>
                    <a:gd name="T7" fmla="*/ 0 h 18"/>
                    <a:gd name="T8" fmla="*/ 0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18"/>
                      </a:moveTo>
                      <a:lnTo>
                        <a:pt x="12" y="12"/>
                      </a:lnTo>
                      <a:lnTo>
                        <a:pt x="12" y="0"/>
                      </a:lnTo>
                      <a:lnTo>
                        <a:pt x="0"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13" name="Rectangle 433"/>
                <p:cNvSpPr>
                  <a:spLocks noChangeArrowheads="1"/>
                </p:cNvSpPr>
                <p:nvPr/>
              </p:nvSpPr>
              <p:spPr bwMode="auto">
                <a:xfrm>
                  <a:off x="3754" y="2499"/>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sp>
              <p:nvSpPr>
                <p:cNvPr id="1414" name="Freeform 434"/>
                <p:cNvSpPr>
                  <a:spLocks/>
                </p:cNvSpPr>
                <p:nvPr/>
              </p:nvSpPr>
              <p:spPr bwMode="auto">
                <a:xfrm>
                  <a:off x="3730" y="2499"/>
                  <a:ext cx="12" cy="24"/>
                </a:xfrm>
                <a:custGeom>
                  <a:avLst/>
                  <a:gdLst>
                    <a:gd name="T0" fmla="*/ 0 w 12"/>
                    <a:gd name="T1" fmla="*/ 24 h 24"/>
                    <a:gd name="T2" fmla="*/ 12 w 12"/>
                    <a:gd name="T3" fmla="*/ 18 h 24"/>
                    <a:gd name="T4" fmla="*/ 12 w 12"/>
                    <a:gd name="T5" fmla="*/ 0 h 24"/>
                    <a:gd name="T6" fmla="*/ 0 w 12"/>
                    <a:gd name="T7" fmla="*/ 6 h 24"/>
                    <a:gd name="T8" fmla="*/ 0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24"/>
                      </a:moveTo>
                      <a:lnTo>
                        <a:pt x="12" y="18"/>
                      </a:lnTo>
                      <a:lnTo>
                        <a:pt x="12" y="0"/>
                      </a:lnTo>
                      <a:lnTo>
                        <a:pt x="0" y="6"/>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900"/>
                </a:p>
              </p:txBody>
            </p:sp>
            <p:sp>
              <p:nvSpPr>
                <p:cNvPr id="1415" name="Rectangle 435"/>
                <p:cNvSpPr>
                  <a:spLocks noChangeArrowheads="1"/>
                </p:cNvSpPr>
                <p:nvPr/>
              </p:nvSpPr>
              <p:spPr bwMode="auto">
                <a:xfrm>
                  <a:off x="3706" y="2505"/>
                  <a:ext cx="12"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900"/>
                </a:p>
              </p:txBody>
            </p:sp>
          </p:grpSp>
        </p:grpSp>
        <p:pic>
          <p:nvPicPr>
            <p:cNvPr id="1061" name="Picture 436" descr="MCj0228054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67967" y="4515642"/>
              <a:ext cx="8763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 name="Rectangle 437"/>
            <p:cNvSpPr>
              <a:spLocks noChangeArrowheads="1"/>
            </p:cNvSpPr>
            <p:nvPr/>
          </p:nvSpPr>
          <p:spPr bwMode="auto">
            <a:xfrm>
              <a:off x="1430203" y="5450680"/>
              <a:ext cx="1295400" cy="3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0"/>
                </a:spcBef>
                <a:buFontTx/>
                <a:buNone/>
              </a:pPr>
              <a:r>
                <a:rPr lang="en-US" altLang="zh-CN" sz="900" dirty="0"/>
                <a:t>Family</a:t>
              </a:r>
            </a:p>
          </p:txBody>
        </p:sp>
        <p:sp>
          <p:nvSpPr>
            <p:cNvPr id="1063" name="TextBox 38"/>
            <p:cNvSpPr txBox="1"/>
            <p:nvPr/>
          </p:nvSpPr>
          <p:spPr>
            <a:xfrm>
              <a:off x="1043607" y="103085"/>
              <a:ext cx="6943726" cy="834841"/>
            </a:xfrm>
            <a:prstGeom prst="rect">
              <a:avLst/>
            </a:prstGeom>
            <a:noFill/>
          </p:spPr>
          <p:txBody>
            <a:bodyPr wrap="square" rtlCol="0">
              <a:spAutoFit/>
            </a:bodyPr>
            <a:lstStyle/>
            <a:p>
              <a:pPr algn="ctr"/>
              <a:r>
                <a:rPr lang="en-US" altLang="zh-CN" sz="1600" b="1" dirty="0" smtClean="0"/>
                <a:t>NEU IT-BT Magic Cube</a:t>
              </a:r>
              <a:endParaRPr lang="zh-CN" altLang="en-US" sz="1600" b="1" dirty="0"/>
            </a:p>
          </p:txBody>
        </p:sp>
        <p:grpSp>
          <p:nvGrpSpPr>
            <p:cNvPr id="1064" name="组合 1063"/>
            <p:cNvGrpSpPr/>
            <p:nvPr/>
          </p:nvGrpSpPr>
          <p:grpSpPr>
            <a:xfrm>
              <a:off x="3435028" y="2787264"/>
              <a:ext cx="2001068" cy="1272392"/>
              <a:chOff x="2081410" y="1796568"/>
              <a:chExt cx="2001068" cy="1272392"/>
            </a:xfrm>
          </p:grpSpPr>
          <p:grpSp>
            <p:nvGrpSpPr>
              <p:cNvPr id="1066" name="组合 1065"/>
              <p:cNvGrpSpPr/>
              <p:nvPr/>
            </p:nvGrpSpPr>
            <p:grpSpPr>
              <a:xfrm>
                <a:off x="2084474" y="2331464"/>
                <a:ext cx="1998004" cy="737496"/>
                <a:chOff x="2085840" y="2852936"/>
                <a:chExt cx="1998004" cy="737496"/>
              </a:xfrm>
            </p:grpSpPr>
            <p:grpSp>
              <p:nvGrpSpPr>
                <p:cNvPr id="1279" name="组合 1278"/>
                <p:cNvGrpSpPr/>
                <p:nvPr/>
              </p:nvGrpSpPr>
              <p:grpSpPr>
                <a:xfrm>
                  <a:off x="2483768" y="2852936"/>
                  <a:ext cx="1600076" cy="360040"/>
                  <a:chOff x="611560" y="1628800"/>
                  <a:chExt cx="7936781" cy="1944216"/>
                </a:xfrm>
              </p:grpSpPr>
              <p:grpSp>
                <p:nvGrpSpPr>
                  <p:cNvPr id="1364" name="组合 1363"/>
                  <p:cNvGrpSpPr/>
                  <p:nvPr/>
                </p:nvGrpSpPr>
                <p:grpSpPr>
                  <a:xfrm>
                    <a:off x="611560" y="1628800"/>
                    <a:ext cx="1960117" cy="1944216"/>
                    <a:chOff x="2123728" y="1628800"/>
                    <a:chExt cx="1960117" cy="1944216"/>
                  </a:xfrm>
                </p:grpSpPr>
                <p:sp>
                  <p:nvSpPr>
                    <p:cNvPr id="1381" name="立方体 138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82" name="平行四边形 138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83" name="平行四边形 138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65" name="组合 1364"/>
                  <p:cNvGrpSpPr/>
                  <p:nvPr/>
                </p:nvGrpSpPr>
                <p:grpSpPr>
                  <a:xfrm>
                    <a:off x="2115777" y="1628800"/>
                    <a:ext cx="1960117" cy="1944216"/>
                    <a:chOff x="2123728" y="1628800"/>
                    <a:chExt cx="1960117" cy="1944216"/>
                  </a:xfrm>
                </p:grpSpPr>
                <p:sp>
                  <p:nvSpPr>
                    <p:cNvPr id="1378" name="立方体 137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79" name="平行四边形 137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80" name="平行四边形 137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66" name="组合 1365"/>
                  <p:cNvGrpSpPr/>
                  <p:nvPr/>
                </p:nvGrpSpPr>
                <p:grpSpPr>
                  <a:xfrm>
                    <a:off x="3619995" y="1628800"/>
                    <a:ext cx="1960117" cy="1944216"/>
                    <a:chOff x="2123728" y="1628800"/>
                    <a:chExt cx="1960117" cy="1944216"/>
                  </a:xfrm>
                </p:grpSpPr>
                <p:sp>
                  <p:nvSpPr>
                    <p:cNvPr id="1375" name="立方体 137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76" name="平行四边形 137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77" name="平行四边形 137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67" name="组合 1366"/>
                  <p:cNvGrpSpPr/>
                  <p:nvPr/>
                </p:nvGrpSpPr>
                <p:grpSpPr>
                  <a:xfrm>
                    <a:off x="5108310" y="1628800"/>
                    <a:ext cx="1960117" cy="1944216"/>
                    <a:chOff x="2123728" y="1628800"/>
                    <a:chExt cx="1960117" cy="1944216"/>
                  </a:xfrm>
                </p:grpSpPr>
                <p:sp>
                  <p:nvSpPr>
                    <p:cNvPr id="1372" name="立方体 137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73" name="平行四边形 137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74" name="平行四边形 137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68" name="组合 1367"/>
                  <p:cNvGrpSpPr/>
                  <p:nvPr/>
                </p:nvGrpSpPr>
                <p:grpSpPr>
                  <a:xfrm>
                    <a:off x="6588224" y="1628800"/>
                    <a:ext cx="1960117" cy="1944216"/>
                    <a:chOff x="2123728" y="1628800"/>
                    <a:chExt cx="1960117" cy="1944216"/>
                  </a:xfrm>
                </p:grpSpPr>
                <p:sp>
                  <p:nvSpPr>
                    <p:cNvPr id="1369" name="立方体 136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70" name="平行四边形 136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71" name="平行四边形 137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280" name="组合 1279"/>
                <p:cNvGrpSpPr/>
                <p:nvPr/>
              </p:nvGrpSpPr>
              <p:grpSpPr>
                <a:xfrm>
                  <a:off x="2395860" y="2938592"/>
                  <a:ext cx="1600076" cy="360040"/>
                  <a:chOff x="611560" y="1628800"/>
                  <a:chExt cx="7936781" cy="1944216"/>
                </a:xfrm>
              </p:grpSpPr>
              <p:grpSp>
                <p:nvGrpSpPr>
                  <p:cNvPr id="1344" name="组合 1343"/>
                  <p:cNvGrpSpPr/>
                  <p:nvPr/>
                </p:nvGrpSpPr>
                <p:grpSpPr>
                  <a:xfrm>
                    <a:off x="611560" y="1628800"/>
                    <a:ext cx="1960117" cy="1944216"/>
                    <a:chOff x="2123728" y="1628800"/>
                    <a:chExt cx="1960117" cy="1944216"/>
                  </a:xfrm>
                </p:grpSpPr>
                <p:sp>
                  <p:nvSpPr>
                    <p:cNvPr id="1361" name="立方体 136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62" name="平行四边形 136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63" name="平行四边形 136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45" name="组合 1344"/>
                  <p:cNvGrpSpPr/>
                  <p:nvPr/>
                </p:nvGrpSpPr>
                <p:grpSpPr>
                  <a:xfrm>
                    <a:off x="2115777" y="1628800"/>
                    <a:ext cx="1960117" cy="1944216"/>
                    <a:chOff x="2123728" y="1628800"/>
                    <a:chExt cx="1960117" cy="1944216"/>
                  </a:xfrm>
                </p:grpSpPr>
                <p:sp>
                  <p:nvSpPr>
                    <p:cNvPr id="1358" name="立方体 135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59" name="平行四边形 135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60" name="平行四边形 135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46" name="组合 1345"/>
                  <p:cNvGrpSpPr/>
                  <p:nvPr/>
                </p:nvGrpSpPr>
                <p:grpSpPr>
                  <a:xfrm>
                    <a:off x="3619995" y="1628800"/>
                    <a:ext cx="1960117" cy="1944216"/>
                    <a:chOff x="2123728" y="1628800"/>
                    <a:chExt cx="1960117" cy="1944216"/>
                  </a:xfrm>
                </p:grpSpPr>
                <p:sp>
                  <p:nvSpPr>
                    <p:cNvPr id="1355" name="立方体 135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56" name="平行四边形 135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57" name="平行四边形 135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47" name="组合 1346"/>
                  <p:cNvGrpSpPr/>
                  <p:nvPr/>
                </p:nvGrpSpPr>
                <p:grpSpPr>
                  <a:xfrm>
                    <a:off x="5108310" y="1628800"/>
                    <a:ext cx="1960117" cy="1944216"/>
                    <a:chOff x="2123728" y="1628800"/>
                    <a:chExt cx="1960117" cy="1944216"/>
                  </a:xfrm>
                </p:grpSpPr>
                <p:sp>
                  <p:nvSpPr>
                    <p:cNvPr id="1352" name="立方体 135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53" name="平行四边形 135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54" name="平行四边形 135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48" name="组合 1347"/>
                  <p:cNvGrpSpPr/>
                  <p:nvPr/>
                </p:nvGrpSpPr>
                <p:grpSpPr>
                  <a:xfrm>
                    <a:off x="6588224" y="1628800"/>
                    <a:ext cx="1960117" cy="1944216"/>
                    <a:chOff x="2123728" y="1628800"/>
                    <a:chExt cx="1960117" cy="1944216"/>
                  </a:xfrm>
                </p:grpSpPr>
                <p:sp>
                  <p:nvSpPr>
                    <p:cNvPr id="1349" name="立方体 134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50" name="平行四边形 134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51" name="平行四边形 135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281" name="组合 1280"/>
                <p:cNvGrpSpPr/>
                <p:nvPr/>
              </p:nvGrpSpPr>
              <p:grpSpPr>
                <a:xfrm>
                  <a:off x="2295040" y="3034840"/>
                  <a:ext cx="1600076" cy="360040"/>
                  <a:chOff x="611560" y="1628800"/>
                  <a:chExt cx="7936781" cy="1944216"/>
                </a:xfrm>
              </p:grpSpPr>
              <p:grpSp>
                <p:nvGrpSpPr>
                  <p:cNvPr id="1324" name="组合 1323"/>
                  <p:cNvGrpSpPr/>
                  <p:nvPr/>
                </p:nvGrpSpPr>
                <p:grpSpPr>
                  <a:xfrm>
                    <a:off x="611560" y="1628800"/>
                    <a:ext cx="1960117" cy="1944216"/>
                    <a:chOff x="2123728" y="1628800"/>
                    <a:chExt cx="1960117" cy="1944216"/>
                  </a:xfrm>
                </p:grpSpPr>
                <p:sp>
                  <p:nvSpPr>
                    <p:cNvPr id="1341" name="立方体 134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42" name="平行四边形 134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43" name="平行四边形 134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25" name="组合 1324"/>
                  <p:cNvGrpSpPr/>
                  <p:nvPr/>
                </p:nvGrpSpPr>
                <p:grpSpPr>
                  <a:xfrm>
                    <a:off x="2115777" y="1628800"/>
                    <a:ext cx="1960117" cy="1944216"/>
                    <a:chOff x="2123728" y="1628800"/>
                    <a:chExt cx="1960117" cy="1944216"/>
                  </a:xfrm>
                </p:grpSpPr>
                <p:sp>
                  <p:nvSpPr>
                    <p:cNvPr id="1338" name="立方体 133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39" name="平行四边形 133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40" name="平行四边形 133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26" name="组合 1325"/>
                  <p:cNvGrpSpPr/>
                  <p:nvPr/>
                </p:nvGrpSpPr>
                <p:grpSpPr>
                  <a:xfrm>
                    <a:off x="3619995" y="1628800"/>
                    <a:ext cx="1960117" cy="1944216"/>
                    <a:chOff x="2123728" y="1628800"/>
                    <a:chExt cx="1960117" cy="1944216"/>
                  </a:xfrm>
                </p:grpSpPr>
                <p:sp>
                  <p:nvSpPr>
                    <p:cNvPr id="1335" name="立方体 133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36" name="平行四边形 133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37" name="平行四边形 133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27" name="组合 1326"/>
                  <p:cNvGrpSpPr/>
                  <p:nvPr/>
                </p:nvGrpSpPr>
                <p:grpSpPr>
                  <a:xfrm>
                    <a:off x="5108310" y="1628800"/>
                    <a:ext cx="1960117" cy="1944216"/>
                    <a:chOff x="2123728" y="1628800"/>
                    <a:chExt cx="1960117" cy="1944216"/>
                  </a:xfrm>
                </p:grpSpPr>
                <p:sp>
                  <p:nvSpPr>
                    <p:cNvPr id="1332" name="立方体 133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33" name="平行四边形 133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34" name="平行四边形 133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28" name="组合 1327"/>
                  <p:cNvGrpSpPr/>
                  <p:nvPr/>
                </p:nvGrpSpPr>
                <p:grpSpPr>
                  <a:xfrm>
                    <a:off x="6588224" y="1628800"/>
                    <a:ext cx="1960117" cy="1944216"/>
                    <a:chOff x="2123728" y="1628800"/>
                    <a:chExt cx="1960117" cy="1944216"/>
                  </a:xfrm>
                </p:grpSpPr>
                <p:sp>
                  <p:nvSpPr>
                    <p:cNvPr id="1329" name="立方体 132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30" name="平行四边形 132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31" name="平行四边形 133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282" name="组合 1281"/>
                <p:cNvGrpSpPr/>
                <p:nvPr/>
              </p:nvGrpSpPr>
              <p:grpSpPr>
                <a:xfrm>
                  <a:off x="2186660" y="3134144"/>
                  <a:ext cx="1600076" cy="360040"/>
                  <a:chOff x="611560" y="1628800"/>
                  <a:chExt cx="7936781" cy="1944216"/>
                </a:xfrm>
              </p:grpSpPr>
              <p:grpSp>
                <p:nvGrpSpPr>
                  <p:cNvPr id="1304" name="组合 1303"/>
                  <p:cNvGrpSpPr/>
                  <p:nvPr/>
                </p:nvGrpSpPr>
                <p:grpSpPr>
                  <a:xfrm>
                    <a:off x="611560" y="1628800"/>
                    <a:ext cx="1960117" cy="1944216"/>
                    <a:chOff x="2123728" y="1628800"/>
                    <a:chExt cx="1960117" cy="1944216"/>
                  </a:xfrm>
                </p:grpSpPr>
                <p:sp>
                  <p:nvSpPr>
                    <p:cNvPr id="1321" name="立方体 132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22" name="平行四边形 132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23" name="平行四边形 132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05" name="组合 1304"/>
                  <p:cNvGrpSpPr/>
                  <p:nvPr/>
                </p:nvGrpSpPr>
                <p:grpSpPr>
                  <a:xfrm>
                    <a:off x="2115777" y="1628800"/>
                    <a:ext cx="1960117" cy="1944216"/>
                    <a:chOff x="2123728" y="1628800"/>
                    <a:chExt cx="1960117" cy="1944216"/>
                  </a:xfrm>
                </p:grpSpPr>
                <p:sp>
                  <p:nvSpPr>
                    <p:cNvPr id="1318" name="立方体 131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19" name="平行四边形 131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20" name="平行四边形 131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06" name="组合 1305"/>
                  <p:cNvGrpSpPr/>
                  <p:nvPr/>
                </p:nvGrpSpPr>
                <p:grpSpPr>
                  <a:xfrm>
                    <a:off x="3619995" y="1628800"/>
                    <a:ext cx="1960117" cy="1944216"/>
                    <a:chOff x="2123728" y="1628800"/>
                    <a:chExt cx="1960117" cy="1944216"/>
                  </a:xfrm>
                </p:grpSpPr>
                <p:sp>
                  <p:nvSpPr>
                    <p:cNvPr id="1315" name="立方体 131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16" name="平行四边形 131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17" name="平行四边形 131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07" name="组合 1306"/>
                  <p:cNvGrpSpPr/>
                  <p:nvPr/>
                </p:nvGrpSpPr>
                <p:grpSpPr>
                  <a:xfrm>
                    <a:off x="5108310" y="1628800"/>
                    <a:ext cx="1960117" cy="1944216"/>
                    <a:chOff x="2123728" y="1628800"/>
                    <a:chExt cx="1960117" cy="1944216"/>
                  </a:xfrm>
                </p:grpSpPr>
                <p:sp>
                  <p:nvSpPr>
                    <p:cNvPr id="1312" name="立方体 131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13" name="平行四边形 131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14" name="平行四边形 131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308" name="组合 1307"/>
                  <p:cNvGrpSpPr/>
                  <p:nvPr/>
                </p:nvGrpSpPr>
                <p:grpSpPr>
                  <a:xfrm>
                    <a:off x="6588224" y="1628800"/>
                    <a:ext cx="1960117" cy="1944216"/>
                    <a:chOff x="2123728" y="1628800"/>
                    <a:chExt cx="1960117" cy="1944216"/>
                  </a:xfrm>
                </p:grpSpPr>
                <p:sp>
                  <p:nvSpPr>
                    <p:cNvPr id="1309" name="立方体 130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10" name="平行四边形 130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11" name="平行四边形 131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283" name="组合 1282"/>
                <p:cNvGrpSpPr/>
                <p:nvPr/>
              </p:nvGrpSpPr>
              <p:grpSpPr>
                <a:xfrm>
                  <a:off x="2085840" y="3230392"/>
                  <a:ext cx="1600076" cy="360040"/>
                  <a:chOff x="611560" y="1628800"/>
                  <a:chExt cx="7936781" cy="1944216"/>
                </a:xfrm>
              </p:grpSpPr>
              <p:grpSp>
                <p:nvGrpSpPr>
                  <p:cNvPr id="1284" name="组合 1283"/>
                  <p:cNvGrpSpPr/>
                  <p:nvPr/>
                </p:nvGrpSpPr>
                <p:grpSpPr>
                  <a:xfrm>
                    <a:off x="611560" y="1628800"/>
                    <a:ext cx="1960117" cy="1944216"/>
                    <a:chOff x="2123728" y="1628800"/>
                    <a:chExt cx="1960117" cy="1944216"/>
                  </a:xfrm>
                </p:grpSpPr>
                <p:sp>
                  <p:nvSpPr>
                    <p:cNvPr id="1301" name="立方体 130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302" name="平行四边形 130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03" name="平行四边形 130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85" name="组合 1284"/>
                  <p:cNvGrpSpPr/>
                  <p:nvPr/>
                </p:nvGrpSpPr>
                <p:grpSpPr>
                  <a:xfrm>
                    <a:off x="2115777" y="1628800"/>
                    <a:ext cx="1960117" cy="1944216"/>
                    <a:chOff x="2123728" y="1628800"/>
                    <a:chExt cx="1960117" cy="1944216"/>
                  </a:xfrm>
                </p:grpSpPr>
                <p:sp>
                  <p:nvSpPr>
                    <p:cNvPr id="1298" name="立方体 129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99" name="平行四边形 129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300" name="平行四边形 129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86" name="组合 1285"/>
                  <p:cNvGrpSpPr/>
                  <p:nvPr/>
                </p:nvGrpSpPr>
                <p:grpSpPr>
                  <a:xfrm>
                    <a:off x="3619995" y="1628800"/>
                    <a:ext cx="1960117" cy="1944216"/>
                    <a:chOff x="2123728" y="1628800"/>
                    <a:chExt cx="1960117" cy="1944216"/>
                  </a:xfrm>
                </p:grpSpPr>
                <p:sp>
                  <p:nvSpPr>
                    <p:cNvPr id="1295" name="立方体 129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96" name="平行四边形 129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97" name="平行四边形 129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87" name="组合 1286"/>
                  <p:cNvGrpSpPr/>
                  <p:nvPr/>
                </p:nvGrpSpPr>
                <p:grpSpPr>
                  <a:xfrm>
                    <a:off x="5108310" y="1628800"/>
                    <a:ext cx="1960117" cy="1944216"/>
                    <a:chOff x="2123728" y="1628800"/>
                    <a:chExt cx="1960117" cy="1944216"/>
                  </a:xfrm>
                </p:grpSpPr>
                <p:sp>
                  <p:nvSpPr>
                    <p:cNvPr id="1292" name="立方体 129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93" name="平行四边形 129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94" name="平行四边形 129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88" name="组合 1287"/>
                  <p:cNvGrpSpPr/>
                  <p:nvPr/>
                </p:nvGrpSpPr>
                <p:grpSpPr>
                  <a:xfrm>
                    <a:off x="6588224" y="1628800"/>
                    <a:ext cx="1960117" cy="1944216"/>
                    <a:chOff x="2123728" y="1628800"/>
                    <a:chExt cx="1960117" cy="1944216"/>
                  </a:xfrm>
                </p:grpSpPr>
                <p:sp>
                  <p:nvSpPr>
                    <p:cNvPr id="1289" name="立方体 128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90" name="平行四边形 128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91" name="平行四边形 129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grpSp>
            <p:nvGrpSpPr>
              <p:cNvPr id="1067" name="组合 1066"/>
              <p:cNvGrpSpPr/>
              <p:nvPr/>
            </p:nvGrpSpPr>
            <p:grpSpPr>
              <a:xfrm>
                <a:off x="2081410" y="2066786"/>
                <a:ext cx="1998004" cy="738444"/>
                <a:chOff x="2085840" y="2852936"/>
                <a:chExt cx="1998004" cy="738444"/>
              </a:xfrm>
            </p:grpSpPr>
            <p:grpSp>
              <p:nvGrpSpPr>
                <p:cNvPr id="1174" name="组合 1173"/>
                <p:cNvGrpSpPr/>
                <p:nvPr/>
              </p:nvGrpSpPr>
              <p:grpSpPr>
                <a:xfrm>
                  <a:off x="2483768" y="2852936"/>
                  <a:ext cx="1600076" cy="360040"/>
                  <a:chOff x="611560" y="1628800"/>
                  <a:chExt cx="7936781" cy="1944216"/>
                </a:xfrm>
              </p:grpSpPr>
              <p:grpSp>
                <p:nvGrpSpPr>
                  <p:cNvPr id="1259" name="组合 1258"/>
                  <p:cNvGrpSpPr/>
                  <p:nvPr/>
                </p:nvGrpSpPr>
                <p:grpSpPr>
                  <a:xfrm>
                    <a:off x="611560" y="1628800"/>
                    <a:ext cx="1960117" cy="1944216"/>
                    <a:chOff x="2123728" y="1628800"/>
                    <a:chExt cx="1960117" cy="1944216"/>
                  </a:xfrm>
                </p:grpSpPr>
                <p:sp>
                  <p:nvSpPr>
                    <p:cNvPr id="1276" name="立方体 127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77" name="平行四边形 127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78" name="平行四边形 127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60" name="组合 1259"/>
                  <p:cNvGrpSpPr/>
                  <p:nvPr/>
                </p:nvGrpSpPr>
                <p:grpSpPr>
                  <a:xfrm>
                    <a:off x="2115777" y="1628800"/>
                    <a:ext cx="1960117" cy="1944216"/>
                    <a:chOff x="2123728" y="1628800"/>
                    <a:chExt cx="1960117" cy="1944216"/>
                  </a:xfrm>
                </p:grpSpPr>
                <p:sp>
                  <p:nvSpPr>
                    <p:cNvPr id="1273" name="立方体 127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74" name="平行四边形 127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75" name="平行四边形 127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61" name="组合 1260"/>
                  <p:cNvGrpSpPr/>
                  <p:nvPr/>
                </p:nvGrpSpPr>
                <p:grpSpPr>
                  <a:xfrm>
                    <a:off x="3619995" y="1628800"/>
                    <a:ext cx="1960117" cy="1944216"/>
                    <a:chOff x="2123728" y="1628800"/>
                    <a:chExt cx="1960117" cy="1944216"/>
                  </a:xfrm>
                </p:grpSpPr>
                <p:sp>
                  <p:nvSpPr>
                    <p:cNvPr id="1270" name="立方体 126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71" name="平行四边形 127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72" name="平行四边形 127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62" name="组合 1261"/>
                  <p:cNvGrpSpPr/>
                  <p:nvPr/>
                </p:nvGrpSpPr>
                <p:grpSpPr>
                  <a:xfrm>
                    <a:off x="5108310" y="1628800"/>
                    <a:ext cx="1960117" cy="1944216"/>
                    <a:chOff x="2123728" y="1628800"/>
                    <a:chExt cx="1960117" cy="1944216"/>
                  </a:xfrm>
                </p:grpSpPr>
                <p:sp>
                  <p:nvSpPr>
                    <p:cNvPr id="1267" name="立方体 126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68" name="平行四边形 126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69" name="平行四边形 126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63" name="组合 1262"/>
                  <p:cNvGrpSpPr/>
                  <p:nvPr/>
                </p:nvGrpSpPr>
                <p:grpSpPr>
                  <a:xfrm>
                    <a:off x="6588224" y="1628800"/>
                    <a:ext cx="1960117" cy="1944216"/>
                    <a:chOff x="2123728" y="1628800"/>
                    <a:chExt cx="1960117" cy="1944216"/>
                  </a:xfrm>
                </p:grpSpPr>
                <p:sp>
                  <p:nvSpPr>
                    <p:cNvPr id="1264" name="立方体 126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65" name="平行四边形 126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66" name="平行四边形 126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175" name="组合 1174"/>
                <p:cNvGrpSpPr/>
                <p:nvPr/>
              </p:nvGrpSpPr>
              <p:grpSpPr>
                <a:xfrm>
                  <a:off x="2395860" y="2938592"/>
                  <a:ext cx="1600076" cy="360040"/>
                  <a:chOff x="611560" y="1628800"/>
                  <a:chExt cx="7936781" cy="1944216"/>
                </a:xfrm>
              </p:grpSpPr>
              <p:grpSp>
                <p:nvGrpSpPr>
                  <p:cNvPr id="1239" name="组合 1238"/>
                  <p:cNvGrpSpPr/>
                  <p:nvPr/>
                </p:nvGrpSpPr>
                <p:grpSpPr>
                  <a:xfrm>
                    <a:off x="611560" y="1628800"/>
                    <a:ext cx="1960117" cy="1944216"/>
                    <a:chOff x="2123728" y="1628800"/>
                    <a:chExt cx="1960117" cy="1944216"/>
                  </a:xfrm>
                </p:grpSpPr>
                <p:sp>
                  <p:nvSpPr>
                    <p:cNvPr id="1256" name="立方体 125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57" name="平行四边形 125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58" name="平行四边形 125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40" name="组合 1239"/>
                  <p:cNvGrpSpPr/>
                  <p:nvPr/>
                </p:nvGrpSpPr>
                <p:grpSpPr>
                  <a:xfrm>
                    <a:off x="2115777" y="1628800"/>
                    <a:ext cx="1960117" cy="1944216"/>
                    <a:chOff x="2123728" y="1628800"/>
                    <a:chExt cx="1960117" cy="1944216"/>
                  </a:xfrm>
                </p:grpSpPr>
                <p:sp>
                  <p:nvSpPr>
                    <p:cNvPr id="1253" name="立方体 125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54" name="平行四边形 125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55" name="平行四边形 125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41" name="组合 1240"/>
                  <p:cNvGrpSpPr/>
                  <p:nvPr/>
                </p:nvGrpSpPr>
                <p:grpSpPr>
                  <a:xfrm>
                    <a:off x="3619995" y="1628800"/>
                    <a:ext cx="1960117" cy="1944216"/>
                    <a:chOff x="2123728" y="1628800"/>
                    <a:chExt cx="1960117" cy="1944216"/>
                  </a:xfrm>
                </p:grpSpPr>
                <p:sp>
                  <p:nvSpPr>
                    <p:cNvPr id="1250" name="立方体 124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51" name="平行四边形 125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52" name="平行四边形 125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42" name="组合 1241"/>
                  <p:cNvGrpSpPr/>
                  <p:nvPr/>
                </p:nvGrpSpPr>
                <p:grpSpPr>
                  <a:xfrm>
                    <a:off x="5108310" y="1628800"/>
                    <a:ext cx="1960117" cy="1944216"/>
                    <a:chOff x="2123728" y="1628800"/>
                    <a:chExt cx="1960117" cy="1944216"/>
                  </a:xfrm>
                </p:grpSpPr>
                <p:sp>
                  <p:nvSpPr>
                    <p:cNvPr id="1247" name="立方体 124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48" name="平行四边形 124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49" name="平行四边形 124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43" name="组合 1242"/>
                  <p:cNvGrpSpPr/>
                  <p:nvPr/>
                </p:nvGrpSpPr>
                <p:grpSpPr>
                  <a:xfrm>
                    <a:off x="6588224" y="1628800"/>
                    <a:ext cx="1960117" cy="1944216"/>
                    <a:chOff x="2123728" y="1628800"/>
                    <a:chExt cx="1960117" cy="1944216"/>
                  </a:xfrm>
                </p:grpSpPr>
                <p:sp>
                  <p:nvSpPr>
                    <p:cNvPr id="1244" name="立方体 124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45" name="平行四边形 124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46" name="平行四边形 124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176" name="组合 1175"/>
                <p:cNvGrpSpPr/>
                <p:nvPr/>
              </p:nvGrpSpPr>
              <p:grpSpPr>
                <a:xfrm>
                  <a:off x="2295040" y="3034840"/>
                  <a:ext cx="1596870" cy="370408"/>
                  <a:chOff x="611560" y="1628800"/>
                  <a:chExt cx="7920880" cy="2000204"/>
                </a:xfrm>
              </p:grpSpPr>
              <p:grpSp>
                <p:nvGrpSpPr>
                  <p:cNvPr id="1219" name="组合 1218"/>
                  <p:cNvGrpSpPr/>
                  <p:nvPr/>
                </p:nvGrpSpPr>
                <p:grpSpPr>
                  <a:xfrm>
                    <a:off x="611560" y="1628800"/>
                    <a:ext cx="1960117" cy="1944216"/>
                    <a:chOff x="2123728" y="1628800"/>
                    <a:chExt cx="1960117" cy="1944216"/>
                  </a:xfrm>
                </p:grpSpPr>
                <p:sp>
                  <p:nvSpPr>
                    <p:cNvPr id="1236" name="立方体 123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37" name="平行四边形 123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38" name="平行四边形 123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20" name="组合 1219"/>
                  <p:cNvGrpSpPr/>
                  <p:nvPr/>
                </p:nvGrpSpPr>
                <p:grpSpPr>
                  <a:xfrm>
                    <a:off x="2115777" y="1628800"/>
                    <a:ext cx="1960117" cy="1944216"/>
                    <a:chOff x="2123728" y="1628800"/>
                    <a:chExt cx="1960117" cy="1944216"/>
                  </a:xfrm>
                </p:grpSpPr>
                <p:sp>
                  <p:nvSpPr>
                    <p:cNvPr id="1233" name="立方体 123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34" name="平行四边形 123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35" name="平行四边形 123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21" name="组合 1220"/>
                  <p:cNvGrpSpPr/>
                  <p:nvPr/>
                </p:nvGrpSpPr>
                <p:grpSpPr>
                  <a:xfrm>
                    <a:off x="3619995" y="1628800"/>
                    <a:ext cx="1960117" cy="1944216"/>
                    <a:chOff x="2123728" y="1628800"/>
                    <a:chExt cx="1960117" cy="1944216"/>
                  </a:xfrm>
                </p:grpSpPr>
                <p:sp>
                  <p:nvSpPr>
                    <p:cNvPr id="1230" name="立方体 122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31" name="平行四边形 123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32" name="平行四边形 123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22" name="组合 1221"/>
                  <p:cNvGrpSpPr/>
                  <p:nvPr/>
                </p:nvGrpSpPr>
                <p:grpSpPr>
                  <a:xfrm>
                    <a:off x="5108310" y="1628800"/>
                    <a:ext cx="1960117" cy="1944216"/>
                    <a:chOff x="2123728" y="1628800"/>
                    <a:chExt cx="1960117" cy="1944216"/>
                  </a:xfrm>
                </p:grpSpPr>
                <p:sp>
                  <p:nvSpPr>
                    <p:cNvPr id="1227" name="立方体 122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28" name="平行四边形 122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29" name="平行四边形 122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23" name="组合 1222"/>
                  <p:cNvGrpSpPr/>
                  <p:nvPr/>
                </p:nvGrpSpPr>
                <p:grpSpPr>
                  <a:xfrm>
                    <a:off x="6570164" y="1628800"/>
                    <a:ext cx="1962276" cy="2000204"/>
                    <a:chOff x="2105668" y="1628800"/>
                    <a:chExt cx="1962276" cy="2000204"/>
                  </a:xfrm>
                </p:grpSpPr>
                <p:sp>
                  <p:nvSpPr>
                    <p:cNvPr id="1224" name="立方体 1223"/>
                    <p:cNvSpPr/>
                    <p:nvPr/>
                  </p:nvSpPr>
                  <p:spPr>
                    <a:xfrm>
                      <a:off x="2105668" y="1684787"/>
                      <a:ext cx="1944215" cy="1944217"/>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25" name="平行四边形 122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26" name="平行四边形 1225"/>
                    <p:cNvSpPr/>
                    <p:nvPr/>
                  </p:nvSpPr>
                  <p:spPr>
                    <a:xfrm rot="5400000" flipH="1">
                      <a:off x="2805938" y="2357241"/>
                      <a:ext cx="1944217" cy="487335"/>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177" name="组合 1176"/>
                <p:cNvGrpSpPr/>
                <p:nvPr/>
              </p:nvGrpSpPr>
              <p:grpSpPr>
                <a:xfrm>
                  <a:off x="2186660" y="3134144"/>
                  <a:ext cx="1600076" cy="360040"/>
                  <a:chOff x="611560" y="1628800"/>
                  <a:chExt cx="7936781" cy="1944216"/>
                </a:xfrm>
              </p:grpSpPr>
              <p:grpSp>
                <p:nvGrpSpPr>
                  <p:cNvPr id="1199" name="组合 1198"/>
                  <p:cNvGrpSpPr/>
                  <p:nvPr/>
                </p:nvGrpSpPr>
                <p:grpSpPr>
                  <a:xfrm>
                    <a:off x="611560" y="1628800"/>
                    <a:ext cx="1960117" cy="1944216"/>
                    <a:chOff x="2123728" y="1628800"/>
                    <a:chExt cx="1960117" cy="1944216"/>
                  </a:xfrm>
                </p:grpSpPr>
                <p:sp>
                  <p:nvSpPr>
                    <p:cNvPr id="1216" name="立方体 121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17" name="平行四边形 121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18" name="平行四边形 121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00" name="组合 1199"/>
                  <p:cNvGrpSpPr/>
                  <p:nvPr/>
                </p:nvGrpSpPr>
                <p:grpSpPr>
                  <a:xfrm>
                    <a:off x="2115777" y="1628800"/>
                    <a:ext cx="1960117" cy="1944216"/>
                    <a:chOff x="2123728" y="1628800"/>
                    <a:chExt cx="1960117" cy="1944216"/>
                  </a:xfrm>
                </p:grpSpPr>
                <p:sp>
                  <p:nvSpPr>
                    <p:cNvPr id="1213" name="立方体 121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14" name="平行四边形 121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15" name="平行四边形 121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01" name="组合 1200"/>
                  <p:cNvGrpSpPr/>
                  <p:nvPr/>
                </p:nvGrpSpPr>
                <p:grpSpPr>
                  <a:xfrm>
                    <a:off x="3619995" y="1628800"/>
                    <a:ext cx="1960117" cy="1944216"/>
                    <a:chOff x="2123728" y="1628800"/>
                    <a:chExt cx="1960117" cy="1944216"/>
                  </a:xfrm>
                </p:grpSpPr>
                <p:sp>
                  <p:nvSpPr>
                    <p:cNvPr id="1210" name="立方体 1209"/>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11" name="平行四边形 121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12" name="平行四边形 121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02" name="组合 1201"/>
                  <p:cNvGrpSpPr/>
                  <p:nvPr/>
                </p:nvGrpSpPr>
                <p:grpSpPr>
                  <a:xfrm>
                    <a:off x="5108310" y="1628800"/>
                    <a:ext cx="1960117" cy="1944216"/>
                    <a:chOff x="2123728" y="1628800"/>
                    <a:chExt cx="1960117" cy="1944216"/>
                  </a:xfrm>
                </p:grpSpPr>
                <p:sp>
                  <p:nvSpPr>
                    <p:cNvPr id="1207" name="立方体 120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08" name="平行四边形 120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09" name="平行四边形 120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203" name="组合 1202"/>
                  <p:cNvGrpSpPr/>
                  <p:nvPr/>
                </p:nvGrpSpPr>
                <p:grpSpPr>
                  <a:xfrm>
                    <a:off x="6588224" y="1628800"/>
                    <a:ext cx="1960117" cy="1944216"/>
                    <a:chOff x="2123728" y="1628800"/>
                    <a:chExt cx="1960117" cy="1944216"/>
                  </a:xfrm>
                </p:grpSpPr>
                <p:sp>
                  <p:nvSpPr>
                    <p:cNvPr id="1204" name="立方体 120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205" name="平行四边形 120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206" name="平行四边形 120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178" name="组合 1177"/>
                <p:cNvGrpSpPr/>
                <p:nvPr/>
              </p:nvGrpSpPr>
              <p:grpSpPr>
                <a:xfrm>
                  <a:off x="2085840" y="3230392"/>
                  <a:ext cx="1600076" cy="360988"/>
                  <a:chOff x="611560" y="1628800"/>
                  <a:chExt cx="7936781" cy="1949335"/>
                </a:xfrm>
              </p:grpSpPr>
              <p:grpSp>
                <p:nvGrpSpPr>
                  <p:cNvPr id="1179" name="组合 1178"/>
                  <p:cNvGrpSpPr/>
                  <p:nvPr/>
                </p:nvGrpSpPr>
                <p:grpSpPr>
                  <a:xfrm>
                    <a:off x="611560" y="1628800"/>
                    <a:ext cx="1960117" cy="1944216"/>
                    <a:chOff x="2123728" y="1628800"/>
                    <a:chExt cx="1960117" cy="1944216"/>
                  </a:xfrm>
                </p:grpSpPr>
                <p:sp>
                  <p:nvSpPr>
                    <p:cNvPr id="1196" name="立方体 1195"/>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97" name="平行四边形 1196"/>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98" name="平行四边形 1197"/>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80" name="组合 1179"/>
                  <p:cNvGrpSpPr/>
                  <p:nvPr/>
                </p:nvGrpSpPr>
                <p:grpSpPr>
                  <a:xfrm>
                    <a:off x="2115777" y="1628800"/>
                    <a:ext cx="1960117" cy="1944216"/>
                    <a:chOff x="2123728" y="1628800"/>
                    <a:chExt cx="1960117" cy="1944216"/>
                  </a:xfrm>
                </p:grpSpPr>
                <p:sp>
                  <p:nvSpPr>
                    <p:cNvPr id="1193" name="立方体 1192"/>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94" name="平行四边形 1193"/>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95" name="平行四边形 1194"/>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81" name="组合 1180"/>
                  <p:cNvGrpSpPr/>
                  <p:nvPr/>
                </p:nvGrpSpPr>
                <p:grpSpPr>
                  <a:xfrm>
                    <a:off x="3597787" y="1628800"/>
                    <a:ext cx="1982325" cy="1949335"/>
                    <a:chOff x="2101520" y="1628800"/>
                    <a:chExt cx="1982325" cy="1949335"/>
                  </a:xfrm>
                </p:grpSpPr>
                <p:sp>
                  <p:nvSpPr>
                    <p:cNvPr id="1190" name="立方体 1189"/>
                    <p:cNvSpPr/>
                    <p:nvPr/>
                  </p:nvSpPr>
                  <p:spPr>
                    <a:xfrm>
                      <a:off x="2101520" y="1633919"/>
                      <a:ext cx="1944215"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91" name="平行四边形 1190"/>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92" name="平行四边形 1191"/>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82" name="组合 1181"/>
                  <p:cNvGrpSpPr/>
                  <p:nvPr/>
                </p:nvGrpSpPr>
                <p:grpSpPr>
                  <a:xfrm>
                    <a:off x="5108310" y="1628800"/>
                    <a:ext cx="1960117" cy="1944216"/>
                    <a:chOff x="2123728" y="1628800"/>
                    <a:chExt cx="1960117" cy="1944216"/>
                  </a:xfrm>
                </p:grpSpPr>
                <p:sp>
                  <p:nvSpPr>
                    <p:cNvPr id="1187" name="立方体 1186"/>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88" name="平行四边形 1187"/>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89" name="平行四边形 1188"/>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83" name="组合 1182"/>
                  <p:cNvGrpSpPr/>
                  <p:nvPr/>
                </p:nvGrpSpPr>
                <p:grpSpPr>
                  <a:xfrm>
                    <a:off x="6588224" y="1628800"/>
                    <a:ext cx="1960117" cy="1944216"/>
                    <a:chOff x="2123728" y="1628800"/>
                    <a:chExt cx="1960117" cy="1944216"/>
                  </a:xfrm>
                </p:grpSpPr>
                <p:sp>
                  <p:nvSpPr>
                    <p:cNvPr id="1184" name="立方体 1183"/>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85" name="平行四边形 1184"/>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86" name="平行四边形 1185"/>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grpSp>
            <p:nvGrpSpPr>
              <p:cNvPr id="1068" name="组合 1067"/>
              <p:cNvGrpSpPr/>
              <p:nvPr/>
            </p:nvGrpSpPr>
            <p:grpSpPr>
              <a:xfrm>
                <a:off x="2081410" y="1796568"/>
                <a:ext cx="1998004" cy="737496"/>
                <a:chOff x="2085840" y="2852936"/>
                <a:chExt cx="1998004" cy="737496"/>
              </a:xfrm>
            </p:grpSpPr>
            <p:grpSp>
              <p:nvGrpSpPr>
                <p:cNvPr id="1069" name="组合 1068"/>
                <p:cNvGrpSpPr/>
                <p:nvPr/>
              </p:nvGrpSpPr>
              <p:grpSpPr>
                <a:xfrm>
                  <a:off x="2483768" y="2852936"/>
                  <a:ext cx="1600076" cy="360040"/>
                  <a:chOff x="611560" y="1628800"/>
                  <a:chExt cx="7936781" cy="1944216"/>
                </a:xfrm>
              </p:grpSpPr>
              <p:grpSp>
                <p:nvGrpSpPr>
                  <p:cNvPr id="1154" name="组合 1153"/>
                  <p:cNvGrpSpPr/>
                  <p:nvPr/>
                </p:nvGrpSpPr>
                <p:grpSpPr>
                  <a:xfrm>
                    <a:off x="611560" y="1628800"/>
                    <a:ext cx="1960117" cy="1944216"/>
                    <a:chOff x="2123728" y="1628800"/>
                    <a:chExt cx="1960117" cy="1944216"/>
                  </a:xfrm>
                </p:grpSpPr>
                <p:sp>
                  <p:nvSpPr>
                    <p:cNvPr id="1171" name="立方体 117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72" name="平行四边形 117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73" name="平行四边形 117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55" name="组合 1154"/>
                  <p:cNvGrpSpPr/>
                  <p:nvPr/>
                </p:nvGrpSpPr>
                <p:grpSpPr>
                  <a:xfrm>
                    <a:off x="2115777" y="1628800"/>
                    <a:ext cx="1960117" cy="1944216"/>
                    <a:chOff x="2123728" y="1628800"/>
                    <a:chExt cx="1960117" cy="1944216"/>
                  </a:xfrm>
                </p:grpSpPr>
                <p:sp>
                  <p:nvSpPr>
                    <p:cNvPr id="1168" name="立方体 116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69" name="平行四边形 116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70" name="平行四边形 116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56" name="组合 1155"/>
                  <p:cNvGrpSpPr/>
                  <p:nvPr/>
                </p:nvGrpSpPr>
                <p:grpSpPr>
                  <a:xfrm>
                    <a:off x="3619995" y="1628800"/>
                    <a:ext cx="1960117" cy="1944216"/>
                    <a:chOff x="2123728" y="1628800"/>
                    <a:chExt cx="1960117" cy="1944216"/>
                  </a:xfrm>
                </p:grpSpPr>
                <p:sp>
                  <p:nvSpPr>
                    <p:cNvPr id="1165" name="立方体 116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66" name="平行四边形 116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67" name="平行四边形 116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57" name="组合 1156"/>
                  <p:cNvGrpSpPr/>
                  <p:nvPr/>
                </p:nvGrpSpPr>
                <p:grpSpPr>
                  <a:xfrm>
                    <a:off x="5108310" y="1628800"/>
                    <a:ext cx="1960117" cy="1944216"/>
                    <a:chOff x="2123728" y="1628800"/>
                    <a:chExt cx="1960117" cy="1944216"/>
                  </a:xfrm>
                </p:grpSpPr>
                <p:sp>
                  <p:nvSpPr>
                    <p:cNvPr id="1162" name="立方体 116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63" name="平行四边形 116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64" name="平行四边形 116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58" name="组合 1157"/>
                  <p:cNvGrpSpPr/>
                  <p:nvPr/>
                </p:nvGrpSpPr>
                <p:grpSpPr>
                  <a:xfrm>
                    <a:off x="6588224" y="1628800"/>
                    <a:ext cx="1960117" cy="1944216"/>
                    <a:chOff x="2123728" y="1628800"/>
                    <a:chExt cx="1960117" cy="1944216"/>
                  </a:xfrm>
                </p:grpSpPr>
                <p:sp>
                  <p:nvSpPr>
                    <p:cNvPr id="1159" name="立方体 115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60" name="平行四边形 115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61" name="平行四边形 116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070" name="组合 1069"/>
                <p:cNvGrpSpPr/>
                <p:nvPr/>
              </p:nvGrpSpPr>
              <p:grpSpPr>
                <a:xfrm>
                  <a:off x="2395860" y="2938592"/>
                  <a:ext cx="1600076" cy="394648"/>
                  <a:chOff x="611560" y="1628800"/>
                  <a:chExt cx="7936781" cy="2131099"/>
                </a:xfrm>
              </p:grpSpPr>
              <p:grpSp>
                <p:nvGrpSpPr>
                  <p:cNvPr id="1134" name="组合 1133"/>
                  <p:cNvGrpSpPr/>
                  <p:nvPr/>
                </p:nvGrpSpPr>
                <p:grpSpPr>
                  <a:xfrm>
                    <a:off x="611560" y="1628800"/>
                    <a:ext cx="1960117" cy="1944216"/>
                    <a:chOff x="2123728" y="1628800"/>
                    <a:chExt cx="1960117" cy="1944216"/>
                  </a:xfrm>
                </p:grpSpPr>
                <p:sp>
                  <p:nvSpPr>
                    <p:cNvPr id="1151" name="立方体 115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52" name="平行四边形 115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53" name="平行四边形 115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35" name="组合 1134"/>
                  <p:cNvGrpSpPr/>
                  <p:nvPr/>
                </p:nvGrpSpPr>
                <p:grpSpPr>
                  <a:xfrm>
                    <a:off x="2115777" y="1628800"/>
                    <a:ext cx="1960117" cy="2131099"/>
                    <a:chOff x="2123728" y="1628800"/>
                    <a:chExt cx="1960117" cy="2131099"/>
                  </a:xfrm>
                </p:grpSpPr>
                <p:sp>
                  <p:nvSpPr>
                    <p:cNvPr id="1148" name="立方体 1147"/>
                    <p:cNvSpPr/>
                    <p:nvPr/>
                  </p:nvSpPr>
                  <p:spPr>
                    <a:xfrm>
                      <a:off x="2123728" y="1815683"/>
                      <a:ext cx="1944214"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49" name="平行四边形 1148"/>
                    <p:cNvSpPr/>
                    <p:nvPr/>
                  </p:nvSpPr>
                  <p:spPr>
                    <a:xfrm>
                      <a:off x="2123728" y="1700469"/>
                      <a:ext cx="1944214" cy="504057"/>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50" name="平行四边形 114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36" name="组合 1135"/>
                  <p:cNvGrpSpPr/>
                  <p:nvPr/>
                </p:nvGrpSpPr>
                <p:grpSpPr>
                  <a:xfrm>
                    <a:off x="3619995" y="1628800"/>
                    <a:ext cx="1960117" cy="1944216"/>
                    <a:chOff x="2123728" y="1628800"/>
                    <a:chExt cx="1960117" cy="1944216"/>
                  </a:xfrm>
                </p:grpSpPr>
                <p:sp>
                  <p:nvSpPr>
                    <p:cNvPr id="1145" name="立方体 114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46" name="平行四边形 114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47" name="平行四边形 114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37" name="组合 1136"/>
                  <p:cNvGrpSpPr/>
                  <p:nvPr/>
                </p:nvGrpSpPr>
                <p:grpSpPr>
                  <a:xfrm>
                    <a:off x="5108310" y="1628800"/>
                    <a:ext cx="1960117" cy="1944216"/>
                    <a:chOff x="2123728" y="1628800"/>
                    <a:chExt cx="1960117" cy="1944216"/>
                  </a:xfrm>
                </p:grpSpPr>
                <p:sp>
                  <p:nvSpPr>
                    <p:cNvPr id="1142" name="立方体 114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43" name="平行四边形 114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44" name="平行四边形 114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38" name="组合 1137"/>
                  <p:cNvGrpSpPr/>
                  <p:nvPr/>
                </p:nvGrpSpPr>
                <p:grpSpPr>
                  <a:xfrm>
                    <a:off x="6588224" y="1628800"/>
                    <a:ext cx="1960117" cy="1944216"/>
                    <a:chOff x="2123728" y="1628800"/>
                    <a:chExt cx="1960117" cy="1944216"/>
                  </a:xfrm>
                </p:grpSpPr>
                <p:sp>
                  <p:nvSpPr>
                    <p:cNvPr id="1139" name="立方体 113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40" name="平行四边形 113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41" name="平行四边形 114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071" name="组合 1070"/>
                <p:cNvGrpSpPr/>
                <p:nvPr/>
              </p:nvGrpSpPr>
              <p:grpSpPr>
                <a:xfrm>
                  <a:off x="2295040" y="3034840"/>
                  <a:ext cx="1600076" cy="360040"/>
                  <a:chOff x="611560" y="1628800"/>
                  <a:chExt cx="7936781" cy="1944216"/>
                </a:xfrm>
              </p:grpSpPr>
              <p:grpSp>
                <p:nvGrpSpPr>
                  <p:cNvPr id="1114" name="组合 1113"/>
                  <p:cNvGrpSpPr/>
                  <p:nvPr/>
                </p:nvGrpSpPr>
                <p:grpSpPr>
                  <a:xfrm>
                    <a:off x="611560" y="1628800"/>
                    <a:ext cx="1960117" cy="1944216"/>
                    <a:chOff x="2123728" y="1628800"/>
                    <a:chExt cx="1960117" cy="1944216"/>
                  </a:xfrm>
                </p:grpSpPr>
                <p:sp>
                  <p:nvSpPr>
                    <p:cNvPr id="1131" name="立方体 113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32" name="平行四边形 113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33" name="平行四边形 113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15" name="组合 1114"/>
                  <p:cNvGrpSpPr/>
                  <p:nvPr/>
                </p:nvGrpSpPr>
                <p:grpSpPr>
                  <a:xfrm>
                    <a:off x="2115777" y="1628800"/>
                    <a:ext cx="1960117" cy="1944216"/>
                    <a:chOff x="2123728" y="1628800"/>
                    <a:chExt cx="1960117" cy="1944216"/>
                  </a:xfrm>
                </p:grpSpPr>
                <p:sp>
                  <p:nvSpPr>
                    <p:cNvPr id="1128" name="立方体 112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29" name="平行四边形 112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30" name="平行四边形 112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16" name="组合 1115"/>
                  <p:cNvGrpSpPr/>
                  <p:nvPr/>
                </p:nvGrpSpPr>
                <p:grpSpPr>
                  <a:xfrm>
                    <a:off x="3619995" y="1628800"/>
                    <a:ext cx="1960117" cy="1944216"/>
                    <a:chOff x="2123728" y="1628800"/>
                    <a:chExt cx="1960117" cy="1944216"/>
                  </a:xfrm>
                </p:grpSpPr>
                <p:sp>
                  <p:nvSpPr>
                    <p:cNvPr id="1125" name="立方体 112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26" name="平行四边形 112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27" name="平行四边形 112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17" name="组合 1116"/>
                  <p:cNvGrpSpPr/>
                  <p:nvPr/>
                </p:nvGrpSpPr>
                <p:grpSpPr>
                  <a:xfrm>
                    <a:off x="5108310" y="1628800"/>
                    <a:ext cx="1960117" cy="1944216"/>
                    <a:chOff x="2123728" y="1628800"/>
                    <a:chExt cx="1960117" cy="1944216"/>
                  </a:xfrm>
                </p:grpSpPr>
                <p:sp>
                  <p:nvSpPr>
                    <p:cNvPr id="1122" name="立方体 112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23" name="平行四边形 112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24" name="平行四边形 112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118" name="组合 1117"/>
                  <p:cNvGrpSpPr/>
                  <p:nvPr/>
                </p:nvGrpSpPr>
                <p:grpSpPr>
                  <a:xfrm>
                    <a:off x="6588224" y="1628800"/>
                    <a:ext cx="1960117" cy="1944216"/>
                    <a:chOff x="2123728" y="1628800"/>
                    <a:chExt cx="1960117" cy="1944216"/>
                  </a:xfrm>
                </p:grpSpPr>
                <p:sp>
                  <p:nvSpPr>
                    <p:cNvPr id="1119" name="立方体 111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20" name="平行四边形 111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21" name="平行四边形 112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072" name="组合 1071"/>
                <p:cNvGrpSpPr/>
                <p:nvPr/>
              </p:nvGrpSpPr>
              <p:grpSpPr>
                <a:xfrm>
                  <a:off x="2186660" y="3117216"/>
                  <a:ext cx="1600076" cy="376968"/>
                  <a:chOff x="611560" y="1537389"/>
                  <a:chExt cx="7936781" cy="2035627"/>
                </a:xfrm>
              </p:grpSpPr>
              <p:grpSp>
                <p:nvGrpSpPr>
                  <p:cNvPr id="1094" name="组合 1093"/>
                  <p:cNvGrpSpPr/>
                  <p:nvPr/>
                </p:nvGrpSpPr>
                <p:grpSpPr>
                  <a:xfrm>
                    <a:off x="611560" y="1628800"/>
                    <a:ext cx="1960117" cy="1944216"/>
                    <a:chOff x="2123728" y="1628800"/>
                    <a:chExt cx="1960117" cy="1944216"/>
                  </a:xfrm>
                </p:grpSpPr>
                <p:sp>
                  <p:nvSpPr>
                    <p:cNvPr id="1111" name="立方体 111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12" name="平行四边形 111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13" name="平行四边形 111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95" name="组合 1094"/>
                  <p:cNvGrpSpPr/>
                  <p:nvPr/>
                </p:nvGrpSpPr>
                <p:grpSpPr>
                  <a:xfrm>
                    <a:off x="2115777" y="1628800"/>
                    <a:ext cx="1960117" cy="1944216"/>
                    <a:chOff x="2123728" y="1628800"/>
                    <a:chExt cx="1960117" cy="1944216"/>
                  </a:xfrm>
                </p:grpSpPr>
                <p:sp>
                  <p:nvSpPr>
                    <p:cNvPr id="1108" name="立方体 110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09" name="平行四边形 110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10" name="平行四边形 110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96" name="组合 1095"/>
                  <p:cNvGrpSpPr/>
                  <p:nvPr/>
                </p:nvGrpSpPr>
                <p:grpSpPr>
                  <a:xfrm>
                    <a:off x="3619995" y="1628800"/>
                    <a:ext cx="1960117" cy="1944216"/>
                    <a:chOff x="2123728" y="1628800"/>
                    <a:chExt cx="1960117" cy="1944216"/>
                  </a:xfrm>
                </p:grpSpPr>
                <p:sp>
                  <p:nvSpPr>
                    <p:cNvPr id="1105" name="立方体 110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06" name="平行四边形 110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07" name="平行四边形 110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97" name="组合 1096"/>
                  <p:cNvGrpSpPr/>
                  <p:nvPr/>
                </p:nvGrpSpPr>
                <p:grpSpPr>
                  <a:xfrm>
                    <a:off x="5108310" y="1537389"/>
                    <a:ext cx="1960117" cy="2035627"/>
                    <a:chOff x="2123728" y="1537389"/>
                    <a:chExt cx="1960117" cy="2035627"/>
                  </a:xfrm>
                </p:grpSpPr>
                <p:sp>
                  <p:nvSpPr>
                    <p:cNvPr id="1102" name="立方体 1101"/>
                    <p:cNvSpPr/>
                    <p:nvPr/>
                  </p:nvSpPr>
                  <p:spPr>
                    <a:xfrm>
                      <a:off x="2123728" y="1537389"/>
                      <a:ext cx="1944214"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03" name="平行四边形 1102"/>
                    <p:cNvSpPr/>
                    <p:nvPr/>
                  </p:nvSpPr>
                  <p:spPr>
                    <a:xfrm>
                      <a:off x="2123728" y="1593916"/>
                      <a:ext cx="1944214" cy="504058"/>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04" name="平行四边形 110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98" name="组合 1097"/>
                  <p:cNvGrpSpPr/>
                  <p:nvPr/>
                </p:nvGrpSpPr>
                <p:grpSpPr>
                  <a:xfrm>
                    <a:off x="6588224" y="1628800"/>
                    <a:ext cx="1960117" cy="1944216"/>
                    <a:chOff x="2123728" y="1628800"/>
                    <a:chExt cx="1960117" cy="1944216"/>
                  </a:xfrm>
                </p:grpSpPr>
                <p:sp>
                  <p:nvSpPr>
                    <p:cNvPr id="1099" name="立方体 109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100" name="平行四边形 109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101" name="平行四边形 110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nvGrpSpPr>
                <p:cNvPr id="1073" name="组合 1072"/>
                <p:cNvGrpSpPr/>
                <p:nvPr/>
              </p:nvGrpSpPr>
              <p:grpSpPr>
                <a:xfrm>
                  <a:off x="2085840" y="3230392"/>
                  <a:ext cx="1600076" cy="360040"/>
                  <a:chOff x="611560" y="1628800"/>
                  <a:chExt cx="7936781" cy="1944216"/>
                </a:xfrm>
              </p:grpSpPr>
              <p:grpSp>
                <p:nvGrpSpPr>
                  <p:cNvPr id="1074" name="组合 1073"/>
                  <p:cNvGrpSpPr/>
                  <p:nvPr/>
                </p:nvGrpSpPr>
                <p:grpSpPr>
                  <a:xfrm>
                    <a:off x="611560" y="1628800"/>
                    <a:ext cx="1960117" cy="1944216"/>
                    <a:chOff x="2123728" y="1628800"/>
                    <a:chExt cx="1960117" cy="1944216"/>
                  </a:xfrm>
                </p:grpSpPr>
                <p:sp>
                  <p:nvSpPr>
                    <p:cNvPr id="1091" name="立方体 1090"/>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092" name="平行四边形 1091"/>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093" name="平行四边形 1092"/>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75" name="组合 1074"/>
                  <p:cNvGrpSpPr/>
                  <p:nvPr/>
                </p:nvGrpSpPr>
                <p:grpSpPr>
                  <a:xfrm>
                    <a:off x="2115777" y="1628800"/>
                    <a:ext cx="1960117" cy="1944216"/>
                    <a:chOff x="2123728" y="1628800"/>
                    <a:chExt cx="1960117" cy="1944216"/>
                  </a:xfrm>
                </p:grpSpPr>
                <p:sp>
                  <p:nvSpPr>
                    <p:cNvPr id="1088" name="立方体 1087"/>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089" name="平行四边形 1088"/>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090" name="平行四边形 1089"/>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76" name="组合 1075"/>
                  <p:cNvGrpSpPr/>
                  <p:nvPr/>
                </p:nvGrpSpPr>
                <p:grpSpPr>
                  <a:xfrm>
                    <a:off x="3619995" y="1628800"/>
                    <a:ext cx="1960117" cy="1944216"/>
                    <a:chOff x="2123728" y="1628800"/>
                    <a:chExt cx="1960117" cy="1944216"/>
                  </a:xfrm>
                </p:grpSpPr>
                <p:sp>
                  <p:nvSpPr>
                    <p:cNvPr id="1085" name="立方体 1084"/>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086" name="平行四边形 1085"/>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087" name="平行四边形 1086"/>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77" name="组合 1076"/>
                  <p:cNvGrpSpPr/>
                  <p:nvPr/>
                </p:nvGrpSpPr>
                <p:grpSpPr>
                  <a:xfrm>
                    <a:off x="5108310" y="1628800"/>
                    <a:ext cx="1960117" cy="1944216"/>
                    <a:chOff x="2123728" y="1628800"/>
                    <a:chExt cx="1960117" cy="1944216"/>
                  </a:xfrm>
                </p:grpSpPr>
                <p:sp>
                  <p:nvSpPr>
                    <p:cNvPr id="1082" name="立方体 1081"/>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083" name="平行四边形 1082"/>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084" name="平行四边形 1083"/>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nvGrpSpPr>
                  <p:cNvPr id="1078" name="组合 1077"/>
                  <p:cNvGrpSpPr/>
                  <p:nvPr/>
                </p:nvGrpSpPr>
                <p:grpSpPr>
                  <a:xfrm>
                    <a:off x="6588224" y="1628800"/>
                    <a:ext cx="1960117" cy="1944216"/>
                    <a:chOff x="2123728" y="1628800"/>
                    <a:chExt cx="1960117" cy="1944216"/>
                  </a:xfrm>
                </p:grpSpPr>
                <p:sp>
                  <p:nvSpPr>
                    <p:cNvPr id="1079" name="立方体 1078"/>
                    <p:cNvSpPr/>
                    <p:nvPr/>
                  </p:nvSpPr>
                  <p:spPr>
                    <a:xfrm>
                      <a:off x="2123728" y="1628800"/>
                      <a:ext cx="1944216" cy="194421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sp>
                  <p:nvSpPr>
                    <p:cNvPr id="1080" name="平行四边形 1079"/>
                    <p:cNvSpPr/>
                    <p:nvPr/>
                  </p:nvSpPr>
                  <p:spPr>
                    <a:xfrm>
                      <a:off x="2123728" y="1628800"/>
                      <a:ext cx="1944216" cy="504056"/>
                    </a:xfrm>
                    <a:prstGeom prst="parallelogram">
                      <a:avLst>
                        <a:gd name="adj" fmla="val 95398"/>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FF0066"/>
                        </a:solidFill>
                        <a:latin typeface="Calibri" panose="020F0502020204030204" pitchFamily="34" charset="0"/>
                      </a:endParaRPr>
                    </a:p>
                  </p:txBody>
                </p:sp>
                <p:sp>
                  <p:nvSpPr>
                    <p:cNvPr id="1081" name="平行四边形 1080"/>
                    <p:cNvSpPr/>
                    <p:nvPr/>
                  </p:nvSpPr>
                  <p:spPr>
                    <a:xfrm rot="5400000" flipH="1">
                      <a:off x="2868069" y="2357239"/>
                      <a:ext cx="1944216" cy="487337"/>
                    </a:xfrm>
                    <a:prstGeom prst="parallelogram">
                      <a:avLst>
                        <a:gd name="adj" fmla="val 101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Calibri" panose="020F0502020204030204" pitchFamily="34" charset="0"/>
                      </a:endParaRPr>
                    </a:p>
                  </p:txBody>
                </p:sp>
              </p:grpSp>
            </p:grpSp>
          </p:grpSp>
        </p:grpSp>
        <p:sp>
          <p:nvSpPr>
            <p:cNvPr id="1065" name="矩形 1064"/>
            <p:cNvSpPr/>
            <p:nvPr/>
          </p:nvSpPr>
          <p:spPr>
            <a:xfrm>
              <a:off x="2550983" y="3326454"/>
              <a:ext cx="3719888" cy="683052"/>
            </a:xfrm>
            <a:prstGeom prst="rect">
              <a:avLst/>
            </a:prstGeom>
          </p:spPr>
          <p:txBody>
            <a:bodyPr wrap="none">
              <a:spAutoFit/>
            </a:bodyPr>
            <a:lstStyle/>
            <a:p>
              <a:r>
                <a:rPr lang="en-US" altLang="zh-CN" sz="1200" b="1" dirty="0" smtClean="0"/>
                <a:t>NEU IT-BT </a:t>
              </a:r>
              <a:r>
                <a:rPr lang="en-US" altLang="zh-CN" sz="1200" b="1" dirty="0"/>
                <a:t>Magic Cube</a:t>
              </a:r>
              <a:endParaRPr lang="zh-CN" altLang="en-US" sz="1200" dirty="0"/>
            </a:p>
          </p:txBody>
        </p:sp>
      </p:grpSp>
    </p:spTree>
    <p:extLst>
      <p:ext uri="{BB962C8B-B14F-4D97-AF65-F5344CB8AC3E}">
        <p14:creationId xmlns:p14="http://schemas.microsoft.com/office/powerpoint/2010/main" val="38346125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147248" cy="1143000"/>
          </a:xfrm>
        </p:spPr>
        <p:txBody>
          <a:bodyPr/>
          <a:lstStyle/>
          <a:p>
            <a:pPr algn="ctr"/>
            <a:r>
              <a:rPr lang="en-US" altLang="zh-CN" sz="3200" dirty="0" smtClean="0">
                <a:latin typeface="Calibri" panose="020F0502020204030204" pitchFamily="34" charset="0"/>
              </a:rPr>
              <a:t>Opportunity &amp; Strategy for QIN USA &amp; CHN</a:t>
            </a:r>
            <a:endParaRPr lang="zh-CN" altLang="en-US" sz="3200" dirty="0">
              <a:latin typeface="Calibri" panose="020F0502020204030204" pitchFamily="34" charset="0"/>
            </a:endParaRPr>
          </a:p>
        </p:txBody>
      </p:sp>
      <p:sp>
        <p:nvSpPr>
          <p:cNvPr id="4" name="矩形 3"/>
          <p:cNvSpPr/>
          <p:nvPr/>
        </p:nvSpPr>
        <p:spPr>
          <a:xfrm>
            <a:off x="395536" y="3473713"/>
            <a:ext cx="8425433" cy="1323439"/>
          </a:xfrm>
          <a:prstGeom prst="rect">
            <a:avLst/>
          </a:prstGeom>
        </p:spPr>
        <p:txBody>
          <a:bodyPr wrap="square">
            <a:spAutoFit/>
          </a:bodyPr>
          <a:lstStyle/>
          <a:p>
            <a:pPr eaLnBrk="1" hangingPunct="1">
              <a:defRPr/>
            </a:pPr>
            <a:r>
              <a:rPr lang="en-US" altLang="zh-CN" sz="1600" b="1" dirty="0" smtClean="0"/>
              <a:t>Strategy:</a:t>
            </a:r>
          </a:p>
          <a:p>
            <a:pPr marL="285750" indent="-285750" eaLnBrk="1" hangingPunct="1">
              <a:buFont typeface="Wingdings" pitchFamily="2" charset="2"/>
              <a:buChar char="Ø"/>
              <a:defRPr/>
            </a:pPr>
            <a:r>
              <a:rPr lang="en-US" altLang="zh-CN" sz="1600" b="1" dirty="0" smtClean="0"/>
              <a:t>Entry Point:  </a:t>
            </a:r>
            <a:r>
              <a:rPr lang="en-US" altLang="zh-CN" sz="1600" dirty="0"/>
              <a:t>wo</a:t>
            </a:r>
            <a:r>
              <a:rPr lang="en-US" altLang="zh-CN" sz="1600" dirty="0" smtClean="0"/>
              <a:t>rking on solving social important problems, choose 1-2 diseases </a:t>
            </a:r>
          </a:p>
          <a:p>
            <a:pPr marL="285750" indent="-285750" eaLnBrk="1" hangingPunct="1">
              <a:buFont typeface="Wingdings" pitchFamily="2" charset="2"/>
              <a:buChar char="Ø"/>
              <a:defRPr/>
            </a:pPr>
            <a:r>
              <a:rPr lang="en-US" sz="1600" b="1" dirty="0" smtClean="0"/>
              <a:t>Collaboration:</a:t>
            </a:r>
            <a:r>
              <a:rPr lang="en-US" sz="1600" dirty="0" smtClean="0"/>
              <a:t> </a:t>
            </a:r>
            <a:r>
              <a:rPr lang="en-US" altLang="zh-CN" sz="1600" dirty="0" smtClean="0"/>
              <a:t>QIN protocol generalization and </a:t>
            </a:r>
            <a:r>
              <a:rPr lang="en-US" sz="1600" dirty="0" smtClean="0"/>
              <a:t>cooperative clinical trial project</a:t>
            </a:r>
            <a:endParaRPr lang="en-US" altLang="zh-CN" sz="1600" dirty="0" smtClean="0"/>
          </a:p>
          <a:p>
            <a:pPr marL="285750" indent="-285750" eaLnBrk="1" hangingPunct="1">
              <a:buFont typeface="Wingdings" pitchFamily="2" charset="2"/>
              <a:buChar char="Ø"/>
              <a:defRPr/>
            </a:pPr>
            <a:r>
              <a:rPr lang="en-US" sz="1600" b="1" dirty="0" smtClean="0"/>
              <a:t>Development: </a:t>
            </a:r>
            <a:r>
              <a:rPr lang="en-US" sz="1600" dirty="0" smtClean="0"/>
              <a:t>promote applications by leveraging emerging technologies</a:t>
            </a:r>
            <a:r>
              <a:rPr lang="en-US" altLang="zh-CN" sz="1600" dirty="0" smtClean="0"/>
              <a:t>    </a:t>
            </a:r>
          </a:p>
          <a:p>
            <a:pPr marL="285750" indent="-285750" eaLnBrk="1" hangingPunct="1">
              <a:buFont typeface="Wingdings" pitchFamily="2" charset="2"/>
              <a:buChar char="Ø"/>
              <a:defRPr/>
            </a:pPr>
            <a:endParaRPr lang="en-US" altLang="zh-CN" sz="1600" dirty="0" smtClean="0"/>
          </a:p>
        </p:txBody>
      </p:sp>
      <p:sp>
        <p:nvSpPr>
          <p:cNvPr id="6" name="矩形 5"/>
          <p:cNvSpPr/>
          <p:nvPr/>
        </p:nvSpPr>
        <p:spPr>
          <a:xfrm>
            <a:off x="395536" y="777478"/>
            <a:ext cx="8425433" cy="830997"/>
          </a:xfrm>
          <a:prstGeom prst="rect">
            <a:avLst/>
          </a:prstGeom>
        </p:spPr>
        <p:txBody>
          <a:bodyPr wrap="square">
            <a:spAutoFit/>
          </a:bodyPr>
          <a:lstStyle/>
          <a:p>
            <a:pPr eaLnBrk="1" hangingPunct="1">
              <a:defRPr/>
            </a:pPr>
            <a:r>
              <a:rPr lang="en-US" altLang="zh-CN" sz="1600" b="1" dirty="0" smtClean="0"/>
              <a:t>Differently Positioning and Focusing:</a:t>
            </a:r>
          </a:p>
          <a:p>
            <a:pPr marL="285750" indent="-285750" eaLnBrk="1" hangingPunct="1">
              <a:buFont typeface="Wingdings" pitchFamily="2" charset="2"/>
              <a:buChar char="Ø"/>
              <a:defRPr/>
            </a:pPr>
            <a:r>
              <a:rPr lang="en-US" altLang="zh-CN" sz="1600" dirty="0" smtClean="0"/>
              <a:t>CHN: Screening , Disease Preventing, Therapy; Clinical Trial</a:t>
            </a:r>
          </a:p>
          <a:p>
            <a:pPr marL="285750" indent="-285750" eaLnBrk="1" hangingPunct="1">
              <a:buFont typeface="Wingdings" pitchFamily="2" charset="2"/>
              <a:buChar char="Ø"/>
              <a:defRPr/>
            </a:pPr>
            <a:r>
              <a:rPr lang="en-US" altLang="zh-CN" sz="1600" dirty="0" smtClean="0"/>
              <a:t> USA: Therapy; Research</a:t>
            </a:r>
            <a:endParaRPr lang="en-US" altLang="zh-CN" sz="1600" dirty="0"/>
          </a:p>
        </p:txBody>
      </p:sp>
      <p:sp>
        <p:nvSpPr>
          <p:cNvPr id="7" name="矩形 6"/>
          <p:cNvSpPr/>
          <p:nvPr/>
        </p:nvSpPr>
        <p:spPr>
          <a:xfrm>
            <a:off x="395536" y="4584030"/>
            <a:ext cx="8568952" cy="1077218"/>
          </a:xfrm>
          <a:prstGeom prst="rect">
            <a:avLst/>
          </a:prstGeom>
        </p:spPr>
        <p:txBody>
          <a:bodyPr wrap="square">
            <a:spAutoFit/>
          </a:bodyPr>
          <a:lstStyle/>
          <a:p>
            <a:pPr eaLnBrk="1" hangingPunct="1">
              <a:defRPr/>
            </a:pPr>
            <a:r>
              <a:rPr lang="en-US" altLang="zh-CN" sz="1600" b="1" dirty="0" smtClean="0"/>
              <a:t>Actions:</a:t>
            </a:r>
          </a:p>
          <a:p>
            <a:pPr marL="285750" indent="-285750" eaLnBrk="1" hangingPunct="1">
              <a:buFont typeface="Wingdings" pitchFamily="2" charset="2"/>
              <a:buChar char="Ø"/>
              <a:defRPr/>
            </a:pPr>
            <a:r>
              <a:rPr lang="en-US" altLang="zh-CN" sz="1600" b="1" dirty="0" smtClean="0"/>
              <a:t>U01: </a:t>
            </a:r>
            <a:r>
              <a:rPr lang="en-US" altLang="zh-CN" sz="1600" dirty="0" smtClean="0"/>
              <a:t>Start with </a:t>
            </a:r>
            <a:r>
              <a:rPr lang="en-US" sz="1600" dirty="0" smtClean="0"/>
              <a:t>cooperative clinical trial project </a:t>
            </a:r>
            <a:r>
              <a:rPr lang="en-US" altLang="zh-CN" sz="1600" dirty="0" smtClean="0"/>
              <a:t>and  established QIN protocol</a:t>
            </a:r>
          </a:p>
          <a:p>
            <a:pPr marL="285750" indent="-285750" eaLnBrk="1" hangingPunct="1">
              <a:buFont typeface="Wingdings" pitchFamily="2" charset="2"/>
              <a:buChar char="Ø"/>
              <a:defRPr/>
            </a:pPr>
            <a:r>
              <a:rPr lang="en-US" sz="1600" b="1" dirty="0" smtClean="0"/>
              <a:t>QIN-US-CN:</a:t>
            </a:r>
            <a:r>
              <a:rPr lang="en-US" sz="1600" dirty="0" smtClean="0"/>
              <a:t> Define QIN demonstration project and promote teamwork with complementary team</a:t>
            </a:r>
          </a:p>
          <a:p>
            <a:pPr marL="285750" indent="-285750" eaLnBrk="1" hangingPunct="1">
              <a:buFont typeface="Wingdings" pitchFamily="2" charset="2"/>
              <a:buChar char="Ø"/>
              <a:defRPr/>
            </a:pPr>
            <a:r>
              <a:rPr lang="en-US" sz="1600" b="1" dirty="0" smtClean="0"/>
              <a:t>Team-US-CN:</a:t>
            </a:r>
            <a:r>
              <a:rPr lang="en-US" sz="1600" dirty="0" smtClean="0"/>
              <a:t> Regularly interact with each other and  create a collaborative environment</a:t>
            </a:r>
            <a:endParaRPr lang="en-US" altLang="zh-CN" sz="1600" dirty="0"/>
          </a:p>
        </p:txBody>
      </p:sp>
      <p:sp>
        <p:nvSpPr>
          <p:cNvPr id="8" name="矩形 7"/>
          <p:cNvSpPr/>
          <p:nvPr/>
        </p:nvSpPr>
        <p:spPr>
          <a:xfrm>
            <a:off x="395536" y="1685126"/>
            <a:ext cx="8568952" cy="1815882"/>
          </a:xfrm>
          <a:prstGeom prst="rect">
            <a:avLst/>
          </a:prstGeom>
        </p:spPr>
        <p:txBody>
          <a:bodyPr wrap="square">
            <a:spAutoFit/>
          </a:bodyPr>
          <a:lstStyle/>
          <a:p>
            <a:pPr eaLnBrk="1" hangingPunct="1">
              <a:defRPr/>
            </a:pPr>
            <a:r>
              <a:rPr lang="en-US" altLang="zh-CN" sz="1600" b="1" dirty="0" smtClean="0"/>
              <a:t>National and Local </a:t>
            </a:r>
            <a:r>
              <a:rPr lang="en-US" altLang="zh-CN" sz="1600" b="1" dirty="0"/>
              <a:t>P</a:t>
            </a:r>
            <a:r>
              <a:rPr lang="en-US" altLang="zh-CN" sz="1600" b="1" dirty="0" smtClean="0"/>
              <a:t>latform at Hand:</a:t>
            </a:r>
          </a:p>
          <a:p>
            <a:pPr marL="285750" indent="-285750">
              <a:buFont typeface="Wingdings" panose="05000000000000000000" pitchFamily="2" charset="2"/>
              <a:buChar char="Ø"/>
            </a:pPr>
            <a:r>
              <a:rPr lang="en-US" altLang="zh-CN" sz="1600" dirty="0" smtClean="0"/>
              <a:t>Collaborative </a:t>
            </a:r>
            <a:r>
              <a:rPr lang="en-US" altLang="zh-CN" sz="1600" dirty="0"/>
              <a:t>Innovation Center for Medical Imaging Equipment </a:t>
            </a:r>
            <a:r>
              <a:rPr lang="en-US" altLang="zh-CN" sz="1600" dirty="0" smtClean="0"/>
              <a:t>and Cloud Application </a:t>
            </a:r>
            <a:r>
              <a:rPr lang="en-US" altLang="zh-CN" sz="1600" b="1" dirty="0" smtClean="0"/>
              <a:t>(AMIC)</a:t>
            </a:r>
            <a:endParaRPr lang="zh-CN" altLang="en-US" sz="1600" b="1" dirty="0" smtClean="0"/>
          </a:p>
          <a:p>
            <a:pPr marL="285750" indent="-285750" eaLnBrk="1" hangingPunct="1">
              <a:buFont typeface="Wingdings" pitchFamily="2" charset="2"/>
              <a:buChar char="Ø"/>
              <a:defRPr/>
            </a:pPr>
            <a:r>
              <a:rPr lang="en-US" sz="1600" dirty="0" smtClean="0"/>
              <a:t>National Scientific Data Sharing Platform for Population </a:t>
            </a:r>
            <a:r>
              <a:rPr lang="en-US" altLang="zh-CN" sz="1600" dirty="0" smtClean="0"/>
              <a:t>&amp;</a:t>
            </a:r>
            <a:r>
              <a:rPr lang="en-US" sz="1600" dirty="0" smtClean="0"/>
              <a:t> Health, </a:t>
            </a:r>
            <a:r>
              <a:rPr lang="en-US" sz="1600" b="1" dirty="0" smtClean="0"/>
              <a:t>Liaoning Data Service </a:t>
            </a:r>
            <a:r>
              <a:rPr lang="en-US" altLang="zh-CN" sz="1600" b="1" dirty="0"/>
              <a:t>C</a:t>
            </a:r>
            <a:r>
              <a:rPr lang="en-US" altLang="zh-CN" sz="1600" b="1" dirty="0" smtClean="0"/>
              <a:t>enter</a:t>
            </a:r>
            <a:r>
              <a:rPr lang="zh-CN" altLang="en-US" sz="1600" dirty="0" smtClean="0"/>
              <a:t>）</a:t>
            </a:r>
            <a:endParaRPr lang="en-US" sz="1600" dirty="0" smtClean="0"/>
          </a:p>
          <a:p>
            <a:pPr marL="285750" indent="-285750" eaLnBrk="1" hangingPunct="1">
              <a:buFont typeface="Wingdings" pitchFamily="2" charset="2"/>
              <a:buChar char="Ø"/>
              <a:defRPr/>
            </a:pPr>
            <a:r>
              <a:rPr lang="en-US" sz="1600" dirty="0" smtClean="0"/>
              <a:t>Industry (</a:t>
            </a:r>
            <a:r>
              <a:rPr lang="en-US" sz="1600" dirty="0" err="1" smtClean="0"/>
              <a:t>Neusoft</a:t>
            </a:r>
            <a:r>
              <a:rPr lang="en-US" sz="1600" dirty="0" smtClean="0"/>
              <a:t>) – education (BMIE) - research (AMIC) – Applications </a:t>
            </a:r>
            <a:r>
              <a:rPr lang="en-US" sz="1600" b="1" dirty="0" smtClean="0"/>
              <a:t>(A few Hospital</a:t>
            </a:r>
            <a:r>
              <a:rPr lang="en-US" altLang="zh-CN" sz="1600" b="1" dirty="0" smtClean="0"/>
              <a:t> Alliance</a:t>
            </a:r>
            <a:r>
              <a:rPr lang="en-US" sz="1600" b="1" dirty="0" smtClean="0"/>
              <a:t>)</a:t>
            </a:r>
          </a:p>
          <a:p>
            <a:pPr marL="285750" indent="-285750" eaLnBrk="1" hangingPunct="1">
              <a:buFont typeface="Wingdings" pitchFamily="2" charset="2"/>
              <a:buChar char="Ø"/>
              <a:defRPr/>
            </a:pPr>
            <a:r>
              <a:rPr lang="en-US" sz="1600" dirty="0" smtClean="0"/>
              <a:t>National Cloud Computing Center </a:t>
            </a:r>
            <a:r>
              <a:rPr lang="en-US" sz="1600" b="1" dirty="0"/>
              <a:t>(</a:t>
            </a:r>
            <a:r>
              <a:rPr lang="en-US" sz="1600" b="1" dirty="0" smtClean="0"/>
              <a:t>Liaoning Center for medical &amp; healthcare Cloud)</a:t>
            </a:r>
          </a:p>
          <a:p>
            <a:pPr marL="285750" indent="-285750" eaLnBrk="1" hangingPunct="1">
              <a:buFont typeface="Wingdings" pitchFamily="2" charset="2"/>
              <a:buChar char="Ø"/>
              <a:defRPr/>
            </a:pPr>
            <a:r>
              <a:rPr lang="en-US" sz="1600" dirty="0" smtClean="0"/>
              <a:t> IE</a:t>
            </a:r>
            <a:r>
              <a:rPr lang="en-US" altLang="zh-CN" sz="1600" dirty="0" smtClean="0"/>
              <a:t>C –</a:t>
            </a:r>
            <a:r>
              <a:rPr lang="en-US" sz="1600" dirty="0" smtClean="0"/>
              <a:t> TC 62B </a:t>
            </a:r>
            <a:r>
              <a:rPr lang="zh-CN" altLang="en-US" sz="1600" b="1" dirty="0" smtClean="0"/>
              <a:t>（</a:t>
            </a:r>
            <a:r>
              <a:rPr lang="en-US" altLang="zh-CN" sz="1600" b="1" dirty="0" smtClean="0"/>
              <a:t>Diagnostic Imaging Equipment</a:t>
            </a:r>
            <a:r>
              <a:rPr lang="zh-CN" altLang="en-US" sz="1600" b="1" dirty="0" smtClean="0"/>
              <a:t>）</a:t>
            </a:r>
            <a:endParaRPr lang="en-US" sz="1600" b="1" dirty="0" smtClean="0"/>
          </a:p>
          <a:p>
            <a:pPr marL="285750" indent="-285750" eaLnBrk="1" hangingPunct="1">
              <a:buFont typeface="Wingdings" pitchFamily="2" charset="2"/>
              <a:buChar char="Ø"/>
              <a:defRPr/>
            </a:pPr>
            <a:r>
              <a:rPr lang="en-US" sz="1600" dirty="0" smtClean="0"/>
              <a:t>Sino-Euro Vision &amp; Brain Institute </a:t>
            </a:r>
            <a:r>
              <a:rPr lang="en-US" sz="1600" b="1" dirty="0" smtClean="0"/>
              <a:t>(CHN: He’s Eye Hosp. + N</a:t>
            </a:r>
            <a:r>
              <a:rPr lang="en-US" altLang="zh-CN" sz="1600" b="1" dirty="0" smtClean="0"/>
              <a:t>EU; NL: TU/e + UM; US: WSU)</a:t>
            </a:r>
            <a:endParaRPr lang="en-US" sz="1600" b="1" dirty="0" smtClean="0"/>
          </a:p>
        </p:txBody>
      </p:sp>
    </p:spTree>
    <p:extLst>
      <p:ext uri="{BB962C8B-B14F-4D97-AF65-F5344CB8AC3E}">
        <p14:creationId xmlns:p14="http://schemas.microsoft.com/office/powerpoint/2010/main" val="29610345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东北大学（主楼）小"/>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 y="4170363"/>
            <a:ext cx="93091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20080816河口021-0232"/>
          <p:cNvPicPr>
            <a:picLocks noChangeArrowheads="1"/>
          </p:cNvPicPr>
          <p:nvPr/>
        </p:nvPicPr>
        <p:blipFill rotWithShape="1">
          <a:blip r:embed="rId3"/>
          <a:srcRect t="1" r="-6" b="12467"/>
          <a:stretch/>
        </p:blipFill>
        <p:spPr bwMode="auto">
          <a:xfrm>
            <a:off x="6350" y="-41275"/>
            <a:ext cx="9151938" cy="4191000"/>
          </a:xfrm>
          <a:prstGeom prst="rect">
            <a:avLst/>
          </a:prstGeom>
          <a:ln>
            <a:noFill/>
          </a:ln>
          <a:effectLst>
            <a:outerShdw blurRad="292100" dist="139700" dir="2700000" algn="tl" rotWithShape="0">
              <a:srgbClr val="333333">
                <a:alpha val="65000"/>
              </a:srgbClr>
            </a:outerShdw>
          </a:effectLst>
        </p:spPr>
      </p:pic>
      <p:sp>
        <p:nvSpPr>
          <p:cNvPr id="126980" name="TextBox 4"/>
          <p:cNvSpPr txBox="1">
            <a:spLocks noChangeArrowheads="1"/>
          </p:cNvSpPr>
          <p:nvPr/>
        </p:nvSpPr>
        <p:spPr bwMode="auto">
          <a:xfrm>
            <a:off x="3348038" y="1989138"/>
            <a:ext cx="57959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777777"/>
              </a:buClr>
              <a:buSzPct val="85000"/>
              <a:buChar char="•"/>
              <a:defRPr sz="2200">
                <a:solidFill>
                  <a:schemeClr val="tx1"/>
                </a:solidFill>
                <a:latin typeface="Frutiger LT 55 Roman" pitchFamily="34" charset="0"/>
                <a:ea typeface="黑体" panose="02010609060101010101" pitchFamily="49" charset="-122"/>
              </a:defRPr>
            </a:lvl1pPr>
            <a:lvl2pPr marL="742950" indent="-285750">
              <a:buClr>
                <a:srgbClr val="777777"/>
              </a:buClr>
              <a:buSzPct val="85000"/>
              <a:buChar char="–"/>
              <a:defRPr sz="2200">
                <a:solidFill>
                  <a:schemeClr val="tx1"/>
                </a:solidFill>
                <a:latin typeface="Frutiger LT 55 Roman" pitchFamily="34" charset="0"/>
                <a:ea typeface="黑体" panose="02010609060101010101" pitchFamily="49" charset="-122"/>
              </a:defRPr>
            </a:lvl2pPr>
            <a:lvl3pPr marL="1143000" indent="-228600">
              <a:buClr>
                <a:srgbClr val="777777"/>
              </a:buClr>
              <a:buSzPct val="85000"/>
              <a:buChar char="•"/>
              <a:defRPr sz="2200">
                <a:solidFill>
                  <a:schemeClr val="tx1"/>
                </a:solidFill>
                <a:latin typeface="Frutiger LT 55 Roman" pitchFamily="34" charset="0"/>
                <a:ea typeface="黑体" panose="02010609060101010101" pitchFamily="49" charset="-122"/>
              </a:defRPr>
            </a:lvl3pPr>
            <a:lvl4pPr marL="1600200" indent="-228600">
              <a:buClr>
                <a:srgbClr val="777777"/>
              </a:buClr>
              <a:buSzPct val="85000"/>
              <a:buChar char="–"/>
              <a:defRPr sz="2200">
                <a:solidFill>
                  <a:schemeClr val="tx1"/>
                </a:solidFill>
                <a:latin typeface="Frutiger LT 55 Roman" pitchFamily="34" charset="0"/>
                <a:ea typeface="黑体" panose="02010609060101010101" pitchFamily="49" charset="-122"/>
              </a:defRPr>
            </a:lvl4pPr>
            <a:lvl5pPr marL="2057400" indent="-228600">
              <a:buClr>
                <a:srgbClr val="777777"/>
              </a:buClr>
              <a:buSzPct val="85000"/>
              <a:buChar char="»"/>
              <a:defRPr sz="2200">
                <a:solidFill>
                  <a:schemeClr val="tx1"/>
                </a:solidFill>
                <a:latin typeface="Frutiger LT 55 Roman" pitchFamily="34" charset="0"/>
                <a:ea typeface="黑体" panose="02010609060101010101" pitchFamily="49" charset="-122"/>
              </a:defRPr>
            </a:lvl5pPr>
            <a:lvl6pPr marL="25146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6pPr>
            <a:lvl7pPr marL="29718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7pPr>
            <a:lvl8pPr marL="34290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8pPr>
            <a:lvl9pPr marL="3886200" indent="-228600" eaLnBrk="0" fontAlgn="base" hangingPunct="0">
              <a:spcBef>
                <a:spcPct val="0"/>
              </a:spcBef>
              <a:spcAft>
                <a:spcPct val="0"/>
              </a:spcAft>
              <a:buClr>
                <a:srgbClr val="777777"/>
              </a:buClr>
              <a:buSzPct val="85000"/>
              <a:buChar char="»"/>
              <a:defRPr sz="2200">
                <a:solidFill>
                  <a:schemeClr val="tx1"/>
                </a:solidFill>
                <a:latin typeface="Frutiger LT 55 Roman" pitchFamily="34" charset="0"/>
                <a:ea typeface="黑体" panose="02010609060101010101" pitchFamily="49" charset="-122"/>
              </a:defRPr>
            </a:lvl9pPr>
          </a:lstStyle>
          <a:p>
            <a:pPr eaLnBrk="1" hangingPunct="1">
              <a:buClrTx/>
              <a:buSzTx/>
              <a:buFontTx/>
              <a:buNone/>
            </a:pPr>
            <a:r>
              <a:rPr lang="en-US" altLang="zh-CN" sz="9600" b="1">
                <a:solidFill>
                  <a:srgbClr val="FF0000"/>
                </a:solidFill>
                <a:latin typeface="Calibri" panose="020F0502020204030204" pitchFamily="34" charset="0"/>
                <a:ea typeface="华文新魏" panose="02010800040101010101" pitchFamily="2" charset="-122"/>
                <a:cs typeface="Calibri" panose="020F0502020204030204" pitchFamily="34" charset="0"/>
              </a:rPr>
              <a:t>Thank you</a:t>
            </a:r>
            <a:endParaRPr lang="zh-CN" altLang="en-US" sz="9600" b="1">
              <a:solidFill>
                <a:srgbClr val="FF0000"/>
              </a:solidFill>
              <a:latin typeface="Calibri" panose="020F0502020204030204" pitchFamily="34" charset="0"/>
              <a:ea typeface="华文新魏" panose="02010800040101010101" pitchFamily="2" charset="-122"/>
              <a:cs typeface="Calibri" panose="020F050202020403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7">
      <a:dk1>
        <a:srgbClr val="333333"/>
      </a:dk1>
      <a:lt1>
        <a:srgbClr val="FFFFFF"/>
      </a:lt1>
      <a:dk2>
        <a:srgbClr val="000000"/>
      </a:dk2>
      <a:lt2>
        <a:srgbClr val="66007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fontScheme name="默认设计模板">
      <a:majorFont>
        <a:latin typeface="Frutiger LT 45 Light"/>
        <a:ea typeface="黑体"/>
        <a:cs typeface=""/>
      </a:majorFont>
      <a:minorFont>
        <a:latin typeface="Frutiger LT 55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333333"/>
        </a:dk1>
        <a:lt1>
          <a:srgbClr val="FFFFFF"/>
        </a:lt1>
        <a:dk2>
          <a:srgbClr val="000000"/>
        </a:dk2>
        <a:lt2>
          <a:srgbClr val="999999"/>
        </a:lt2>
        <a:accent1>
          <a:srgbClr val="C6DEF3"/>
        </a:accent1>
        <a:accent2>
          <a:srgbClr val="00509B"/>
        </a:accent2>
        <a:accent3>
          <a:srgbClr val="FFFFFF"/>
        </a:accent3>
        <a:accent4>
          <a:srgbClr val="2A2A2A"/>
        </a:accent4>
        <a:accent5>
          <a:srgbClr val="DFECF8"/>
        </a:accent5>
        <a:accent6>
          <a:srgbClr val="00488C"/>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333333"/>
        </a:dk1>
        <a:lt1>
          <a:srgbClr val="FFFFFF"/>
        </a:lt1>
        <a:dk2>
          <a:srgbClr val="000000"/>
        </a:dk2>
        <a:lt2>
          <a:srgbClr val="D20000"/>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3">
        <a:dk1>
          <a:srgbClr val="333333"/>
        </a:dk1>
        <a:lt1>
          <a:srgbClr val="FFFFFF"/>
        </a:lt1>
        <a:dk2>
          <a:srgbClr val="000000"/>
        </a:dk2>
        <a:lt2>
          <a:srgbClr val="6600C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4">
        <a:dk1>
          <a:srgbClr val="333333"/>
        </a:dk1>
        <a:lt1>
          <a:srgbClr val="FFFFFF"/>
        </a:lt1>
        <a:dk2>
          <a:srgbClr val="000000"/>
        </a:dk2>
        <a:lt2>
          <a:srgbClr val="9900C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5">
        <a:dk1>
          <a:srgbClr val="333333"/>
        </a:dk1>
        <a:lt1>
          <a:srgbClr val="FFFFFF"/>
        </a:lt1>
        <a:dk2>
          <a:srgbClr val="000000"/>
        </a:dk2>
        <a:lt2>
          <a:srgbClr val="9900FF"/>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6">
        <a:dk1>
          <a:srgbClr val="333333"/>
        </a:dk1>
        <a:lt1>
          <a:srgbClr val="FFFFFF"/>
        </a:lt1>
        <a:dk2>
          <a:srgbClr val="000000"/>
        </a:dk2>
        <a:lt2>
          <a:srgbClr val="9933FF"/>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
      <a:clrScheme name="默认设计模板 7">
        <a:dk1>
          <a:srgbClr val="333333"/>
        </a:dk1>
        <a:lt1>
          <a:srgbClr val="FFFFFF"/>
        </a:lt1>
        <a:dk2>
          <a:srgbClr val="000000"/>
        </a:dk2>
        <a:lt2>
          <a:srgbClr val="66007C"/>
        </a:lt2>
        <a:accent1>
          <a:srgbClr val="C6DEF3"/>
        </a:accent1>
        <a:accent2>
          <a:srgbClr val="F0D250"/>
        </a:accent2>
        <a:accent3>
          <a:srgbClr val="FFFFFF"/>
        </a:accent3>
        <a:accent4>
          <a:srgbClr val="2A2A2A"/>
        </a:accent4>
        <a:accent5>
          <a:srgbClr val="DFECF8"/>
        </a:accent5>
        <a:accent6>
          <a:srgbClr val="D9BE48"/>
        </a:accent6>
        <a:hlink>
          <a:srgbClr val="0088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4687</TotalTime>
  <Words>699</Words>
  <Application>Microsoft Office PowerPoint</Application>
  <PresentationFormat>On-screen Show (4:3)</PresentationFormat>
  <Paragraphs>201</Paragraphs>
  <Slides>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默认设计模板</vt:lpstr>
      <vt:lpstr>Microsoft Excel Chart</vt:lpstr>
      <vt:lpstr>多媒體項目</vt:lpstr>
      <vt:lpstr> </vt:lpstr>
      <vt:lpstr>Prof. Dr. Yan Kang, Ph.D.</vt:lpstr>
      <vt:lpstr>PowerPoint Presentation</vt:lpstr>
      <vt:lpstr>PowerPoint Presentation</vt:lpstr>
      <vt:lpstr>Trends of Medical and healthcare in China</vt:lpstr>
      <vt:lpstr>QI Progress within Northeastern Uni. Ecosystem</vt:lpstr>
      <vt:lpstr>Opportunity &amp; Strategy for QIN USA &amp; CHN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lijh</dc:creator>
  <cp:lastModifiedBy>Ishwar Chandramouli</cp:lastModifiedBy>
  <cp:revision>227</cp:revision>
  <dcterms:created xsi:type="dcterms:W3CDTF">2013-04-24T18:18:30Z</dcterms:created>
  <dcterms:modified xsi:type="dcterms:W3CDTF">2014-04-18T17:11:39Z</dcterms:modified>
</cp:coreProperties>
</file>