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69" r:id="rId1"/>
  </p:sldMasterIdLst>
  <p:notesMasterIdLst>
    <p:notesMasterId r:id="rId21"/>
  </p:notesMasterIdLst>
  <p:handoutMasterIdLst>
    <p:handoutMasterId r:id="rId22"/>
  </p:handoutMasterIdLst>
  <p:sldIdLst>
    <p:sldId id="258" r:id="rId2"/>
    <p:sldId id="450" r:id="rId3"/>
    <p:sldId id="455" r:id="rId4"/>
    <p:sldId id="481" r:id="rId5"/>
    <p:sldId id="457" r:id="rId6"/>
    <p:sldId id="489" r:id="rId7"/>
    <p:sldId id="490" r:id="rId8"/>
    <p:sldId id="491" r:id="rId9"/>
    <p:sldId id="458" r:id="rId10"/>
    <p:sldId id="487" r:id="rId11"/>
    <p:sldId id="488" r:id="rId12"/>
    <p:sldId id="501" r:id="rId13"/>
    <p:sldId id="505" r:id="rId14"/>
    <p:sldId id="492" r:id="rId15"/>
    <p:sldId id="502" r:id="rId16"/>
    <p:sldId id="503" r:id="rId17"/>
    <p:sldId id="504" r:id="rId18"/>
    <p:sldId id="506" r:id="rId19"/>
    <p:sldId id="507" r:id="rId20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5E86"/>
    <a:srgbClr val="BB0E3D"/>
    <a:srgbClr val="D5D6F3"/>
    <a:srgbClr val="00457C"/>
    <a:srgbClr val="DCE8F4"/>
    <a:srgbClr val="ABC7E3"/>
    <a:srgbClr val="336699"/>
    <a:srgbClr val="990000"/>
    <a:srgbClr val="FFFF99"/>
    <a:srgbClr val="BB8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16" autoAdjust="0"/>
  </p:normalViewPr>
  <p:slideViewPr>
    <p:cSldViewPr snapToGrid="0">
      <p:cViewPr varScale="1">
        <p:scale>
          <a:sx n="133" d="100"/>
          <a:sy n="133" d="100"/>
        </p:scale>
        <p:origin x="-864" y="-112"/>
      </p:cViewPr>
      <p:guideLst>
        <p:guide orient="horz" pos="1164"/>
        <p:guide orient="horz" pos="4103"/>
        <p:guide pos="2880"/>
        <p:guide pos="288"/>
        <p:guide pos="5472"/>
        <p:guide pos="1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278" y="-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wrap="square" lIns="92486" tIns="46243" rIns="92486" bIns="46243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2486" tIns="46243" rIns="92486" bIns="4624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876BE6-A6B1-AD44-91D8-CD5289EDE850}" type="datetime1">
              <a:rPr lang="en-US"/>
              <a:pPr/>
              <a:t>8/9/15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wrap="square" lIns="92486" tIns="46243" rIns="92486" bIns="46243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86" tIns="46243" rIns="92486" bIns="4624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A4EC03-5AE8-5D4D-9E63-497CD2F8DB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98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3" rIns="92486" bIns="46243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3" rIns="92486" bIns="46243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3" rIns="92486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3" rIns="92486" bIns="46243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3" rIns="92486" bIns="4624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9839E9-E64A-8147-9667-D9DD1E41FCD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15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5" charset="0"/>
        <a:ea typeface="ＭＳ Ｐゴシック" pitchFamily="45" charset="-128"/>
        <a:cs typeface="ＭＳ Ｐゴシック" pitchFamily="4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5" charset="0"/>
        <a:ea typeface="ＭＳ Ｐゴシック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5" charset="0"/>
        <a:ea typeface="ＭＳ Ｐゴシック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5" charset="0"/>
        <a:ea typeface="ＭＳ Ｐゴシック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5" charset="0"/>
        <a:ea typeface="ＭＳ Ｐゴシック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C602AE7-B921-9546-9A5B-04C0F6F3077F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CP_badge_h_COLOR_180x6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65" y="2001836"/>
            <a:ext cx="5095534" cy="1698511"/>
          </a:xfrm>
          <a:prstGeom prst="rect">
            <a:avLst/>
          </a:prstGeom>
        </p:spPr>
      </p:pic>
      <p:sp>
        <p:nvSpPr>
          <p:cNvPr id="9239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1825625" y="4605481"/>
            <a:ext cx="6861175" cy="658813"/>
          </a:xfrm>
        </p:spPr>
        <p:txBody>
          <a:bodyPr anchor="b"/>
          <a:lstStyle>
            <a:lvl1pPr>
              <a:lnSpc>
                <a:spcPct val="100000"/>
              </a:lnSpc>
              <a:defRPr sz="2200">
                <a:solidFill>
                  <a:srgbClr val="1C5E8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5624" y="5322839"/>
            <a:ext cx="6861175" cy="34457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5325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0"/>
            <a:ext cx="9144000" cy="1266825"/>
          </a:xfrm>
          <a:prstGeom prst="rect">
            <a:avLst/>
          </a:prstGeom>
          <a:solidFill>
            <a:srgbClr val="1C5E86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Arial" pitchFamily="34" charset="0"/>
              <a:cs typeface="+mn-cs"/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9151938" y="6138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Arial" pitchFamily="34" charset="0"/>
              <a:cs typeface="+mn-cs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1250950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457200" y="1650898"/>
            <a:ext cx="8229600" cy="4025900"/>
          </a:xfrm>
        </p:spPr>
        <p:txBody>
          <a:bodyPr/>
          <a:lstStyle>
            <a:lvl2pPr marL="511175" indent="-227013">
              <a:buSzPct val="100000"/>
              <a:buFont typeface="Lucida Grande"/>
              <a:buChar char="–"/>
              <a:defRPr/>
            </a:lvl2pPr>
            <a:lvl3pPr marL="852488" indent="-227013">
              <a:buClr>
                <a:schemeClr val="accent3"/>
              </a:buClr>
              <a:buFont typeface="Arial"/>
              <a:buChar char="•"/>
              <a:defRPr/>
            </a:lvl3pPr>
            <a:lvl4pPr marL="1203325" indent="-227013">
              <a:buFont typeface="Lucida Grande"/>
              <a:buChar char="–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2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 flipH="1">
            <a:off x="8534400" y="6373813"/>
            <a:ext cx="355600" cy="195262"/>
          </a:xfrm>
        </p:spPr>
        <p:txBody>
          <a:bodyPr/>
          <a:lstStyle>
            <a:lvl1pPr>
              <a:defRPr/>
            </a:lvl1pPr>
          </a:lstStyle>
          <a:p>
            <a:fld id="{EFE3A5F3-91E1-F546-933C-BD40149A15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6676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60525"/>
            <a:ext cx="82296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Subbullet 1</a:t>
            </a:r>
          </a:p>
          <a:p>
            <a:pPr lvl="2"/>
            <a:r>
              <a:rPr lang="en-US"/>
              <a:t>Subbullet 2</a:t>
            </a:r>
          </a:p>
          <a:p>
            <a:pPr lvl="3"/>
            <a:r>
              <a:rPr lang="en-US"/>
              <a:t>Subbullet 3</a:t>
            </a:r>
          </a:p>
          <a:p>
            <a:pPr lvl="1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 flipH="1">
            <a:off x="457200" y="6373813"/>
            <a:ext cx="355600" cy="1952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90000"/>
                </a:solidFill>
                <a:latin typeface="Arial" charset="0"/>
              </a:defRPr>
            </a:lvl1pPr>
          </a:lstStyle>
          <a:p>
            <a:fld id="{95EFD59B-9E18-2D47-8AD1-A53158F3619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-128"/>
          <a:cs typeface="ＭＳ Ｐゴシック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71" charset="0"/>
          <a:ea typeface="ＭＳ Ｐゴシック" pitchFamily="71" charset="-128"/>
          <a:cs typeface="ＭＳ Ｐゴシック" pitchFamily="71" charset="-128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71" charset="0"/>
          <a:ea typeface="ＭＳ Ｐゴシック" pitchFamily="71" charset="-128"/>
          <a:cs typeface="ＭＳ Ｐゴシック" pitchFamily="71" charset="-128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71" charset="0"/>
          <a:ea typeface="ＭＳ Ｐゴシック" pitchFamily="71" charset="-128"/>
          <a:cs typeface="ＭＳ Ｐゴシック" pitchFamily="71" charset="-128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71" charset="0"/>
          <a:ea typeface="ＭＳ Ｐゴシック" pitchFamily="71" charset="-128"/>
          <a:cs typeface="ＭＳ Ｐゴシック" pitchFamily="71" charset="-128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71" charset="0"/>
          <a:ea typeface="ＭＳ Ｐゴシック" pitchFamily="71" charset="-128"/>
          <a:cs typeface="ＭＳ Ｐゴシック" pitchFamily="71" charset="-128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71" charset="0"/>
          <a:ea typeface="ＭＳ Ｐゴシック" pitchFamily="71" charset="-128"/>
          <a:cs typeface="ＭＳ Ｐゴシック" pitchFamily="71" charset="-128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71" charset="0"/>
          <a:ea typeface="ＭＳ Ｐゴシック" pitchFamily="71" charset="-128"/>
          <a:cs typeface="ＭＳ Ｐゴシック" pitchFamily="71" charset="-128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71" charset="0"/>
          <a:ea typeface="ＭＳ Ｐゴシック" pitchFamily="71" charset="-128"/>
          <a:cs typeface="ＭＳ Ｐゴシック" pitchFamily="71" charset="-128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Arial" pitchFamily="34" charset="0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ebdings" charset="0"/>
        <a:buChar char="4"/>
        <a:defRPr sz="1600">
          <a:solidFill>
            <a:schemeClr val="tx1"/>
          </a:solidFill>
          <a:latin typeface="Arial" pitchFamily="34" charset="0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Arial" pitchFamily="34" charset="0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yriad Pro" pitchFamily="71" charset="0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71" charset="0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71" charset="0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71" charset="0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71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gdc.nci.nih.gov:5001/" TargetMode="External"/><Relationship Id="rId4" Type="http://schemas.openxmlformats.org/officeDocument/2006/relationships/hyperlink" Target="https://gdc-portal.nci.nih.gov" TargetMode="External"/><Relationship Id="rId5" Type="http://schemas.openxmlformats.org/officeDocument/2006/relationships/hyperlink" Target="https://beta-edits-gdc.oicr.on.ca/developers/gdc-application-programming-interface-api" TargetMode="External"/><Relationship Id="rId6" Type="http://schemas.openxmlformats.org/officeDocument/2006/relationships/hyperlink" Target="https://gdc-api.nci.nih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dc.nci.nih.g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zhenyu\github\gdc\hpv\Macintosh%20HD:Users:zhenyu:Library:Application%20Support:Box:Box%20Edit:Documents:34319042873:GDC_Phase_2_Level1CoreDataImport_Report-LeidosFeedback2_Submitted.docx!OLE_LINK1" TargetMode="External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shibboleth.net/confluence/display/CONCEPT/EC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dc-api.nci.nih.gov/projects/_mapping" TargetMode="Externa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dc-api.nci.nih.gov/files?filters=%7B%22op%22:%22=%22,%22content%22:%7B%22field%22:%22cases.clinical.gender%22,%22value%22:%5B%22mal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dc-api.nci.nih.gov/projects?fields=project_id,primary_site&amp;facets=primary_site&amp;pretty=true" TargetMode="External"/><Relationship Id="rId3" Type="http://schemas.openxmlformats.org/officeDocument/2006/relationships/hyperlink" Target="https://gdc-api.nci.nih.gov/projects/TCGA-BRCA?fields=name,summary.case_count&amp;pretty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825625" y="4605338"/>
            <a:ext cx="6861175" cy="6588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C5E86"/>
                </a:solidFill>
                <a:latin typeface="Arial" charset="0"/>
                <a:ea typeface="ＭＳ Ｐゴシック" charset="0"/>
              </a:rPr>
              <a:t>GDC API and Pipelines</a:t>
            </a:r>
            <a:endParaRPr lang="en-US" dirty="0">
              <a:solidFill>
                <a:srgbClr val="1C5E8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828800" y="6145213"/>
            <a:ext cx="61452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Clr>
                <a:srgbClr val="006BB5"/>
              </a:buClr>
            </a:pPr>
            <a:endParaRPr lang="en-US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006BB5"/>
              </a:buClr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August 10, 2015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NCI Cloud Pilot Collaboration Meeting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389646"/>
            <a:ext cx="8229600" cy="2397467"/>
          </a:xfrm>
        </p:spPr>
        <p:txBody>
          <a:bodyPr/>
          <a:lstStyle/>
          <a:p>
            <a:r>
              <a:rPr lang="en-US" dirty="0"/>
              <a:t>Stream </a:t>
            </a:r>
            <a:r>
              <a:rPr lang="en-US" dirty="0" smtClean="0"/>
              <a:t>single file or </a:t>
            </a:r>
            <a:r>
              <a:rPr lang="en-US" dirty="0" err="1" smtClean="0"/>
              <a:t>gzipped</a:t>
            </a:r>
            <a:r>
              <a:rPr lang="en-US" dirty="0" smtClean="0"/>
              <a:t> (</a:t>
            </a:r>
            <a:r>
              <a:rPr lang="en-US" dirty="0" err="1" smtClean="0"/>
              <a:t>tar.gz</a:t>
            </a:r>
            <a:r>
              <a:rPr lang="en-US" dirty="0" smtClean="0"/>
              <a:t>) </a:t>
            </a:r>
            <a:r>
              <a:rPr lang="en-US" dirty="0"/>
              <a:t>files back </a:t>
            </a:r>
            <a:r>
              <a:rPr lang="en-US" dirty="0" smtClean="0"/>
              <a:t>to the user</a:t>
            </a:r>
          </a:p>
          <a:p>
            <a:endParaRPr lang="en-US" dirty="0" smtClean="0"/>
          </a:p>
          <a:p>
            <a:r>
              <a:rPr lang="en-US" dirty="0" smtClean="0"/>
              <a:t>Accept one or more UUID (comma separated)</a:t>
            </a:r>
          </a:p>
          <a:p>
            <a:endParaRPr lang="en-US" dirty="0" smtClean="0"/>
          </a:p>
          <a:p>
            <a:r>
              <a:rPr lang="en-US" dirty="0" smtClean="0"/>
              <a:t>Token provided as X-</a:t>
            </a:r>
            <a:r>
              <a:rPr lang="en-US" dirty="0" err="1" smtClean="0"/>
              <a:t>Auth</a:t>
            </a:r>
            <a:r>
              <a:rPr lang="en-US" dirty="0"/>
              <a:t>-</a:t>
            </a:r>
            <a:r>
              <a:rPr lang="en-US" dirty="0" smtClean="0"/>
              <a:t>Token header required to access restricted files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GDC API: Data </a:t>
            </a:r>
            <a:r>
              <a:rPr lang="en-US" dirty="0" smtClean="0"/>
              <a:t>Endpoint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5051" y="3417940"/>
            <a:ext cx="8818949" cy="2992096"/>
            <a:chOff x="325051" y="2465489"/>
            <a:chExt cx="8818949" cy="2992096"/>
          </a:xfrm>
        </p:grpSpPr>
        <p:sp>
          <p:nvSpPr>
            <p:cNvPr id="5" name="TextBox 4"/>
            <p:cNvSpPr txBox="1"/>
            <p:nvPr/>
          </p:nvSpPr>
          <p:spPr>
            <a:xfrm>
              <a:off x="325051" y="2479389"/>
              <a:ext cx="4482705" cy="230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{</a:t>
              </a:r>
            </a:p>
            <a:p>
              <a:r>
                <a:rPr lang="en-US" sz="900" dirty="0"/>
                <a:t>        </a:t>
              </a:r>
              <a:r>
                <a:rPr lang="en-US" sz="900" b="1" dirty="0"/>
                <a:t>"origin"</a:t>
              </a:r>
              <a:r>
                <a:rPr lang="en-US" sz="900" dirty="0"/>
                <a:t>: "migrated",</a:t>
              </a:r>
            </a:p>
            <a:p>
              <a:r>
                <a:rPr lang="en-US" sz="900" dirty="0"/>
                <a:t>        </a:t>
              </a:r>
              <a:r>
                <a:rPr lang="en-US" sz="900" b="1" dirty="0"/>
                <a:t>"</a:t>
              </a:r>
              <a:r>
                <a:rPr lang="en-US" sz="900" b="1" dirty="0" err="1"/>
                <a:t>data_type</a:t>
              </a:r>
              <a:r>
                <a:rPr lang="en-US" sz="900" b="1" dirty="0"/>
                <a:t>"</a:t>
              </a:r>
              <a:r>
                <a:rPr lang="en-US" sz="900" dirty="0"/>
                <a:t>: "Raw microarray data",</a:t>
              </a:r>
            </a:p>
            <a:p>
              <a:r>
                <a:rPr lang="en-US" sz="900" dirty="0"/>
                <a:t>        </a:t>
              </a:r>
              <a:r>
                <a:rPr lang="en-US" sz="900" b="1" dirty="0"/>
                <a:t>"platform"</a:t>
              </a:r>
              <a:r>
                <a:rPr lang="en-US" sz="900" dirty="0"/>
                <a:t>: "</a:t>
              </a:r>
              <a:r>
                <a:rPr lang="en-US" sz="900" dirty="0" err="1"/>
                <a:t>MDA_RPPA_Core</a:t>
              </a:r>
              <a:r>
                <a:rPr lang="en-US" sz="900" dirty="0"/>
                <a:t>",</a:t>
              </a:r>
            </a:p>
            <a:p>
              <a:r>
                <a:rPr lang="de-DE" sz="900" dirty="0"/>
                <a:t>        </a:t>
              </a:r>
              <a:r>
                <a:rPr lang="de-DE" sz="900" b="1" dirty="0"/>
                <a:t>"</a:t>
              </a:r>
              <a:r>
                <a:rPr lang="de-DE" sz="900" b="1" dirty="0" err="1"/>
                <a:t>file_name</a:t>
              </a:r>
              <a:r>
                <a:rPr lang="de-DE" sz="900" b="1" dirty="0"/>
                <a:t>"</a:t>
              </a:r>
              <a:r>
                <a:rPr lang="de-DE" sz="900" dirty="0"/>
                <a:t>: "Collagen_VI-R-V_GBL1112757.tif",</a:t>
              </a:r>
            </a:p>
            <a:p>
              <a:r>
                <a:rPr lang="nl-NL" sz="900" dirty="0"/>
                <a:t>        </a:t>
              </a:r>
              <a:r>
                <a:rPr lang="nl-NL" sz="900" b="1" dirty="0"/>
                <a:t>"md5sum"</a:t>
              </a:r>
              <a:r>
                <a:rPr lang="nl-NL" sz="900" dirty="0"/>
                <a:t>: "68d1edc2b7fda0c7c97d67b7b617a1f2",</a:t>
              </a:r>
            </a:p>
            <a:p>
              <a:r>
                <a:rPr lang="nl-NL" sz="900" dirty="0"/>
                <a:t>        </a:t>
              </a:r>
              <a:r>
                <a:rPr lang="nl-NL" sz="900" b="1" dirty="0"/>
                <a:t>"</a:t>
              </a:r>
              <a:r>
                <a:rPr lang="nl-NL" sz="900" b="1" dirty="0" err="1"/>
                <a:t>data_format</a:t>
              </a:r>
              <a:r>
                <a:rPr lang="nl-NL" sz="900" b="1" dirty="0"/>
                <a:t>"</a:t>
              </a:r>
              <a:r>
                <a:rPr lang="nl-NL" sz="900" dirty="0"/>
                <a:t>: "TIF",</a:t>
              </a:r>
            </a:p>
            <a:p>
              <a:r>
                <a:rPr lang="nl-NL" sz="900" dirty="0"/>
                <a:t>        </a:t>
              </a:r>
              <a:r>
                <a:rPr lang="nl-NL" sz="900" b="1" dirty="0"/>
                <a:t>"</a:t>
              </a:r>
              <a:r>
                <a:rPr lang="nl-NL" sz="900" b="1" dirty="0" err="1"/>
                <a:t>acl</a:t>
              </a:r>
              <a:r>
                <a:rPr lang="nl-NL" sz="900" b="1" dirty="0"/>
                <a:t>"</a:t>
              </a:r>
              <a:r>
                <a:rPr lang="nl-NL" sz="900" dirty="0"/>
                <a:t>: "open",</a:t>
              </a:r>
            </a:p>
            <a:p>
              <a:r>
                <a:rPr lang="it-IT" sz="900" dirty="0"/>
                <a:t>        </a:t>
              </a:r>
              <a:r>
                <a:rPr lang="it-IT" sz="900" b="1" dirty="0"/>
                <a:t>"</a:t>
              </a:r>
              <a:r>
                <a:rPr lang="it-IT" sz="900" b="1" dirty="0" err="1"/>
                <a:t>access</a:t>
              </a:r>
              <a:r>
                <a:rPr lang="it-IT" sz="900" b="1" dirty="0"/>
                <a:t>"</a:t>
              </a:r>
              <a:r>
                <a:rPr lang="it-IT" sz="900" dirty="0"/>
                <a:t>: "open",</a:t>
              </a:r>
            </a:p>
            <a:p>
              <a:r>
                <a:rPr lang="en-US" sz="900" dirty="0"/>
                <a:t>        </a:t>
              </a:r>
              <a:r>
                <a:rPr lang="en-US" sz="900" b="1" dirty="0"/>
                <a:t>"</a:t>
              </a:r>
              <a:r>
                <a:rPr lang="en-US" sz="900" b="1" dirty="0" err="1"/>
                <a:t>uploaded_datetime</a:t>
              </a:r>
              <a:r>
                <a:rPr lang="en-US" sz="900" b="1" dirty="0"/>
                <a:t>"</a:t>
              </a:r>
              <a:r>
                <a:rPr lang="en-US" sz="900" dirty="0"/>
                <a:t>: 1425340539,</a:t>
              </a:r>
            </a:p>
            <a:p>
              <a:r>
                <a:rPr lang="da-DK" sz="900" dirty="0"/>
                <a:t>        </a:t>
              </a:r>
              <a:r>
                <a:rPr lang="da-DK" sz="900" b="1" dirty="0"/>
                <a:t>"</a:t>
              </a:r>
              <a:r>
                <a:rPr lang="da-DK" sz="900" b="1" dirty="0" err="1"/>
                <a:t>state</a:t>
              </a:r>
              <a:r>
                <a:rPr lang="da-DK" sz="900" b="1" dirty="0"/>
                <a:t>"</a:t>
              </a:r>
              <a:r>
                <a:rPr lang="da-DK" sz="900" dirty="0"/>
                <a:t>: "live",</a:t>
              </a:r>
            </a:p>
            <a:p>
              <a:r>
                <a:rPr lang="da-DK" sz="900" dirty="0"/>
                <a:t>        </a:t>
              </a:r>
              <a:r>
                <a:rPr lang="da-DK" sz="900" b="1" dirty="0"/>
                <a:t>"</a:t>
              </a:r>
              <a:r>
                <a:rPr lang="da-DK" sz="900" b="1" dirty="0" err="1"/>
                <a:t>data_subtype</a:t>
              </a:r>
              <a:r>
                <a:rPr lang="da-DK" sz="900" b="1" dirty="0"/>
                <a:t>"</a:t>
              </a:r>
              <a:r>
                <a:rPr lang="da-DK" sz="900" dirty="0"/>
                <a:t>: "</a:t>
              </a:r>
              <a:r>
                <a:rPr lang="da-DK" sz="900" dirty="0" err="1"/>
                <a:t>Raw</a:t>
              </a:r>
              <a:r>
                <a:rPr lang="da-DK" sz="900" dirty="0"/>
                <a:t> </a:t>
              </a:r>
              <a:r>
                <a:rPr lang="da-DK" sz="900" dirty="0" err="1"/>
                <a:t>intensities</a:t>
              </a:r>
              <a:r>
                <a:rPr lang="da-DK" sz="900" dirty="0"/>
                <a:t>",</a:t>
              </a:r>
            </a:p>
            <a:p>
              <a:r>
                <a:rPr lang="de-DE" sz="900" dirty="0"/>
                <a:t>        </a:t>
              </a:r>
              <a:r>
                <a:rPr lang="de-DE" sz="900" b="1" dirty="0"/>
                <a:t>"</a:t>
              </a:r>
              <a:r>
                <a:rPr lang="de-DE" sz="900" b="1" dirty="0" err="1"/>
                <a:t>file_id</a:t>
              </a:r>
              <a:r>
                <a:rPr lang="de-DE" sz="900" b="1" dirty="0"/>
                <a:t>"</a:t>
              </a:r>
              <a:r>
                <a:rPr lang="de-DE" sz="900" dirty="0"/>
                <a:t>: "6eb0e7f2-f0a6-420a-9511-9fef295c653e",</a:t>
              </a:r>
            </a:p>
            <a:p>
              <a:r>
                <a:rPr lang="it-IT" sz="900" dirty="0"/>
                <a:t>        </a:t>
              </a:r>
              <a:r>
                <a:rPr lang="it-IT" sz="900" b="1" dirty="0"/>
                <a:t>"</a:t>
              </a:r>
              <a:r>
                <a:rPr lang="it-IT" sz="900" b="1" dirty="0" err="1"/>
                <a:t>file_size</a:t>
              </a:r>
              <a:r>
                <a:rPr lang="it-IT" sz="900" b="1" dirty="0"/>
                <a:t>"</a:t>
              </a:r>
              <a:r>
                <a:rPr lang="it-IT" sz="900" dirty="0"/>
                <a:t>: 6273772,</a:t>
              </a:r>
            </a:p>
            <a:p>
              <a:r>
                <a:rPr lang="it-IT" sz="900" dirty="0"/>
                <a:t>        </a:t>
              </a:r>
              <a:r>
                <a:rPr lang="it-IT" sz="900" b="1" dirty="0"/>
                <a:t>"</a:t>
              </a:r>
              <a:r>
                <a:rPr lang="it-IT" sz="900" b="1" dirty="0" err="1"/>
                <a:t>experimental_strategy</a:t>
              </a:r>
              <a:r>
                <a:rPr lang="it-IT" sz="900" b="1" dirty="0"/>
                <a:t>"</a:t>
              </a:r>
              <a:r>
                <a:rPr lang="it-IT" sz="900" dirty="0"/>
                <a:t>: "</a:t>
              </a:r>
              <a:r>
                <a:rPr lang="it-IT" sz="900" dirty="0" err="1"/>
                <a:t>Protein</a:t>
              </a:r>
              <a:r>
                <a:rPr lang="it-IT" sz="900" dirty="0"/>
                <a:t> </a:t>
              </a:r>
              <a:r>
                <a:rPr lang="it-IT" sz="900" dirty="0" err="1"/>
                <a:t>expression</a:t>
              </a:r>
              <a:r>
                <a:rPr lang="it-IT" sz="900" dirty="0"/>
                <a:t> array"</a:t>
              </a:r>
            </a:p>
            <a:p>
              <a:r>
                <a:rPr lang="it-IT" sz="900" dirty="0"/>
                <a:t>      },</a:t>
              </a:r>
              <a:endParaRPr lang="en-US" sz="9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1295" y="2465489"/>
              <a:ext cx="4482705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{</a:t>
              </a:r>
            </a:p>
            <a:p>
              <a:r>
                <a:rPr lang="en-US" sz="900" dirty="0"/>
                <a:t>        </a:t>
              </a:r>
              <a:r>
                <a:rPr lang="en-US" sz="900" b="1" dirty="0"/>
                <a:t>"origin"</a:t>
              </a:r>
              <a:r>
                <a:rPr lang="en-US" sz="900" dirty="0"/>
                <a:t>: "migrated",</a:t>
              </a:r>
            </a:p>
            <a:p>
              <a:r>
                <a:rPr lang="en-US" sz="900" dirty="0"/>
                <a:t>        </a:t>
              </a:r>
              <a:r>
                <a:rPr lang="en-US" sz="900" b="1" dirty="0"/>
                <a:t>"</a:t>
              </a:r>
              <a:r>
                <a:rPr lang="en-US" sz="900" b="1" dirty="0" err="1"/>
                <a:t>data_type</a:t>
              </a:r>
              <a:r>
                <a:rPr lang="en-US" sz="900" b="1" dirty="0"/>
                <a:t>"</a:t>
              </a:r>
              <a:r>
                <a:rPr lang="en-US" sz="900" dirty="0"/>
                <a:t>: "Simple nucleotide variation",</a:t>
              </a:r>
            </a:p>
            <a:p>
              <a:r>
                <a:rPr lang="en-US" sz="900" dirty="0"/>
                <a:t>        </a:t>
              </a:r>
              <a:r>
                <a:rPr lang="en-US" sz="900" b="1" dirty="0"/>
                <a:t>"platform"</a:t>
              </a:r>
              <a:r>
                <a:rPr lang="en-US" sz="900" dirty="0"/>
                <a:t>: "</a:t>
              </a:r>
              <a:r>
                <a:rPr lang="en-US" sz="900" dirty="0" err="1"/>
                <a:t>Affymetrix</a:t>
              </a:r>
              <a:r>
                <a:rPr lang="en-US" sz="900" dirty="0"/>
                <a:t> SNP Array 6.0",</a:t>
              </a:r>
            </a:p>
            <a:p>
              <a:r>
                <a:rPr lang="en-US" sz="900" dirty="0"/>
                <a:t>        </a:t>
              </a:r>
              <a:r>
                <a:rPr lang="en-US" sz="900" b="1" dirty="0"/>
                <a:t>"</a:t>
              </a:r>
              <a:r>
                <a:rPr lang="en-US" sz="900" b="1" dirty="0" err="1"/>
                <a:t>file_name</a:t>
              </a:r>
              <a:r>
                <a:rPr lang="en-US" sz="900" b="1" dirty="0"/>
                <a:t>"</a:t>
              </a:r>
              <a:r>
                <a:rPr lang="en-US" sz="900" dirty="0"/>
                <a:t>: "DUNGS_p_TCGA_b84_115_SNP_N_GenomeWideSNP_6_C09_771624.birdseed.data.txt",</a:t>
              </a:r>
            </a:p>
            <a:p>
              <a:r>
                <a:rPr lang="nl-NL" sz="900" dirty="0"/>
                <a:t>        </a:t>
              </a:r>
              <a:r>
                <a:rPr lang="nl-NL" sz="900" b="1" dirty="0"/>
                <a:t>"md5sum"</a:t>
              </a:r>
              <a:r>
                <a:rPr lang="nl-NL" sz="900" dirty="0"/>
                <a:t>: "a2a8e75e08dec27035f4af89c81f6e08",</a:t>
              </a:r>
            </a:p>
            <a:p>
              <a:r>
                <a:rPr lang="nl-NL" sz="900" dirty="0"/>
                <a:t>        </a:t>
              </a:r>
              <a:r>
                <a:rPr lang="nl-NL" sz="900" b="1" dirty="0"/>
                <a:t>"</a:t>
              </a:r>
              <a:r>
                <a:rPr lang="nl-NL" sz="900" b="1" dirty="0" err="1"/>
                <a:t>data_format</a:t>
              </a:r>
              <a:r>
                <a:rPr lang="nl-NL" sz="900" b="1" dirty="0"/>
                <a:t>"</a:t>
              </a:r>
              <a:r>
                <a:rPr lang="nl-NL" sz="900" dirty="0"/>
                <a:t>: "TXT",</a:t>
              </a:r>
            </a:p>
            <a:p>
              <a:r>
                <a:rPr lang="de-DE" sz="900" dirty="0"/>
                <a:t>        </a:t>
              </a:r>
              <a:r>
                <a:rPr lang="de-DE" sz="900" b="1" dirty="0"/>
                <a:t>"</a:t>
              </a:r>
              <a:r>
                <a:rPr lang="de-DE" sz="900" b="1" dirty="0" err="1"/>
                <a:t>acl</a:t>
              </a:r>
              <a:r>
                <a:rPr lang="de-DE" sz="900" b="1" dirty="0"/>
                <a:t>"</a:t>
              </a:r>
              <a:r>
                <a:rPr lang="de-DE" sz="900" dirty="0"/>
                <a:t>: "phs000178",</a:t>
              </a:r>
            </a:p>
            <a:p>
              <a:r>
                <a:rPr lang="en-US" sz="900" dirty="0"/>
                <a:t>        </a:t>
              </a:r>
              <a:r>
                <a:rPr lang="en-US" sz="900" b="1" dirty="0"/>
                <a:t>"access"</a:t>
              </a:r>
              <a:r>
                <a:rPr lang="en-US" sz="900" dirty="0"/>
                <a:t>: "protected",</a:t>
              </a:r>
            </a:p>
            <a:p>
              <a:r>
                <a:rPr lang="en-US" sz="900" dirty="0"/>
                <a:t>        </a:t>
              </a:r>
              <a:r>
                <a:rPr lang="en-US" sz="900" b="1" dirty="0"/>
                <a:t>"</a:t>
              </a:r>
              <a:r>
                <a:rPr lang="en-US" sz="900" b="1" dirty="0" err="1"/>
                <a:t>uploaded_datetime</a:t>
              </a:r>
              <a:r>
                <a:rPr lang="en-US" sz="900" b="1" dirty="0"/>
                <a:t>"</a:t>
              </a:r>
              <a:r>
                <a:rPr lang="en-US" sz="900" dirty="0"/>
                <a:t>: 1425340539,</a:t>
              </a:r>
            </a:p>
            <a:p>
              <a:r>
                <a:rPr lang="da-DK" sz="900" dirty="0"/>
                <a:t>        </a:t>
              </a:r>
              <a:r>
                <a:rPr lang="da-DK" sz="900" b="1" dirty="0"/>
                <a:t>"</a:t>
              </a:r>
              <a:r>
                <a:rPr lang="da-DK" sz="900" b="1" dirty="0" err="1"/>
                <a:t>state</a:t>
              </a:r>
              <a:r>
                <a:rPr lang="da-DK" sz="900" b="1" dirty="0"/>
                <a:t>"</a:t>
              </a:r>
              <a:r>
                <a:rPr lang="da-DK" sz="900" dirty="0"/>
                <a:t>: "live",</a:t>
              </a:r>
            </a:p>
            <a:p>
              <a:r>
                <a:rPr lang="da-DK" sz="900" dirty="0"/>
                <a:t>        </a:t>
              </a:r>
              <a:r>
                <a:rPr lang="da-DK" sz="900" b="1" dirty="0"/>
                <a:t>"</a:t>
              </a:r>
              <a:r>
                <a:rPr lang="da-DK" sz="900" b="1" dirty="0" err="1"/>
                <a:t>data_subtype</a:t>
              </a:r>
              <a:r>
                <a:rPr lang="da-DK" sz="900" b="1" dirty="0"/>
                <a:t>"</a:t>
              </a:r>
              <a:r>
                <a:rPr lang="da-DK" sz="900" dirty="0"/>
                <a:t>: "Genotypes",</a:t>
              </a:r>
            </a:p>
            <a:p>
              <a:r>
                <a:rPr lang="da-DK" sz="900" dirty="0"/>
                <a:t>        </a:t>
              </a:r>
              <a:r>
                <a:rPr lang="da-DK" sz="900" b="1" dirty="0"/>
                <a:t>"</a:t>
              </a:r>
              <a:r>
                <a:rPr lang="da-DK" sz="900" b="1" dirty="0" err="1"/>
                <a:t>file_id</a:t>
              </a:r>
              <a:r>
                <a:rPr lang="da-DK" sz="900" b="1" dirty="0"/>
                <a:t>"</a:t>
              </a:r>
              <a:r>
                <a:rPr lang="da-DK" sz="900" dirty="0"/>
                <a:t>: "178c2af5-181a-4312-b45e-0320b6daefb1",</a:t>
              </a:r>
            </a:p>
            <a:p>
              <a:r>
                <a:rPr lang="it-IT" sz="900" dirty="0"/>
                <a:t>        </a:t>
              </a:r>
              <a:r>
                <a:rPr lang="it-IT" sz="900" b="1" dirty="0"/>
                <a:t>"</a:t>
              </a:r>
              <a:r>
                <a:rPr lang="it-IT" sz="900" b="1" dirty="0" err="1"/>
                <a:t>file_size</a:t>
              </a:r>
              <a:r>
                <a:rPr lang="it-IT" sz="900" b="1" dirty="0"/>
                <a:t>"</a:t>
              </a:r>
              <a:r>
                <a:rPr lang="it-IT" sz="900" dirty="0"/>
                <a:t>: 20851964,</a:t>
              </a:r>
            </a:p>
            <a:p>
              <a:r>
                <a:rPr lang="it-IT" sz="900" dirty="0"/>
                <a:t>        </a:t>
              </a:r>
              <a:r>
                <a:rPr lang="it-IT" sz="900" b="1" dirty="0"/>
                <a:t>"</a:t>
              </a:r>
              <a:r>
                <a:rPr lang="it-IT" sz="900" b="1" dirty="0" err="1"/>
                <a:t>experimental_strategy</a:t>
              </a:r>
              <a:r>
                <a:rPr lang="it-IT" sz="900" b="1" dirty="0"/>
                <a:t>"</a:t>
              </a:r>
              <a:r>
                <a:rPr lang="it-IT" sz="900" dirty="0"/>
                <a:t>: "</a:t>
              </a:r>
              <a:r>
                <a:rPr lang="it-IT" sz="900" dirty="0" err="1"/>
                <a:t>Genotyping</a:t>
              </a:r>
              <a:r>
                <a:rPr lang="it-IT" sz="900" dirty="0"/>
                <a:t> array"</a:t>
              </a:r>
            </a:p>
            <a:p>
              <a:r>
                <a:rPr lang="it-IT" sz="900" dirty="0"/>
                <a:t>      },</a:t>
              </a:r>
              <a:endParaRPr lang="en-US" sz="9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84244" y="4877487"/>
              <a:ext cx="2253343" cy="578882"/>
            </a:xfrm>
            <a:prstGeom prst="round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dk1"/>
                  </a:solidFill>
                </a:rPr>
                <a:t>Open-access file (no authentication needed)</a:t>
              </a:r>
              <a:endParaRPr lang="en-US" sz="1400" b="1" dirty="0">
                <a:solidFill>
                  <a:schemeClr val="dk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932092" y="4878703"/>
              <a:ext cx="2253343" cy="578882"/>
            </a:xfrm>
            <a:prstGeom prst="round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dk1"/>
                  </a:solidFill>
                </a:rPr>
                <a:t>Restricted-access file (no authentication needed)</a:t>
              </a:r>
              <a:endParaRPr lang="en-US" sz="1400" b="1" dirty="0">
                <a:solidFill>
                  <a:schemeClr val="dk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921148" y="3630689"/>
              <a:ext cx="1164143" cy="269810"/>
            </a:xfrm>
            <a:prstGeom prst="rect">
              <a:avLst/>
            </a:prstGeom>
            <a:noFill/>
            <a:ln w="19050" cap="flat" cmpd="sng" algn="ctr">
              <a:solidFill>
                <a:srgbClr val="006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71" charset="0"/>
                <a:ea typeface="ＭＳ Ｐゴシック" pitchFamily="71" charset="-128"/>
                <a:cs typeface="ＭＳ Ｐゴシック" pitchFamily="71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92571" y="3487465"/>
              <a:ext cx="1164143" cy="293307"/>
            </a:xfrm>
            <a:prstGeom prst="rect">
              <a:avLst/>
            </a:prstGeom>
            <a:noFill/>
            <a:ln w="19050" cap="flat" cmpd="sng" algn="ctr">
              <a:solidFill>
                <a:srgbClr val="006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71" charset="0"/>
                <a:ea typeface="ＭＳ Ｐゴシック" pitchFamily="71" charset="-128"/>
                <a:cs typeface="ＭＳ Ｐゴシック" pitchFamily="7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186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433188"/>
            <a:ext cx="8229600" cy="4025900"/>
          </a:xfrm>
        </p:spPr>
        <p:txBody>
          <a:bodyPr/>
          <a:lstStyle/>
          <a:p>
            <a:r>
              <a:rPr lang="en-US" dirty="0" smtClean="0"/>
              <a:t>GDC Resources</a:t>
            </a:r>
          </a:p>
          <a:p>
            <a:pPr lvl="1"/>
            <a:r>
              <a:rPr lang="en-US" dirty="0"/>
              <a:t>GDC Web Site (Contains User’s Guides)</a:t>
            </a:r>
          </a:p>
          <a:p>
            <a:pPr lvl="2"/>
            <a:r>
              <a:rPr lang="en-US" dirty="0">
                <a:hlinkClick r:id="rId2"/>
              </a:rPr>
              <a:t>https:/</a:t>
            </a:r>
            <a:r>
              <a:rPr lang="en-US" dirty="0" smtClean="0">
                <a:hlinkClick r:id="rId2"/>
              </a:rPr>
              <a:t>/gdc.nci.nih.gov</a:t>
            </a:r>
            <a:endParaRPr lang="en-US" dirty="0" smtClean="0"/>
          </a:p>
          <a:p>
            <a:pPr lvl="1"/>
            <a:r>
              <a:rPr lang="en-US" dirty="0" smtClean="0"/>
              <a:t>GDC Data Portal URL</a:t>
            </a:r>
          </a:p>
          <a:p>
            <a:pPr lvl="2"/>
            <a:r>
              <a:rPr lang="en-US" dirty="0">
                <a:hlinkClick r:id="rId3"/>
              </a:rPr>
              <a:t>https:/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>
                <a:hlinkClick r:id="rId2"/>
              </a:rPr>
              <a:t>gdc.nci.nih.gov</a:t>
            </a:r>
            <a:r>
              <a:rPr lang="en-US" dirty="0" smtClean="0">
                <a:hlinkClick r:id="rId3"/>
              </a:rPr>
              <a:t>/</a:t>
            </a:r>
            <a:r>
              <a:rPr lang="en-US" dirty="0">
                <a:hlinkClick r:id="rId3"/>
              </a:rPr>
              <a:t>access-data/about-gdc-data-portal</a:t>
            </a:r>
          </a:p>
          <a:p>
            <a:pPr lvl="2"/>
            <a:r>
              <a:rPr lang="en-US" dirty="0" smtClean="0">
                <a:hlinkClick r:id="rId4"/>
              </a:rPr>
              <a:t>https:</a:t>
            </a:r>
            <a:r>
              <a:rPr lang="en-US" dirty="0">
                <a:hlinkClick r:id="rId4"/>
              </a:rPr>
              <a:t>/</a:t>
            </a:r>
            <a:r>
              <a:rPr lang="en-US" dirty="0" smtClean="0">
                <a:hlinkClick r:id="rId4"/>
              </a:rPr>
              <a:t>/gdc-portal.nci.nih.gov</a:t>
            </a:r>
            <a:endParaRPr lang="en-US" dirty="0" smtClean="0"/>
          </a:p>
          <a:p>
            <a:pPr lvl="1"/>
            <a:r>
              <a:rPr lang="en-US" dirty="0" smtClean="0"/>
              <a:t>GDC Application Programming Interface (API)</a:t>
            </a:r>
          </a:p>
          <a:p>
            <a:pPr lvl="2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>
                <a:hlinkClick r:id="rId2"/>
              </a:rPr>
              <a:t>gdc.nci.nih.gov</a:t>
            </a:r>
            <a:r>
              <a:rPr lang="en-US" dirty="0" smtClean="0">
                <a:hlinkClick r:id="rId5"/>
              </a:rPr>
              <a:t>/developers/gdc-application-programming-interface-api</a:t>
            </a:r>
            <a:endParaRPr lang="en-US" dirty="0" smtClean="0"/>
          </a:p>
          <a:p>
            <a:pPr lvl="2"/>
            <a:r>
              <a:rPr lang="en-US" dirty="0">
                <a:hlinkClick r:id="rId6"/>
              </a:rPr>
              <a:t>https:/</a:t>
            </a:r>
            <a:r>
              <a:rPr lang="en-US" dirty="0" smtClean="0">
                <a:hlinkClick r:id="rId6"/>
              </a:rPr>
              <a:t>/gdc-api.nci.nih.gov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  <a:p>
            <a:pPr lvl="2"/>
            <a:endParaRPr lang="en-US" dirty="0" smtClean="0"/>
          </a:p>
          <a:p>
            <a:pPr marL="28416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54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800" dirty="0" smtClean="0"/>
              <a:t>GDC reference based </a:t>
            </a:r>
            <a:r>
              <a:rPr lang="en-US" sz="2800" dirty="0"/>
              <a:t>off of GRCh38p0-no-alt</a:t>
            </a:r>
            <a:endParaRPr lang="en-US" sz="2800" dirty="0" smtClean="0"/>
          </a:p>
          <a:p>
            <a:r>
              <a:rPr lang="en-US" sz="2800" dirty="0" smtClean="0"/>
              <a:t>DNA</a:t>
            </a:r>
            <a:r>
              <a:rPr lang="en-US" sz="2800" dirty="0"/>
              <a:t>-</a:t>
            </a:r>
            <a:r>
              <a:rPr lang="en-US" sz="2800" dirty="0" err="1"/>
              <a:t>Seq</a:t>
            </a:r>
            <a:r>
              <a:rPr lang="en-US" sz="2800" dirty="0"/>
              <a:t> Alignment Pipeline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BAM Validation and </a:t>
            </a:r>
            <a:r>
              <a:rPr lang="en-US" sz="2400" dirty="0" smtClean="0"/>
              <a:t>Convert </a:t>
            </a:r>
            <a:r>
              <a:rPr lang="en-US" sz="2400" dirty="0"/>
              <a:t>to FASTQ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Alignment and QC by Read Groups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BAM Merge and Validation</a:t>
            </a:r>
          </a:p>
          <a:p>
            <a:r>
              <a:rPr lang="en-US" sz="2800" dirty="0"/>
              <a:t>RNA-</a:t>
            </a:r>
            <a:r>
              <a:rPr lang="en-US" sz="2800" dirty="0" err="1"/>
              <a:t>Seq</a:t>
            </a:r>
            <a:r>
              <a:rPr lang="en-US" sz="2800" dirty="0"/>
              <a:t> Alignment </a:t>
            </a:r>
            <a:r>
              <a:rPr lang="en-US" sz="2800" dirty="0" smtClean="0"/>
              <a:t>Pipeline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GDC Alignment Pipeline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71034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GDC Reference Genome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04029"/>
              </p:ext>
            </p:extLst>
          </p:nvPr>
        </p:nvGraphicFramePr>
        <p:xfrm>
          <a:off x="66840" y="1422808"/>
          <a:ext cx="9005099" cy="510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6096000" imgH="3454400" progId="Word.Document.12">
                  <p:link updateAutomatic="1"/>
                </p:oleObj>
              </mc:Choice>
              <mc:Fallback>
                <p:oleObj name="Document" r:id="rId3" imgW="6096000" imgH="3454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40" y="1422808"/>
                        <a:ext cx="9005099" cy="5102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626600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BAM Validation and </a:t>
            </a:r>
            <a:r>
              <a:rPr lang="en-US" dirty="0" smtClean="0"/>
              <a:t>Convert </a:t>
            </a:r>
            <a:r>
              <a:rPr lang="en-US" dirty="0"/>
              <a:t>to FASTQ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 descr="d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87" r="-100387"/>
          <a:stretch>
            <a:fillRect/>
          </a:stretch>
        </p:blipFill>
        <p:spPr>
          <a:xfrm>
            <a:off x="0" y="1350636"/>
            <a:ext cx="9264702" cy="55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4627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and QC by Read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5" descr="d2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78" r="-12178"/>
          <a:stretch>
            <a:fillRect/>
          </a:stretch>
        </p:blipFill>
        <p:spPr>
          <a:xfrm>
            <a:off x="0" y="1328682"/>
            <a:ext cx="9460723" cy="5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323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Alignment metrics collected</a:t>
            </a:r>
          </a:p>
          <a:p>
            <a:pPr lvl="1"/>
            <a:r>
              <a:rPr lang="en-US" dirty="0" err="1"/>
              <a:t>Samtools</a:t>
            </a:r>
            <a:r>
              <a:rPr lang="en-US" dirty="0"/>
              <a:t> </a:t>
            </a:r>
            <a:r>
              <a:rPr lang="en-US" dirty="0" err="1"/>
              <a:t>flagstat</a:t>
            </a:r>
            <a:endParaRPr lang="en-US" dirty="0"/>
          </a:p>
          <a:p>
            <a:pPr lvl="1"/>
            <a:r>
              <a:rPr lang="en-US" dirty="0" err="1"/>
              <a:t>Samtools</a:t>
            </a:r>
            <a:r>
              <a:rPr lang="en-US" dirty="0"/>
              <a:t> stats</a:t>
            </a:r>
          </a:p>
          <a:p>
            <a:pPr lvl="1"/>
            <a:r>
              <a:rPr lang="en-US" dirty="0" err="1"/>
              <a:t>Samtools</a:t>
            </a:r>
            <a:r>
              <a:rPr lang="en-US" dirty="0"/>
              <a:t> </a:t>
            </a:r>
            <a:r>
              <a:rPr lang="en-US" dirty="0" err="1"/>
              <a:t>idxstats</a:t>
            </a:r>
            <a:endParaRPr lang="en-US" dirty="0"/>
          </a:p>
          <a:p>
            <a:pPr lvl="1"/>
            <a:r>
              <a:rPr lang="en-US" dirty="0"/>
              <a:t>Picard Tools </a:t>
            </a:r>
            <a:r>
              <a:rPr lang="en-US" dirty="0" err="1"/>
              <a:t>CollectWgsMetrics</a:t>
            </a:r>
            <a:r>
              <a:rPr lang="en-US" dirty="0"/>
              <a:t>/ </a:t>
            </a:r>
            <a:r>
              <a:rPr lang="en-US" dirty="0" err="1"/>
              <a:t>CollectHsMetrics</a:t>
            </a:r>
            <a:endParaRPr lang="en-US" dirty="0"/>
          </a:p>
          <a:p>
            <a:pPr lvl="1"/>
            <a:r>
              <a:rPr lang="en-US" dirty="0"/>
              <a:t>Picard Tools </a:t>
            </a:r>
            <a:r>
              <a:rPr lang="en-US" dirty="0" err="1"/>
              <a:t>CollectMultipleMetrics</a:t>
            </a:r>
            <a:endParaRPr lang="en-US" dirty="0"/>
          </a:p>
          <a:p>
            <a:pPr lvl="2"/>
            <a:r>
              <a:rPr lang="en-US" dirty="0" err="1"/>
              <a:t>CollectAlignmentSummaryMetrics</a:t>
            </a:r>
            <a:endParaRPr lang="en-US" dirty="0"/>
          </a:p>
          <a:p>
            <a:pPr lvl="2"/>
            <a:r>
              <a:rPr lang="hu-HU" dirty="0"/>
              <a:t>CollectInsertSizeMetrics (and histogram)</a:t>
            </a:r>
          </a:p>
          <a:p>
            <a:pPr lvl="2"/>
            <a:r>
              <a:rPr lang="en-US" dirty="0" err="1"/>
              <a:t>QualityScoreDistribution</a:t>
            </a:r>
            <a:r>
              <a:rPr lang="en-US" dirty="0"/>
              <a:t> </a:t>
            </a:r>
            <a:r>
              <a:rPr lang="hu-HU" dirty="0"/>
              <a:t>(and histogram)</a:t>
            </a:r>
          </a:p>
          <a:p>
            <a:pPr lvl="2"/>
            <a:r>
              <a:rPr lang="en-US" dirty="0" err="1"/>
              <a:t>MeanQualityByCycle</a:t>
            </a:r>
            <a:r>
              <a:rPr lang="en-US" dirty="0"/>
              <a:t> </a:t>
            </a:r>
            <a:r>
              <a:rPr lang="hu-HU" dirty="0"/>
              <a:t>(and histogram)</a:t>
            </a:r>
          </a:p>
          <a:p>
            <a:pPr lvl="2"/>
            <a:r>
              <a:rPr lang="pl-PL" dirty="0" err="1"/>
              <a:t>CollectBaseDistributionByCycle</a:t>
            </a:r>
            <a:endParaRPr lang="pl-PL" dirty="0"/>
          </a:p>
          <a:p>
            <a:pPr lvl="2"/>
            <a:r>
              <a:rPr lang="en-US" dirty="0" err="1"/>
              <a:t>CollectGcBiasMetrics</a:t>
            </a:r>
            <a:r>
              <a:rPr lang="en-US" dirty="0"/>
              <a:t> (and summary)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4675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BAM Merge and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4" descr="d3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65" r="-85465"/>
          <a:stretch>
            <a:fillRect/>
          </a:stretch>
        </p:blipFill>
        <p:spPr>
          <a:xfrm>
            <a:off x="0" y="1342191"/>
            <a:ext cx="9014706" cy="53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77590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: Based on ICGC STAR 2-pass, QC metrics still TBD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miRNA</a:t>
            </a:r>
            <a:r>
              <a:rPr lang="en-US" dirty="0" smtClean="0"/>
              <a:t>: basing on BWA based pipeline created by BCCA for TCGA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Pipelines in the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6" descr="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29" r="-35529"/>
          <a:stretch>
            <a:fillRect/>
          </a:stretch>
        </p:blipFill>
        <p:spPr>
          <a:xfrm>
            <a:off x="926216" y="2075418"/>
            <a:ext cx="6755778" cy="40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57290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841" y="1890545"/>
            <a:ext cx="3888507" cy="38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71021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GDC API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Entity Endpoints</a:t>
            </a:r>
          </a:p>
          <a:p>
            <a:pPr lvl="1"/>
            <a:r>
              <a:rPr lang="en-US" dirty="0" smtClean="0"/>
              <a:t>Download Endpoint</a:t>
            </a:r>
          </a:p>
          <a:p>
            <a:endParaRPr lang="en-US" dirty="0" smtClean="0"/>
          </a:p>
          <a:p>
            <a:r>
              <a:rPr lang="en-US" dirty="0" smtClean="0"/>
              <a:t>GDC Pipelines</a:t>
            </a:r>
          </a:p>
          <a:p>
            <a:pPr lvl="1"/>
            <a:r>
              <a:rPr lang="en-US" dirty="0" smtClean="0"/>
              <a:t>GRCh38 Reference Genome</a:t>
            </a:r>
          </a:p>
          <a:p>
            <a:pPr lvl="1"/>
            <a:r>
              <a:rPr lang="en-US" dirty="0" smtClean="0"/>
              <a:t>BWA (DNA-</a:t>
            </a:r>
            <a:r>
              <a:rPr lang="en-US" dirty="0" err="1" smtClean="0"/>
              <a:t>Seq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81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39491" y="1650898"/>
            <a:ext cx="4420237" cy="4784594"/>
          </a:xfrm>
        </p:spPr>
        <p:txBody>
          <a:bodyPr/>
          <a:lstStyle/>
          <a:p>
            <a:pPr lvl="0"/>
            <a:r>
              <a:rPr lang="en-US" dirty="0" smtClean="0"/>
              <a:t>REST API for programmatically interfacing with the GDC to query and download data</a:t>
            </a:r>
          </a:p>
          <a:p>
            <a:pPr lvl="1"/>
            <a:r>
              <a:rPr lang="en-US" dirty="0" smtClean="0"/>
              <a:t>Drives the current data portal</a:t>
            </a:r>
          </a:p>
          <a:p>
            <a:pPr lvl="1"/>
            <a:endParaRPr lang="en-US" dirty="0" smtClean="0"/>
          </a:p>
          <a:p>
            <a:pPr lvl="0"/>
            <a:r>
              <a:rPr lang="en-US" dirty="0"/>
              <a:t>C</a:t>
            </a:r>
            <a:r>
              <a:rPr lang="en-US" dirty="0" smtClean="0"/>
              <a:t>urrent features include:</a:t>
            </a:r>
          </a:p>
          <a:p>
            <a:pPr lvl="1"/>
            <a:r>
              <a:rPr lang="en-US" dirty="0" smtClean="0"/>
              <a:t>Search an indexed view of the GDC data model for projects, files, cases, and annotations</a:t>
            </a:r>
          </a:p>
          <a:p>
            <a:pPr lvl="1"/>
            <a:r>
              <a:rPr lang="en-US" dirty="0" smtClean="0"/>
              <a:t>Gather details about a project, file, case, or annotation</a:t>
            </a:r>
          </a:p>
          <a:p>
            <a:pPr lvl="1"/>
            <a:r>
              <a:rPr lang="en-US" dirty="0" smtClean="0"/>
              <a:t>Download files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GDC API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 flipH="1">
            <a:off x="8534400" y="6564775"/>
            <a:ext cx="355600" cy="195262"/>
          </a:xfrm>
        </p:spPr>
        <p:txBody>
          <a:bodyPr/>
          <a:lstStyle/>
          <a:p>
            <a:fld id="{EFE3A5F3-91E1-F546-933C-BD40149A153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Screen Shot 2015-05-04 at 12.1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35" y="1583281"/>
            <a:ext cx="4386065" cy="27134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100475"/>
            <a:ext cx="9144000" cy="1383318"/>
            <a:chOff x="0" y="4040216"/>
            <a:chExt cx="9144000" cy="1383318"/>
          </a:xfrm>
        </p:grpSpPr>
        <p:sp>
          <p:nvSpPr>
            <p:cNvPr id="7" name="Rectangle 6"/>
            <p:cNvSpPr/>
            <p:nvPr/>
          </p:nvSpPr>
          <p:spPr>
            <a:xfrm>
              <a:off x="0" y="4889784"/>
              <a:ext cx="9144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https:/</a:t>
              </a:r>
              <a:r>
                <a:rPr lang="en-US" sz="2000" dirty="0" smtClean="0"/>
                <a:t>/</a:t>
              </a:r>
              <a:r>
                <a:rPr lang="en-US" sz="2000" dirty="0" err="1" smtClean="0"/>
                <a:t>gdc-api.nci.nih.gov</a:t>
              </a:r>
              <a:r>
                <a:rPr lang="en-US" sz="2000" dirty="0" smtClean="0"/>
                <a:t>/</a:t>
              </a:r>
              <a:r>
                <a:rPr lang="en-US" sz="2000" dirty="0"/>
                <a:t>files/5003adf1-1cfd-467d-8234-0d396422a4ee?fields=state 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59376" y="4807592"/>
              <a:ext cx="1976565" cy="612288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38100" cmpd="sng">
                  <a:solidFill>
                    <a:schemeClr val="accent1"/>
                  </a:solidFill>
                </a:ln>
                <a:noFill/>
                <a:effectLst/>
                <a:latin typeface="Arial" pitchFamily="71" charset="0"/>
                <a:ea typeface="ＭＳ Ｐゴシック" pitchFamily="71" charset="-128"/>
                <a:cs typeface="ＭＳ Ｐゴシック" pitchFamily="71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902781" y="4808810"/>
              <a:ext cx="429688" cy="612288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38100" cmpd="sng">
                  <a:solidFill>
                    <a:schemeClr val="accent1"/>
                  </a:solidFill>
                </a:ln>
                <a:noFill/>
                <a:effectLst/>
                <a:latin typeface="Arial" pitchFamily="71" charset="0"/>
                <a:ea typeface="ＭＳ Ｐゴシック" pitchFamily="71" charset="-128"/>
                <a:cs typeface="ＭＳ Ｐゴシック" pitchFamily="71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408858" y="4810028"/>
              <a:ext cx="4239589" cy="612288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38100" cmpd="sng">
                  <a:solidFill>
                    <a:schemeClr val="accent1"/>
                  </a:solidFill>
                </a:ln>
                <a:noFill/>
                <a:effectLst/>
                <a:latin typeface="Arial" pitchFamily="71" charset="0"/>
                <a:ea typeface="ＭＳ Ｐゴシック" pitchFamily="71" charset="-128"/>
                <a:cs typeface="ＭＳ Ｐゴシック" pitchFamily="71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743933" y="4811246"/>
              <a:ext cx="1235695" cy="612288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38100" cmpd="sng">
                  <a:solidFill>
                    <a:schemeClr val="accent1"/>
                  </a:solidFill>
                </a:ln>
                <a:noFill/>
                <a:effectLst/>
                <a:latin typeface="Arial" pitchFamily="71" charset="0"/>
                <a:ea typeface="ＭＳ Ｐゴシック" pitchFamily="71" charset="-128"/>
                <a:cs typeface="ＭＳ Ｐゴシック" pitchFamily="71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903" y="4044122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API URL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1464" y="4045340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Endpoint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3534" y="4046558"/>
              <a:ext cx="2492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BB5"/>
                  </a:solidFill>
                </a:rPr>
                <a:t>Optional Entity ID</a:t>
              </a:r>
              <a:endParaRPr lang="en-US" dirty="0">
                <a:solidFill>
                  <a:srgbClr val="006BB5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5882" y="4040216"/>
              <a:ext cx="2380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Query parameters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Straight Arrow Connector 16"/>
            <p:cNvCxnSpPr>
              <a:endCxn id="9" idx="0"/>
            </p:cNvCxnSpPr>
            <p:nvPr/>
          </p:nvCxnSpPr>
          <p:spPr bwMode="auto">
            <a:xfrm>
              <a:off x="1390924" y="4520346"/>
              <a:ext cx="456735" cy="2872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endCxn id="10" idx="0"/>
            </p:cNvCxnSpPr>
            <p:nvPr/>
          </p:nvCxnSpPr>
          <p:spPr bwMode="auto">
            <a:xfrm>
              <a:off x="2925476" y="4505228"/>
              <a:ext cx="192149" cy="3035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5" idx="2"/>
              <a:endCxn id="11" idx="0"/>
            </p:cNvCxnSpPr>
            <p:nvPr/>
          </p:nvCxnSpPr>
          <p:spPr bwMode="auto">
            <a:xfrm>
              <a:off x="5209879" y="4508223"/>
              <a:ext cx="318774" cy="3018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endCxn id="12" idx="0"/>
            </p:cNvCxnSpPr>
            <p:nvPr/>
          </p:nvCxnSpPr>
          <p:spPr bwMode="auto">
            <a:xfrm>
              <a:off x="7839064" y="4505228"/>
              <a:ext cx="522717" cy="3060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37870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GDC API: Endpoints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 flipH="1">
            <a:off x="8548914" y="6359299"/>
            <a:ext cx="355600" cy="195262"/>
          </a:xfrm>
        </p:spPr>
        <p:txBody>
          <a:bodyPr/>
          <a:lstStyle/>
          <a:p>
            <a:fld id="{EFE3A5F3-91E1-F546-933C-BD40149A15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650898"/>
            <a:ext cx="8229600" cy="4025900"/>
          </a:xfrm>
        </p:spPr>
        <p:txBody>
          <a:bodyPr/>
          <a:lstStyle/>
          <a:p>
            <a:r>
              <a:rPr lang="en-US" dirty="0" smtClean="0"/>
              <a:t>Query and retrieve</a:t>
            </a:r>
          </a:p>
          <a:p>
            <a:r>
              <a:rPr lang="en-US" dirty="0" smtClean="0"/>
              <a:t>Expose GDC data through a query mechanism that returns JSON output</a:t>
            </a:r>
          </a:p>
          <a:p>
            <a:endParaRPr lang="en-US" dirty="0" smtClean="0"/>
          </a:p>
          <a:p>
            <a:r>
              <a:rPr lang="en-US" dirty="0" smtClean="0"/>
              <a:t>Six endpoints </a:t>
            </a:r>
            <a:r>
              <a:rPr lang="en-US" dirty="0" smtClean="0"/>
              <a:t>available:</a:t>
            </a:r>
          </a:p>
          <a:p>
            <a:pPr lvl="1"/>
            <a:r>
              <a:rPr lang="en-US" dirty="0" smtClean="0"/>
              <a:t>Four search and retrieval endpoints, return </a:t>
            </a:r>
            <a:r>
              <a:rPr lang="en-US" dirty="0" smtClean="0"/>
              <a:t>JSON output:</a:t>
            </a:r>
          </a:p>
          <a:p>
            <a:pPr lvl="2"/>
            <a:r>
              <a:rPr lang="en-US" dirty="0" smtClean="0"/>
              <a:t>/projects</a:t>
            </a:r>
          </a:p>
          <a:p>
            <a:pPr lvl="2"/>
            <a:r>
              <a:rPr lang="en-US" dirty="0" smtClean="0"/>
              <a:t>/cases</a:t>
            </a:r>
          </a:p>
          <a:p>
            <a:pPr lvl="2"/>
            <a:r>
              <a:rPr lang="en-US" dirty="0" smtClean="0"/>
              <a:t>/files</a:t>
            </a:r>
          </a:p>
          <a:p>
            <a:pPr lvl="2"/>
            <a:r>
              <a:rPr lang="en-US" dirty="0" smtClean="0"/>
              <a:t>/annotations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One for download, returns single file or </a:t>
            </a:r>
            <a:r>
              <a:rPr lang="en-US" dirty="0" err="1" smtClean="0"/>
              <a:t>tar.gz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/</a:t>
            </a:r>
            <a:r>
              <a:rPr lang="en-US" dirty="0" smtClean="0"/>
              <a:t>data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One for reporting the API status: /status</a:t>
            </a:r>
            <a:endParaRPr lang="en-US" dirty="0"/>
          </a:p>
          <a:p>
            <a:pPr marL="28416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1804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375132"/>
            <a:ext cx="8229600" cy="4025900"/>
          </a:xfrm>
        </p:spPr>
        <p:txBody>
          <a:bodyPr/>
          <a:lstStyle/>
          <a:p>
            <a:r>
              <a:rPr lang="en-US" dirty="0" smtClean="0"/>
              <a:t>Browser must be used to first obtain a token</a:t>
            </a:r>
          </a:p>
          <a:p>
            <a:pPr lvl="1"/>
            <a:r>
              <a:rPr lang="en-US" dirty="0" smtClean="0"/>
              <a:t>No direct API access due to limitations of current SAML protocol, see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wiki.shibboleth.net</a:t>
            </a:r>
            <a:r>
              <a:rPr lang="en-US" dirty="0">
                <a:hlinkClick r:id="rId2"/>
              </a:rPr>
              <a:t>/confluence/display/CONCEPT/ECP</a:t>
            </a:r>
            <a:endParaRPr lang="en-US" dirty="0"/>
          </a:p>
          <a:p>
            <a:r>
              <a:rPr lang="en-US" dirty="0" smtClean="0"/>
              <a:t>To obtain a token:</a:t>
            </a:r>
          </a:p>
          <a:p>
            <a:pPr lvl="1"/>
            <a:r>
              <a:rPr lang="en-US" dirty="0" smtClean="0"/>
              <a:t>Login to the GDC portal using your </a:t>
            </a:r>
            <a:r>
              <a:rPr lang="en-US" dirty="0" err="1" smtClean="0"/>
              <a:t>eRA</a:t>
            </a:r>
            <a:r>
              <a:rPr lang="en-US" dirty="0" smtClean="0"/>
              <a:t> Commons</a:t>
            </a:r>
          </a:p>
          <a:p>
            <a:pPr lvl="1"/>
            <a:r>
              <a:rPr lang="en-US" dirty="0" smtClean="0"/>
              <a:t>After login, the option to download a token appears under your username in the upper right</a:t>
            </a:r>
          </a:p>
          <a:p>
            <a:pPr lvl="1"/>
            <a:r>
              <a:rPr lang="en-US" dirty="0" smtClean="0"/>
              <a:t>Provided using the X-</a:t>
            </a:r>
            <a:r>
              <a:rPr lang="en-US" dirty="0" err="1" smtClean="0"/>
              <a:t>Auth</a:t>
            </a:r>
            <a:r>
              <a:rPr lang="en-US" dirty="0" smtClean="0"/>
              <a:t>-Token header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GDC API: Token-Based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" y="3924313"/>
            <a:ext cx="3969073" cy="2702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324273" y="6423522"/>
            <a:ext cx="2253343" cy="340519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eRA Commons Login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49812" y="5937070"/>
            <a:ext cx="2768600" cy="340519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GDC Token</a:t>
            </a:r>
            <a:endParaRPr lang="en-US" sz="1400" b="1" dirty="0">
              <a:solidFill>
                <a:schemeClr val="dk1"/>
              </a:solidFill>
            </a:endParaRPr>
          </a:p>
        </p:txBody>
      </p:sp>
      <p:pic>
        <p:nvPicPr>
          <p:cNvPr id="6" name="Picture 5" descr="Screen Shot 2015-08-09 at 6.58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19" y="4634894"/>
            <a:ext cx="3806192" cy="10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9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650898"/>
            <a:ext cx="4068847" cy="4025900"/>
          </a:xfrm>
        </p:spPr>
        <p:txBody>
          <a:bodyPr/>
          <a:lstStyle/>
          <a:p>
            <a:r>
              <a:rPr lang="en-US" dirty="0" smtClean="0"/>
              <a:t>Utilizes </a:t>
            </a:r>
            <a:r>
              <a:rPr lang="en-US" dirty="0" err="1" smtClean="0"/>
              <a:t>ElasticSearch</a:t>
            </a:r>
            <a:r>
              <a:rPr lang="en-US" dirty="0" smtClean="0"/>
              <a:t> to provide an indexed view of the GDC data model</a:t>
            </a:r>
          </a:p>
          <a:p>
            <a:pPr lvl="1"/>
            <a:r>
              <a:rPr lang="en-US" dirty="0" smtClean="0"/>
              <a:t>For each </a:t>
            </a:r>
            <a:r>
              <a:rPr lang="en-US" dirty="0" smtClean="0"/>
              <a:t>endpoint </a:t>
            </a:r>
            <a:r>
              <a:rPr lang="en-US" dirty="0" smtClean="0"/>
              <a:t>type, a walk is done on the graph to create a nested JSON document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smtClean="0"/>
              <a:t>endpoint </a:t>
            </a:r>
            <a:r>
              <a:rPr lang="en-US" dirty="0" smtClean="0"/>
              <a:t>has a “_mapping” function for obtaining the current document structure, including query fields and their types</a:t>
            </a:r>
          </a:p>
          <a:p>
            <a:pPr lvl="1"/>
            <a:r>
              <a:rPr lang="en-US" sz="1400" dirty="0">
                <a:hlinkClick r:id="rId2"/>
              </a:rPr>
              <a:t>https://</a:t>
            </a:r>
            <a:r>
              <a:rPr lang="en-US" sz="1400" dirty="0" err="1">
                <a:hlinkClick r:id="rId2"/>
              </a:rPr>
              <a:t>gdc-api.nci.nih.gov</a:t>
            </a:r>
            <a:r>
              <a:rPr lang="en-US" sz="1400" dirty="0">
                <a:hlinkClick r:id="rId2"/>
              </a:rPr>
              <a:t>/projects/_mapping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GDC API: </a:t>
            </a:r>
            <a:r>
              <a:rPr lang="en-US" dirty="0" smtClean="0"/>
              <a:t>Search and Retrieval Endpoints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Screen Shot 2015-08-09 at 7.14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99" y="1489519"/>
            <a:ext cx="3893229" cy="52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03439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394038"/>
            <a:ext cx="8229600" cy="4282760"/>
          </a:xfrm>
        </p:spPr>
        <p:txBody>
          <a:bodyPr/>
          <a:lstStyle/>
          <a:p>
            <a:r>
              <a:rPr lang="en-US" dirty="0" smtClean="0"/>
              <a:t>Direct API querying </a:t>
            </a:r>
            <a:r>
              <a:rPr lang="en-US" dirty="0"/>
              <a:t>is </a:t>
            </a:r>
            <a:r>
              <a:rPr lang="en-US" dirty="0" smtClean="0"/>
              <a:t>done by using the “</a:t>
            </a:r>
            <a:r>
              <a:rPr lang="en-US" dirty="0"/>
              <a:t>filter” </a:t>
            </a:r>
            <a:r>
              <a:rPr lang="en-US" dirty="0" smtClean="0"/>
              <a:t>parameter</a:t>
            </a:r>
          </a:p>
          <a:p>
            <a:r>
              <a:rPr lang="en-US" dirty="0" smtClean="0"/>
              <a:t>Portal provides ‘GQL’, a more human friendly syntax that gets translated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GDC API: Query by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245" y="2091058"/>
            <a:ext cx="331680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Single Field Example:</a:t>
            </a:r>
          </a:p>
          <a:p>
            <a:r>
              <a:rPr lang="en-US" sz="1100" dirty="0" smtClean="0">
                <a:latin typeface="Courier"/>
                <a:cs typeface="Courier"/>
              </a:rPr>
              <a:t>{"</a:t>
            </a:r>
            <a:r>
              <a:rPr lang="en-US" sz="1100" dirty="0">
                <a:latin typeface="Courier"/>
                <a:cs typeface="Courier"/>
              </a:rPr>
              <a:t>op": "=",</a:t>
            </a:r>
          </a:p>
          <a:p>
            <a:r>
              <a:rPr lang="en-US" sz="1100" dirty="0">
                <a:latin typeface="Courier"/>
                <a:cs typeface="Courier"/>
              </a:rPr>
              <a:t>  "content": {</a:t>
            </a:r>
          </a:p>
          <a:p>
            <a:r>
              <a:rPr lang="en-US" sz="1100" dirty="0">
                <a:latin typeface="Courier"/>
                <a:cs typeface="Courier"/>
              </a:rPr>
              <a:t>    "field": "</a:t>
            </a:r>
            <a:r>
              <a:rPr lang="en-US" sz="1100" dirty="0" err="1">
                <a:latin typeface="Courier"/>
                <a:cs typeface="Courier"/>
              </a:rPr>
              <a:t>cases.clinical.gender</a:t>
            </a:r>
            <a:r>
              <a:rPr lang="en-US" sz="1100" dirty="0">
                <a:latin typeface="Courier"/>
                <a:cs typeface="Courier"/>
              </a:rPr>
              <a:t>",</a:t>
            </a:r>
          </a:p>
          <a:p>
            <a:r>
              <a:rPr lang="en-US" sz="1100" dirty="0">
                <a:latin typeface="Courier"/>
                <a:cs typeface="Courier"/>
              </a:rPr>
              <a:t>    "value": ["male"]</a:t>
            </a:r>
          </a:p>
          <a:p>
            <a:r>
              <a:rPr lang="en-US" sz="1100" dirty="0">
                <a:latin typeface="Courier"/>
                <a:cs typeface="Courier"/>
              </a:rPr>
              <a:t>  }</a:t>
            </a:r>
          </a:p>
          <a:p>
            <a:r>
              <a:rPr lang="en-US" sz="1100" dirty="0" smtClean="0">
                <a:latin typeface="Courier"/>
                <a:cs typeface="Courier"/>
              </a:rPr>
              <a:t>}</a:t>
            </a:r>
          </a:p>
          <a:p>
            <a:endParaRPr lang="en-US" sz="1100" dirty="0" smtClean="0">
              <a:latin typeface="Courier"/>
              <a:cs typeface="Courier"/>
            </a:endParaRPr>
          </a:p>
          <a:p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2367" y="2091057"/>
            <a:ext cx="3824716" cy="3354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Multi Field Example</a:t>
            </a:r>
          </a:p>
          <a:p>
            <a:r>
              <a:rPr lang="en-US" sz="1100" dirty="0" smtClean="0">
                <a:latin typeface="Courier"/>
                <a:cs typeface="Courier"/>
              </a:rPr>
              <a:t>{"</a:t>
            </a:r>
            <a:r>
              <a:rPr lang="en-US" sz="1100" dirty="0">
                <a:latin typeface="Courier"/>
                <a:cs typeface="Courier"/>
              </a:rPr>
              <a:t>op": "and",</a:t>
            </a:r>
          </a:p>
          <a:p>
            <a:r>
              <a:rPr lang="en-US" sz="1100" dirty="0">
                <a:latin typeface="Courier"/>
                <a:cs typeface="Courier"/>
              </a:rPr>
              <a:t>  "content": [</a:t>
            </a:r>
          </a:p>
          <a:p>
            <a:r>
              <a:rPr lang="en-US" sz="1100" dirty="0">
                <a:latin typeface="Courier"/>
                <a:cs typeface="Courier"/>
              </a:rPr>
              <a:t>    {</a:t>
            </a:r>
          </a:p>
          <a:p>
            <a:r>
              <a:rPr lang="en-US" sz="1100" dirty="0">
                <a:latin typeface="Courier"/>
                <a:cs typeface="Courier"/>
              </a:rPr>
              <a:t>      "op": "=",</a:t>
            </a:r>
          </a:p>
          <a:p>
            <a:r>
              <a:rPr lang="en-US" sz="1100" dirty="0">
                <a:latin typeface="Courier"/>
                <a:cs typeface="Courier"/>
              </a:rPr>
              <a:t>      "content": {</a:t>
            </a:r>
          </a:p>
          <a:p>
            <a:r>
              <a:rPr lang="en-US" sz="1100" dirty="0">
                <a:latin typeface="Courier"/>
                <a:cs typeface="Courier"/>
              </a:rPr>
              <a:t>        "field": "</a:t>
            </a:r>
            <a:r>
              <a:rPr lang="en-US" sz="1100" dirty="0" err="1">
                <a:latin typeface="Courier"/>
                <a:cs typeface="Courier"/>
              </a:rPr>
              <a:t>cases.clinical.gender</a:t>
            </a:r>
            <a:r>
              <a:rPr lang="en-US" sz="1100" dirty="0">
                <a:latin typeface="Courier"/>
                <a:cs typeface="Courier"/>
              </a:rPr>
              <a:t>",</a:t>
            </a:r>
          </a:p>
          <a:p>
            <a:r>
              <a:rPr lang="en-US" sz="1100" dirty="0">
                <a:latin typeface="Courier"/>
                <a:cs typeface="Courier"/>
              </a:rPr>
              <a:t>        "value": "female"</a:t>
            </a:r>
          </a:p>
          <a:p>
            <a:r>
              <a:rPr lang="en-US" sz="1100" dirty="0">
                <a:latin typeface="Courier"/>
                <a:cs typeface="Courier"/>
              </a:rPr>
              <a:t>      }</a:t>
            </a:r>
          </a:p>
          <a:p>
            <a:r>
              <a:rPr lang="en-US" sz="1100" dirty="0">
                <a:latin typeface="Courier"/>
                <a:cs typeface="Courier"/>
              </a:rPr>
              <a:t>    },</a:t>
            </a:r>
          </a:p>
          <a:p>
            <a:r>
              <a:rPr lang="en-US" sz="1100" dirty="0">
                <a:latin typeface="Courier"/>
                <a:cs typeface="Courier"/>
              </a:rPr>
              <a:t>    {</a:t>
            </a:r>
          </a:p>
          <a:p>
            <a:r>
              <a:rPr lang="en-US" sz="1100" dirty="0">
                <a:latin typeface="Courier"/>
                <a:cs typeface="Courier"/>
              </a:rPr>
              <a:t>      "op": "=",</a:t>
            </a:r>
          </a:p>
          <a:p>
            <a:r>
              <a:rPr lang="en-US" sz="1100" dirty="0">
                <a:latin typeface="Courier"/>
                <a:cs typeface="Courier"/>
              </a:rPr>
              <a:t>      "content": {</a:t>
            </a:r>
          </a:p>
          <a:p>
            <a:r>
              <a:rPr lang="en-US" sz="1100" dirty="0">
                <a:latin typeface="Courier"/>
                <a:cs typeface="Courier"/>
              </a:rPr>
              <a:t>        "field": "</a:t>
            </a:r>
            <a:r>
              <a:rPr lang="en-US" sz="1100" dirty="0" err="1">
                <a:latin typeface="Courier"/>
                <a:cs typeface="Courier"/>
              </a:rPr>
              <a:t>files.platform</a:t>
            </a:r>
            <a:r>
              <a:rPr lang="en-US" sz="1100" dirty="0">
                <a:latin typeface="Courier"/>
                <a:cs typeface="Courier"/>
              </a:rPr>
              <a:t>",</a:t>
            </a:r>
          </a:p>
          <a:p>
            <a:r>
              <a:rPr lang="en-US" sz="1100" dirty="0">
                <a:latin typeface="Courier"/>
                <a:cs typeface="Courier"/>
              </a:rPr>
              <a:t>        "value": "</a:t>
            </a:r>
            <a:r>
              <a:rPr lang="en-US" sz="1100" dirty="0" err="1">
                <a:latin typeface="Courier"/>
                <a:cs typeface="Courier"/>
              </a:rPr>
              <a:t>Affymetrix</a:t>
            </a:r>
            <a:r>
              <a:rPr lang="en-US" sz="1100" dirty="0">
                <a:latin typeface="Courier"/>
                <a:cs typeface="Courier"/>
              </a:rPr>
              <a:t> SNP Array 6.0"</a:t>
            </a:r>
          </a:p>
          <a:p>
            <a:r>
              <a:rPr lang="en-US" sz="1100" dirty="0">
                <a:latin typeface="Courier"/>
                <a:cs typeface="Courier"/>
              </a:rPr>
              <a:t>      }</a:t>
            </a:r>
          </a:p>
          <a:p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r>
              <a:rPr lang="en-US" sz="1100" dirty="0">
                <a:latin typeface="Courier"/>
                <a:cs typeface="Courier"/>
              </a:rPr>
              <a:t>  ]</a:t>
            </a:r>
          </a:p>
          <a:p>
            <a:r>
              <a:rPr lang="en-US" sz="1100" dirty="0">
                <a:latin typeface="Courier"/>
                <a:cs typeface="Courier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586" y="5525183"/>
            <a:ext cx="84622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The full URL:</a:t>
            </a:r>
          </a:p>
          <a:p>
            <a:r>
              <a:rPr lang="en-US" sz="1400" dirty="0" smtClean="0">
                <a:latin typeface="Arial"/>
                <a:cs typeface="Arial"/>
                <a:hlinkClick r:id="rId2"/>
              </a:rPr>
              <a:t>https</a:t>
            </a:r>
            <a:r>
              <a:rPr lang="en-US" sz="1400" dirty="0">
                <a:latin typeface="Arial"/>
                <a:cs typeface="Arial"/>
                <a:hlinkClick r:id="rId2"/>
              </a:rPr>
              <a:t>://gdc-api.nci.nih.gov/files?filters={"op":"=","content":{"field":"cases.clinical.gender","value":["male</a:t>
            </a:r>
            <a:r>
              <a:rPr lang="en-US" sz="1400" dirty="0">
                <a:latin typeface="Arial"/>
                <a:cs typeface="Arial"/>
              </a:rPr>
              <a:t>"]}</a:t>
            </a:r>
            <a:r>
              <a:rPr lang="en-US" sz="1400" dirty="0" smtClean="0">
                <a:latin typeface="Arial"/>
                <a:cs typeface="Arial"/>
              </a:rPr>
              <a:t>}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b="1" dirty="0">
                <a:latin typeface="Arial"/>
                <a:cs typeface="Arial"/>
              </a:rPr>
              <a:t>Single field operators: </a:t>
            </a:r>
            <a:r>
              <a:rPr lang="en-US" sz="1400" dirty="0">
                <a:latin typeface="Arial"/>
                <a:cs typeface="Arial"/>
              </a:rPr>
              <a:t>=, != , &lt;, &lt;=, =, &gt;, &gt;=, in, is, not, range, </a:t>
            </a:r>
            <a:r>
              <a:rPr lang="en-US" sz="1400" dirty="0" smtClean="0">
                <a:latin typeface="Arial"/>
                <a:cs typeface="Arial"/>
              </a:rPr>
              <a:t>exclude</a:t>
            </a:r>
          </a:p>
          <a:p>
            <a:r>
              <a:rPr lang="en-US" sz="1400" b="1" dirty="0" smtClean="0">
                <a:latin typeface="Arial"/>
                <a:cs typeface="Arial"/>
              </a:rPr>
              <a:t>Multi field operators: </a:t>
            </a:r>
            <a:r>
              <a:rPr lang="en-US" sz="1400" dirty="0" smtClean="0">
                <a:latin typeface="Arial"/>
                <a:cs typeface="Arial"/>
              </a:rPr>
              <a:t>and, or</a:t>
            </a:r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260782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All of the entity endpoints take the same query string parameters:</a:t>
            </a:r>
          </a:p>
          <a:p>
            <a:pPr lvl="1"/>
            <a:r>
              <a:rPr lang="en-US" i="1" dirty="0" smtClean="0"/>
              <a:t>Facets</a:t>
            </a:r>
            <a:r>
              <a:rPr lang="en-US" dirty="0" smtClean="0"/>
              <a:t>, specify for which fields to include a document count</a:t>
            </a:r>
          </a:p>
          <a:p>
            <a:pPr lvl="1"/>
            <a:r>
              <a:rPr lang="en-US" i="1" dirty="0" smtClean="0"/>
              <a:t>Fields</a:t>
            </a:r>
            <a:r>
              <a:rPr lang="en-US" dirty="0" smtClean="0"/>
              <a:t>, specify which fields to include the response, _mapping will report the defaults if none are specified</a:t>
            </a:r>
          </a:p>
          <a:p>
            <a:pPr lvl="1"/>
            <a:r>
              <a:rPr lang="en-US" i="1" dirty="0" smtClean="0"/>
              <a:t>Filters</a:t>
            </a:r>
            <a:r>
              <a:rPr lang="en-US" dirty="0" smtClean="0"/>
              <a:t>, as described on previous slide</a:t>
            </a:r>
          </a:p>
          <a:p>
            <a:pPr lvl="1"/>
            <a:r>
              <a:rPr lang="en-US" i="1" dirty="0" smtClean="0"/>
              <a:t>From</a:t>
            </a:r>
            <a:r>
              <a:rPr lang="en-US" dirty="0" smtClean="0"/>
              <a:t>, specify the first record to return for pagination</a:t>
            </a:r>
          </a:p>
          <a:p>
            <a:pPr lvl="1"/>
            <a:r>
              <a:rPr lang="en-US" i="1" dirty="0" smtClean="0"/>
              <a:t>Size</a:t>
            </a:r>
            <a:r>
              <a:rPr lang="en-US" dirty="0" smtClean="0"/>
              <a:t>, number of results to return</a:t>
            </a:r>
          </a:p>
          <a:p>
            <a:pPr lvl="1"/>
            <a:r>
              <a:rPr lang="en-US" i="1" dirty="0" smtClean="0"/>
              <a:t>Sort</a:t>
            </a:r>
            <a:r>
              <a:rPr lang="en-US" dirty="0" smtClean="0"/>
              <a:t>, specify a field to sort by</a:t>
            </a:r>
          </a:p>
          <a:p>
            <a:pPr lvl="1"/>
            <a:r>
              <a:rPr lang="en-US" i="1" dirty="0" smtClean="0"/>
              <a:t>Pretty</a:t>
            </a:r>
            <a:r>
              <a:rPr lang="en-US" dirty="0" smtClean="0"/>
              <a:t>, prettify JSON response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GDC API: </a:t>
            </a:r>
            <a:r>
              <a:rPr lang="en-US" dirty="0" smtClean="0"/>
              <a:t>Search and </a:t>
            </a:r>
            <a:r>
              <a:rPr lang="en-US" dirty="0" smtClean="0"/>
              <a:t>Retrieval Endpoint </a:t>
            </a:r>
            <a:r>
              <a:rPr lang="en-US" dirty="0" smtClean="0"/>
              <a:t>Parameters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83423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389647"/>
            <a:ext cx="8229600" cy="1923582"/>
          </a:xfrm>
        </p:spPr>
        <p:txBody>
          <a:bodyPr/>
          <a:lstStyle/>
          <a:p>
            <a:r>
              <a:rPr lang="en-US" dirty="0" smtClean="0"/>
              <a:t>List projects or retrieve details about a specific project</a:t>
            </a:r>
          </a:p>
          <a:p>
            <a:r>
              <a:rPr lang="en-US" dirty="0"/>
              <a:t>R</a:t>
            </a:r>
            <a:r>
              <a:rPr lang="en-US" dirty="0" smtClean="0"/>
              <a:t>etrieve a list of projects</a:t>
            </a:r>
          </a:p>
          <a:p>
            <a:pPr lvl="1"/>
            <a:r>
              <a:rPr lang="en-US" dirty="0"/>
              <a:t>Example</a:t>
            </a:r>
            <a:r>
              <a:rPr lang="en-US" dirty="0" smtClean="0"/>
              <a:t>: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://gdc-api.nci.nih.gov/projects?fields=project_id,primary_site&amp;facets=primary_site&amp;pretty=</a:t>
            </a:r>
            <a:r>
              <a:rPr lang="en-US" sz="1200" dirty="0" smtClean="0">
                <a:hlinkClick r:id="rId2"/>
              </a:rPr>
              <a:t>true</a:t>
            </a:r>
            <a:endParaRPr lang="en-US" sz="1200" dirty="0" smtClean="0"/>
          </a:p>
          <a:p>
            <a:pPr lvl="1"/>
            <a:r>
              <a:rPr lang="en-US" dirty="0" smtClean="0"/>
              <a:t>Retrieve project-specific details</a:t>
            </a:r>
          </a:p>
          <a:p>
            <a:pPr lvl="1"/>
            <a:r>
              <a:rPr lang="en-US" dirty="0" smtClean="0"/>
              <a:t>Example: </a:t>
            </a:r>
            <a:r>
              <a:rPr lang="en-US" sz="1200" dirty="0">
                <a:hlinkClick r:id="rId3"/>
              </a:rPr>
              <a:t>https://gdc-api.nci.nih.gov/projects/TCGA-BRCA?fields=name,summary.case_count&amp;pretty=</a:t>
            </a:r>
            <a:r>
              <a:rPr lang="en-US" sz="1200" dirty="0" smtClean="0">
                <a:hlinkClick r:id="rId3"/>
              </a:rPr>
              <a:t>true</a:t>
            </a:r>
            <a:endParaRPr lang="en-US" sz="1200" dirty="0" smtClean="0"/>
          </a:p>
          <a:p>
            <a:pPr marL="284162" lvl="1" indent="0">
              <a:buNone/>
            </a:pPr>
            <a:endParaRPr lang="en-US" sz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GDC API: Sample </a:t>
            </a:r>
            <a:r>
              <a:rPr lang="en-US" dirty="0" smtClean="0"/>
              <a:t>Call </a:t>
            </a:r>
            <a:r>
              <a:rPr lang="en-US" dirty="0" smtClean="0"/>
              <a:t>(projects endpoint)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E3A5F3-91E1-F546-933C-BD40149A15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07621" y="3108273"/>
            <a:ext cx="2778777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{</a:t>
            </a:r>
          </a:p>
          <a:p>
            <a:r>
              <a:rPr lang="en-US" sz="1050" dirty="0"/>
              <a:t>  "data": {</a:t>
            </a:r>
          </a:p>
          <a:p>
            <a:r>
              <a:rPr lang="en-US" sz="1050" dirty="0"/>
              <a:t>    "name": "Breast Invasive Carcinoma", </a:t>
            </a:r>
          </a:p>
          <a:p>
            <a:r>
              <a:rPr lang="en-US" sz="1050" dirty="0"/>
              <a:t>    "summary": {</a:t>
            </a:r>
          </a:p>
          <a:p>
            <a:r>
              <a:rPr lang="en-US" sz="1050" dirty="0"/>
              <a:t>      "</a:t>
            </a:r>
            <a:r>
              <a:rPr lang="en-US" sz="1050" dirty="0" err="1"/>
              <a:t>case_count</a:t>
            </a:r>
            <a:r>
              <a:rPr lang="en-US" sz="1050" dirty="0"/>
              <a:t>": 1101</a:t>
            </a:r>
          </a:p>
          <a:p>
            <a:r>
              <a:rPr lang="en-US" sz="1050" dirty="0"/>
              <a:t>    }</a:t>
            </a:r>
          </a:p>
          <a:p>
            <a:r>
              <a:rPr lang="en-US" sz="1050" dirty="0"/>
              <a:t>  }, </a:t>
            </a:r>
          </a:p>
          <a:p>
            <a:r>
              <a:rPr lang="en-US" sz="1050" dirty="0"/>
              <a:t>  "warnings": {}</a:t>
            </a:r>
          </a:p>
          <a:p>
            <a:r>
              <a:rPr lang="en-US" sz="1050" dirty="0"/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430" y="2967063"/>
            <a:ext cx="4674965" cy="34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{</a:t>
            </a:r>
          </a:p>
          <a:p>
            <a:r>
              <a:rPr lang="en-US" sz="1050" dirty="0" smtClean="0"/>
              <a:t>  "</a:t>
            </a:r>
            <a:r>
              <a:rPr lang="en-US" sz="1050" dirty="0"/>
              <a:t>data": {</a:t>
            </a:r>
          </a:p>
          <a:p>
            <a:r>
              <a:rPr lang="en-US" sz="1050" dirty="0" smtClean="0"/>
              <a:t>    "</a:t>
            </a:r>
            <a:r>
              <a:rPr lang="en-US" sz="1050" dirty="0"/>
              <a:t>hits": [</a:t>
            </a:r>
          </a:p>
          <a:p>
            <a:r>
              <a:rPr lang="en-US" sz="1050" dirty="0" smtClean="0"/>
              <a:t>       {"</a:t>
            </a:r>
            <a:r>
              <a:rPr lang="en-US" sz="1050" dirty="0" err="1"/>
              <a:t>project_id</a:t>
            </a:r>
            <a:r>
              <a:rPr lang="en-US" sz="1050" dirty="0"/>
              <a:t>": "TCGA-</a:t>
            </a:r>
            <a:r>
              <a:rPr lang="en-US" sz="1050" dirty="0" smtClean="0"/>
              <a:t>SKCM”,"</a:t>
            </a:r>
            <a:r>
              <a:rPr lang="en-US" sz="1050" dirty="0" err="1"/>
              <a:t>primary_site</a:t>
            </a:r>
            <a:r>
              <a:rPr lang="en-US" sz="1050" dirty="0"/>
              <a:t>": "</a:t>
            </a:r>
            <a:r>
              <a:rPr lang="en-US" sz="1050" dirty="0" smtClean="0"/>
              <a:t>Skin”}</a:t>
            </a:r>
          </a:p>
          <a:p>
            <a:r>
              <a:rPr lang="en-US" sz="1050" dirty="0"/>
              <a:t>       </a:t>
            </a:r>
            <a:r>
              <a:rPr lang="en-US" sz="1050" dirty="0" smtClean="0"/>
              <a:t>, {"</a:t>
            </a:r>
            <a:r>
              <a:rPr lang="en-US" sz="1050" dirty="0" err="1"/>
              <a:t>project_id</a:t>
            </a:r>
            <a:r>
              <a:rPr lang="en-US" sz="1050" dirty="0"/>
              <a:t>": "TCGA-</a:t>
            </a:r>
            <a:r>
              <a:rPr lang="en-US" sz="1050" dirty="0" smtClean="0"/>
              <a:t>PCPG”,"</a:t>
            </a:r>
            <a:r>
              <a:rPr lang="en-US" sz="1050" dirty="0" err="1"/>
              <a:t>primary_site</a:t>
            </a:r>
            <a:r>
              <a:rPr lang="en-US" sz="1050" dirty="0"/>
              <a:t>": "Nervous </a:t>
            </a:r>
            <a:r>
              <a:rPr lang="en-US" sz="1050" dirty="0" smtClean="0"/>
              <a:t>System”}</a:t>
            </a:r>
            <a:endParaRPr lang="en-US" sz="1050" dirty="0"/>
          </a:p>
          <a:p>
            <a:r>
              <a:rPr lang="en-US" sz="1050" dirty="0"/>
              <a:t> </a:t>
            </a:r>
            <a:r>
              <a:rPr lang="en-US" sz="1050" dirty="0" smtClean="0"/>
              <a:t>      , {"</a:t>
            </a:r>
            <a:r>
              <a:rPr lang="en-US" sz="1050" dirty="0" err="1"/>
              <a:t>project_id</a:t>
            </a:r>
            <a:r>
              <a:rPr lang="en-US" sz="1050" dirty="0"/>
              <a:t>": "TCGA-</a:t>
            </a:r>
            <a:r>
              <a:rPr lang="en-US" sz="1050" dirty="0" smtClean="0"/>
              <a:t>LAML”,"</a:t>
            </a:r>
            <a:r>
              <a:rPr lang="en-US" sz="1050" dirty="0" err="1"/>
              <a:t>primary_site</a:t>
            </a:r>
            <a:r>
              <a:rPr lang="en-US" sz="1050" dirty="0"/>
              <a:t>": "</a:t>
            </a:r>
            <a:r>
              <a:rPr lang="en-US" sz="1050" dirty="0" smtClean="0"/>
              <a:t>Blood”}</a:t>
            </a:r>
            <a:endParaRPr lang="en-US" sz="1050" dirty="0"/>
          </a:p>
          <a:p>
            <a:r>
              <a:rPr lang="en-US" sz="1050" dirty="0" smtClean="0"/>
              <a:t>       , {"</a:t>
            </a:r>
            <a:r>
              <a:rPr lang="en-US" sz="1050" dirty="0" err="1"/>
              <a:t>project_id</a:t>
            </a:r>
            <a:r>
              <a:rPr lang="en-US" sz="1050" dirty="0"/>
              <a:t>": "TCGA-</a:t>
            </a:r>
            <a:r>
              <a:rPr lang="en-US" sz="1050" dirty="0" smtClean="0"/>
              <a:t>CNTL”,"</a:t>
            </a:r>
            <a:r>
              <a:rPr lang="en-US" sz="1050" dirty="0" err="1"/>
              <a:t>primary_site</a:t>
            </a:r>
            <a:r>
              <a:rPr lang="en-US" sz="1050" dirty="0"/>
              <a:t>": "Not </a:t>
            </a:r>
            <a:r>
              <a:rPr lang="en-US" sz="1050" dirty="0" smtClean="0"/>
              <a:t>Applicable”}</a:t>
            </a:r>
            <a:endParaRPr lang="en-US" sz="1050" dirty="0"/>
          </a:p>
          <a:p>
            <a:r>
              <a:rPr lang="en-US" sz="1050" dirty="0" smtClean="0"/>
              <a:t>       , {"</a:t>
            </a:r>
            <a:r>
              <a:rPr lang="en-US" sz="1050" dirty="0" err="1"/>
              <a:t>project_id</a:t>
            </a:r>
            <a:r>
              <a:rPr lang="en-US" sz="1050" dirty="0"/>
              <a:t>": "TCGA-</a:t>
            </a:r>
            <a:r>
              <a:rPr lang="en-US" sz="1050" dirty="0" smtClean="0"/>
              <a:t>UVM”,"</a:t>
            </a:r>
            <a:r>
              <a:rPr lang="en-US" sz="1050" dirty="0" err="1"/>
              <a:t>primary_site</a:t>
            </a:r>
            <a:r>
              <a:rPr lang="en-US" sz="1050" dirty="0"/>
              <a:t>": "</a:t>
            </a:r>
            <a:r>
              <a:rPr lang="en-US" sz="1050" dirty="0" smtClean="0"/>
              <a:t>Eye”}</a:t>
            </a:r>
            <a:endParaRPr lang="en-US" sz="1050" dirty="0"/>
          </a:p>
          <a:p>
            <a:r>
              <a:rPr lang="en-US" sz="1050" dirty="0" smtClean="0"/>
              <a:t>       , {"</a:t>
            </a:r>
            <a:r>
              <a:rPr lang="en-US" sz="1050" dirty="0" err="1"/>
              <a:t>project_id</a:t>
            </a:r>
            <a:r>
              <a:rPr lang="en-US" sz="1050" dirty="0"/>
              <a:t>": "TARGET-</a:t>
            </a:r>
            <a:r>
              <a:rPr lang="en-US" sz="1050" dirty="0" smtClean="0"/>
              <a:t>AML”,"</a:t>
            </a:r>
            <a:r>
              <a:rPr lang="en-US" sz="1050" dirty="0" err="1"/>
              <a:t>primary_site</a:t>
            </a:r>
            <a:r>
              <a:rPr lang="en-US" sz="1050" dirty="0"/>
              <a:t>": "</a:t>
            </a:r>
            <a:r>
              <a:rPr lang="en-US" sz="1050" dirty="0" smtClean="0"/>
              <a:t>Blood”}</a:t>
            </a:r>
            <a:endParaRPr lang="en-US" sz="1050" dirty="0"/>
          </a:p>
          <a:p>
            <a:r>
              <a:rPr lang="en-US" sz="1050" dirty="0" smtClean="0"/>
              <a:t>       , {"</a:t>
            </a:r>
            <a:r>
              <a:rPr lang="en-US" sz="1050" dirty="0" err="1"/>
              <a:t>project_id</a:t>
            </a:r>
            <a:r>
              <a:rPr lang="en-US" sz="1050" dirty="0"/>
              <a:t>": "TCGA-</a:t>
            </a:r>
            <a:r>
              <a:rPr lang="en-US" sz="1050" dirty="0" smtClean="0"/>
              <a:t>SARC”,"</a:t>
            </a:r>
            <a:r>
              <a:rPr lang="en-US" sz="1050" dirty="0" err="1"/>
              <a:t>primary_site</a:t>
            </a:r>
            <a:r>
              <a:rPr lang="en-US" sz="1050" dirty="0"/>
              <a:t>": "</a:t>
            </a:r>
            <a:r>
              <a:rPr lang="en-US" sz="1050" dirty="0" err="1" smtClean="0"/>
              <a:t>Mesenchymal</a:t>
            </a:r>
            <a:r>
              <a:rPr lang="en-US" sz="1050" dirty="0" smtClean="0"/>
              <a:t>”}</a:t>
            </a:r>
          </a:p>
          <a:p>
            <a:r>
              <a:rPr lang="en-US" sz="1050" dirty="0" smtClean="0"/>
              <a:t>       , {"</a:t>
            </a:r>
            <a:r>
              <a:rPr lang="en-US" sz="1050" dirty="0" err="1"/>
              <a:t>project_id</a:t>
            </a:r>
            <a:r>
              <a:rPr lang="en-US" sz="1050" dirty="0"/>
              <a:t>": "TCGA-</a:t>
            </a:r>
            <a:r>
              <a:rPr lang="en-US" sz="1050" dirty="0" smtClean="0"/>
              <a:t>LUSC”,"</a:t>
            </a:r>
            <a:r>
              <a:rPr lang="en-US" sz="1050" dirty="0" err="1"/>
              <a:t>primary_site</a:t>
            </a:r>
            <a:r>
              <a:rPr lang="en-US" sz="1050" dirty="0"/>
              <a:t>": "</a:t>
            </a:r>
            <a:r>
              <a:rPr lang="en-US" sz="1050" dirty="0" smtClean="0"/>
              <a:t>Lung”}</a:t>
            </a:r>
            <a:endParaRPr lang="en-US" sz="1050" dirty="0"/>
          </a:p>
          <a:p>
            <a:r>
              <a:rPr lang="en-US" sz="1050" dirty="0" smtClean="0"/>
              <a:t>       , {"</a:t>
            </a:r>
            <a:r>
              <a:rPr lang="en-US" sz="1050" dirty="0" err="1"/>
              <a:t>project_id</a:t>
            </a:r>
            <a:r>
              <a:rPr lang="en-US" sz="1050" dirty="0"/>
              <a:t>": "TARGET-</a:t>
            </a:r>
            <a:r>
              <a:rPr lang="en-US" sz="1050" dirty="0" smtClean="0"/>
              <a:t>NBL”,"</a:t>
            </a:r>
            <a:r>
              <a:rPr lang="en-US" sz="1050" dirty="0" err="1"/>
              <a:t>primary_site</a:t>
            </a:r>
            <a:r>
              <a:rPr lang="en-US" sz="1050" dirty="0"/>
              <a:t>": "Nervous </a:t>
            </a:r>
            <a:r>
              <a:rPr lang="en-US" sz="1050" dirty="0" smtClean="0"/>
              <a:t>System”}</a:t>
            </a:r>
            <a:endParaRPr lang="en-US" sz="1050" dirty="0"/>
          </a:p>
          <a:p>
            <a:r>
              <a:rPr lang="en-US" sz="1050" dirty="0" smtClean="0"/>
              <a:t>       , {"</a:t>
            </a:r>
            <a:r>
              <a:rPr lang="en-US" sz="1050" dirty="0" err="1"/>
              <a:t>project_id</a:t>
            </a:r>
            <a:r>
              <a:rPr lang="en-US" sz="1050" dirty="0"/>
              <a:t>": "TCGA-</a:t>
            </a:r>
            <a:r>
              <a:rPr lang="en-US" sz="1050" dirty="0" smtClean="0"/>
              <a:t>PAAD”,"</a:t>
            </a:r>
            <a:r>
              <a:rPr lang="en-US" sz="1050" dirty="0" err="1"/>
              <a:t>primary_site</a:t>
            </a:r>
            <a:r>
              <a:rPr lang="en-US" sz="1050" dirty="0"/>
              <a:t>": "</a:t>
            </a:r>
            <a:r>
              <a:rPr lang="en-US" sz="1050" dirty="0" smtClean="0"/>
              <a:t>Pancreas”}</a:t>
            </a:r>
            <a:endParaRPr lang="en-US" sz="1050" dirty="0"/>
          </a:p>
          <a:p>
            <a:r>
              <a:rPr lang="en-US" sz="1050" dirty="0"/>
              <a:t>] , </a:t>
            </a:r>
          </a:p>
          <a:p>
            <a:r>
              <a:rPr lang="en-US" sz="1050" dirty="0"/>
              <a:t>    "aggregations": {</a:t>
            </a:r>
          </a:p>
          <a:p>
            <a:r>
              <a:rPr lang="en-US" sz="1050" dirty="0"/>
              <a:t>      "</a:t>
            </a:r>
            <a:r>
              <a:rPr lang="en-US" sz="1050" dirty="0" err="1"/>
              <a:t>primary_site</a:t>
            </a:r>
            <a:r>
              <a:rPr lang="en-US" sz="1050" dirty="0"/>
              <a:t>": {</a:t>
            </a:r>
          </a:p>
          <a:p>
            <a:r>
              <a:rPr lang="en-US" sz="1050" dirty="0"/>
              <a:t>        "buckets": [</a:t>
            </a:r>
          </a:p>
          <a:p>
            <a:r>
              <a:rPr lang="en-US" sz="1050" dirty="0"/>
              <a:t>          </a:t>
            </a:r>
            <a:r>
              <a:rPr lang="en-US" sz="1050" dirty="0" smtClean="0"/>
              <a:t>{"</a:t>
            </a:r>
            <a:r>
              <a:rPr lang="en-US" sz="1050" dirty="0"/>
              <a:t>key": "Blood", </a:t>
            </a:r>
            <a:r>
              <a:rPr lang="en-US" sz="1050" dirty="0" err="1" smtClean="0"/>
              <a:t>doc_count</a:t>
            </a:r>
            <a:r>
              <a:rPr lang="en-US" sz="1050" dirty="0"/>
              <a:t>": </a:t>
            </a:r>
            <a:r>
              <a:rPr lang="en-US" sz="1050" dirty="0" smtClean="0"/>
              <a:t>6}</a:t>
            </a:r>
            <a:r>
              <a:rPr lang="en-US" sz="1050" dirty="0"/>
              <a:t>, </a:t>
            </a:r>
          </a:p>
          <a:p>
            <a:r>
              <a:rPr lang="en-US" sz="1050" dirty="0"/>
              <a:t>          </a:t>
            </a:r>
            <a:r>
              <a:rPr lang="en-US" sz="1050" dirty="0" smtClean="0"/>
              <a:t>{"</a:t>
            </a:r>
            <a:r>
              <a:rPr lang="en-US" sz="1050" dirty="0"/>
              <a:t>key": "Kidney", </a:t>
            </a:r>
            <a:r>
              <a:rPr lang="en-US" sz="1050" dirty="0" smtClean="0"/>
              <a:t>"</a:t>
            </a:r>
            <a:r>
              <a:rPr lang="en-US" sz="1050" dirty="0" err="1"/>
              <a:t>doc_count</a:t>
            </a:r>
            <a:r>
              <a:rPr lang="en-US" sz="1050" dirty="0"/>
              <a:t>": </a:t>
            </a:r>
            <a:r>
              <a:rPr lang="en-US" sz="1050" dirty="0" smtClean="0"/>
              <a:t>6}</a:t>
            </a:r>
            <a:r>
              <a:rPr lang="en-US" sz="1050" dirty="0"/>
              <a:t>, </a:t>
            </a:r>
          </a:p>
          <a:p>
            <a:r>
              <a:rPr lang="en-US" sz="1000" i="1" dirty="0" smtClean="0"/>
              <a:t>          // Portion remove for readability</a:t>
            </a:r>
            <a:endParaRPr lang="it-IT" sz="1000" i="1" dirty="0"/>
          </a:p>
          <a:p>
            <a:r>
              <a:rPr lang="it-IT" sz="1050" dirty="0" smtClean="0"/>
              <a:t>}}}</a:t>
            </a:r>
            <a:endParaRPr lang="en-US" sz="1050" dirty="0"/>
          </a:p>
        </p:txBody>
      </p:sp>
      <p:sp>
        <p:nvSpPr>
          <p:cNvPr id="13" name="Rounded Rectangle 12"/>
          <p:cNvSpPr/>
          <p:nvPr/>
        </p:nvSpPr>
        <p:spPr>
          <a:xfrm>
            <a:off x="5601593" y="4821007"/>
            <a:ext cx="2253343" cy="578882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Retrieving project-specific details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95609" y="6393303"/>
            <a:ext cx="2253343" cy="340519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Retrieving list of projects</a:t>
            </a:r>
            <a:endParaRPr lang="en-US" sz="1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52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A2313-VI_PPT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BB5"/>
      </a:accent1>
      <a:accent2>
        <a:srgbClr val="00457C"/>
      </a:accent2>
      <a:accent3>
        <a:srgbClr val="4C721D"/>
      </a:accent3>
      <a:accent4>
        <a:srgbClr val="46166B"/>
      </a:accent4>
      <a:accent5>
        <a:srgbClr val="8B0F04"/>
      </a:accent5>
      <a:accent6>
        <a:srgbClr val="BB813B"/>
      </a:accent6>
      <a:hlink>
        <a:srgbClr val="4C721D"/>
      </a:hlink>
      <a:folHlink>
        <a:srgbClr val="46166B"/>
      </a:folHlink>
    </a:clrScheme>
    <a:fontScheme name="3_A2313-VI_PP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71" charset="0"/>
            <a:ea typeface="ＭＳ Ｐゴシック" pitchFamily="71" charset="-128"/>
            <a:cs typeface="ＭＳ Ｐゴシック" pitchFamily="7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71" charset="0"/>
            <a:ea typeface="ＭＳ Ｐゴシック" pitchFamily="71" charset="-128"/>
            <a:cs typeface="ＭＳ Ｐゴシック" pitchFamily="71" charset="-128"/>
          </a:defRPr>
        </a:defPPr>
      </a:lstStyle>
    </a:lnDef>
  </a:objectDefaults>
  <a:extraClrSchemeLst>
    <a:extraClrScheme>
      <a:clrScheme name="A2313-VI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313-VI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313-VI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313-VI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313-VI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313-VI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313-VI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313-VI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313-VI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313-VI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313-VI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313-VI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313-VI_PP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BB5"/>
        </a:accent1>
        <a:accent2>
          <a:srgbClr val="ECBE3E"/>
        </a:accent2>
        <a:accent3>
          <a:srgbClr val="FFFFFF"/>
        </a:accent3>
        <a:accent4>
          <a:srgbClr val="000000"/>
        </a:accent4>
        <a:accent5>
          <a:srgbClr val="AABAD7"/>
        </a:accent5>
        <a:accent6>
          <a:srgbClr val="D6AC37"/>
        </a:accent6>
        <a:hlink>
          <a:srgbClr val="0066CC"/>
        </a:hlink>
        <a:folHlink>
          <a:srgbClr val="AAC3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09-895-AUSA_2008_2.ppt</Template>
  <TotalTime>17321</TotalTime>
  <Words>1682</Words>
  <Application>Microsoft Macintosh PowerPoint</Application>
  <PresentationFormat>On-screen Show (4:3)</PresentationFormat>
  <Paragraphs>260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3_A2313-VI_PPT</vt:lpstr>
      <vt:lpstr>\\localhost\Users\zhenyu\github\gdc\hpv\Macintosh HD:Users:zhenyu:Library:Application Support:Box:Box Edit:Documents:34319042873:GDC_Phase_2_Level1CoreDataImport_Report-LeidosFeedback2_Submitted.docx!OLE_LINK1</vt:lpstr>
      <vt:lpstr>GDC API and Pipelines</vt:lpstr>
      <vt:lpstr>Agenda</vt:lpstr>
      <vt:lpstr>GDC API Overview</vt:lpstr>
      <vt:lpstr>GDC API: Endpoints</vt:lpstr>
      <vt:lpstr>GDC API: Token-Based Authentication</vt:lpstr>
      <vt:lpstr>GDC API: Search and Retrieval Endpoints</vt:lpstr>
      <vt:lpstr>GDC API: Query by Filtering</vt:lpstr>
      <vt:lpstr>GDC API: Search and Retrieval Endpoint Parameters </vt:lpstr>
      <vt:lpstr>GDC API: Sample Call (projects endpoint)</vt:lpstr>
      <vt:lpstr>GDC API: Data Endpoint</vt:lpstr>
      <vt:lpstr>API References</vt:lpstr>
      <vt:lpstr>GDC Alignment Pipeline Overview</vt:lpstr>
      <vt:lpstr>GDC Reference Genome</vt:lpstr>
      <vt:lpstr>BAM Validation and Convert to FASTQ</vt:lpstr>
      <vt:lpstr>Alignment and QC by Read Groups</vt:lpstr>
      <vt:lpstr>QC Metrics</vt:lpstr>
      <vt:lpstr>BAM Merge and Validation</vt:lpstr>
      <vt:lpstr>Pipelines in the Works</vt:lpstr>
      <vt:lpstr>Discussion and Questions?</vt:lpstr>
    </vt:vector>
  </TitlesOfParts>
  <Company>ž退ڔŨ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Trial User</dc:creator>
  <cp:lastModifiedBy>Allison</cp:lastModifiedBy>
  <cp:revision>879</cp:revision>
  <cp:lastPrinted>2012-11-08T21:29:49Z</cp:lastPrinted>
  <dcterms:created xsi:type="dcterms:W3CDTF">2012-10-26T18:51:47Z</dcterms:created>
  <dcterms:modified xsi:type="dcterms:W3CDTF">2015-08-10T02:48:51Z</dcterms:modified>
</cp:coreProperties>
</file>