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83" r:id="rId3"/>
  </p:sldMasterIdLst>
  <p:notesMasterIdLst>
    <p:notesMasterId r:id="rId24"/>
  </p:notesMasterIdLst>
  <p:sldIdLst>
    <p:sldId id="256" r:id="rId4"/>
    <p:sldId id="257" r:id="rId5"/>
    <p:sldId id="283" r:id="rId6"/>
    <p:sldId id="260" r:id="rId7"/>
    <p:sldId id="259" r:id="rId8"/>
    <p:sldId id="261" r:id="rId9"/>
    <p:sldId id="264" r:id="rId10"/>
    <p:sldId id="286" r:id="rId11"/>
    <p:sldId id="455" r:id="rId12"/>
    <p:sldId id="269" r:id="rId13"/>
    <p:sldId id="293" r:id="rId14"/>
    <p:sldId id="456" r:id="rId15"/>
    <p:sldId id="457" r:id="rId16"/>
    <p:sldId id="458" r:id="rId17"/>
    <p:sldId id="461" r:id="rId18"/>
    <p:sldId id="466" r:id="rId19"/>
    <p:sldId id="467" r:id="rId20"/>
    <p:sldId id="262" r:id="rId21"/>
    <p:sldId id="469" r:id="rId22"/>
    <p:sldId id="278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8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68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2BDCC-AB1C-A44E-AA5D-2A5EB8FE2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22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85216">
              <a:lnSpc>
                <a:spcPts val="9600"/>
              </a:lnSpc>
              <a:spcBef>
                <a:spcPts val="200"/>
              </a:spcBef>
              <a:tabLst>
                <a:tab pos="1219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74047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lnSpc>
                <a:spcPts val="1900"/>
              </a:lnSpc>
              <a:tabLst>
                <a:tab pos="1066800" algn="l"/>
              </a:tabLst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975360" y="536448"/>
            <a:ext cx="11054080" cy="2275841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56896" marR="57798" indent="-56896" defTabSz="1170432"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xfrm>
            <a:off x="975360" y="2812288"/>
            <a:ext cx="11054080" cy="6941312"/>
          </a:xfrm>
          <a:prstGeom prst="rect">
            <a:avLst/>
          </a:prstGeom>
        </p:spPr>
        <p:txBody>
          <a:bodyPr lIns="65023" tIns="65023" rIns="65023" bIns="65023" anchor="t">
            <a:noAutofit/>
          </a:bodyPr>
          <a:lstStyle>
            <a:lvl1pPr marL="463269" marR="57798" indent="-423582" defTabSz="1170432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defRPr sz="4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08037" marR="57798" indent="-361950" defTabSz="1170432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4641" marR="57798" indent="-281353" defTabSz="1170432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51432" marR="57798" indent="-290945" defTabSz="1170432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08632" marR="57798" indent="-290945" defTabSz="1170432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89711" y="8892031"/>
            <a:ext cx="368769" cy="352001"/>
          </a:xfrm>
          <a:prstGeom prst="rect">
            <a:avLst/>
          </a:prstGeom>
        </p:spPr>
        <p:txBody>
          <a:bodyPr lIns="65023" tIns="65023" rIns="65023" bIns="65023"/>
          <a:lstStyle>
            <a:lvl1pPr defTabSz="747776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894080" y="1608666"/>
            <a:ext cx="11216640" cy="1413935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1300480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3166533"/>
            <a:ext cx="11216640" cy="4641428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310242" indent="-310242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819150" indent="-36195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1300480">
              <a:lnSpc>
                <a:spcPct val="90000"/>
              </a:lnSpc>
              <a:spcBef>
                <a:spcPts val="14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20252" y="8050592"/>
            <a:ext cx="290468" cy="286896"/>
          </a:xfrm>
          <a:prstGeom prst="rect">
            <a:avLst/>
          </a:prstGeom>
        </p:spPr>
        <p:txBody>
          <a:bodyPr lIns="48767" tIns="48767" rIns="48767" bIns="48767" anchor="ctr"/>
          <a:lstStyle>
            <a:lvl1pPr algn="r" defTabSz="1300480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1267968" y="260096"/>
            <a:ext cx="10468865" cy="24384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585216">
              <a:lnSpc>
                <a:spcPts val="9600"/>
              </a:lnSpc>
              <a:spcBef>
                <a:spcPts val="200"/>
              </a:spcBef>
              <a:tabLst>
                <a:tab pos="1219200" algn="l"/>
              </a:tabLst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idx="1"/>
          </p:nvPr>
        </p:nvSpPr>
        <p:spPr>
          <a:xfrm>
            <a:off x="1267968" y="2763520"/>
            <a:ext cx="10468865" cy="5722113"/>
          </a:xfrm>
          <a:prstGeom prst="rect">
            <a:avLst/>
          </a:prstGeom>
        </p:spPr>
        <p:txBody>
          <a:bodyPr lIns="65023" tIns="65023" rIns="65023" bIns="65023">
            <a:noAutofit/>
          </a:bodyPr>
          <a:lstStyle>
            <a:lvl1pPr marL="816287" indent="-562287" defTabSz="585216">
              <a:lnSpc>
                <a:spcPts val="4800"/>
              </a:lnSpc>
              <a:spcBef>
                <a:spcPts val="2500"/>
              </a:spcBef>
              <a:buSzPct val="171429"/>
              <a:tabLst>
                <a:tab pos="1549400" algn="l"/>
              </a:tabLst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171887" indent="-562287" defTabSz="585216">
              <a:lnSpc>
                <a:spcPts val="4800"/>
              </a:lnSpc>
              <a:spcBef>
                <a:spcPts val="2500"/>
              </a:spcBef>
              <a:buSzPct val="171429"/>
              <a:tabLst>
                <a:tab pos="1993900" algn="l"/>
              </a:tabLst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514787" indent="-562287" defTabSz="585216">
              <a:lnSpc>
                <a:spcPts val="4800"/>
              </a:lnSpc>
              <a:spcBef>
                <a:spcPts val="2500"/>
              </a:spcBef>
              <a:buSzPct val="171429"/>
              <a:tabLst>
                <a:tab pos="2438400" algn="l"/>
              </a:tabLst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1857687" indent="-562287" defTabSz="585216">
              <a:lnSpc>
                <a:spcPts val="4800"/>
              </a:lnSpc>
              <a:spcBef>
                <a:spcPts val="2500"/>
              </a:spcBef>
              <a:buSzPct val="171429"/>
              <a:tabLst>
                <a:tab pos="2882900" algn="l"/>
              </a:tabLst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213287" indent="-562287" defTabSz="585216">
              <a:lnSpc>
                <a:spcPts val="4800"/>
              </a:lnSpc>
              <a:spcBef>
                <a:spcPts val="2500"/>
              </a:spcBef>
              <a:buSzPct val="171429"/>
              <a:tabLst>
                <a:tab pos="3327400" algn="l"/>
              </a:tabLst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74047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lnSpc>
                <a:spcPts val="1900"/>
              </a:lnSpc>
              <a:tabLst>
                <a:tab pos="1066800" algn="l"/>
              </a:tabLst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50056" indent="-450056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885825" indent="-428625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14450" indent="-400050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51660" indent="-480060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08860" indent="-480060" defTabSz="650240">
              <a:spcBef>
                <a:spcPts val="1000"/>
              </a:spcBef>
              <a:buSzPct val="100000"/>
              <a:buFont typeface="Arial"/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580" y="9140083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650238" y="390595"/>
            <a:ext cx="11704324" cy="16256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2275840"/>
            <a:ext cx="11704324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50055" indent="-450055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885824" indent="-428624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14450" indent="-400050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51660" indent="-480059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08860" indent="-480060" defTabSz="650240">
              <a:spcBef>
                <a:spcPts val="1000"/>
              </a:spcBef>
              <a:buSzPct val="100000"/>
              <a:buFont typeface="Arial"/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580" y="9140083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650238" y="390595"/>
            <a:ext cx="11704324" cy="16256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2275840"/>
            <a:ext cx="11704324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50055" indent="-450055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marL="885824" indent="-428624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2pPr>
            <a:lvl3pPr marL="1314450" indent="-400050" defTabSz="650240">
              <a:spcBef>
                <a:spcPts val="1000"/>
              </a:spcBef>
              <a:buSzPct val="100000"/>
              <a:buFont typeface="Arial"/>
              <a:defRPr sz="4200">
                <a:latin typeface="Calibri"/>
                <a:ea typeface="Calibri"/>
                <a:cs typeface="Calibri"/>
                <a:sym typeface="Calibri"/>
              </a:defRPr>
            </a:lvl3pPr>
            <a:lvl4pPr marL="1851660" indent="-480059" defTabSz="650240">
              <a:spcBef>
                <a:spcPts val="1000"/>
              </a:spcBef>
              <a:buSzPct val="100000"/>
              <a:buFont typeface="Arial"/>
              <a:buChar char="–"/>
              <a:defRPr sz="4200">
                <a:latin typeface="Calibri"/>
                <a:ea typeface="Calibri"/>
                <a:cs typeface="Calibri"/>
                <a:sym typeface="Calibri"/>
              </a:defRPr>
            </a:lvl4pPr>
            <a:lvl5pPr marL="2308860" indent="-480060" defTabSz="650240">
              <a:spcBef>
                <a:spcPts val="1000"/>
              </a:spcBef>
              <a:buSzPct val="100000"/>
              <a:buFont typeface="Arial"/>
              <a:buChar char="»"/>
              <a:defRPr sz="4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580" y="9140083"/>
            <a:ext cx="322980" cy="31940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1" cy="2159001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1" cy="6286500"/>
          </a:xfrm>
          <a:prstGeom prst="rect">
            <a:avLst/>
          </a:prstGeom>
        </p:spPr>
        <p:txBody>
          <a:bodyPr/>
          <a:lstStyle>
            <a:lvl1pPr marL="419805" indent="-419805">
              <a:defRPr sz="3400"/>
            </a:lvl1pPr>
            <a:lvl2pPr marL="864305" indent="-419805">
              <a:defRPr sz="3400"/>
            </a:lvl2pPr>
            <a:lvl3pPr marL="1308805" indent="-419805">
              <a:defRPr sz="3400"/>
            </a:lvl3pPr>
            <a:lvl4pPr marL="1753305" indent="-419805">
              <a:defRPr sz="3400"/>
            </a:lvl4pPr>
            <a:lvl5pPr marL="2197805" indent="-419805"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920" y="9251950"/>
            <a:ext cx="340260" cy="3429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871503" y="828609"/>
            <a:ext cx="11261797" cy="1122115"/>
          </a:xfrm>
          <a:prstGeom prst="rect">
            <a:avLst/>
          </a:prstGeom>
        </p:spPr>
        <p:txBody>
          <a:bodyPr lIns="58521" tIns="58521" rIns="58521" bIns="58521" anchor="t"/>
          <a:lstStyle>
            <a:lvl1pPr defTabSz="1170432">
              <a:defRPr sz="5800">
                <a:solidFill>
                  <a:srgbClr val="FFAF0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1406597" y="2908018"/>
            <a:ext cx="10191609" cy="5804748"/>
          </a:xfrm>
          <a:prstGeom prst="rect">
            <a:avLst/>
          </a:prstGeom>
        </p:spPr>
        <p:txBody>
          <a:bodyPr lIns="58521" tIns="58521" rIns="58521" bIns="58521" anchor="t"/>
          <a:lstStyle>
            <a:lvl1pPr marL="476245" indent="-476245" defTabSz="1170432">
              <a:spcBef>
                <a:spcPts val="3000"/>
              </a:spcBef>
              <a:buClr>
                <a:srgbClr val="54638C"/>
              </a:buClr>
              <a:buSzPct val="90000"/>
              <a:buChar char="Ü"/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897970" indent="-509919" defTabSz="1170432">
              <a:spcBef>
                <a:spcPts val="3000"/>
              </a:spcBef>
              <a:buClr>
                <a:srgbClr val="54638C"/>
              </a:buClr>
              <a:buSzPct val="90000"/>
              <a:buChar char="Ü"/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408745" indent="-646753" defTabSz="1170432">
              <a:spcBef>
                <a:spcPts val="3000"/>
              </a:spcBef>
              <a:buClr>
                <a:srgbClr val="54638C"/>
              </a:buClr>
              <a:buSzPct val="90000"/>
              <a:buChar char="Ü"/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3278" indent="-623235" defTabSz="1170432">
              <a:spcBef>
                <a:spcPts val="3000"/>
              </a:spcBef>
              <a:buClr>
                <a:srgbClr val="54638C"/>
              </a:buClr>
              <a:buSzPct val="90000"/>
              <a:buChar char="Ü"/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70737" indent="-646753" defTabSz="1170432">
              <a:spcBef>
                <a:spcPts val="3000"/>
              </a:spcBef>
              <a:buClr>
                <a:srgbClr val="54638C"/>
              </a:buClr>
              <a:buSzPct val="90000"/>
              <a:buChar char="Ü"/>
              <a:defRPr sz="3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1436" y="8986422"/>
            <a:ext cx="383124" cy="396444"/>
          </a:xfrm>
          <a:prstGeom prst="rect">
            <a:avLst/>
          </a:prstGeom>
        </p:spPr>
        <p:txBody>
          <a:bodyPr lIns="58521" tIns="58521" rIns="58521" bIns="58521" anchor="ctr"/>
          <a:lstStyle>
            <a:lvl1pPr algn="r" defTabSz="585216">
              <a:defRPr>
                <a:solidFill>
                  <a:srgbClr val="8D9A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2804" y="2543579"/>
            <a:ext cx="8918644" cy="2984144"/>
          </a:xfrm>
        </p:spPr>
        <p:txBody>
          <a:bodyPr anchor="b">
            <a:noAutofit/>
          </a:bodyPr>
          <a:lstStyle>
            <a:lvl1pPr algn="ct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8567" y="5626709"/>
            <a:ext cx="7287118" cy="1544870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5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049" y="9178149"/>
            <a:ext cx="1715140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325" y="9178149"/>
            <a:ext cx="7491602" cy="57545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03049" y="1058801"/>
            <a:ext cx="11385725" cy="760842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26919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48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27" y="1850824"/>
            <a:ext cx="10253836" cy="4057226"/>
          </a:xfrm>
        </p:spPr>
        <p:txBody>
          <a:bodyPr anchor="b">
            <a:normAutofit/>
          </a:bodyPr>
          <a:lstStyle>
            <a:lvl1pPr algn="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27" y="5996555"/>
            <a:ext cx="10253836" cy="1626061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60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8169" y="9178149"/>
            <a:ext cx="173057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600" y="9178149"/>
            <a:ext cx="7491602" cy="57545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695427" y="2397372"/>
            <a:ext cx="3493347" cy="6269850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96195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0" y="3251199"/>
            <a:ext cx="4744305" cy="509354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0430" y="3251199"/>
            <a:ext cx="4744305" cy="50935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88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0015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0015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85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93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91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512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088" y="975361"/>
            <a:ext cx="5559552" cy="7360356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920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2356"/>
            <a:ext cx="4112768" cy="428239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27347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512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0928" y="1"/>
            <a:ext cx="7103872" cy="9753599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2133"/>
            </a:lvl2pPr>
            <a:lvl3pPr marL="975390" indent="0">
              <a:buNone/>
              <a:defRPr sz="2133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1821"/>
            <a:ext cx="4112768" cy="428292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765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0" y="3264747"/>
            <a:ext cx="10241280" cy="5080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1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36332" y="887689"/>
            <a:ext cx="1670150" cy="74570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1" y="887689"/>
            <a:ext cx="8724950" cy="74570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69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948D8-0897-2448-A11E-25FF83A6A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8383F-327F-5C40-AF59-DBC9CF395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C797A-05F8-F549-B5A3-CE574EF7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910AA-74D2-A44A-A1AD-2A7F55A6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DC5C-80CF-9B4A-9D8A-482F969A5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08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8A642-693E-E44A-92E1-C9D1751F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AC898-4FF2-1946-B18E-FC9A33B9F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CF7C9-2BC9-E740-9EA4-01BA36C5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12158-2112-FB43-91B7-7299F775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2E1E3-8C8E-F442-97B4-998F9978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1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C1A7-B870-8540-8222-76F59287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28E8-FB5D-ED47-A5B8-20A15A1E4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0F539-5A32-0041-8F1D-7D0BA19D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6A2C-0562-EF4E-AF2C-8BE78645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BE492-FA88-6541-A440-EC28313BD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183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76CEA-75CD-7843-9CDF-89DFE3B5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30CC-C604-B843-9DAD-1DA41BCCD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8ED50-4BE9-3F4D-B5DA-811DD36F5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AA40B-E26C-C743-A293-BEFED90D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072B5-6474-C24B-8DAE-297785BE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838D9-57A3-E945-9606-98408407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61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F608-CA34-894C-B149-2A2EA3B7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B9496-6E49-8245-9C00-1147BC0FE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DEA6F-557C-8846-8660-657B7E40B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F7943-A5F7-B74B-9CC3-4719B89F9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D35B8-C521-EA49-A55B-9117B4533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B54A21-9EDF-AF4F-B560-D0F243DD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FAC8B-D1F9-5042-9D01-638D80EF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43DB83-CDAC-F243-A9D8-4329970B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24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9500-8722-E64A-9F6C-37E7823A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4E144-51A4-8242-85C3-0E29ED32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BEE57-231C-E14B-B810-8B5AD867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CF9C4-C00D-BD4C-92BE-90F15433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2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10323-A6EA-C343-AF61-8393D90F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323FF8-C74D-DC48-BF74-C4F0DB7C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DCEF4-DAA8-7646-A836-8D0D82D5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03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F3D70-3FE7-E549-BA46-5923229F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5D50F-2E14-2841-A188-7D65C767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D839B-9B6E-9047-8572-7D2ECDEE5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17272-2BD2-2E46-9662-103AC18E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BDE63-D83D-4741-85D4-FE94CBCC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33E17-F077-724A-A739-ED58A40B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68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2F504-5C23-F841-855F-3AA326C5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6134D-8B91-F24E-B704-C85850340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E587A-8197-E54A-AA7E-11266467EA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1C9FC-E476-8C4B-AA5E-552B2F71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296BD-3C3A-1F47-8837-26E32196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E1022-40CF-5D46-AA3B-F94128B9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0459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8FB3C-8551-584F-B9AA-0944B7B9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D5C1D6-0B44-1746-A078-FF795D918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FDC10-166A-A145-8549-084F8969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2F3D6-5BDF-D644-A84B-D5008452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E8241-B106-CB41-9C8B-ACDBADE8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453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0A007-ED6D-7744-A6F9-166B65647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C5515-DF92-8647-938C-80ACFD32F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8B12-9E15-0E4D-9215-BFD85207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5954F-56AF-7A49-AB8F-C18EE627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77B10-E045-1244-A9D8-CC40305F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312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2877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ransition spd="med"/>
  <p:hf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251200"/>
            <a:ext cx="10241280" cy="509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3360" y="9178149"/>
            <a:ext cx="1284877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6468" y="9178149"/>
            <a:ext cx="6699552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4252" y="9178149"/>
            <a:ext cx="1702711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aseline="0">
                <a:solidFill>
                  <a:schemeClr val="tx2"/>
                </a:solidFill>
              </a:defRPr>
            </a:lvl1pPr>
          </a:lstStyle>
          <a:p>
            <a:fld id="{C4F9D377-8D61-164B-B7EE-8A40020F24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50996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174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975390" rtl="0" eaLnBrk="1" latinLnBrk="0" hangingPunct="1">
        <a:lnSpc>
          <a:spcPct val="89000"/>
        </a:lnSpc>
        <a:spcBef>
          <a:spcPct val="0"/>
        </a:spcBef>
        <a:buNone/>
        <a:defRPr sz="4693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9664" indent="-409664" algn="l" defTabSz="975390" rtl="0" eaLnBrk="1" latinLnBrk="0" hangingPunct="1">
        <a:lnSpc>
          <a:spcPct val="94000"/>
        </a:lnSpc>
        <a:spcBef>
          <a:spcPts val="1067"/>
        </a:spcBef>
        <a:spcAft>
          <a:spcPts val="213"/>
        </a:spcAft>
        <a:buFont typeface="Franklin Gothic Book" panose="020B0503020102020204" pitchFamily="34" charset="0"/>
        <a:buChar char="■"/>
        <a:defRPr sz="2133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75390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2133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6308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92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95078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92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43847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707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92617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707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41386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901562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493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38925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4A352-A3B9-A245-AA2B-EA087B6B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7FDC3-F2AA-3646-8C58-DE320DFB4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C1234-C972-EC4A-8C93-AAEB84520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E7A5B-9292-234E-8C1F-254AAAD83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72B79-F776-494F-AE75-EF9EB6286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C25C-75B6-5546-A95C-AF4731C084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3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hyperlink" Target="https://github.com/abyzovlab/CNVpytor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iverse noncoding mutations contribute to deregulation of cis-regulatory landscape in pediatric cancers"/>
          <p:cNvSpPr txBox="1">
            <a:spLocks noGrp="1"/>
          </p:cNvSpPr>
          <p:nvPr>
            <p:ph type="title"/>
          </p:nvPr>
        </p:nvSpPr>
        <p:spPr>
          <a:xfrm>
            <a:off x="812800" y="1638300"/>
            <a:ext cx="10922000" cy="3302000"/>
          </a:xfrm>
          <a:prstGeom prst="rect">
            <a:avLst/>
          </a:prstGeom>
        </p:spPr>
        <p:txBody>
          <a:bodyPr>
            <a:normAutofit/>
          </a:bodyPr>
          <a:lstStyle>
            <a:lvl1pPr defTabSz="508254">
              <a:defRPr sz="5220">
                <a:solidFill>
                  <a:srgbClr val="0433FF"/>
                </a:solidFill>
              </a:defRPr>
            </a:lvl1pPr>
          </a:lstStyle>
          <a:p>
            <a:r>
              <a:rPr lang="en-US" sz="4400" dirty="0">
                <a:solidFill>
                  <a:srgbClr val="011893"/>
                </a:solidFill>
              </a:rPr>
              <a:t>ITCR Collaborative Project: Integrating PANGEA and CNVnator</a:t>
            </a:r>
            <a:endParaRPr sz="4400" dirty="0">
              <a:solidFill>
                <a:srgbClr val="011893"/>
              </a:solidFill>
            </a:endParaRPr>
          </a:p>
        </p:txBody>
      </p:sp>
      <p:sp>
        <p:nvSpPr>
          <p:cNvPr id="209" name="Kai Ta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1262023" cy="209255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08940">
              <a:defRPr sz="266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Kai Tan</a:t>
            </a:r>
            <a:r>
              <a:rPr lang="en-US" dirty="0"/>
              <a:t> (U01 CA226187)</a:t>
            </a:r>
          </a:p>
          <a:p>
            <a:pPr defTabSz="408940">
              <a:defRPr sz="266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Alexej Abyzov (U24 CA220242)</a:t>
            </a:r>
            <a:endParaRPr dirty="0"/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 dirty="0"/>
          </a:p>
        </p:txBody>
      </p:sp>
      <p:pic>
        <p:nvPicPr>
          <p:cNvPr id="2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408961"/>
            <a:ext cx="2895600" cy="150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Mayo Clinic - Mayo Clinic">
            <a:extLst>
              <a:ext uri="{FF2B5EF4-FFF2-40B4-BE49-F238E27FC236}">
                <a16:creationId xmlns:a16="http://schemas.microsoft.com/office/drawing/2014/main" id="{79C878C5-3201-FA47-8593-8E536684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274" y="7169362"/>
            <a:ext cx="1869749" cy="203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25C1-1C0A-434F-9C43-33B6F08D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608667"/>
            <a:ext cx="11216640" cy="58589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CNVpytor</a:t>
            </a:r>
            <a:r>
              <a:rPr lang="en-US" dirty="0"/>
              <a:t>: a Python extension of CNVnator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374B2-2176-6A4B-93DA-A4FBA59A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413" y="3984606"/>
            <a:ext cx="5705347" cy="4658779"/>
          </a:xfrm>
        </p:spPr>
        <p:txBody>
          <a:bodyPr>
            <a:normAutofit/>
          </a:bodyPr>
          <a:lstStyle/>
          <a:p>
            <a:r>
              <a:rPr lang="en-US" dirty="0"/>
              <a:t>Easy to install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be used as python module with all functionalities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r>
              <a:rPr lang="en-US" dirty="0"/>
              <a:t>Can be used in Jupyter notebook</a:t>
            </a:r>
          </a:p>
          <a:p>
            <a:r>
              <a:rPr lang="en-US" dirty="0"/>
              <a:t>Installable in Colab Google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CCBC63-26FF-2246-9C80-169FC94B5AF5}"/>
              </a:ext>
            </a:extLst>
          </p:cNvPr>
          <p:cNvSpPr txBox="1"/>
          <p:nvPr/>
        </p:nvSpPr>
        <p:spPr>
          <a:xfrm>
            <a:off x="3268090" y="1877885"/>
            <a:ext cx="184731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5390" hangingPunct="1"/>
            <a:endParaRPr lang="en-US" sz="1920" kern="1200" dirty="0">
              <a:solidFill>
                <a:prstClr val="black"/>
              </a:solidFill>
              <a:latin typeface="Franklin Gothic Book" panose="020B05030201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668CF-162B-AF4E-A16D-8085548B3E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6F8FA"/>
              </a:clrFrom>
              <a:clrTo>
                <a:srgbClr val="F6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551" y="3984605"/>
            <a:ext cx="2558886" cy="648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07540-EE1A-EF4A-A4D0-F9686ED360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9084" y="2618785"/>
            <a:ext cx="4334933" cy="1165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2BB89-E861-8D4A-9860-BD2D32F82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001" y="5875252"/>
            <a:ext cx="1952051" cy="27235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E4EB7C-6727-B449-8E40-9EFB34CBBBBD}"/>
              </a:ext>
            </a:extLst>
          </p:cNvPr>
          <p:cNvSpPr txBox="1">
            <a:spLocks/>
          </p:cNvSpPr>
          <p:nvPr/>
        </p:nvSpPr>
        <p:spPr>
          <a:xfrm>
            <a:off x="6416936" y="2742314"/>
            <a:ext cx="6932110" cy="5850883"/>
          </a:xfrm>
          <a:prstGeom prst="rect">
            <a:avLst/>
          </a:prstGeom>
          <a:ln>
            <a:noFill/>
          </a:ln>
        </p:spPr>
        <p:txBody>
          <a:bodyPr vert="horz" lIns="97536" tIns="48768" rIns="97536" bIns="4876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848" indent="-243848" defTabSz="975390">
              <a:spcBef>
                <a:spcPts val="1067"/>
              </a:spcBef>
            </a:pPr>
            <a: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  <a:t>GitHub:</a:t>
            </a:r>
            <a:b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</a:br>
            <a:r>
              <a:rPr lang="en-US" sz="2560" dirty="0">
                <a:solidFill>
                  <a:prstClr val="black"/>
                </a:solidFill>
                <a:latin typeface="Franklin Gothic Book" panose="020B0503020102020204"/>
                <a:hlinkClick r:id="rId5"/>
              </a:rPr>
              <a:t>https://github.com/abyzovlab/CNVpytor</a:t>
            </a:r>
            <a:endParaRPr lang="en-US" sz="256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43848" indent="-243848" defTabSz="975390">
              <a:spcBef>
                <a:spcPts val="1067"/>
              </a:spcBef>
            </a:pPr>
            <a:endParaRPr lang="en-US" sz="256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43848" indent="-243848" defTabSz="975390">
              <a:spcBef>
                <a:spcPts val="1067"/>
              </a:spcBef>
            </a:pPr>
            <a: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  <a:t>HDF5 format to store data:</a:t>
            </a:r>
          </a:p>
          <a:p>
            <a:pPr marL="731543" lvl="1" indent="-243848" defTabSz="975390">
              <a:spcBef>
                <a:spcPts val="533"/>
              </a:spcBef>
            </a:pPr>
            <a:r>
              <a:rPr lang="en-US" sz="2133" dirty="0">
                <a:solidFill>
                  <a:prstClr val="black"/>
                </a:solidFill>
                <a:latin typeface="Franklin Gothic Book" panose="020B0503020102020204"/>
              </a:rPr>
              <a:t>RD &amp; BAF information </a:t>
            </a:r>
            <a:r>
              <a:rPr lang="en-US" sz="2133" i="1" dirty="0">
                <a:solidFill>
                  <a:prstClr val="black"/>
                </a:solidFill>
                <a:latin typeface="Franklin Gothic Book" panose="020B0503020102020204"/>
              </a:rPr>
              <a:t>.pytor </a:t>
            </a:r>
            <a:r>
              <a:rPr lang="en-US" sz="2133" dirty="0">
                <a:solidFill>
                  <a:prstClr val="black"/>
                </a:solidFill>
                <a:latin typeface="Franklin Gothic Book" panose="020B0503020102020204"/>
              </a:rPr>
              <a:t>file takes less than 50Mb</a:t>
            </a:r>
            <a:b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</a:br>
            <a:endParaRPr lang="en-US" sz="256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43848" indent="-243848" defTabSz="975390">
              <a:spcBef>
                <a:spcPts val="1067"/>
              </a:spcBef>
            </a:pPr>
            <a: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  <a:t>Interactive plotting command line interface with tab completion</a:t>
            </a:r>
            <a:b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</a:br>
            <a:endParaRPr lang="en-US" sz="2560" dirty="0">
              <a:solidFill>
                <a:prstClr val="black"/>
              </a:solidFill>
              <a:latin typeface="Franklin Gothic Book" panose="020B0503020102020204"/>
            </a:endParaRPr>
          </a:p>
          <a:p>
            <a:pPr marL="243848" indent="-243848" defTabSz="975390">
              <a:spcBef>
                <a:spcPts val="1067"/>
              </a:spcBef>
            </a:pPr>
            <a:r>
              <a:rPr lang="en-US" sz="2560" dirty="0">
                <a:solidFill>
                  <a:prstClr val="black"/>
                </a:solidFill>
                <a:latin typeface="Franklin Gothic Book" panose="020B0503020102020204"/>
              </a:rPr>
              <a:t>Different plot styles and image formats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1FD12E-5F9A-9F4A-B1EC-8410CD31355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18" y="7378468"/>
            <a:ext cx="1154106" cy="757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A4998-ECBE-0E4F-B101-09F24F36A7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213" y="5875253"/>
            <a:ext cx="1086723" cy="12605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B0CF3-3B0E-C64A-9FA6-797F1DC8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499872"/>
          </a:xfrm>
        </p:spPr>
        <p:txBody>
          <a:bodyPr/>
          <a:lstStyle/>
          <a:p>
            <a:fld id="{C4F9D377-8D61-164B-B7EE-8A40020F240D}" type="slidenum">
              <a:rPr lang="en-US" sz="1800" smtClean="0">
                <a:latin typeface="Helvetica Light" panose="020B0403020202020204" pitchFamily="34" charset="0"/>
              </a:rPr>
              <a:t>10</a:t>
            </a:fld>
            <a:endParaRPr lang="en-US" sz="1800" dirty="0">
              <a:latin typeface="Helvetica Light" panose="020B04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3F0EA-D782-DC4D-A2F5-68EFE12567CD}"/>
              </a:ext>
            </a:extLst>
          </p:cNvPr>
          <p:cNvSpPr txBox="1"/>
          <p:nvPr/>
        </p:nvSpPr>
        <p:spPr>
          <a:xfrm>
            <a:off x="7499325" y="8413107"/>
            <a:ext cx="476733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/>
              <a:t>Suvakov</a:t>
            </a:r>
            <a:r>
              <a:rPr lang="en-US" sz="2000" dirty="0"/>
              <a:t> et al. </a:t>
            </a:r>
            <a:r>
              <a:rPr kumimoji="0" lang="en-US" sz="20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Biorxiv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2021.01.27.482472</a:t>
            </a:r>
            <a:endParaRPr kumimoji="0" 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5360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8"/>
          <p:cNvSpPr>
            <a:spLocks noGrp="1"/>
          </p:cNvSpPr>
          <p:nvPr>
            <p:ph type="title"/>
          </p:nvPr>
        </p:nvSpPr>
        <p:spPr>
          <a:xfrm>
            <a:off x="1086705" y="1950720"/>
            <a:ext cx="10241280" cy="1584960"/>
          </a:xfrm>
        </p:spPr>
        <p:txBody>
          <a:bodyPr>
            <a:normAutofit/>
          </a:bodyPr>
          <a:lstStyle/>
          <a:p>
            <a:r>
              <a:rPr lang="en-US" sz="3555" b="1" dirty="0"/>
              <a:t>CNVnator: mean-shift approach</a:t>
            </a:r>
            <a:endParaRPr lang="en-US" sz="3555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06402" indent="-406402">
              <a:lnSpc>
                <a:spcPct val="100000"/>
              </a:lnSpc>
              <a:spcBef>
                <a:spcPts val="853"/>
              </a:spcBef>
              <a:buFontTx/>
              <a:buChar char="•"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Derived from image-processing applications</a:t>
            </a:r>
          </a:p>
          <a:p>
            <a:pPr marL="406402" indent="-406402">
              <a:lnSpc>
                <a:spcPct val="100000"/>
              </a:lnSpc>
              <a:spcBef>
                <a:spcPts val="853"/>
              </a:spcBef>
              <a:buFontTx/>
              <a:buChar char="•"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For each bin, attraction (mean-shift) vector points the direction of bins with most similar RD signal</a:t>
            </a:r>
          </a:p>
          <a:p>
            <a:pPr marL="406402" indent="-406402">
              <a:lnSpc>
                <a:spcPct val="100000"/>
              </a:lnSpc>
              <a:spcBef>
                <a:spcPts val="853"/>
              </a:spcBef>
              <a:buFontTx/>
              <a:buChar char="•"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Not model-based, with minimum assumptions and parameters</a:t>
            </a:r>
          </a:p>
          <a:p>
            <a:pPr marL="1056646" lvl="1" indent="-406402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en-US" sz="1992" dirty="0">
                <a:ea typeface="ＭＳ Ｐゴシック" pitchFamily="-108" charset="-128"/>
                <a:cs typeface="ＭＳ Ｐゴシック" pitchFamily="-108" charset="-128"/>
              </a:rPr>
              <a:t>Local segmentation</a:t>
            </a:r>
          </a:p>
          <a:p>
            <a:pPr marL="1056646" lvl="1" indent="-406402">
              <a:lnSpc>
                <a:spcPct val="100000"/>
              </a:lnSpc>
              <a:spcBef>
                <a:spcPts val="0"/>
              </a:spcBef>
              <a:buFontTx/>
              <a:buChar char="•"/>
            </a:pPr>
            <a:r>
              <a:rPr lang="en-US" sz="1992" dirty="0">
                <a:ea typeface="ＭＳ Ｐゴシック" pitchFamily="-108" charset="-128"/>
                <a:cs typeface="ＭＳ Ｐゴシック" pitchFamily="-108" charset="-128"/>
              </a:rPr>
              <a:t>No prior assumptions about number, sizes, frequency and density of CNV regions</a:t>
            </a:r>
          </a:p>
          <a:p>
            <a:pPr marL="406402" indent="-406402">
              <a:lnSpc>
                <a:spcPct val="100000"/>
              </a:lnSpc>
              <a:spcBef>
                <a:spcPts val="853"/>
              </a:spcBef>
              <a:buFontTx/>
              <a:buChar char="•"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Achieves discontinuity-preserving smoothing</a:t>
            </a:r>
          </a:p>
          <a:p>
            <a:pPr marL="406402" indent="-406402">
              <a:lnSpc>
                <a:spcPct val="100000"/>
              </a:lnSpc>
              <a:spcBef>
                <a:spcPts val="853"/>
              </a:spcBef>
              <a:buFontTx/>
              <a:buChar char="•"/>
            </a:pPr>
            <a:r>
              <a:rPr lang="en-US" u="sng" dirty="0">
                <a:ea typeface="ＭＳ Ｐゴシック" pitchFamily="-108" charset="-128"/>
                <a:cs typeface="ＭＳ Ｐゴシック" pitchFamily="-108" charset="-128"/>
              </a:rPr>
              <a:t>Highest sensitivity to find CNVs detected by aCGH and fosmid end sequencing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18" dirty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18" dirty="0"/>
          </a:p>
        </p:txBody>
      </p:sp>
      <p:pic>
        <p:nvPicPr>
          <p:cNvPr id="258052" name="Picture 7" descr="MS_schematic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69" y="1729507"/>
            <a:ext cx="5282269" cy="70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63040" y="8533602"/>
            <a:ext cx="4747828" cy="746863"/>
          </a:xfrm>
          <a:prstGeom prst="rect">
            <a:avLst/>
          </a:prstGeom>
          <a:noFill/>
        </p:spPr>
        <p:txBody>
          <a:bodyPr wrap="none" lIns="130043" tIns="65020" rIns="130043" bIns="65020" rtlCol="0">
            <a:spAutoFit/>
          </a:bodyPr>
          <a:lstStyle/>
          <a:p>
            <a:pPr defTabSz="975390" hangingPunct="1"/>
            <a:r>
              <a:rPr lang="en-US" sz="2000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Abyzov et al., </a:t>
            </a:r>
            <a:r>
              <a:rPr lang="en-US" sz="2000" i="1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Genome Research</a:t>
            </a:r>
            <a:r>
              <a:rPr lang="en-US" sz="2000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, 2011</a:t>
            </a:r>
          </a:p>
          <a:p>
            <a:pPr defTabSz="975390" hangingPunct="1"/>
            <a:r>
              <a:rPr lang="en-US" sz="2000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Mills et al., </a:t>
            </a:r>
            <a:r>
              <a:rPr lang="en-US" sz="2000" i="1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Nature</a:t>
            </a:r>
            <a:r>
              <a:rPr lang="en-US" sz="2000" kern="1200" dirty="0">
                <a:solidFill>
                  <a:prstClr val="black"/>
                </a:solidFill>
                <a:latin typeface="Helvetica Light" panose="020B0403020202020204" pitchFamily="34" charset="0"/>
              </a:rPr>
              <a:t>, 2011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46E376-0C89-3842-95B4-14BB6076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07345" y="9253728"/>
            <a:ext cx="470519" cy="391498"/>
          </a:xfrm>
        </p:spPr>
        <p:txBody>
          <a:bodyPr/>
          <a:lstStyle/>
          <a:p>
            <a:pPr defTabSz="975390" hangingPunct="1"/>
            <a:fld id="{3509E681-3F60-A642-907E-A8A045EF39DC}" type="slidenum">
              <a:rPr lang="en-US" sz="1800" kern="1200">
                <a:solidFill>
                  <a:srgbClr val="191B0E"/>
                </a:solidFill>
                <a:latin typeface="Helvetica Light" panose="020B0403020202020204" pitchFamily="34" charset="0"/>
              </a:rPr>
              <a:pPr defTabSz="975390" hangingPunct="1"/>
              <a:t>11</a:t>
            </a:fld>
            <a:endParaRPr lang="en-US" sz="1800" kern="1200" dirty="0">
              <a:solidFill>
                <a:srgbClr val="191B0E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94663-4222-2144-BB36-BEEFE931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44" y="1950720"/>
            <a:ext cx="10241280" cy="1584960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/>
              <a:t>Vpytor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C06C5-1450-6245-A907-E21DBEAD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380129"/>
          </a:xfrm>
        </p:spPr>
        <p:txBody>
          <a:bodyPr/>
          <a:lstStyle/>
          <a:p>
            <a:pPr defTabSz="975390" hangingPunct="1"/>
            <a:fld id="{C4F9D377-8D61-164B-B7EE-8A40020F240D}" type="slidenum">
              <a:rPr lang="en-US" sz="1800" kern="1200">
                <a:solidFill>
                  <a:srgbClr val="191B0E"/>
                </a:solidFill>
                <a:latin typeface="Helvetica Light" panose="020B0403020202020204" pitchFamily="34" charset="0"/>
              </a:rPr>
              <a:pPr defTabSz="975390" hangingPunct="1"/>
              <a:t>12</a:t>
            </a:fld>
            <a:endParaRPr lang="en-US" sz="1800" kern="1200" dirty="0">
              <a:solidFill>
                <a:srgbClr val="191B0E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7" name="Picture 6" descr="/var/folders/z9/nksmx99d5bz8tmwxht55h485x6pb6l/T/com.microsoft.Word/Content.MSO/E44456BA.tmp">
            <a:extLst>
              <a:ext uri="{FF2B5EF4-FFF2-40B4-BE49-F238E27FC236}">
                <a16:creationId xmlns:a16="http://schemas.microsoft.com/office/drawing/2014/main" id="{07AD7D83-7E3D-CF4A-A33A-3FC3DAABE8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1301" y="1219199"/>
            <a:ext cx="10603825" cy="7552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15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A028-D7A8-5647-A75B-1B419D054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9" y="1950720"/>
            <a:ext cx="10241280" cy="1584960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/>
              <a:t>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7E7DEB-DBBB-9740-A33F-A43A7BB7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04857" y="9253728"/>
            <a:ext cx="473007" cy="380129"/>
          </a:xfrm>
        </p:spPr>
        <p:txBody>
          <a:bodyPr/>
          <a:lstStyle/>
          <a:p>
            <a:pPr defTabSz="975390" hangingPunct="1"/>
            <a:fld id="{C4F9D377-8D61-164B-B7EE-8A40020F240D}" type="slidenum">
              <a:rPr lang="en-US" sz="1800" kern="1200">
                <a:solidFill>
                  <a:srgbClr val="191B0E"/>
                </a:solidFill>
                <a:latin typeface="Helvetica Light" panose="020B0403020202020204" pitchFamily="34" charset="0"/>
              </a:rPr>
              <a:pPr defTabSz="975390" hangingPunct="1"/>
              <a:t>13</a:t>
            </a:fld>
            <a:endParaRPr lang="en-US" sz="1800" kern="1200" dirty="0">
              <a:solidFill>
                <a:srgbClr val="191B0E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47325F5-DDEB-F749-9831-23FB8A3C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903" y="853856"/>
            <a:ext cx="8871059" cy="8157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106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4C2E-481B-6D4E-AEEA-41400E2A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3" y="1950720"/>
            <a:ext cx="10241280" cy="158496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en-US" dirty="0"/>
              <a:t>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ED5B-7E54-1642-81EF-A22E0D50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378441"/>
          </a:xfrm>
        </p:spPr>
        <p:txBody>
          <a:bodyPr/>
          <a:lstStyle/>
          <a:p>
            <a:pPr defTabSz="975390" hangingPunct="1"/>
            <a:fld id="{C4F9D377-8D61-164B-B7EE-8A40020F240D}" type="slidenum">
              <a:rPr lang="en-US" sz="1800" kern="1200">
                <a:solidFill>
                  <a:srgbClr val="191B0E"/>
                </a:solidFill>
                <a:latin typeface="Helvetica Light" panose="020B0403020202020204" pitchFamily="34" charset="0"/>
              </a:rPr>
              <a:pPr defTabSz="975390" hangingPunct="1"/>
              <a:t>14</a:t>
            </a:fld>
            <a:endParaRPr lang="en-US" sz="1800" kern="1200" dirty="0">
              <a:solidFill>
                <a:srgbClr val="191B0E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643B7B-CD71-7A47-BA63-D6215CCDE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923" y="1219199"/>
            <a:ext cx="10241280" cy="76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B92D-0E8E-134A-A7B6-925F9F56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rgbClr val="01189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Aims of collaborative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8E0A8-EA7A-3A48-A32C-ADE4CCB37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7967" y="1479296"/>
            <a:ext cx="10468865" cy="5722113"/>
          </a:xfrm>
        </p:spPr>
        <p:txBody>
          <a:bodyPr/>
          <a:lstStyle/>
          <a:p>
            <a:r>
              <a:rPr lang="en-US" sz="3200" dirty="0">
                <a:latin typeface="Helvetica" pitchFamily="2" charset="0"/>
              </a:rPr>
              <a:t>Aim 1: Develop NoncodeCNA that combines CNVnator and PANGEA for annotating risk CNAs that disrupt cis-regulatory sequences.</a:t>
            </a:r>
          </a:p>
          <a:p>
            <a:r>
              <a:rPr lang="en-US" sz="3200" dirty="0">
                <a:latin typeface="Helvetica" pitchFamily="2" charset="0"/>
              </a:rPr>
              <a:t>Aim 2: Incorporate the analytic functions of NoncodeCNA in the 3DOncoGenome database.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83309-B9D3-5845-85BD-7F99816188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316788" y="9274047"/>
            <a:ext cx="354967" cy="344964"/>
          </a:xfrm>
        </p:spPr>
        <p:txBody>
          <a:bodyPr/>
          <a:lstStyle/>
          <a:p>
            <a:fld id="{86CB4B4D-7CA3-9044-876B-883B54F8677D}" type="slidenum">
              <a:rPr lang="en-US" sz="1800" smtClean="0">
                <a:latin typeface="+mj-lt"/>
              </a:rPr>
              <a:t>15</a:t>
            </a:fld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6442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5C77-EDD5-BD42-B88B-DC5D3956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11893"/>
                </a:solidFill>
                <a:latin typeface="Century Gothic" panose="020B0502020202020204" pitchFamily="34" charset="0"/>
              </a:rPr>
              <a:t>Risk CNVs predicted by PANGEA &amp; visualized by CNVnator (neuroblastoma)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5C36C-6734-DE49-A826-8D67937B7E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429" y="2404536"/>
            <a:ext cx="10774685" cy="638069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38E35-5EA9-A94F-9CFD-3924A77B6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363801"/>
          </a:xfrm>
        </p:spPr>
        <p:txBody>
          <a:bodyPr/>
          <a:lstStyle/>
          <a:p>
            <a:fld id="{606AC25C-75B6-5546-A95C-AF4731C08427}" type="slidenum">
              <a:rPr lang="en-US" sz="1800" smtClean="0">
                <a:solidFill>
                  <a:schemeClr val="tx1"/>
                </a:solidFill>
                <a:latin typeface="Helvetica Light" panose="020B0403020202020204" pitchFamily="34" charset="0"/>
              </a:rPr>
              <a:t>16</a:t>
            </a:fld>
            <a:endParaRPr lang="en-US" sz="18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09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5C77-EDD5-BD42-B88B-DC5D3956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11893"/>
                </a:solidFill>
                <a:latin typeface="Century Gothic" panose="020B0502020202020204" pitchFamily="34" charset="0"/>
              </a:rPr>
              <a:t>Risk CNVs predicted by PANGEA &amp; visualized by CNVnator (osteosarcoma)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018359-6E52-414F-8BBB-C6B9AD5D9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834" y="2404535"/>
            <a:ext cx="11480910" cy="65067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2A3D7-CDAE-2141-AA6C-37C0654D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499872"/>
          </a:xfrm>
        </p:spPr>
        <p:txBody>
          <a:bodyPr/>
          <a:lstStyle/>
          <a:p>
            <a:fld id="{606AC25C-75B6-5546-A95C-AF4731C08427}" type="slidenum">
              <a:rPr lang="en-US" sz="1800" smtClean="0">
                <a:solidFill>
                  <a:schemeClr val="tx1"/>
                </a:solidFill>
                <a:latin typeface="Helvetica Light" panose="020B0403020202020204" pitchFamily="34" charset="0"/>
              </a:rPr>
              <a:t>17</a:t>
            </a:fld>
            <a:endParaRPr lang="en-US" sz="18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03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3DOncoGenome Datab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/>
            <a:r>
              <a:rPr lang="en-US" sz="4400" dirty="0">
                <a:solidFill>
                  <a:srgbClr val="011893"/>
                </a:solidFill>
              </a:rPr>
              <a:t>3</a:t>
            </a:r>
            <a:r>
              <a:rPr sz="4400" dirty="0">
                <a:solidFill>
                  <a:srgbClr val="011893"/>
                </a:solidFill>
              </a:rPr>
              <a:t>DOncoGenome Database</a:t>
            </a:r>
          </a:p>
        </p:txBody>
      </p:sp>
      <p:pic>
        <p:nvPicPr>
          <p:cNvPr id="247" name="4DGWebFrontpage.png" descr="4DGWebFront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2090738"/>
            <a:ext cx="10833100" cy="594030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ng et al. Bioinformatics 2015"/>
          <p:cNvSpPr txBox="1"/>
          <p:nvPr/>
        </p:nvSpPr>
        <p:spPr>
          <a:xfrm>
            <a:off x="8091569" y="8593086"/>
            <a:ext cx="363561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rPr sz="2000" dirty="0">
                <a:solidFill>
                  <a:schemeClr val="tx1"/>
                </a:solidFill>
                <a:latin typeface="Helvetica Light" panose="020B0403020202020204" pitchFamily="34" charset="0"/>
              </a:rPr>
              <a:t>Teng et al. </a:t>
            </a:r>
            <a:r>
              <a:rPr sz="2000" i="1" dirty="0">
                <a:solidFill>
                  <a:schemeClr val="tx1"/>
                </a:solidFill>
                <a:latin typeface="HELVETICA LIGHT" panose="020B0403020202020204" pitchFamily="34" charset="0"/>
              </a:rPr>
              <a:t>Bioinformatics</a:t>
            </a:r>
            <a:r>
              <a:rPr sz="2000" dirty="0">
                <a:solidFill>
                  <a:schemeClr val="tx1"/>
                </a:solidFill>
                <a:latin typeface="Helvetica Light" panose="020B0403020202020204" pitchFamily="34" charset="0"/>
              </a:rPr>
              <a:t> 2015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221186" y="9253728"/>
            <a:ext cx="456678" cy="348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sz="1800">
                <a:solidFill>
                  <a:schemeClr val="tx1"/>
                </a:solidFill>
                <a:latin typeface="Helvetica Light" panose="020B0403020202020204" pitchFamily="34" charset="0"/>
              </a:rPr>
              <a:t>18</a:t>
            </a:fld>
            <a:endParaRPr sz="18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B7B1-67F7-A246-9F4B-A91ACA732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011893"/>
                </a:solidFill>
                <a:latin typeface="Century Gothic" panose="020B0502020202020204" pitchFamily="34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C5469-F236-F64F-8D60-1BFAF8C5C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Helvetica" pitchFamily="2" charset="0"/>
              </a:rPr>
              <a:t>Develop NoncodeCNA software package that uses CNVpytor as the default CNV caller.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Incorporating the genome viewer function of CNVpytor in 3DOncoGenome.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9091C-4980-294E-BBD9-8FA06B1E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7514" y="9253728"/>
            <a:ext cx="440350" cy="499872"/>
          </a:xfrm>
        </p:spPr>
        <p:txBody>
          <a:bodyPr/>
          <a:lstStyle/>
          <a:p>
            <a:fld id="{606AC25C-75B6-5546-A95C-AF4731C08427}" type="slidenum">
              <a:rPr lang="en-US" sz="1800" smtClean="0">
                <a:solidFill>
                  <a:schemeClr val="tx1"/>
                </a:solidFill>
                <a:latin typeface="Helvetica Light" panose="020B0403020202020204" pitchFamily="34" charset="0"/>
              </a:rPr>
              <a:t>19</a:t>
            </a:fld>
            <a:endParaRPr lang="en-US" sz="1800" dirty="0">
              <a:solidFill>
                <a:schemeClr val="tx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0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17-03-05 at 3.49.40 PM.png" descr="Screen Shot 2017-03-05 at 3.49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57" y="4545723"/>
            <a:ext cx="6034486" cy="206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017-03-05 at 3.50.07 PM.png" descr="Screen Shot 2017-03-05 at 3.50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7053318"/>
            <a:ext cx="6604000" cy="1359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creen Shot 2017-03-05 at 3.54.01 PM.png" descr="Screen Shot 2017-03-05 at 3.54.0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50" y="2627197"/>
            <a:ext cx="7226300" cy="169866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438950" y="925830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 dirty="0"/>
          </a:p>
        </p:txBody>
      </p:sp>
      <p:sp>
        <p:nvSpPr>
          <p:cNvPr id="218" name="Vast majority of variants are non-coding"/>
          <p:cNvSpPr txBox="1">
            <a:spLocks noGrp="1"/>
          </p:cNvSpPr>
          <p:nvPr>
            <p:ph type="title" idx="4294967295"/>
          </p:nvPr>
        </p:nvSpPr>
        <p:spPr>
          <a:xfrm>
            <a:off x="1024863" y="342900"/>
            <a:ext cx="10955074" cy="25323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solidFill>
                  <a:srgbClr val="011893"/>
                </a:solidFill>
              </a:rPr>
              <a:t>Vast majority of variants are non-coding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Acknowled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8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solidFill>
                  <a:srgbClr val="011893"/>
                </a:solidFill>
              </a:rPr>
              <a:t>Acknowledgement</a:t>
            </a:r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61242" y="9251950"/>
            <a:ext cx="368574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>
                <a:latin typeface="+mj-lt"/>
              </a:rPr>
              <a:t>20</a:t>
            </a:fld>
            <a:endParaRPr dirty="0">
              <a:latin typeface="+mj-lt"/>
            </a:endParaRPr>
          </a:p>
        </p:txBody>
      </p:sp>
      <p:sp>
        <p:nvSpPr>
          <p:cNvPr id="402" name="Funding"/>
          <p:cNvSpPr txBox="1"/>
          <p:nvPr/>
        </p:nvSpPr>
        <p:spPr>
          <a:xfrm>
            <a:off x="7718833" y="2332143"/>
            <a:ext cx="171280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Funding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016" y="3231276"/>
            <a:ext cx="1408712" cy="1408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72" y="2881969"/>
            <a:ext cx="1366137" cy="635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07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94" y="2839805"/>
            <a:ext cx="1467737" cy="63501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409" name="CHOP…"/>
          <p:cNvSpPr txBox="1"/>
          <p:nvPr/>
        </p:nvSpPr>
        <p:spPr>
          <a:xfrm>
            <a:off x="1196429" y="2374325"/>
            <a:ext cx="2555187" cy="3524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CHOP</a:t>
            </a:r>
          </a:p>
          <a:p>
            <a:pPr>
              <a:defRPr sz="3400" u="sng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Bing He</a:t>
            </a:r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Peng Gao</a:t>
            </a:r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Chia-hui Chen</a:t>
            </a:r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Steve Hunger</a:t>
            </a:r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Sarah Tasian</a:t>
            </a:r>
          </a:p>
        </p:txBody>
      </p:sp>
      <p:pic>
        <p:nvPicPr>
          <p:cNvPr id="410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04691" y="2836250"/>
            <a:ext cx="2151096" cy="45720"/>
          </a:xfrm>
          <a:prstGeom prst="rect">
            <a:avLst/>
          </a:prstGeom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11" name="ITCR U01 CA226187"/>
          <p:cNvSpPr txBox="1"/>
          <p:nvPr/>
        </p:nvSpPr>
        <p:spPr>
          <a:xfrm>
            <a:off x="9176116" y="3398229"/>
            <a:ext cx="373179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ITCR U01 CA226187</a:t>
            </a:r>
            <a:endParaRPr lang="en-US" dirty="0"/>
          </a:p>
          <a:p>
            <a:r>
              <a:rPr lang="en-US" dirty="0"/>
              <a:t>ITCR U24 CA220242</a:t>
            </a:r>
            <a:endParaRPr dirty="0"/>
          </a:p>
        </p:txBody>
      </p:sp>
      <p:sp>
        <p:nvSpPr>
          <p:cNvPr id="14" name="CHOP…">
            <a:extLst>
              <a:ext uri="{FF2B5EF4-FFF2-40B4-BE49-F238E27FC236}">
                <a16:creationId xmlns:a16="http://schemas.microsoft.com/office/drawing/2014/main" id="{E2FF0C7D-175C-FA43-A7F0-0E2C9583BB7C}"/>
              </a:ext>
            </a:extLst>
          </p:cNvPr>
          <p:cNvSpPr txBox="1"/>
          <p:nvPr/>
        </p:nvSpPr>
        <p:spPr>
          <a:xfrm>
            <a:off x="4404691" y="2345869"/>
            <a:ext cx="300563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Mayo Clinic</a:t>
            </a:r>
            <a:endParaRPr dirty="0"/>
          </a:p>
          <a:p>
            <a:pPr>
              <a:defRPr sz="3400" u="sng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Milovan Suvakov</a:t>
            </a:r>
          </a:p>
          <a:p>
            <a:pPr>
              <a:spcBef>
                <a:spcPts val="200"/>
              </a:spcBef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Arijit Panda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enome in 3D"/>
          <p:cNvSpPr txBox="1">
            <a:spLocks noGrp="1"/>
          </p:cNvSpPr>
          <p:nvPr>
            <p:ph type="title"/>
          </p:nvPr>
        </p:nvSpPr>
        <p:spPr>
          <a:xfrm>
            <a:off x="952500" y="-605367"/>
            <a:ext cx="11099800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solidFill>
                  <a:srgbClr val="011893"/>
                </a:solidFill>
              </a:rPr>
              <a:t>Genome in 3D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0" y="3143250"/>
            <a:ext cx="3238500" cy="30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ine"/>
          <p:cNvSpPr/>
          <p:nvPr/>
        </p:nvSpPr>
        <p:spPr>
          <a:xfrm flipV="1">
            <a:off x="3886200" y="1408608"/>
            <a:ext cx="2129136" cy="1642568"/>
          </a:xfrm>
          <a:prstGeom prst="line">
            <a:avLst/>
          </a:prstGeom>
          <a:ln w="508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/>
            </a:pPr>
            <a:endParaRPr dirty="0"/>
          </a:p>
        </p:txBody>
      </p:sp>
      <p:sp>
        <p:nvSpPr>
          <p:cNvPr id="217" name="Line"/>
          <p:cNvSpPr/>
          <p:nvPr/>
        </p:nvSpPr>
        <p:spPr>
          <a:xfrm>
            <a:off x="3747095" y="6494340"/>
            <a:ext cx="2407346" cy="2139457"/>
          </a:xfrm>
          <a:prstGeom prst="line">
            <a:avLst/>
          </a:prstGeom>
          <a:ln w="508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/>
            </a:pPr>
            <a:endParaRPr dirty="0"/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936" y="956733"/>
            <a:ext cx="2544561" cy="8671594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Interchromosomal"/>
          <p:cNvSpPr txBox="1"/>
          <p:nvPr/>
        </p:nvSpPr>
        <p:spPr>
          <a:xfrm>
            <a:off x="9408304" y="8255000"/>
            <a:ext cx="317068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rPr dirty="0"/>
              <a:t>Interchromosomal</a:t>
            </a:r>
          </a:p>
        </p:txBody>
      </p:sp>
      <p:sp>
        <p:nvSpPr>
          <p:cNvPr id="220" name="Compartments…"/>
          <p:cNvSpPr txBox="1"/>
          <p:nvPr/>
        </p:nvSpPr>
        <p:spPr>
          <a:xfrm>
            <a:off x="9408304" y="6096863"/>
            <a:ext cx="27756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Compartments</a:t>
            </a:r>
          </a:p>
          <a:p>
            <a:pPr>
              <a:defRPr sz="2800"/>
            </a:pPr>
            <a:r>
              <a:rPr dirty="0"/>
              <a:t>(50kb resolution)</a:t>
            </a:r>
          </a:p>
        </p:txBody>
      </p:sp>
      <p:sp>
        <p:nvSpPr>
          <p:cNvPr id="221" name="TADs…"/>
          <p:cNvSpPr txBox="1"/>
          <p:nvPr/>
        </p:nvSpPr>
        <p:spPr>
          <a:xfrm>
            <a:off x="9468501" y="4165600"/>
            <a:ext cx="277561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TADs</a:t>
            </a:r>
          </a:p>
          <a:p>
            <a:pPr>
              <a:defRPr sz="2800"/>
            </a:pPr>
            <a:r>
              <a:rPr dirty="0"/>
              <a:t>(10kb resolution)</a:t>
            </a:r>
          </a:p>
        </p:txBody>
      </p:sp>
      <p:sp>
        <p:nvSpPr>
          <p:cNvPr id="222" name="Chromatin Loops…"/>
          <p:cNvSpPr txBox="1"/>
          <p:nvPr/>
        </p:nvSpPr>
        <p:spPr>
          <a:xfrm>
            <a:off x="9593620" y="1747291"/>
            <a:ext cx="293385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/>
            </a:pPr>
            <a:r>
              <a:rPr dirty="0"/>
              <a:t>Chromatin Loops</a:t>
            </a:r>
          </a:p>
          <a:p>
            <a:pPr>
              <a:defRPr sz="2800"/>
            </a:pPr>
            <a:r>
              <a:rPr dirty="0"/>
              <a:t>(5kb resolution)</a:t>
            </a:r>
          </a:p>
        </p:txBody>
      </p:sp>
      <p:sp>
        <p:nvSpPr>
          <p:cNvPr id="223" name="Adapted from…"/>
          <p:cNvSpPr txBox="1"/>
          <p:nvPr/>
        </p:nvSpPr>
        <p:spPr>
          <a:xfrm>
            <a:off x="650400" y="7607300"/>
            <a:ext cx="469107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dirty="0"/>
              <a:t>Adapted from</a:t>
            </a:r>
          </a:p>
          <a:p>
            <a:pPr>
              <a:defRPr sz="2000"/>
            </a:pPr>
            <a:r>
              <a:rPr dirty="0"/>
              <a:t>Dekker et al, Nat. 2017;</a:t>
            </a:r>
          </a:p>
          <a:p>
            <a:pPr>
              <a:defRPr sz="2200"/>
            </a:pPr>
            <a:r>
              <a:rPr sz="2000" dirty="0"/>
              <a:t>Bonev &amp; Cavalli, Nat. Rev. Genet. 2016 </a:t>
            </a:r>
            <a:r>
              <a:rPr dirty="0"/>
              <a:t> 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Many ways to break function of an enhanc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0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4400" dirty="0">
                <a:solidFill>
                  <a:srgbClr val="011893"/>
                </a:solidFill>
              </a:rPr>
              <a:t>Many ways to break function of </a:t>
            </a:r>
            <a:r>
              <a:rPr lang="en-US" sz="4400" dirty="0">
                <a:solidFill>
                  <a:srgbClr val="011893"/>
                </a:solidFill>
              </a:rPr>
              <a:t>noncoding regulatory sequences</a:t>
            </a:r>
            <a:endParaRPr sz="4400" dirty="0">
              <a:solidFill>
                <a:srgbClr val="011893"/>
              </a:solidFill>
            </a:endParaRPr>
          </a:p>
        </p:txBody>
      </p:sp>
      <p:pic>
        <p:nvPicPr>
          <p:cNvPr id="258" name="SV_Cartoon.png" descr="SV_Carto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484209"/>
            <a:ext cx="11684000" cy="5280460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438950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260" name="Cowper-Sal, Nat Genet 2012; Groschel, Cell 2014; Huang, Nat Genet 2014; Mansour Science, 2014; Lupianez, Cell 2015; Oldridge, Nature 2015; Franke, Nature 2016; Soldner, Nature 2016; Hnisz, Science 2016."/>
          <p:cNvSpPr txBox="1"/>
          <p:nvPr/>
        </p:nvSpPr>
        <p:spPr>
          <a:xfrm>
            <a:off x="212281" y="8152709"/>
            <a:ext cx="1269474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Helvetica Light" panose="020B0403020202020204" pitchFamily="34" charset="0"/>
              </a:rPr>
              <a:t>Cowper-Sal, </a:t>
            </a:r>
            <a:r>
              <a:rPr i="1" dirty="0">
                <a:latin typeface="HELVETICA LIGHT" panose="020B0403020202020204" pitchFamily="34" charset="0"/>
              </a:rPr>
              <a:t>Nat Genet </a:t>
            </a:r>
            <a:r>
              <a:rPr dirty="0">
                <a:latin typeface="Helvetica Light" panose="020B0403020202020204" pitchFamily="34" charset="0"/>
              </a:rPr>
              <a:t>2012; Groschel, </a:t>
            </a:r>
            <a:r>
              <a:rPr i="1" dirty="0">
                <a:latin typeface="HELVETICA LIGHT" panose="020B0403020202020204" pitchFamily="34" charset="0"/>
              </a:rPr>
              <a:t>Cell</a:t>
            </a:r>
            <a:r>
              <a:rPr dirty="0">
                <a:latin typeface="Helvetica Light" panose="020B0403020202020204" pitchFamily="34" charset="0"/>
              </a:rPr>
              <a:t> 2014; Huang, </a:t>
            </a:r>
            <a:r>
              <a:rPr i="1" dirty="0">
                <a:latin typeface="HELVETICA LIGHT" panose="020B0403020202020204" pitchFamily="34" charset="0"/>
              </a:rPr>
              <a:t>Nat Genet </a:t>
            </a:r>
            <a:r>
              <a:rPr dirty="0">
                <a:latin typeface="Helvetica Light" panose="020B0403020202020204" pitchFamily="34" charset="0"/>
              </a:rPr>
              <a:t>2014; Mansour </a:t>
            </a:r>
            <a:r>
              <a:rPr i="1" dirty="0">
                <a:latin typeface="HELVETICA LIGHT" panose="020B0403020202020204" pitchFamily="34" charset="0"/>
              </a:rPr>
              <a:t>Science</a:t>
            </a:r>
            <a:r>
              <a:rPr dirty="0">
                <a:latin typeface="Helvetica Light" panose="020B0403020202020204" pitchFamily="34" charset="0"/>
              </a:rPr>
              <a:t>, 2014; </a:t>
            </a:r>
            <a:endParaRPr lang="en-US" dirty="0">
              <a:latin typeface="Helvetica Light" panose="020B0403020202020204" pitchFamily="34" charset="0"/>
            </a:endParaRPr>
          </a:p>
          <a:p>
            <a:pPr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Helvetica Light" panose="020B0403020202020204" pitchFamily="34" charset="0"/>
              </a:rPr>
              <a:t>Lupianez, </a:t>
            </a:r>
            <a:r>
              <a:rPr i="1" dirty="0">
                <a:latin typeface="HELVETICA LIGHT" panose="020B0403020202020204" pitchFamily="34" charset="0"/>
              </a:rPr>
              <a:t>Cell </a:t>
            </a:r>
            <a:r>
              <a:rPr dirty="0">
                <a:latin typeface="Helvetica Light" panose="020B0403020202020204" pitchFamily="34" charset="0"/>
              </a:rPr>
              <a:t>2015; Oldridge, </a:t>
            </a:r>
            <a:r>
              <a:rPr i="1" dirty="0">
                <a:latin typeface="HELVETICA LIGHT" panose="020B0403020202020204" pitchFamily="34" charset="0"/>
              </a:rPr>
              <a:t>Nature</a:t>
            </a:r>
            <a:r>
              <a:rPr dirty="0">
                <a:latin typeface="Helvetica Light" panose="020B0403020202020204" pitchFamily="34" charset="0"/>
              </a:rPr>
              <a:t> 2015; Franke, </a:t>
            </a:r>
            <a:r>
              <a:rPr i="1" dirty="0">
                <a:latin typeface="HELVETICA LIGHT" panose="020B0403020202020204" pitchFamily="34" charset="0"/>
              </a:rPr>
              <a:t>Nature</a:t>
            </a:r>
            <a:r>
              <a:rPr dirty="0">
                <a:latin typeface="Helvetica Light" panose="020B0403020202020204" pitchFamily="34" charset="0"/>
              </a:rPr>
              <a:t> 2016; Soldner, </a:t>
            </a:r>
            <a:r>
              <a:rPr i="1" dirty="0">
                <a:latin typeface="HELVETICA LIGHT" panose="020B0403020202020204" pitchFamily="34" charset="0"/>
              </a:rPr>
              <a:t>Nature</a:t>
            </a:r>
            <a:r>
              <a:rPr dirty="0">
                <a:latin typeface="Helvetica Light" panose="020B0403020202020204" pitchFamily="34" charset="0"/>
              </a:rPr>
              <a:t> 2016; Hnisz, </a:t>
            </a:r>
            <a:r>
              <a:rPr i="1" dirty="0">
                <a:latin typeface="HELVETICA LIGHT" panose="020B0403020202020204" pitchFamily="34" charset="0"/>
              </a:rPr>
              <a:t>Science</a:t>
            </a:r>
            <a:r>
              <a:rPr dirty="0">
                <a:latin typeface="Helvetica Light" panose="020B0403020202020204" pitchFamily="34" charset="0"/>
              </a:rPr>
              <a:t> 2016. </a:t>
            </a:r>
          </a:p>
        </p:txBody>
      </p:sp>
      <p:sp>
        <p:nvSpPr>
          <p:cNvPr id="261" name="&amp; small indels"/>
          <p:cNvSpPr txBox="1"/>
          <p:nvPr/>
        </p:nvSpPr>
        <p:spPr>
          <a:xfrm>
            <a:off x="9073870" y="2356783"/>
            <a:ext cx="26321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+mj-lt"/>
              </a:rPr>
              <a:t>&amp; small indels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roject 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4400" dirty="0">
                <a:solidFill>
                  <a:srgbClr val="011893"/>
                </a:solidFill>
              </a:rPr>
              <a:t>Tan U01 </a:t>
            </a:r>
            <a:r>
              <a:rPr sz="4400" dirty="0">
                <a:solidFill>
                  <a:srgbClr val="011893"/>
                </a:solidFill>
              </a:rPr>
              <a:t>Project Overview</a:t>
            </a:r>
          </a:p>
        </p:txBody>
      </p:sp>
      <p:pic>
        <p:nvPicPr>
          <p:cNvPr id="233" name="projectOverview.png" descr="projectOve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00" y="2283672"/>
            <a:ext cx="9525001" cy="598134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ANGEA: Predictive Analysis of Noncoding Genomic Enhancer/promoter Alte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514095">
              <a:defRPr sz="4400">
                <a:solidFill>
                  <a:srgbClr val="0433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4000" b="1" dirty="0">
                <a:solidFill>
                  <a:srgbClr val="011893"/>
                </a:solidFill>
              </a:rPr>
              <a:t>PANGEA</a:t>
            </a:r>
            <a:r>
              <a:rPr sz="4000" dirty="0">
                <a:solidFill>
                  <a:srgbClr val="011893"/>
                </a:solidFill>
              </a:rPr>
              <a:t>: </a:t>
            </a:r>
            <a:r>
              <a:rPr sz="4000" u="sng" dirty="0">
                <a:solidFill>
                  <a:srgbClr val="011893"/>
                </a:solidFill>
              </a:rPr>
              <a:t>P</a:t>
            </a:r>
            <a:r>
              <a:rPr sz="4000" dirty="0">
                <a:solidFill>
                  <a:srgbClr val="011893"/>
                </a:solidFill>
              </a:rPr>
              <a:t>redictive </a:t>
            </a:r>
            <a:r>
              <a:rPr sz="4000" u="sng" dirty="0">
                <a:solidFill>
                  <a:srgbClr val="011893"/>
                </a:solidFill>
              </a:rPr>
              <a:t>A</a:t>
            </a:r>
            <a:r>
              <a:rPr sz="4000" dirty="0">
                <a:solidFill>
                  <a:srgbClr val="011893"/>
                </a:solidFill>
              </a:rPr>
              <a:t>nalysis of </a:t>
            </a:r>
            <a:r>
              <a:rPr sz="4000" u="sng" dirty="0">
                <a:solidFill>
                  <a:srgbClr val="011893"/>
                </a:solidFill>
              </a:rPr>
              <a:t>N</a:t>
            </a:r>
            <a:r>
              <a:rPr sz="4000" dirty="0">
                <a:solidFill>
                  <a:srgbClr val="011893"/>
                </a:solidFill>
              </a:rPr>
              <a:t>oncoding </a:t>
            </a:r>
            <a:r>
              <a:rPr sz="4000" u="sng" dirty="0">
                <a:solidFill>
                  <a:srgbClr val="011893"/>
                </a:solidFill>
              </a:rPr>
              <a:t>G</a:t>
            </a:r>
            <a:r>
              <a:rPr sz="4000" dirty="0">
                <a:solidFill>
                  <a:srgbClr val="011893"/>
                </a:solidFill>
              </a:rPr>
              <a:t>enomic </a:t>
            </a:r>
            <a:r>
              <a:rPr sz="4000" u="sng" dirty="0">
                <a:solidFill>
                  <a:srgbClr val="011893"/>
                </a:solidFill>
              </a:rPr>
              <a:t>E</a:t>
            </a:r>
            <a:r>
              <a:rPr sz="4000" dirty="0">
                <a:solidFill>
                  <a:srgbClr val="011893"/>
                </a:solidFill>
              </a:rPr>
              <a:t>nhancer/promoter </a:t>
            </a:r>
            <a:r>
              <a:rPr sz="4000" u="sng" dirty="0">
                <a:solidFill>
                  <a:srgbClr val="011893"/>
                </a:solidFill>
              </a:rPr>
              <a:t>A</a:t>
            </a:r>
            <a:r>
              <a:rPr sz="4000" dirty="0">
                <a:solidFill>
                  <a:srgbClr val="011893"/>
                </a:solidFill>
              </a:rPr>
              <a:t>lterations </a:t>
            </a:r>
          </a:p>
        </p:txBody>
      </p:sp>
      <p:pic>
        <p:nvPicPr>
          <p:cNvPr id="264" name="WEN.png" descr="W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20266"/>
            <a:ext cx="13004801" cy="493765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Bing He"/>
          <p:cNvSpPr txBox="1"/>
          <p:nvPr/>
        </p:nvSpPr>
        <p:spPr>
          <a:xfrm>
            <a:off x="1040331" y="8755065"/>
            <a:ext cx="110829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Bing He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438950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 dirty="0"/>
          </a:p>
        </p:txBody>
      </p:sp>
      <p:pic>
        <p:nvPicPr>
          <p:cNvPr id="267" name="Bing He3.jpeg" descr="Bing H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48" y="6748131"/>
            <a:ext cx="1739901" cy="207057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expression x noncoding mutation count matrix"/>
          <p:cNvSpPr txBox="1"/>
          <p:nvPr/>
        </p:nvSpPr>
        <p:spPr>
          <a:xfrm>
            <a:off x="2150770" y="2498851"/>
            <a:ext cx="7607084" cy="546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expression x noncoding mutation count matrix</a:t>
            </a:r>
          </a:p>
        </p:txBody>
      </p:sp>
      <p:sp>
        <p:nvSpPr>
          <p:cNvPr id="269" name="Software available @ https://github.com/tanlabcode/PANGEA"/>
          <p:cNvSpPr txBox="1"/>
          <p:nvPr/>
        </p:nvSpPr>
        <p:spPr>
          <a:xfrm>
            <a:off x="7354360" y="8295684"/>
            <a:ext cx="540459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</a:rPr>
              <a:t>Software available @</a:t>
            </a:r>
            <a:br>
              <a:rPr sz="2400" dirty="0">
                <a:latin typeface="+mj-lt"/>
              </a:rPr>
            </a:br>
            <a:r>
              <a:rPr lang="en-US" sz="2400" dirty="0">
                <a:latin typeface="+mj-lt"/>
              </a:rPr>
              <a:t>GitHub &amp; ITCR informatics tool portal</a:t>
            </a:r>
            <a:endParaRPr sz="2400" dirty="0">
              <a:latin typeface="+mj-lt"/>
            </a:endParaRPr>
          </a:p>
        </p:txBody>
      </p:sp>
      <p:sp>
        <p:nvSpPr>
          <p:cNvPr id="270" name="Weighted…"/>
          <p:cNvSpPr txBox="1"/>
          <p:nvPr/>
        </p:nvSpPr>
        <p:spPr>
          <a:xfrm>
            <a:off x="10981531" y="5794474"/>
            <a:ext cx="2029877" cy="894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Weighted </a:t>
            </a:r>
          </a:p>
          <a:p>
            <a:pPr algn="ctr">
              <a:lnSpc>
                <a:spcPct val="80000"/>
              </a:lnSpc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penalized</a:t>
            </a:r>
          </a:p>
          <a:p>
            <a:pPr algn="ctr">
              <a:lnSpc>
                <a:spcPct val="80000"/>
              </a:lnSpc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regression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DC5D9-95BB-1B49-9EE1-B387C1AC31C6}"/>
              </a:ext>
            </a:extLst>
          </p:cNvPr>
          <p:cNvSpPr txBox="1"/>
          <p:nvPr/>
        </p:nvSpPr>
        <p:spPr>
          <a:xfrm>
            <a:off x="245844" y="9136940"/>
            <a:ext cx="329417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He et al. </a:t>
            </a:r>
            <a:r>
              <a:rPr kumimoji="0" lang="en-US" sz="20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</a:t>
            </a:r>
            <a:r>
              <a:rPr lang="en-US" sz="2000" i="1" dirty="0"/>
              <a:t>cience Adv </a:t>
            </a:r>
            <a:r>
              <a:rPr lang="en-US" sz="2000" dirty="0"/>
              <a:t>2020 </a:t>
            </a:r>
            <a:endParaRPr kumimoji="0" lang="en-US" sz="2000" b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" y="839982"/>
            <a:ext cx="11798300" cy="391638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herapeutically Applicable Research To Generate Effective Treatment"/>
          <p:cNvSpPr txBox="1"/>
          <p:nvPr/>
        </p:nvSpPr>
        <p:spPr>
          <a:xfrm>
            <a:off x="1373437" y="3471333"/>
            <a:ext cx="591987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Therapeutically Applicable Research To Generate Effective Treatment</a:t>
            </a:r>
          </a:p>
        </p:txBody>
      </p:sp>
      <p:sp>
        <p:nvSpPr>
          <p:cNvPr id="297" name="Cancer types…"/>
          <p:cNvSpPr txBox="1"/>
          <p:nvPr/>
        </p:nvSpPr>
        <p:spPr>
          <a:xfrm>
            <a:off x="1261004" y="5285316"/>
            <a:ext cx="5661618" cy="3365501"/>
          </a:xfrm>
          <a:prstGeom prst="rect">
            <a:avLst/>
          </a:prstGeom>
          <a:solidFill>
            <a:srgbClr val="FF93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Cancer types</a:t>
            </a:r>
          </a:p>
          <a:p>
            <a:pPr marL="228599" indent="-228599">
              <a:spcBef>
                <a:spcPts val="600"/>
              </a:spcBef>
              <a:buSzPct val="80000"/>
              <a:buBlip>
                <a:blip r:embed="rId3"/>
              </a:buBlip>
              <a:defRPr sz="3000"/>
            </a:pPr>
            <a:r>
              <a:rPr dirty="0"/>
              <a:t>Acute lymphoblastic leukemia</a:t>
            </a:r>
          </a:p>
          <a:p>
            <a:pPr marL="228599" indent="-228599">
              <a:spcBef>
                <a:spcPts val="600"/>
              </a:spcBef>
              <a:buSzPct val="80000"/>
              <a:buBlip>
                <a:blip r:embed="rId3"/>
              </a:buBlip>
              <a:defRPr sz="3000"/>
            </a:pPr>
            <a:r>
              <a:rPr dirty="0"/>
              <a:t>Acute myeloid leukemia</a:t>
            </a:r>
          </a:p>
          <a:p>
            <a:pPr marL="228599" indent="-228599">
              <a:spcBef>
                <a:spcPts val="600"/>
              </a:spcBef>
              <a:buSzPct val="80000"/>
              <a:buBlip>
                <a:blip r:embed="rId3"/>
              </a:buBlip>
              <a:defRPr sz="3000"/>
            </a:pPr>
            <a:r>
              <a:rPr dirty="0"/>
              <a:t>Kidney tumor</a:t>
            </a:r>
          </a:p>
          <a:p>
            <a:pPr marL="228599" indent="-228599">
              <a:spcBef>
                <a:spcPts val="600"/>
              </a:spcBef>
              <a:buSzPct val="80000"/>
              <a:buBlip>
                <a:blip r:embed="rId3"/>
              </a:buBlip>
              <a:defRPr sz="3000"/>
            </a:pPr>
            <a:r>
              <a:rPr dirty="0"/>
              <a:t>Neuroblastoma</a:t>
            </a:r>
          </a:p>
          <a:p>
            <a:pPr marL="228599" indent="-228599">
              <a:spcBef>
                <a:spcPts val="600"/>
              </a:spcBef>
              <a:buSzPct val="80000"/>
              <a:buBlip>
                <a:blip r:embed="rId3"/>
              </a:buBlip>
              <a:defRPr sz="3000"/>
            </a:pPr>
            <a:r>
              <a:rPr dirty="0"/>
              <a:t>Osteosarcoma</a:t>
            </a:r>
          </a:p>
        </p:txBody>
      </p:sp>
      <p:sp>
        <p:nvSpPr>
          <p:cNvPr id="298" name="Matched WGS &amp; RNA-Seq…"/>
          <p:cNvSpPr txBox="1"/>
          <p:nvPr/>
        </p:nvSpPr>
        <p:spPr>
          <a:xfrm>
            <a:off x="7052204" y="5276003"/>
            <a:ext cx="5560083" cy="3426461"/>
          </a:xfrm>
          <a:prstGeom prst="rect">
            <a:avLst/>
          </a:prstGeom>
          <a:solidFill>
            <a:srgbClr val="942192">
              <a:alpha val="303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200"/>
              </a:spcBef>
              <a:defRPr sz="3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Matched WGS &amp; RNA-Seq</a:t>
            </a:r>
          </a:p>
          <a:p>
            <a:pPr>
              <a:lnSpc>
                <a:spcPct val="120000"/>
              </a:lnSpc>
              <a:defRPr sz="3000"/>
            </a:pPr>
            <a:r>
              <a:rPr dirty="0"/>
              <a:t>153 patients</a:t>
            </a:r>
          </a:p>
          <a:p>
            <a:pPr>
              <a:lnSpc>
                <a:spcPct val="120000"/>
              </a:lnSpc>
              <a:defRPr sz="3000"/>
            </a:pPr>
            <a:r>
              <a:rPr dirty="0"/>
              <a:t>163 patients</a:t>
            </a:r>
          </a:p>
          <a:p>
            <a:pPr>
              <a:lnSpc>
                <a:spcPct val="120000"/>
              </a:lnSpc>
              <a:defRPr sz="3000"/>
            </a:pPr>
            <a:r>
              <a:rPr dirty="0"/>
              <a:t>53 patients</a:t>
            </a:r>
          </a:p>
          <a:p>
            <a:pPr>
              <a:lnSpc>
                <a:spcPct val="120000"/>
              </a:lnSpc>
              <a:defRPr sz="3000"/>
            </a:pPr>
            <a:r>
              <a:rPr dirty="0"/>
              <a:t>100 patients</a:t>
            </a:r>
          </a:p>
          <a:p>
            <a:pPr>
              <a:lnSpc>
                <a:spcPct val="120000"/>
              </a:lnSpc>
              <a:defRPr sz="3000"/>
            </a:pPr>
            <a:r>
              <a:rPr dirty="0"/>
              <a:t>32 patients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6438950" y="9251950"/>
            <a:ext cx="241403" cy="381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2BAC550-D71E-5346-A71B-6F293DAF0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571"/>
            <a:ext cx="7886700" cy="2768600"/>
          </a:xfrm>
          <a:prstGeom prst="rect">
            <a:avLst/>
          </a:prstGeom>
        </p:spPr>
      </p:pic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7A04057F-8326-2C40-9CD1-4E1BD876B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93" y="659089"/>
            <a:ext cx="4772479" cy="3741008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3DC83EEC-7FE2-0A4B-9E31-239447C70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3" y="5070023"/>
            <a:ext cx="12705409" cy="319223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03DE2E-C289-0E49-9A6A-C080F349C8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98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350B8C-F352-274C-97EC-CFC9FDEA44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587" b="1" cap="none" dirty="0"/>
              <a:t>CNVpytor</a:t>
            </a:r>
            <a:endParaRPr lang="en-US" sz="4587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D93D484-4BCC-0543-9278-6B997B4AC6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63118A-466A-734D-99B7-4BE9B918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314" y="9225643"/>
            <a:ext cx="440350" cy="409085"/>
          </a:xfrm>
        </p:spPr>
        <p:txBody>
          <a:bodyPr/>
          <a:lstStyle/>
          <a:p>
            <a:fld id="{C4F9D377-8D61-164B-B7EE-8A40020F240D}" type="slidenum">
              <a:rPr lang="en-US" sz="1800" smtClean="0">
                <a:latin typeface="Helvetica Light" panose="020B0403020202020204" pitchFamily="34" charset="0"/>
              </a:rPr>
              <a:t>9</a:t>
            </a:fld>
            <a:endParaRPr lang="en-US" sz="1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966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509</Words>
  <Application>Microsoft Macintosh PowerPoint</Application>
  <PresentationFormat>Custom</PresentationFormat>
  <Paragraphs>116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Franklin Gothic Book</vt:lpstr>
      <vt:lpstr>Gill Sans</vt:lpstr>
      <vt:lpstr>Helvetica</vt:lpstr>
      <vt:lpstr>Helvetica Light</vt:lpstr>
      <vt:lpstr>Helvetica Light</vt:lpstr>
      <vt:lpstr>Helvetica Neue</vt:lpstr>
      <vt:lpstr>White</vt:lpstr>
      <vt:lpstr>Crop</vt:lpstr>
      <vt:lpstr>Office Theme</vt:lpstr>
      <vt:lpstr>ITCR Collaborative Project: Integrating PANGEA and CNVnator</vt:lpstr>
      <vt:lpstr>Vast majority of variants are non-coding</vt:lpstr>
      <vt:lpstr>Genome in 3D</vt:lpstr>
      <vt:lpstr>Many ways to break function of noncoding regulatory sequences</vt:lpstr>
      <vt:lpstr>Tan U01 Project Overview</vt:lpstr>
      <vt:lpstr>PANGEA: Predictive Analysis of Noncoding Genomic Enhancer/promoter Alterations </vt:lpstr>
      <vt:lpstr>PowerPoint Presentation</vt:lpstr>
      <vt:lpstr>PowerPoint Presentation</vt:lpstr>
      <vt:lpstr>CNVpytor</vt:lpstr>
      <vt:lpstr>CNVpytor: a Python extension of CNVnator</vt:lpstr>
      <vt:lpstr>CNVnator: mean-shift approach</vt:lpstr>
      <vt:lpstr>CNVpytor</vt:lpstr>
      <vt:lpstr>Usage</vt:lpstr>
      <vt:lpstr>Example</vt:lpstr>
      <vt:lpstr>Aims of collaborative project</vt:lpstr>
      <vt:lpstr>Risk CNVs predicted by PANGEA &amp; visualized by CNVnator (neuroblastoma)</vt:lpstr>
      <vt:lpstr>Risk CNVs predicted by PANGEA &amp; visualized by CNVnator (osteosarcoma)</vt:lpstr>
      <vt:lpstr>3DOncoGenome Database</vt:lpstr>
      <vt:lpstr>Future work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Diverse noncoding mutations contribute to deregulation of cis-regulatory landscape in pediatric cancers</dc:title>
  <cp:lastModifiedBy>Klemm, Juli (NIH/NCI) [E]</cp:lastModifiedBy>
  <cp:revision>63</cp:revision>
  <dcterms:modified xsi:type="dcterms:W3CDTF">2021-05-07T12:41:22Z</dcterms:modified>
</cp:coreProperties>
</file>