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9" r:id="rId2"/>
    <p:sldId id="398" r:id="rId3"/>
    <p:sldId id="400" r:id="rId4"/>
    <p:sldId id="401" r:id="rId5"/>
    <p:sldId id="391" r:id="rId6"/>
    <p:sldId id="397" r:id="rId7"/>
    <p:sldId id="402" r:id="rId8"/>
    <p:sldId id="411" r:id="rId9"/>
    <p:sldId id="415" r:id="rId10"/>
    <p:sldId id="404" r:id="rId11"/>
    <p:sldId id="413" r:id="rId12"/>
    <p:sldId id="414" r:id="rId13"/>
    <p:sldId id="416" r:id="rId14"/>
    <p:sldId id="395" r:id="rId15"/>
    <p:sldId id="4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030A0"/>
    <a:srgbClr val="EBF1D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4" autoAdjust="0"/>
    <p:restoredTop sz="82857" autoAdjust="0"/>
  </p:normalViewPr>
  <p:slideViewPr>
    <p:cSldViewPr>
      <p:cViewPr varScale="1">
        <p:scale>
          <a:sx n="87" d="100"/>
          <a:sy n="87" d="100"/>
        </p:scale>
        <p:origin x="8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2694F-7230-4F7B-8898-90A97400BB6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3B244-D878-427B-B34E-05AB53EC5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9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B244-D878-427B-B34E-05AB53EC55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3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B244-D878-427B-B34E-05AB53EC55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3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B244-D878-427B-B34E-05AB53EC55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7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B244-D878-427B-B34E-05AB53EC55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B244-D878-427B-B34E-05AB53EC55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8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B244-D878-427B-B34E-05AB53EC55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Profiles</a:t>
            </a:r>
          </a:p>
          <a:p>
            <a:endParaRPr lang="en-US" dirty="0"/>
          </a:p>
          <a:p>
            <a:r>
              <a:rPr lang="en-US" dirty="0"/>
              <a:t>QI/</a:t>
            </a:r>
          </a:p>
          <a:p>
            <a:r>
              <a:rPr lang="en-US" dirty="0"/>
              <a:t>Standards for reproducibility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B244-D878-427B-B34E-05AB53EC55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3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949851-D223-41BF-86BD-7E68AE70CEE8}"/>
              </a:ext>
            </a:extLst>
          </p:cNvPr>
          <p:cNvGrpSpPr/>
          <p:nvPr userDrawn="1"/>
        </p:nvGrpSpPr>
        <p:grpSpPr>
          <a:xfrm>
            <a:off x="0" y="5867400"/>
            <a:ext cx="12192000" cy="990600"/>
            <a:chOff x="0" y="5867400"/>
            <a:chExt cx="12192000" cy="990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B882F3-4BBD-4A4D-937F-E49C0F840F8D}"/>
                </a:ext>
              </a:extLst>
            </p:cNvPr>
            <p:cNvSpPr/>
            <p:nvPr userDrawn="1"/>
          </p:nvSpPr>
          <p:spPr>
            <a:xfrm>
              <a:off x="0" y="5867400"/>
              <a:ext cx="12192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46F2C23D-5ACB-46EF-ADF6-A086A97E6E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144" b="20644"/>
            <a:stretch/>
          </p:blipFill>
          <p:spPr>
            <a:xfrm>
              <a:off x="0" y="6400800"/>
              <a:ext cx="12192000" cy="36512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9DF1F1-6BD4-45B5-A7FE-FE0262CFF57F}"/>
              </a:ext>
            </a:extLst>
          </p:cNvPr>
          <p:cNvGrpSpPr/>
          <p:nvPr userDrawn="1"/>
        </p:nvGrpSpPr>
        <p:grpSpPr>
          <a:xfrm>
            <a:off x="0" y="5867400"/>
            <a:ext cx="12192000" cy="990600"/>
            <a:chOff x="0" y="5867400"/>
            <a:chExt cx="12192000" cy="990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8260A8-1848-454C-92B9-DBC5D8C82418}"/>
                </a:ext>
              </a:extLst>
            </p:cNvPr>
            <p:cNvSpPr/>
            <p:nvPr userDrawn="1"/>
          </p:nvSpPr>
          <p:spPr>
            <a:xfrm>
              <a:off x="0" y="5867400"/>
              <a:ext cx="12192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87DDC1B9-1E2B-4CCC-9BD0-78BCEF372F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144" b="20644"/>
            <a:stretch/>
          </p:blipFill>
          <p:spPr>
            <a:xfrm>
              <a:off x="0" y="6400800"/>
              <a:ext cx="12192000" cy="36512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8B63BB-F0BE-4585-BBC8-D9EFCB70EA01}"/>
              </a:ext>
            </a:extLst>
          </p:cNvPr>
          <p:cNvGrpSpPr/>
          <p:nvPr userDrawn="1"/>
        </p:nvGrpSpPr>
        <p:grpSpPr>
          <a:xfrm>
            <a:off x="0" y="5867400"/>
            <a:ext cx="12192000" cy="990600"/>
            <a:chOff x="0" y="5867400"/>
            <a:chExt cx="12192000" cy="9906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0E5767-1D68-4C56-820D-38CB801C5D4D}"/>
                </a:ext>
              </a:extLst>
            </p:cNvPr>
            <p:cNvSpPr/>
            <p:nvPr userDrawn="1"/>
          </p:nvSpPr>
          <p:spPr>
            <a:xfrm>
              <a:off x="0" y="5867400"/>
              <a:ext cx="12192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9B380590-2ACA-4FE5-965C-FB5A76143F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144" b="20644"/>
            <a:stretch/>
          </p:blipFill>
          <p:spPr>
            <a:xfrm>
              <a:off x="0" y="6400800"/>
              <a:ext cx="12192000" cy="36512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03DCC9-409F-4D3B-9715-D69FFC33E933}"/>
              </a:ext>
            </a:extLst>
          </p:cNvPr>
          <p:cNvGrpSpPr/>
          <p:nvPr userDrawn="1"/>
        </p:nvGrpSpPr>
        <p:grpSpPr>
          <a:xfrm>
            <a:off x="0" y="5867400"/>
            <a:ext cx="12192000" cy="990600"/>
            <a:chOff x="0" y="5867400"/>
            <a:chExt cx="12192000" cy="990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61F523-7483-4B91-9469-6434DAA73232}"/>
                </a:ext>
              </a:extLst>
            </p:cNvPr>
            <p:cNvSpPr/>
            <p:nvPr userDrawn="1"/>
          </p:nvSpPr>
          <p:spPr>
            <a:xfrm>
              <a:off x="0" y="5867400"/>
              <a:ext cx="12192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5EA7EC74-41A9-4FD6-B656-F644FC645B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144" b="20644"/>
            <a:stretch/>
          </p:blipFill>
          <p:spPr>
            <a:xfrm>
              <a:off x="0" y="6400800"/>
              <a:ext cx="12192000" cy="36512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462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17B1359-483F-456E-9925-B4D7B23604C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8"/>
          <a:stretch/>
        </p:blipFill>
        <p:spPr bwMode="auto">
          <a:xfrm>
            <a:off x="213302" y="6067463"/>
            <a:ext cx="2209801" cy="63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Image result for siteman cancer center logo">
            <a:extLst>
              <a:ext uri="{FF2B5EF4-FFF2-40B4-BE49-F238E27FC236}">
                <a16:creationId xmlns:a16="http://schemas.microsoft.com/office/drawing/2014/main" id="{C5D4FAD1-7E8E-478A-B8D3-A5ECC43D35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50" y="6108884"/>
            <a:ext cx="2255750" cy="61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D3C8EE-9D2A-418B-83E6-D0F947BE4C6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940580" y="6093034"/>
            <a:ext cx="1946620" cy="722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AC4EDA-3721-473D-81AF-BCF67EF845C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84157" y="6098060"/>
            <a:ext cx="3362765" cy="587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marcus@wust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hoghik@wustl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xnat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DCA506-8059-49D8-A0C4-0293736C6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3181350"/>
          </a:xfrm>
        </p:spPr>
        <p:txBody>
          <a:bodyPr>
            <a:normAutofit/>
          </a:bodyPr>
          <a:lstStyle/>
          <a:p>
            <a:r>
              <a:rPr lang="en-US" b="1" dirty="0"/>
              <a:t>Development of an Open-Source Preclinical Imaging Informatics Platform for </a:t>
            </a:r>
            <a:br>
              <a:rPr lang="en-US" b="1" dirty="0"/>
            </a:br>
            <a:r>
              <a:rPr lang="en-US" b="1" dirty="0"/>
              <a:t>Cancer Research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8843929-1C0A-4153-B30E-F7341FEE0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4246161"/>
            <a:ext cx="5638800" cy="1390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>
                <a:solidFill>
                  <a:schemeClr val="tx1"/>
                </a:solidFill>
              </a:rPr>
              <a:t>Daniel Marcus, PhD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Professor of Radiology and Biomedical Engineering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hlinkClick r:id="rId3"/>
              </a:rPr>
              <a:t>dmarcus@wustl.edu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2500" dirty="0">
              <a:solidFill>
                <a:schemeClr val="tx1"/>
              </a:solidFill>
            </a:endParaRPr>
          </a:p>
          <a:p>
            <a:endParaRPr lang="en-US" sz="2500" dirty="0">
              <a:solidFill>
                <a:schemeClr val="tx1"/>
              </a:solidFill>
            </a:endParaRPr>
          </a:p>
          <a:p>
            <a:endParaRPr lang="en-US" sz="2500" dirty="0">
              <a:solidFill>
                <a:schemeClr val="tx1"/>
              </a:solidFill>
            </a:endParaRPr>
          </a:p>
          <a:p>
            <a:endParaRPr lang="en-US" sz="2500" dirty="0"/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47AC47E7-A8D5-4541-9D3E-2C6D3349F187}"/>
              </a:ext>
            </a:extLst>
          </p:cNvPr>
          <p:cNvSpPr txBox="1">
            <a:spLocks/>
          </p:cNvSpPr>
          <p:nvPr/>
        </p:nvSpPr>
        <p:spPr>
          <a:xfrm>
            <a:off x="2781300" y="2819400"/>
            <a:ext cx="6629400" cy="139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chemeClr val="tx1"/>
                </a:solidFill>
              </a:rPr>
              <a:t>Kooresh Shoghi, PhD</a:t>
            </a:r>
          </a:p>
          <a:p>
            <a:r>
              <a:rPr lang="en-US" sz="2000" dirty="0">
                <a:solidFill>
                  <a:schemeClr val="tx1"/>
                </a:solidFill>
              </a:rPr>
              <a:t>Associate Professor of Radiology and Biomedical Engineering</a:t>
            </a:r>
          </a:p>
          <a:p>
            <a:r>
              <a:rPr lang="en-US" sz="2000" dirty="0">
                <a:solidFill>
                  <a:schemeClr val="tx1"/>
                </a:solidFill>
                <a:hlinkClick r:id="rId4"/>
              </a:rPr>
              <a:t>shoghik@wustl.edu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476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B3C8-BA65-4A54-A698-86E501D0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/>
          <a:lstStyle/>
          <a:p>
            <a:r>
              <a:rPr lang="en-US" b="1" dirty="0"/>
              <a:t>Overview of Project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32121C-42A0-4ACF-B3B9-25EF245C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5" y="1066800"/>
            <a:ext cx="1134914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5A160-863F-4DAF-A1BB-3FE3E34E24CF}"/>
              </a:ext>
            </a:extLst>
          </p:cNvPr>
          <p:cNvSpPr txBox="1"/>
          <p:nvPr/>
        </p:nvSpPr>
        <p:spPr>
          <a:xfrm>
            <a:off x="421425" y="4495800"/>
            <a:ext cx="112948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Specific Aim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File formats (Preclinical imaging formats, DICOM, segmentation, AIMs,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Networking, communications, and programming interfaces (site-to-site, TCIA, IDC,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Database elements unique to animal models,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970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B3C8-BA65-4A54-A698-86E501D0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/>
          <a:lstStyle/>
          <a:p>
            <a:r>
              <a:rPr lang="en-US" b="1" dirty="0"/>
              <a:t>Overview of Project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32121C-42A0-4ACF-B3B9-25EF245C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5" y="1066800"/>
            <a:ext cx="1134914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CC8850-695F-41B4-823D-25D2EEB877A8}"/>
              </a:ext>
            </a:extLst>
          </p:cNvPr>
          <p:cNvSpPr txBox="1"/>
          <p:nvPr/>
        </p:nvSpPr>
        <p:spPr>
          <a:xfrm>
            <a:off x="421425" y="4495800"/>
            <a:ext cx="82642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Specific Aim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Electronic lab notebook to capture imaging data and 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SDK &amp; notebook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Third Party Interfaces</a:t>
            </a:r>
          </a:p>
        </p:txBody>
      </p:sp>
    </p:spTree>
    <p:extLst>
      <p:ext uri="{BB962C8B-B14F-4D97-AF65-F5344CB8AC3E}">
        <p14:creationId xmlns:p14="http://schemas.microsoft.com/office/powerpoint/2010/main" val="350148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B3C8-BA65-4A54-A698-86E501D0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/>
          <a:lstStyle/>
          <a:p>
            <a:r>
              <a:rPr lang="en-US" b="1" dirty="0"/>
              <a:t>Overview of Project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32121C-42A0-4ACF-B3B9-25EF245C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5" y="1066800"/>
            <a:ext cx="1134914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875E95-ED9D-4582-AFF0-0CC632A26069}"/>
              </a:ext>
            </a:extLst>
          </p:cNvPr>
          <p:cNvSpPr txBox="1"/>
          <p:nvPr/>
        </p:nvSpPr>
        <p:spPr>
          <a:xfrm>
            <a:off x="421425" y="4495800"/>
            <a:ext cx="5906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Specific Aim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 of the container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Visualization and analysis applications</a:t>
            </a:r>
          </a:p>
        </p:txBody>
      </p:sp>
    </p:spTree>
    <p:extLst>
      <p:ext uri="{BB962C8B-B14F-4D97-AF65-F5344CB8AC3E}">
        <p14:creationId xmlns:p14="http://schemas.microsoft.com/office/powerpoint/2010/main" val="247160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B3C8-BA65-4A54-A698-86E501D0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/>
          <a:lstStyle/>
          <a:p>
            <a:r>
              <a:rPr lang="en-US" b="1" dirty="0"/>
              <a:t>Overview of Project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32121C-42A0-4ACF-B3B9-25EF245C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5" y="1066800"/>
            <a:ext cx="1134914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5A160-863F-4DAF-A1BB-3FE3E34E24CF}"/>
              </a:ext>
            </a:extLst>
          </p:cNvPr>
          <p:cNvSpPr txBox="1"/>
          <p:nvPr/>
        </p:nvSpPr>
        <p:spPr>
          <a:xfrm>
            <a:off x="421425" y="4495800"/>
            <a:ext cx="90366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Dissemination plan: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Early Adopters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Web portal (TBD)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Presentations &amp; demos in relevant scientific meetings/symposia,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Exhibit booths</a:t>
            </a:r>
          </a:p>
        </p:txBody>
      </p:sp>
    </p:spTree>
    <p:extLst>
      <p:ext uri="{BB962C8B-B14F-4D97-AF65-F5344CB8AC3E}">
        <p14:creationId xmlns:p14="http://schemas.microsoft.com/office/powerpoint/2010/main" val="333755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41D122C-03DD-457D-833C-34B241599A5C}"/>
              </a:ext>
            </a:extLst>
          </p:cNvPr>
          <p:cNvSpPr/>
          <p:nvPr/>
        </p:nvSpPr>
        <p:spPr>
          <a:xfrm>
            <a:off x="5181600" y="2286000"/>
            <a:ext cx="1828800" cy="1828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PIXI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03515-7B8C-404E-9784-3A4AD4C5D791}"/>
              </a:ext>
            </a:extLst>
          </p:cNvPr>
          <p:cNvSpPr txBox="1"/>
          <p:nvPr/>
        </p:nvSpPr>
        <p:spPr>
          <a:xfrm>
            <a:off x="8437420" y="3874410"/>
            <a:ext cx="234218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u="sng" dirty="0"/>
              <a:t>Advisory Board</a:t>
            </a:r>
          </a:p>
          <a:p>
            <a:r>
              <a:rPr lang="en-US" sz="2000" dirty="0"/>
              <a:t>Dr. David </a:t>
            </a:r>
            <a:r>
              <a:rPr lang="en-US" sz="2000" dirty="0" err="1"/>
              <a:t>Clunie</a:t>
            </a:r>
            <a:r>
              <a:rPr lang="en-US" sz="2000" dirty="0"/>
              <a:t> </a:t>
            </a:r>
          </a:p>
          <a:p>
            <a:r>
              <a:rPr lang="en-US" sz="2000" dirty="0"/>
              <a:t>Dr. Charles Manning </a:t>
            </a:r>
          </a:p>
          <a:p>
            <a:r>
              <a:rPr lang="en-US" sz="2000" dirty="0"/>
              <a:t>Dr. Rong Zhou </a:t>
            </a:r>
          </a:p>
          <a:p>
            <a:r>
              <a:rPr lang="en-US" sz="2000" dirty="0"/>
              <a:t>Dr. Cristian Badea </a:t>
            </a:r>
          </a:p>
          <a:p>
            <a:r>
              <a:rPr lang="en-US" sz="2000" dirty="0"/>
              <a:t>Dr. Walter Akers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8A907-5E02-4A3F-A060-59016270F25F}"/>
              </a:ext>
            </a:extLst>
          </p:cNvPr>
          <p:cNvSpPr txBox="1"/>
          <p:nvPr/>
        </p:nvSpPr>
        <p:spPr>
          <a:xfrm>
            <a:off x="7732747" y="547610"/>
            <a:ext cx="4034631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u="sng" dirty="0"/>
              <a:t>NCI CIRP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Baylor/UT@A/Stanford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UCSF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MD Anderson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University of Pennsylvania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U. Of Michigan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Washington University School of</a:t>
            </a:r>
            <a:br>
              <a:rPr lang="en-US" sz="2000" dirty="0"/>
            </a:br>
            <a:r>
              <a:rPr lang="en-US" sz="2000" dirty="0"/>
              <a:t>Medicine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29449-C235-443F-A6B8-8078748C12ED}"/>
              </a:ext>
            </a:extLst>
          </p:cNvPr>
          <p:cNvSpPr txBox="1"/>
          <p:nvPr/>
        </p:nvSpPr>
        <p:spPr>
          <a:xfrm>
            <a:off x="1202784" y="725599"/>
            <a:ext cx="3256469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u="sng" dirty="0"/>
              <a:t>(initial) Early adopters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MD Anderson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University of Pennsylvania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WUSM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4C066-2119-4645-A54C-C3026B0E82DB}"/>
              </a:ext>
            </a:extLst>
          </p:cNvPr>
          <p:cNvSpPr txBox="1"/>
          <p:nvPr/>
        </p:nvSpPr>
        <p:spPr>
          <a:xfrm>
            <a:off x="1202784" y="4255928"/>
            <a:ext cx="3285451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u="sng" dirty="0"/>
              <a:t>(initial) NCI ITCR collaborators</a:t>
            </a:r>
          </a:p>
          <a:p>
            <a:r>
              <a:rPr lang="en-US" sz="2000" dirty="0"/>
              <a:t>Dr. Ron </a:t>
            </a:r>
            <a:r>
              <a:rPr lang="en-US" sz="2000" dirty="0" err="1"/>
              <a:t>Kikinis</a:t>
            </a:r>
            <a:endParaRPr lang="en-US" sz="2000" dirty="0"/>
          </a:p>
          <a:p>
            <a:r>
              <a:rPr lang="en-US" sz="2000" dirty="0"/>
              <a:t>Dr. Daniel Rubin</a:t>
            </a:r>
          </a:p>
          <a:p>
            <a:r>
              <a:rPr lang="en-US" sz="2000" dirty="0"/>
              <a:t>Dr. Gordon Harris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97953C-4E0D-4D1E-8166-DDE926E08056}"/>
              </a:ext>
            </a:extLst>
          </p:cNvPr>
          <p:cNvCxnSpPr>
            <a:stCxn id="9" idx="3"/>
            <a:endCxn id="3" idx="1"/>
          </p:cNvCxnSpPr>
          <p:nvPr/>
        </p:nvCxnSpPr>
        <p:spPr>
          <a:xfrm>
            <a:off x="4459253" y="1541207"/>
            <a:ext cx="990169" cy="101261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9023C3-3D6A-44F9-92A5-6B1D7BD7D10E}"/>
              </a:ext>
            </a:extLst>
          </p:cNvPr>
          <p:cNvCxnSpPr>
            <a:cxnSpLocks/>
            <a:stCxn id="14" idx="3"/>
            <a:endCxn id="3" idx="3"/>
          </p:cNvCxnSpPr>
          <p:nvPr/>
        </p:nvCxnSpPr>
        <p:spPr>
          <a:xfrm flipV="1">
            <a:off x="4488235" y="3846978"/>
            <a:ext cx="961187" cy="107067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CB61B91-7BE0-47D2-BDFD-984424857F58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6742578" y="3846978"/>
            <a:ext cx="1694842" cy="99692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76FBDBD-C1E5-488E-AE3E-00771825B64C}"/>
              </a:ext>
            </a:extLst>
          </p:cNvPr>
          <p:cNvCxnSpPr>
            <a:cxnSpLocks/>
            <a:stCxn id="7" idx="1"/>
            <a:endCxn id="3" idx="7"/>
          </p:cNvCxnSpPr>
          <p:nvPr/>
        </p:nvCxnSpPr>
        <p:spPr>
          <a:xfrm flipH="1">
            <a:off x="6742578" y="1978771"/>
            <a:ext cx="990169" cy="57505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9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CEB7-8B60-47C8-B707-F1206D04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Opportunities for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45CF0-1551-4C88-8CD7-BB860597F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Pathology</a:t>
            </a:r>
          </a:p>
          <a:p>
            <a:r>
              <a:rPr lang="en-US" dirty="0"/>
              <a:t>Multi-OMICs</a:t>
            </a:r>
          </a:p>
          <a:p>
            <a:r>
              <a:rPr lang="en-US" dirty="0"/>
              <a:t>Quantitative imaging</a:t>
            </a:r>
          </a:p>
          <a:p>
            <a:r>
              <a:rPr lang="en-US" dirty="0"/>
              <a:t>Image processing </a:t>
            </a:r>
          </a:p>
          <a:p>
            <a:r>
              <a:rPr lang="en-US" dirty="0"/>
              <a:t>AI/DL</a:t>
            </a:r>
          </a:p>
          <a:p>
            <a:r>
              <a:rPr lang="en-US" dirty="0"/>
              <a:t>Bioinformatics</a:t>
            </a:r>
          </a:p>
          <a:p>
            <a:r>
              <a:rPr lang="en-US" dirty="0"/>
              <a:t>And 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0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A888-9900-4CD8-A968-3C7ED6CB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01271"/>
          </a:xfrm>
        </p:spPr>
        <p:txBody>
          <a:bodyPr/>
          <a:lstStyle/>
          <a:p>
            <a:r>
              <a:rPr lang="en-US" b="1" dirty="0"/>
              <a:t>Co-Clinical Instruments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97F78-7316-4D68-98CB-99890287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12838"/>
            <a:ext cx="9943844" cy="4983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41C869-FE84-4218-B7FC-BEAA033D092B}"/>
              </a:ext>
            </a:extLst>
          </p:cNvPr>
          <p:cNvSpPr/>
          <p:nvPr/>
        </p:nvSpPr>
        <p:spPr>
          <a:xfrm>
            <a:off x="3505200" y="6324600"/>
            <a:ext cx="4435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James and Gambhir, </a:t>
            </a:r>
            <a:r>
              <a:rPr lang="en-US" sz="1600" dirty="0" err="1"/>
              <a:t>Physiol</a:t>
            </a:r>
            <a:r>
              <a:rPr lang="en-US" sz="1600" dirty="0"/>
              <a:t> Rev 92: 897–965, 2012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B7E790-2DE3-43C4-9FD4-51B1B85856EC}"/>
              </a:ext>
            </a:extLst>
          </p:cNvPr>
          <p:cNvSpPr/>
          <p:nvPr/>
        </p:nvSpPr>
        <p:spPr>
          <a:xfrm>
            <a:off x="1143000" y="990600"/>
            <a:ext cx="43434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9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A888-9900-4CD8-A968-3C7ED6CB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01271"/>
          </a:xfrm>
        </p:spPr>
        <p:txBody>
          <a:bodyPr/>
          <a:lstStyle/>
          <a:p>
            <a:r>
              <a:rPr lang="en-US" b="1" dirty="0"/>
              <a:t>Co-Clinical Instruments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97F78-7316-4D68-98CB-99890287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12838"/>
            <a:ext cx="9943844" cy="4983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41C869-FE84-4218-B7FC-BEAA033D092B}"/>
              </a:ext>
            </a:extLst>
          </p:cNvPr>
          <p:cNvSpPr/>
          <p:nvPr/>
        </p:nvSpPr>
        <p:spPr>
          <a:xfrm>
            <a:off x="3505200" y="6324600"/>
            <a:ext cx="4435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James and Gambhir, </a:t>
            </a:r>
            <a:r>
              <a:rPr lang="en-US" sz="1600" dirty="0" err="1"/>
              <a:t>Physiol</a:t>
            </a:r>
            <a:r>
              <a:rPr lang="en-US" sz="1600" dirty="0"/>
              <a:t> Rev 92: 897–965, 2012</a:t>
            </a:r>
          </a:p>
        </p:txBody>
      </p:sp>
    </p:spTree>
    <p:extLst>
      <p:ext uri="{BB962C8B-B14F-4D97-AF65-F5344CB8AC3E}">
        <p14:creationId xmlns:p14="http://schemas.microsoft.com/office/powerpoint/2010/main" val="150493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6277-AA22-4A39-83C5-4F3206C5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Translational Imaging in Drug Discovery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079983-CC44-4A25-BF6A-311E999C6738}"/>
              </a:ext>
            </a:extLst>
          </p:cNvPr>
          <p:cNvSpPr txBox="1">
            <a:spLocks/>
          </p:cNvSpPr>
          <p:nvPr/>
        </p:nvSpPr>
        <p:spPr>
          <a:xfrm>
            <a:off x="2854708" y="2048132"/>
            <a:ext cx="227838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In Vitro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Validation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E79150E-0417-492E-A708-7624CFDD48FF}"/>
              </a:ext>
            </a:extLst>
          </p:cNvPr>
          <p:cNvSpPr txBox="1">
            <a:spLocks/>
          </p:cNvSpPr>
          <p:nvPr/>
        </p:nvSpPr>
        <p:spPr>
          <a:xfrm>
            <a:off x="8036308" y="2055497"/>
            <a:ext cx="2057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Clinical</a:t>
            </a:r>
          </a:p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Studies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52912AF-CDEF-43BD-A9D2-CCFA56DE56A1}"/>
              </a:ext>
            </a:extLst>
          </p:cNvPr>
          <p:cNvSpPr txBox="1">
            <a:spLocks/>
          </p:cNvSpPr>
          <p:nvPr/>
        </p:nvSpPr>
        <p:spPr>
          <a:xfrm>
            <a:off x="5521708" y="1781432"/>
            <a:ext cx="2057400" cy="1142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Preclinical</a:t>
            </a:r>
            <a:br>
              <a:rPr lang="en-US" sz="32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</a:b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Studies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7BBE92-F6E7-4349-8BCC-495845A3A006}"/>
              </a:ext>
            </a:extLst>
          </p:cNvPr>
          <p:cNvCxnSpPr/>
          <p:nvPr/>
        </p:nvCxnSpPr>
        <p:spPr>
          <a:xfrm>
            <a:off x="76200" y="2356615"/>
            <a:ext cx="64008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2253D91A-3092-4AD3-84EB-B1C2B927633E}"/>
              </a:ext>
            </a:extLst>
          </p:cNvPr>
          <p:cNvSpPr txBox="1">
            <a:spLocks/>
          </p:cNvSpPr>
          <p:nvPr/>
        </p:nvSpPr>
        <p:spPr>
          <a:xfrm>
            <a:off x="416308" y="1400432"/>
            <a:ext cx="2278380" cy="1943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Molecular</a:t>
            </a:r>
            <a:b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</a:b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Probe/</a:t>
            </a:r>
          </a:p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Target/</a:t>
            </a:r>
          </a:p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Mechanism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0B09DF-DA34-441B-B970-C80D0658CF11}"/>
              </a:ext>
            </a:extLst>
          </p:cNvPr>
          <p:cNvCxnSpPr>
            <a:cxnSpLocks/>
          </p:cNvCxnSpPr>
          <p:nvPr/>
        </p:nvCxnSpPr>
        <p:spPr>
          <a:xfrm>
            <a:off x="2321308" y="2352932"/>
            <a:ext cx="762000" cy="7366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EA5A0D-770B-4FA5-8829-9F4D0B5455EB}"/>
              </a:ext>
            </a:extLst>
          </p:cNvPr>
          <p:cNvCxnSpPr>
            <a:cxnSpLocks/>
          </p:cNvCxnSpPr>
          <p:nvPr/>
        </p:nvCxnSpPr>
        <p:spPr>
          <a:xfrm flipV="1">
            <a:off x="4835908" y="2352932"/>
            <a:ext cx="838200" cy="7366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0CBD99-AE26-4348-9B2D-EF2E16E97F80}"/>
              </a:ext>
            </a:extLst>
          </p:cNvPr>
          <p:cNvCxnSpPr>
            <a:cxnSpLocks/>
          </p:cNvCxnSpPr>
          <p:nvPr/>
        </p:nvCxnSpPr>
        <p:spPr>
          <a:xfrm>
            <a:off x="7502908" y="2356615"/>
            <a:ext cx="83820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sm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800867-DB43-4745-8359-1655C4B18FE6}"/>
              </a:ext>
            </a:extLst>
          </p:cNvPr>
          <p:cNvCxnSpPr/>
          <p:nvPr/>
        </p:nvCxnSpPr>
        <p:spPr>
          <a:xfrm>
            <a:off x="9865108" y="2356615"/>
            <a:ext cx="64008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E71F068-688F-4B19-90DF-1D49C999F54D}"/>
              </a:ext>
            </a:extLst>
          </p:cNvPr>
          <p:cNvSpPr txBox="1">
            <a:spLocks/>
          </p:cNvSpPr>
          <p:nvPr/>
        </p:nvSpPr>
        <p:spPr>
          <a:xfrm>
            <a:off x="10185148" y="1781432"/>
            <a:ext cx="2057400" cy="1142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FDA</a:t>
            </a:r>
          </a:p>
          <a:p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Approval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0F60D9-5CE2-417B-9649-D8CAA7750AB7}"/>
              </a:ext>
            </a:extLst>
          </p:cNvPr>
          <p:cNvGrpSpPr/>
          <p:nvPr/>
        </p:nvGrpSpPr>
        <p:grpSpPr>
          <a:xfrm>
            <a:off x="385326" y="4004832"/>
            <a:ext cx="11527244" cy="2064538"/>
            <a:chOff x="385326" y="4004832"/>
            <a:chExt cx="11527244" cy="2064538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2A75A0C-E4A5-4C91-A2B4-E6991C347C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25" b="62298"/>
            <a:stretch/>
          </p:blipFill>
          <p:spPr bwMode="auto">
            <a:xfrm>
              <a:off x="447262" y="4004832"/>
              <a:ext cx="11465308" cy="945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2DC0DF10-252D-494B-A601-9CFFFA7CA9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432"/>
            <a:stretch/>
          </p:blipFill>
          <p:spPr bwMode="auto">
            <a:xfrm>
              <a:off x="385326" y="5096855"/>
              <a:ext cx="11465308" cy="972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BFC2707A-5AED-40D7-8E45-38B11F1E2DBA}"/>
              </a:ext>
            </a:extLst>
          </p:cNvPr>
          <p:cNvSpPr/>
          <p:nvPr/>
        </p:nvSpPr>
        <p:spPr>
          <a:xfrm>
            <a:off x="6324600" y="3208826"/>
            <a:ext cx="363346" cy="579818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BE5C45-B914-45D4-97D8-7F88F8D4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/>
              <a:t>The Scope &amp; Unmet Need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528730-C3BF-4F31-A71D-418E6CF2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90600"/>
            <a:ext cx="7086601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NCI’s precision medicine initiative emphasizes the use of translational oncology models (PDX, GEMMs, etc.), reproducible, impactful, and open science.</a:t>
            </a:r>
          </a:p>
          <a:p>
            <a:r>
              <a:rPr lang="en-US" sz="2800" dirty="0"/>
              <a:t>Vast datasets (# of animals, # of time points,# modalities, drug therapies, probes, sequences, etc.) and dynamic/complex workflow.</a:t>
            </a:r>
          </a:p>
          <a:p>
            <a:r>
              <a:rPr lang="en-US" sz="2800" dirty="0"/>
              <a:t>Non-tractable data results in poor reproducibility and presents obstacles for data mining and open science collaboration.</a:t>
            </a:r>
          </a:p>
          <a:p>
            <a:r>
              <a:rPr lang="en-US" sz="2800" dirty="0"/>
              <a:t>Current databases are not compatible with the complexity and growing demands in preclinical cancer imaging which include big data needs and collection of metadata/annotation to support NCI’s precision medicine initiative.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08CF0-4395-451C-B47F-F639AABB1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71" y="1676400"/>
            <a:ext cx="4627129" cy="445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18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09"/>
            <a:ext cx="12218834" cy="6280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C876B-0F03-45A8-A1C7-77EC5D5B6244}"/>
              </a:ext>
            </a:extLst>
          </p:cNvPr>
          <p:cNvSpPr txBox="1"/>
          <p:nvPr/>
        </p:nvSpPr>
        <p:spPr>
          <a:xfrm>
            <a:off x="10134600" y="1066800"/>
            <a:ext cx="176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Mouse hotel</a:t>
            </a:r>
          </a:p>
        </p:txBody>
      </p:sp>
    </p:spTree>
    <p:extLst>
      <p:ext uri="{BB962C8B-B14F-4D97-AF65-F5344CB8AC3E}">
        <p14:creationId xmlns:p14="http://schemas.microsoft.com/office/powerpoint/2010/main" val="362425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36A1-F290-4278-B21E-A769F0DA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A63CC-FAF3-4C33-87A7-32EF6EF1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4622"/>
            <a:ext cx="11201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Develop an open-source preclinical imaging informatics platform—</a:t>
            </a:r>
            <a:r>
              <a:rPr lang="en-US" b="1" dirty="0"/>
              <a:t>Preclinical Imaging XNAT-enabled Informatics (PIXI)</a:t>
            </a:r>
            <a:r>
              <a:rPr lang="en-US" dirty="0"/>
              <a:t>—to: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 the workflow of a preclinical imaging laboratory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Harmonize imaging databases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and enable deployment of analytic and computational pipelines in preclinical imaging</a:t>
            </a:r>
          </a:p>
        </p:txBody>
      </p:sp>
    </p:spTree>
    <p:extLst>
      <p:ext uri="{BB962C8B-B14F-4D97-AF65-F5344CB8AC3E}">
        <p14:creationId xmlns:p14="http://schemas.microsoft.com/office/powerpoint/2010/main" val="319148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DF1432-7C4E-4D9D-A6A8-93778A0F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086970"/>
          </a:xfrm>
        </p:spPr>
        <p:txBody>
          <a:bodyPr>
            <a:normAutofit/>
          </a:bodyPr>
          <a:lstStyle/>
          <a:p>
            <a:r>
              <a:rPr lang="en-US" sz="4000" b="1" dirty="0"/>
              <a:t>The “classic” XNAT Workflow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DBCB2D-AC61-4BFC-9EE7-8CB02BF874BC}"/>
              </a:ext>
            </a:extLst>
          </p:cNvPr>
          <p:cNvSpPr/>
          <p:nvPr/>
        </p:nvSpPr>
        <p:spPr>
          <a:xfrm>
            <a:off x="5881020" y="5029200"/>
            <a:ext cx="5921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This will be the first instance of XNAT development for preclinical imaging.  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B5EBDB-86D4-4393-8FD3-96235C1690B6}"/>
              </a:ext>
            </a:extLst>
          </p:cNvPr>
          <p:cNvSpPr txBox="1"/>
          <p:nvPr/>
        </p:nvSpPr>
        <p:spPr>
          <a:xfrm>
            <a:off x="389201" y="985421"/>
            <a:ext cx="50763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Open source imaging informatics platform developed by the </a:t>
            </a:r>
            <a:r>
              <a:rPr lang="en-US" sz="2400" dirty="0" err="1"/>
              <a:t>Neuroinformatics</a:t>
            </a:r>
            <a:r>
              <a:rPr lang="en-US" sz="2400" dirty="0"/>
              <a:t> Research Group at Washington University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Used by over 200 academic institutions and industry entities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Data organized in secure projects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Individual user access control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Built-in data search and reporting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Allows developers to easily add new data types and extend the REST API to provide new automated functions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Native Docker interface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hlinkClick r:id="rId2"/>
              </a:rPr>
              <a:t>https://www.xnat.org</a:t>
            </a:r>
            <a:r>
              <a:rPr lang="en-US" sz="24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27CFB6-F04D-49D1-85ED-AB8C9F231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569" y="1163170"/>
            <a:ext cx="6062499" cy="37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6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B3C8-BA65-4A54-A698-86E501D0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/>
          <a:lstStyle/>
          <a:p>
            <a:r>
              <a:rPr lang="en-US" b="1" dirty="0"/>
              <a:t>Overview of Project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32121C-42A0-4ACF-B3B9-25EF245C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5" y="1066800"/>
            <a:ext cx="1134914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63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11054</TotalTime>
  <Words>551</Words>
  <Application>Microsoft Office PowerPoint</Application>
  <PresentationFormat>Widescreen</PresentationFormat>
  <Paragraphs>111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Development of an Open-Source Preclinical Imaging Informatics Platform for  Cancer Research</vt:lpstr>
      <vt:lpstr>Co-Clinical Instruments</vt:lpstr>
      <vt:lpstr>Co-Clinical Instruments</vt:lpstr>
      <vt:lpstr>Translational Imaging in Drug Discovery</vt:lpstr>
      <vt:lpstr>The Scope &amp; Unmet Need</vt:lpstr>
      <vt:lpstr>PowerPoint Presentation</vt:lpstr>
      <vt:lpstr>Objective</vt:lpstr>
      <vt:lpstr>The “classic” XNAT Workflow</vt:lpstr>
      <vt:lpstr>Overview of Project</vt:lpstr>
      <vt:lpstr>Overview of Project</vt:lpstr>
      <vt:lpstr>Overview of Project</vt:lpstr>
      <vt:lpstr>Overview of Project</vt:lpstr>
      <vt:lpstr>Overview of Project</vt:lpstr>
      <vt:lpstr>PowerPoint Presentation</vt:lpstr>
      <vt:lpstr>Opportunities for Collaboration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Shoghi, Kooresh Isaac</dc:creator>
  <cp:lastModifiedBy>Kooresh Shoghi</cp:lastModifiedBy>
  <cp:revision>511</cp:revision>
  <dcterms:created xsi:type="dcterms:W3CDTF">2006-08-16T00:00:00Z</dcterms:created>
  <dcterms:modified xsi:type="dcterms:W3CDTF">2020-10-02T15:42:42Z</dcterms:modified>
</cp:coreProperties>
</file>