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4" r:id="rId4"/>
    <p:sldId id="265" r:id="rId5"/>
    <p:sldId id="266" r:id="rId6"/>
    <p:sldId id="259" r:id="rId7"/>
    <p:sldId id="260" r:id="rId8"/>
    <p:sldId id="263" r:id="rId9"/>
    <p:sldId id="26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47"/>
  </p:normalViewPr>
  <p:slideViewPr>
    <p:cSldViewPr snapToGrid="0" snapToObjects="1">
      <p:cViewPr varScale="1">
        <p:scale>
          <a:sx n="84" d="100"/>
          <a:sy n="84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CA52-1ACC-1344-90A4-6AB164CBEDD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A1B92-7784-A145-9713-69F07AE0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4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8D7680D-E7C8-7643-BEFD-F7A179B77B7C}"/>
              </a:ext>
            </a:extLst>
          </p:cNvPr>
          <p:cNvSpPr/>
          <p:nvPr/>
        </p:nvSpPr>
        <p:spPr>
          <a:xfrm>
            <a:off x="0" y="0"/>
            <a:ext cx="4858439" cy="6290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E9240D-8DC8-9444-8E0C-74703A71842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58439" y="0"/>
            <a:ext cx="7333560" cy="6291263"/>
          </a:xfrm>
          <a:solidFill>
            <a:schemeClr val="bg2"/>
          </a:solidFill>
        </p:spPr>
        <p:txBody>
          <a:bodyPr anchor="ctr" anchorCtr="0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CD893F-4580-B544-83D6-ED7E385EA0E6}"/>
              </a:ext>
            </a:extLst>
          </p:cNvPr>
          <p:cNvCxnSpPr>
            <a:cxnSpLocks/>
          </p:cNvCxnSpPr>
          <p:nvPr/>
        </p:nvCxnSpPr>
        <p:spPr>
          <a:xfrm>
            <a:off x="375167" y="1010339"/>
            <a:ext cx="4114800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3B8C66D2-8B0E-D644-958B-ADC9E569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980" y="1230677"/>
            <a:ext cx="4083969" cy="22947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41F2469-CF29-2044-8249-860BE15EF3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80" y="3756753"/>
            <a:ext cx="4083969" cy="11677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Additional Content Here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04E17178-3A66-6644-B095-68F890E50C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980" y="5871992"/>
            <a:ext cx="4083969" cy="4186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31" name="Footer Placeholder 6">
            <a:extLst>
              <a:ext uri="{FF2B5EF4-FFF2-40B4-BE49-F238E27FC236}">
                <a16:creationId xmlns:a16="http://schemas.microsoft.com/office/drawing/2014/main" id="{B7F2E224-3E28-734C-8581-2AE71B6C88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1" y="6389784"/>
            <a:ext cx="6365827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Small Area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2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0284" cy="4351338"/>
          </a:xfrm>
        </p:spPr>
        <p:txBody>
          <a:bodyPr/>
          <a:lstStyle>
            <a:lvl1pPr>
              <a:spcAft>
                <a:spcPts val="600"/>
              </a:spcAft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2" y="6391656"/>
            <a:ext cx="6846594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Small Area Maps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A74C90-07AF-2A4B-B930-56D31F5072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66038" y="1797050"/>
            <a:ext cx="4061674" cy="362555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5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spcAft>
                <a:spcPts val="600"/>
              </a:spcAft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2" y="6391656"/>
            <a:ext cx="7044556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Small Area Maps</a:t>
            </a:r>
          </a:p>
        </p:txBody>
      </p:sp>
    </p:spTree>
    <p:extLst>
      <p:ext uri="{BB962C8B-B14F-4D97-AF65-F5344CB8AC3E}">
        <p14:creationId xmlns:p14="http://schemas.microsoft.com/office/powerpoint/2010/main" val="148645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407988" indent="-398463">
              <a:spcAft>
                <a:spcPts val="600"/>
              </a:spcAft>
              <a:buFontTx/>
              <a:buBlip>
                <a:blip r:embed="rId2"/>
              </a:buBlip>
              <a:tabLst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2" y="6389784"/>
            <a:ext cx="6431814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Small Area Maps</a:t>
            </a:r>
          </a:p>
        </p:txBody>
      </p:sp>
    </p:spTree>
    <p:extLst>
      <p:ext uri="{BB962C8B-B14F-4D97-AF65-F5344CB8AC3E}">
        <p14:creationId xmlns:p14="http://schemas.microsoft.com/office/powerpoint/2010/main" val="33145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ullet Slide - Check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407988" indent="-398463">
              <a:spcAft>
                <a:spcPts val="600"/>
              </a:spcAft>
              <a:buFontTx/>
              <a:buBlip>
                <a:blip r:embed="rId2"/>
              </a:buBlip>
              <a:tabLst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1" y="6389784"/>
            <a:ext cx="6639205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Small Area Maps</a:t>
            </a:r>
          </a:p>
        </p:txBody>
      </p:sp>
    </p:spTree>
    <p:extLst>
      <p:ext uri="{BB962C8B-B14F-4D97-AF65-F5344CB8AC3E}">
        <p14:creationId xmlns:p14="http://schemas.microsoft.com/office/powerpoint/2010/main" val="201404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4A94-DAEA-0B4D-A560-6B0D29C9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F293-DDBE-6C43-B409-42B316BDC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0BAA6-F216-4E47-A454-29DB58A39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AAA60-DAB6-0A4B-BBB9-1D32AB9AC5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1" y="6391656"/>
            <a:ext cx="6346973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Small Area Maps</a:t>
            </a:r>
          </a:p>
        </p:txBody>
      </p:sp>
    </p:spTree>
    <p:extLst>
      <p:ext uri="{BB962C8B-B14F-4D97-AF65-F5344CB8AC3E}">
        <p14:creationId xmlns:p14="http://schemas.microsoft.com/office/powerpoint/2010/main" val="232075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with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CE28F-38A5-DE42-9231-928F7032A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2" y="6391656"/>
            <a:ext cx="7346214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Small Area Maps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CB8017-7E7F-9B49-9B4B-B9336EB3F2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301647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F2F51-43AF-EB4F-AFBB-B545D7ECB4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9899" y="1544538"/>
            <a:ext cx="2741841" cy="646331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6235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8A53FEB-EECE-604B-823F-810D824B4F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1"/>
            <a:ext cx="7459281" cy="6301649"/>
          </a:xfrm>
        </p:spPr>
        <p:txBody>
          <a:bodyPr wrap="none" anchor="ctr" anchorCtr="0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E2033-42DC-6F47-BA67-5A3FE43332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1" y="6391656"/>
            <a:ext cx="6629778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Small Area Maps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9CB07-5AF2-9B4A-B86C-EAAE286C41A3}"/>
              </a:ext>
            </a:extLst>
          </p:cNvPr>
          <p:cNvSpPr/>
          <p:nvPr/>
        </p:nvSpPr>
        <p:spPr>
          <a:xfrm>
            <a:off x="7459663" y="-1"/>
            <a:ext cx="4732337" cy="6345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CD893F-4580-B544-83D6-ED7E385EA0E6}"/>
              </a:ext>
            </a:extLst>
          </p:cNvPr>
          <p:cNvCxnSpPr>
            <a:cxnSpLocks/>
          </p:cNvCxnSpPr>
          <p:nvPr/>
        </p:nvCxnSpPr>
        <p:spPr>
          <a:xfrm>
            <a:off x="7781925" y="2552700"/>
            <a:ext cx="41148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>
            <a:extLst>
              <a:ext uri="{FF2B5EF4-FFF2-40B4-BE49-F238E27FC236}">
                <a16:creationId xmlns:a16="http://schemas.microsoft.com/office/drawing/2014/main" id="{EA7A6CA1-9D41-A340-8CE2-9A6C51938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74" r="89328"/>
          <a:stretch>
            <a:fillRect/>
          </a:stretch>
        </p:blipFill>
        <p:spPr bwMode="auto">
          <a:xfrm>
            <a:off x="7707313" y="2647950"/>
            <a:ext cx="3667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6B88A962-6EF7-6A4F-B98E-178C18FE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1" t="-16374" r="66017"/>
          <a:stretch>
            <a:fillRect/>
          </a:stretch>
        </p:blipFill>
        <p:spPr bwMode="auto">
          <a:xfrm>
            <a:off x="7751381" y="3390900"/>
            <a:ext cx="3667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0D2CBF2-4A18-2345-BEF9-12E50BADA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7" t="-16374" r="46681"/>
          <a:stretch>
            <a:fillRect/>
          </a:stretch>
        </p:blipFill>
        <p:spPr bwMode="auto">
          <a:xfrm>
            <a:off x="7747000" y="3944938"/>
            <a:ext cx="2857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81EBC177-4003-1940-9D95-6B158F0A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9" t="-16374" r="24989"/>
          <a:stretch>
            <a:fillRect/>
          </a:stretch>
        </p:blipFill>
        <p:spPr bwMode="auto">
          <a:xfrm>
            <a:off x="7707313" y="4344988"/>
            <a:ext cx="3667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AFEDFA11-E964-F54F-B16F-34CC578E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9" t="34537" r="737"/>
          <a:stretch>
            <a:fillRect/>
          </a:stretch>
        </p:blipFill>
        <p:spPr bwMode="auto">
          <a:xfrm>
            <a:off x="7662863" y="5068888"/>
            <a:ext cx="4556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233CEFE-0465-164B-A7FC-DA89EC13E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1738" y="171449"/>
            <a:ext cx="4083969" cy="23098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AEA2DC-2F40-D344-B961-344ADAEE45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8475" y="2738439"/>
            <a:ext cx="3767138" cy="6524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Address goes here</a:t>
            </a:r>
          </a:p>
          <a:p>
            <a:pPr lvl="0"/>
            <a:r>
              <a:rPr lang="en-US" dirty="0"/>
              <a:t>City, ST ZIP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9528BCA-18EF-8449-8A17-21BBC8513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8475" y="3505620"/>
            <a:ext cx="3767138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319-XXX-XXXX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ACD9A33F-60C5-284B-9D46-72E5B5783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8475" y="3968328"/>
            <a:ext cx="3767138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URL.uiowa.edu</a:t>
            </a: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8E9CD933-E414-1145-9754-ACBFFF5962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8475" y="4442053"/>
            <a:ext cx="3767138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facebook.com</a:t>
            </a:r>
            <a:r>
              <a:rPr lang="en-US" dirty="0"/>
              <a:t>/URL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71AC9B4-FCC0-5642-81E4-7080E62B0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8475" y="4926795"/>
            <a:ext cx="3767138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twitterhandle</a:t>
            </a:r>
            <a:endParaRPr lang="en-US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523A405-5F07-2F4D-B77F-90515157D8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18475" y="5411537"/>
            <a:ext cx="3767138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contact@uiowa.edu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BE7270-8D8C-3343-A1A4-A69FB91982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5729" y="5478021"/>
            <a:ext cx="455230" cy="3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2FEF12B-F38D-AB4D-BBA1-2C7B74AA0A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B1A84-3AF2-7441-BD04-40E17B40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6F7B5-A644-9644-B0CB-54E848DBB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23AB8D-52FB-394A-A04E-FEB81257F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885" y="6381946"/>
            <a:ext cx="6065475" cy="441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Small Area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6F870-F80B-B244-B223-507B85F150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Development of Small Area Interactive Risk Maps for Cancer Control Efforts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9CCC4-BFC0-074D-8089-0845BEB17C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4980" y="3756753"/>
            <a:ext cx="4083969" cy="18705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Jake Oleson</a:t>
            </a:r>
            <a:br>
              <a:rPr lang="en-US" dirty="0"/>
            </a:br>
            <a:r>
              <a:rPr lang="en-US" dirty="0"/>
              <a:t>Dept of Biostatistics</a:t>
            </a:r>
            <a:br>
              <a:rPr lang="en-US" dirty="0"/>
            </a:br>
            <a:r>
              <a:rPr lang="en-US" dirty="0"/>
              <a:t>College of Public Health</a:t>
            </a:r>
            <a:br>
              <a:rPr lang="en-US" dirty="0"/>
            </a:br>
            <a:r>
              <a:rPr lang="en-US" dirty="0"/>
              <a:t>University of Iowa</a:t>
            </a:r>
          </a:p>
          <a:p>
            <a:endParaRPr lang="en-US" dirty="0"/>
          </a:p>
          <a:p>
            <a:r>
              <a:rPr lang="en-US" dirty="0"/>
              <a:t>Jacob-Oleson@uiowa.edu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724E4-9BEE-4141-84E5-33D2AF9526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August 5,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A7767-22FC-7544-A579-E821BC68D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Small Area Maps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2AE04E7-1731-3D48-8CE9-4CBBA1B339E1}"/>
              </a:ext>
            </a:extLst>
          </p:cNvPr>
          <p:cNvPicPr>
            <a:picLocks noGrp="1"/>
          </p:cNvPicPr>
          <p:nvPr>
            <p:ph type="pic" sz="quarter" idx="2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7110"/>
          <a:stretch/>
        </p:blipFill>
        <p:spPr bwMode="auto"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596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BBFA75-FE6D-F741-A71B-75FFB037A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Small Area Maps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2F39D-C8AA-6642-9FB7-04D7CD3A53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2143" y="287520"/>
            <a:ext cx="5227713" cy="646331"/>
          </a:xfrm>
        </p:spPr>
        <p:txBody>
          <a:bodyPr/>
          <a:lstStyle/>
          <a:p>
            <a:r>
              <a:rPr lang="en-US" dirty="0"/>
              <a:t>Thanks for listening!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D0E86F-B7E1-953A-7D6B-61B249E5C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0513" r="60737" b="10256"/>
          <a:stretch>
            <a:fillRect/>
          </a:stretch>
        </p:blipFill>
        <p:spPr>
          <a:xfrm>
            <a:off x="2138516" y="933851"/>
            <a:ext cx="7654414" cy="53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FD0F-988F-7246-A7A9-961C564F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970C-B04C-6B4D-A142-35E77388A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1825625"/>
            <a:ext cx="1099566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Mary Charlton, Dept of Epidemiology, University of Iowa</a:t>
            </a:r>
          </a:p>
          <a:p>
            <a:r>
              <a:rPr lang="en-US" dirty="0"/>
              <a:t>Sarah Nash, Dept of Epidemiology, University of Iowa</a:t>
            </a:r>
          </a:p>
          <a:p>
            <a:r>
              <a:rPr lang="en-US" dirty="0"/>
              <a:t>Grant Brown, Dept of Biostatistics, University of Iowa</a:t>
            </a:r>
          </a:p>
          <a:p>
            <a:r>
              <a:rPr lang="en-US" dirty="0"/>
              <a:t>Caglar Koylu, Dept of Geography, University of Iowa</a:t>
            </a:r>
          </a:p>
          <a:p>
            <a:r>
              <a:rPr lang="en-US" dirty="0"/>
              <a:t>Jacob Clark, Center for Public Health Stat, University of Iowa</a:t>
            </a:r>
          </a:p>
          <a:p>
            <a:r>
              <a:rPr lang="en-US" dirty="0"/>
              <a:t>W. Jay Christian, Department of Epidemiology, University of Kentucky</a:t>
            </a:r>
          </a:p>
          <a:p>
            <a:r>
              <a:rPr lang="en-US" dirty="0"/>
              <a:t>Bin Huang, Division of Cancer Biostatistics, University of Kentucky</a:t>
            </a:r>
          </a:p>
          <a:p>
            <a:r>
              <a:rPr lang="en-US" dirty="0"/>
              <a:t>Chuck Wiggins, Division of Epidemiology, University of New Mexico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EAF10-8740-FF40-82EE-F4505B7B04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Small Area Maps</a:t>
            </a:r>
          </a:p>
        </p:txBody>
      </p:sp>
    </p:spTree>
    <p:extLst>
      <p:ext uri="{BB962C8B-B14F-4D97-AF65-F5344CB8AC3E}">
        <p14:creationId xmlns:p14="http://schemas.microsoft.com/office/powerpoint/2010/main" val="323631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CFDC-F40E-A6AC-43A6-A8C8FBF3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 for 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AE37-333D-E7B3-C79A-225E8B54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Iowa Cancer Registry maps</a:t>
            </a:r>
          </a:p>
          <a:p>
            <a:r>
              <a:rPr lang="en-US" dirty="0"/>
              <a:t>Typically county level maps</a:t>
            </a:r>
          </a:p>
          <a:p>
            <a:r>
              <a:rPr lang="en-US" dirty="0"/>
              <a:t>No estimates for rural areas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4BA0C-7506-D604-A4E5-D1667D5F1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Small Area Maps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B31AE2-9BC1-561F-08F4-AD26212A25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EEAE5-1E7E-AE26-8A67-717241A5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110" y="1263876"/>
            <a:ext cx="5596890" cy="45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2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CFDC-F40E-A6AC-43A6-A8C8FBF3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 for </a:t>
            </a:r>
            <a:br>
              <a:rPr lang="en-US" dirty="0"/>
            </a:br>
            <a:r>
              <a:rPr lang="en-US" dirty="0"/>
              <a:t>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AE37-333D-E7B3-C79A-225E8B54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</a:t>
            </a:r>
            <a:br>
              <a:rPr lang="en-US" dirty="0"/>
            </a:br>
            <a:r>
              <a:rPr lang="en-US" dirty="0"/>
              <a:t>space?</a:t>
            </a:r>
          </a:p>
          <a:p>
            <a:r>
              <a:rPr lang="en-US" dirty="0"/>
              <a:t>Cannot tell risk </a:t>
            </a:r>
            <a:br>
              <a:rPr lang="en-US" dirty="0"/>
            </a:br>
            <a:r>
              <a:rPr lang="en-US" dirty="0"/>
              <a:t>for where we live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4BA0C-7506-D604-A4E5-D1667D5F1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Small Area Maps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B31AE2-9BC1-561F-08F4-AD26212A25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EDEBB3-5779-C20D-8C23-44E23ADAC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92" y="514043"/>
            <a:ext cx="7124700" cy="550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92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16944F4-9AE1-F21E-E618-044F5DDD4E9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7110"/>
          <a:stretch/>
        </p:blipFill>
        <p:spPr bwMode="auto">
          <a:xfrm>
            <a:off x="4858439" y="0"/>
            <a:ext cx="7333560" cy="6291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77CFDC-F40E-A6AC-43A6-A8C8FBF3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Iowa </a:t>
            </a:r>
            <a:br>
              <a:rPr lang="en-US" dirty="0"/>
            </a:br>
            <a:r>
              <a:rPr lang="en-US" dirty="0"/>
              <a:t>Cancer Registry</a:t>
            </a:r>
            <a:br>
              <a:rPr lang="en-US" dirty="0"/>
            </a:br>
            <a:r>
              <a:rPr lang="en-US" dirty="0"/>
              <a:t>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AE37-333D-E7B3-C79A-225E8B54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Bayesian modeling</a:t>
            </a:r>
          </a:p>
          <a:p>
            <a:r>
              <a:rPr lang="en-US" dirty="0"/>
              <a:t>Calculates Relative</a:t>
            </a:r>
            <a:br>
              <a:rPr lang="en-US" dirty="0"/>
            </a:br>
            <a:r>
              <a:rPr lang="en-US" dirty="0"/>
              <a:t>Risk</a:t>
            </a:r>
          </a:p>
          <a:p>
            <a:r>
              <a:rPr lang="en-US" dirty="0"/>
              <a:t>Compute Risk</a:t>
            </a:r>
            <a:br>
              <a:rPr lang="en-US" dirty="0"/>
            </a:br>
            <a:r>
              <a:rPr lang="en-US" dirty="0"/>
              <a:t>Probability</a:t>
            </a:r>
          </a:p>
          <a:p>
            <a:r>
              <a:rPr lang="en-US" dirty="0"/>
              <a:t>D3 to hover over </a:t>
            </a:r>
            <a:br>
              <a:rPr lang="en-US" dirty="0"/>
            </a:br>
            <a:r>
              <a:rPr lang="en-US" dirty="0"/>
              <a:t>ZCTA and show info</a:t>
            </a:r>
          </a:p>
          <a:p>
            <a:r>
              <a:rPr lang="en-US" dirty="0"/>
              <a:t>https://shri.public-health.uiowa.edu/iowa-cancer-maps/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4BA0C-7506-D604-A4E5-D1667D5F1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Small Area Maps</a:t>
            </a:r>
          </a:p>
        </p:txBody>
      </p:sp>
    </p:spTree>
    <p:extLst>
      <p:ext uri="{BB962C8B-B14F-4D97-AF65-F5344CB8AC3E}">
        <p14:creationId xmlns:p14="http://schemas.microsoft.com/office/powerpoint/2010/main" val="424138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1813-597A-D04C-A56F-A8D4CA01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Aims for New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F7593-F31F-F34E-B0FB-673E9B15B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Bayesian hierarchical statistical model to create small area estimates of age-adjusted cancer rates per ZCTA for SEER regions over time</a:t>
            </a:r>
          </a:p>
          <a:p>
            <a:r>
              <a:rPr lang="en-US" dirty="0"/>
              <a:t>Develop and implement data visualization through interactive graphics that demonstrate how risk evolves in small areas over time</a:t>
            </a:r>
          </a:p>
          <a:p>
            <a:r>
              <a:rPr lang="en-US" dirty="0"/>
              <a:t>Determine feasibility of implementing the tools developed in Aims 1 and 2 within the SEER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65452-72B4-7046-AC3E-89500E80F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Small Area Maps</a:t>
            </a:r>
          </a:p>
        </p:txBody>
      </p:sp>
    </p:spTree>
    <p:extLst>
      <p:ext uri="{BB962C8B-B14F-4D97-AF65-F5344CB8AC3E}">
        <p14:creationId xmlns:p14="http://schemas.microsoft.com/office/powerpoint/2010/main" val="404883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655D-213A-D549-9FAE-2C224E24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population modeling for small areas with excess zeros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38499-0EB2-F842-AAA7-3B700417B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ZCTA level there will be an excess number of 0 cases</a:t>
            </a:r>
          </a:p>
          <a:p>
            <a:r>
              <a:rPr lang="en-US" dirty="0"/>
              <a:t>Compute Age-Adjusted Rates for each ZCTA</a:t>
            </a:r>
          </a:p>
          <a:p>
            <a:r>
              <a:rPr lang="en-US" dirty="0"/>
              <a:t>Adjust models for demographic factors</a:t>
            </a:r>
          </a:p>
          <a:p>
            <a:r>
              <a:rPr lang="en-US" dirty="0"/>
              <a:t>Risk Mediation models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8C5EA-10DC-9D44-B54E-640BACCBB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Small Area Maps</a:t>
            </a:r>
          </a:p>
        </p:txBody>
      </p:sp>
    </p:spTree>
    <p:extLst>
      <p:ext uri="{BB962C8B-B14F-4D97-AF65-F5344CB8AC3E}">
        <p14:creationId xmlns:p14="http://schemas.microsoft.com/office/powerpoint/2010/main" val="84649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655D-213A-D549-9FAE-2C224E24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38499-0EB2-F842-AAA7-3B700417B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ZCTA level estimates in rural areas</a:t>
            </a:r>
          </a:p>
          <a:p>
            <a:r>
              <a:rPr lang="en-US" dirty="0"/>
              <a:t>Adjust maps for demographics</a:t>
            </a:r>
          </a:p>
          <a:p>
            <a:r>
              <a:rPr lang="en-US" dirty="0"/>
              <a:t>Show changes in rates over time</a:t>
            </a:r>
          </a:p>
          <a:p>
            <a:r>
              <a:rPr lang="en-US" dirty="0"/>
              <a:t>Visualize variability in estimates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8C5EA-10DC-9D44-B54E-640BACCBB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Small Area Maps</a:t>
            </a:r>
          </a:p>
        </p:txBody>
      </p:sp>
    </p:spTree>
    <p:extLst>
      <p:ext uri="{BB962C8B-B14F-4D97-AF65-F5344CB8AC3E}">
        <p14:creationId xmlns:p14="http://schemas.microsoft.com/office/powerpoint/2010/main" val="96750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655D-213A-D549-9FAE-2C224E24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1" y="365125"/>
            <a:ext cx="11436859" cy="1325563"/>
          </a:xfrm>
        </p:spPr>
        <p:txBody>
          <a:bodyPr/>
          <a:lstStyle/>
          <a:p>
            <a:r>
              <a:rPr lang="en-US" dirty="0"/>
              <a:t>Implementing Tools within SEER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38499-0EB2-F842-AAA7-3B700417B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Partners: Iowa, Kentucky, and New Mexico</a:t>
            </a:r>
          </a:p>
          <a:p>
            <a:r>
              <a:rPr lang="en-US" dirty="0"/>
              <a:t>Survey users</a:t>
            </a:r>
          </a:p>
          <a:p>
            <a:r>
              <a:rPr lang="en-US" dirty="0"/>
              <a:t>Open Source Software</a:t>
            </a:r>
          </a:p>
          <a:p>
            <a:r>
              <a:rPr lang="en-US" dirty="0"/>
              <a:t>Generalizable to more states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8C5EA-10DC-9D44-B54E-640BACCBB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Small Area Maps</a:t>
            </a:r>
          </a:p>
        </p:txBody>
      </p:sp>
    </p:spTree>
    <p:extLst>
      <p:ext uri="{BB962C8B-B14F-4D97-AF65-F5344CB8AC3E}">
        <p14:creationId xmlns:p14="http://schemas.microsoft.com/office/powerpoint/2010/main" val="219560912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Iowa">
  <a:themeElements>
    <a:clrScheme name="University of Iowa Master">
      <a:dk1>
        <a:srgbClr val="000000"/>
      </a:dk1>
      <a:lt1>
        <a:srgbClr val="FFFFFF"/>
      </a:lt1>
      <a:dk2>
        <a:srgbClr val="9E9F9E"/>
      </a:dk2>
      <a:lt2>
        <a:srgbClr val="FFFFFF"/>
      </a:lt2>
      <a:accent1>
        <a:srgbClr val="FFCD00"/>
      </a:accent1>
      <a:accent2>
        <a:srgbClr val="000000"/>
      </a:accent2>
      <a:accent3>
        <a:srgbClr val="A5A5A5"/>
      </a:accent3>
      <a:accent4>
        <a:srgbClr val="CACBCA"/>
      </a:accent4>
      <a:accent5>
        <a:srgbClr val="767776"/>
      </a:accent5>
      <a:accent6>
        <a:srgbClr val="378093"/>
      </a:accent6>
      <a:hlink>
        <a:srgbClr val="378093"/>
      </a:hlink>
      <a:folHlink>
        <a:srgbClr val="9E9F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Iowa" id="{2444E05A-AFA2-A54F-8D2E-946502DE16C9}" vid="{C3EFCC9B-5335-724E-9CF2-A67B4B432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10A6F5C7C8F4C91C1BC2BA202CB47" ma:contentTypeVersion="2" ma:contentTypeDescription="Create a new document." ma:contentTypeScope="" ma:versionID="bf93bc06878859a0112bb54a728423b0">
  <xsd:schema xmlns:xsd="http://www.w3.org/2001/XMLSchema" xmlns:xs="http://www.w3.org/2001/XMLSchema" xmlns:p="http://schemas.microsoft.com/office/2006/metadata/properties" xmlns:ns2="86a67e7f-fa8c-45ae-ab39-5e78a61f1421" targetNamespace="http://schemas.microsoft.com/office/2006/metadata/properties" ma:root="true" ma:fieldsID="2254d33375b1dc8afc35c63d06012fbf" ns2:_="">
    <xsd:import namespace="86a67e7f-fa8c-45ae-ab39-5e78a61f1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67e7f-fa8c-45ae-ab39-5e78a61f1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CAC9A4-6DDA-4472-B69B-4CC035D6EB26}"/>
</file>

<file path=customXml/itemProps2.xml><?xml version="1.0" encoding="utf-8"?>
<ds:datastoreItem xmlns:ds="http://schemas.openxmlformats.org/officeDocument/2006/customXml" ds:itemID="{DF5AD0D7-9008-4BDD-9494-8C8DE9051F6B}"/>
</file>

<file path=customXml/itemProps3.xml><?xml version="1.0" encoding="utf-8"?>
<ds:datastoreItem xmlns:ds="http://schemas.openxmlformats.org/officeDocument/2006/customXml" ds:itemID="{9F57543E-F20C-40DF-AB3B-CB6AB5880978}"/>
</file>

<file path=docProps/app.xml><?xml version="1.0" encoding="utf-8"?>
<Properties xmlns="http://schemas.openxmlformats.org/officeDocument/2006/extended-properties" xmlns:vt="http://schemas.openxmlformats.org/officeDocument/2006/docPropsVTypes">
  <Template>University of Iowa</Template>
  <TotalTime>101</TotalTime>
  <Words>371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University of Iowa</vt:lpstr>
      <vt:lpstr>PowerPoint Presentation</vt:lpstr>
      <vt:lpstr>Team members</vt:lpstr>
      <vt:lpstr>Inspiration for the work</vt:lpstr>
      <vt:lpstr>Inspiration for  the work</vt:lpstr>
      <vt:lpstr>New Iowa  Cancer Registry Maps</vt:lpstr>
      <vt:lpstr>Study Aims for New Developments</vt:lpstr>
      <vt:lpstr>Bayesian population modeling for small areas with excess zeros</vt:lpstr>
      <vt:lpstr>Graphical Innovation</vt:lpstr>
      <vt:lpstr>Implementing Tools within SEER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Corliss, Jessica A</dc:creator>
  <cp:lastModifiedBy>Oleson, Jacob J</cp:lastModifiedBy>
  <cp:revision>9</cp:revision>
  <dcterms:created xsi:type="dcterms:W3CDTF">2018-08-31T15:11:34Z</dcterms:created>
  <dcterms:modified xsi:type="dcterms:W3CDTF">2022-08-01T13:06:04Z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0x01010005F10A6F5C7C8F4C91C1BC2BA202CB47</vt:lpwstr>
  </property>
</Properties>
</file>