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458" r:id="rId2"/>
    <p:sldId id="679" r:id="rId3"/>
    <p:sldId id="666" r:id="rId4"/>
    <p:sldId id="260" r:id="rId5"/>
    <p:sldId id="676" r:id="rId6"/>
    <p:sldId id="678" r:id="rId7"/>
    <p:sldId id="681" r:id="rId8"/>
    <p:sldId id="258" r:id="rId9"/>
    <p:sldId id="259" r:id="rId10"/>
    <p:sldId id="68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4FF4"/>
    <a:srgbClr val="7F7F7F"/>
    <a:srgbClr val="6C6C6C"/>
    <a:srgbClr val="E8E8E8"/>
    <a:srgbClr val="F2F2F2"/>
    <a:srgbClr val="4C4C4C"/>
    <a:srgbClr val="565656"/>
    <a:srgbClr val="2A5DA5"/>
    <a:srgbClr val="2A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89196" autoAdjust="0"/>
  </p:normalViewPr>
  <p:slideViewPr>
    <p:cSldViewPr snapToGrid="0" snapToObjects="1">
      <p:cViewPr varScale="1">
        <p:scale>
          <a:sx n="159" d="100"/>
          <a:sy n="159" d="100"/>
        </p:scale>
        <p:origin x="3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14D-F48E-1949-9F91-5408BD37B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4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1" y="0"/>
            <a:ext cx="2870200" cy="51435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51435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7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350" b="0" i="1" spc="75">
                <a:solidFill>
                  <a:schemeClr val="accent3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9" name="Picture 8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2745"/>
            <a:ext cx="4974336" cy="35593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5"/>
            <a:ext cx="2286000" cy="342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1E354C25-47E2-BB47-955E-15455C57D773}" type="datetime4">
              <a:rPr lang="en-US" smtClean="0"/>
              <a:t>April 1,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9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/>
              <a:t>4/1/22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8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EDF7-B954-0946-92FF-AA37DF571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3B84B-756A-E443-A13D-062B6B0C1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5AB5-DF9B-D545-9181-05460EB7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ED66-DF67-E04F-BB6B-523812F4207E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AE09-5D5B-9B41-BC8F-A32A9C36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11CC-EF6E-214F-B8EB-B6E5E3C5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A6D7-B01F-4B43-BE4D-642E2248A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CBAC-E3B3-1541-B311-834E655D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97DE3-81A3-4249-AA8A-273F3D5A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8D1F8-D83E-4E44-8663-19BF777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7A14-D39A-2B48-81E4-997CC0586109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1E751-F598-BE40-B89D-1EEA1F95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A5976-157C-B248-9CDC-F9CCF1EA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19FF-89EB-BA40-8E7C-E8AF9622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9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  <p:sldLayoutId id="2147483825" r:id="rId17"/>
    <p:sldLayoutId id="2147483826" r:id="rId18"/>
    <p:sldLayoutId id="2147483828" r:id="rId19"/>
    <p:sldLayoutId id="2147483829" r:id="rId20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CA-22-02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ants.nih.gov/grants/guide/rfa-files/RFA-CA-22-024.html" TargetMode="External"/><Relationship Id="rId5" Type="http://schemas.openxmlformats.org/officeDocument/2006/relationships/hyperlink" Target="https://grants.nih.gov/grants/guide/rfa-files/RFA-CA-22-023.html" TargetMode="External"/><Relationship Id="rId4" Type="http://schemas.openxmlformats.org/officeDocument/2006/relationships/hyperlink" Target="https://grants.nih.gov/grants/guide/rfa-files/RFA-CA-22-02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crotty@nih.gov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ihub.org/groups/itcr/training_and_outreach_working_group_teleconfer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57350" y="1257960"/>
            <a:ext cx="5829300" cy="1370882"/>
          </a:xfrm>
        </p:spPr>
        <p:txBody>
          <a:bodyPr/>
          <a:lstStyle/>
          <a:p>
            <a:r>
              <a:rPr lang="en-US" dirty="0"/>
              <a:t>ITCR Monthly Teleconference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1" y="2628842"/>
            <a:ext cx="6422923" cy="984516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April 1, 2022</a:t>
            </a:r>
          </a:p>
          <a:p>
            <a:endParaRPr lang="en-US" dirty="0"/>
          </a:p>
          <a:p>
            <a:r>
              <a:rPr lang="en-US" sz="1400" b="1" u="sng" dirty="0"/>
              <a:t>Please add your name and institution to the </a:t>
            </a:r>
            <a:r>
              <a:rPr lang="en-US" sz="1400" b="1" u="sng" dirty="0" err="1"/>
              <a:t>GoogleDoc</a:t>
            </a:r>
            <a:endParaRPr lang="en-US" sz="1400" b="1" u="sng" dirty="0"/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6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EA8626-FD3D-264E-A7CE-68795C3C1F66}"/>
              </a:ext>
            </a:extLst>
          </p:cNvPr>
          <p:cNvSpPr txBox="1"/>
          <p:nvPr/>
        </p:nvSpPr>
        <p:spPr>
          <a:xfrm>
            <a:off x="272561" y="1121376"/>
            <a:ext cx="8809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Logistical support: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PDXNet</a:t>
            </a:r>
            <a:r>
              <a:rPr lang="en-US" dirty="0">
                <a:solidFill>
                  <a:srgbClr val="000000"/>
                </a:solidFill>
              </a:rPr>
              <a:t> U24-supported coordination center (JAX and Seven Bridges).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Organization: </a:t>
            </a:r>
            <a:r>
              <a:rPr lang="en-US" dirty="0">
                <a:solidFill>
                  <a:srgbClr val="000000"/>
                </a:solidFill>
              </a:rPr>
              <a:t>Committee composed of 1-2 members from each network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Meeting Format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Should be an inclusive meeting but also facilitate engagement between center investigators.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1748E-E0C4-A945-B3F6-CA3158F041C5}"/>
              </a:ext>
            </a:extLst>
          </p:cNvPr>
          <p:cNvSpPr txBox="1"/>
          <p:nvPr/>
        </p:nvSpPr>
        <p:spPr>
          <a:xfrm>
            <a:off x="2901477" y="372805"/>
            <a:ext cx="314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Workshop 2022 Outline</a:t>
            </a:r>
          </a:p>
        </p:txBody>
      </p:sp>
    </p:spTree>
    <p:extLst>
      <p:ext uri="{BB962C8B-B14F-4D97-AF65-F5344CB8AC3E}">
        <p14:creationId xmlns:p14="http://schemas.microsoft.com/office/powerpoint/2010/main" val="144957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77CE-19F5-5449-904B-9B64302F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ITCR RFAs have been reissued!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EE6AAC-E246-5E4A-AABD-9D3E323D9EA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4147791"/>
              </p:ext>
            </p:extLst>
          </p:nvPr>
        </p:nvGraphicFramePr>
        <p:xfrm>
          <a:off x="488950" y="925830"/>
          <a:ext cx="816609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830">
                  <a:extLst>
                    <a:ext uri="{9D8B030D-6E8A-4147-A177-3AD203B41FA5}">
                      <a16:colId xmlns:a16="http://schemas.microsoft.com/office/drawing/2014/main" val="2588375296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912175007"/>
                    </a:ext>
                  </a:extLst>
                </a:gridCol>
                <a:gridCol w="5002212">
                  <a:extLst>
                    <a:ext uri="{9D8B030D-6E8A-4147-A177-3AD203B41FA5}">
                      <a16:colId xmlns:a16="http://schemas.microsoft.com/office/drawing/2014/main" val="2270840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RFA-CA-22-021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https://grants.nih.gov/grants/guide/rfa-files/RFA-CA-22-021.html"/>
                        </a:rPr>
                        <a:t>Development of Innovative Informatics Methods and Algorithms for Cancer Research and Management (R21 Clinical Trial Optional)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RFA-CA-22-022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https://grants.nih.gov/grants/guide/rfa-files/RFA-CA-22-022.html"/>
                        </a:rPr>
                        <a:t>Early-Stage Development of Informatics Technologies for Cancer Research and Management (U01 Clinical Trial Optional)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5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RFA-CA-22-023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https://grants.nih.gov/grants/guide/rfa-files/RFA-CA-22-023.html"/>
                        </a:rPr>
                        <a:t>Advanced Development of Informatics Technologies for Cancer Research and Management (U24 Clinical Trial Optional)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2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RFA-CA-22-024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https://grants.nih.gov/grants/guide/rfa-files/RFA-CA-22-024.html"/>
                        </a:rPr>
                        <a:t>Sustained Support for Informatics Technologies for Cancer Research and Management (U24 Clinical Trial Optional)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44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68BBED-1463-1244-9D19-C3E47049002A}"/>
              </a:ext>
            </a:extLst>
          </p:cNvPr>
          <p:cNvSpPr txBox="1"/>
          <p:nvPr/>
        </p:nvSpPr>
        <p:spPr>
          <a:xfrm>
            <a:off x="1935275" y="4462510"/>
            <a:ext cx="552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Receipt dates: June 14 and November 17, 2022</a:t>
            </a:r>
          </a:p>
        </p:txBody>
      </p:sp>
    </p:spTree>
    <p:extLst>
      <p:ext uri="{BB962C8B-B14F-4D97-AF65-F5344CB8AC3E}">
        <p14:creationId xmlns:p14="http://schemas.microsoft.com/office/powerpoint/2010/main" val="390684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6A99-4382-BF42-A487-E6E73A0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0" y="288717"/>
            <a:ext cx="9000060" cy="994172"/>
          </a:xfrm>
        </p:spPr>
        <p:txBody>
          <a:bodyPr/>
          <a:lstStyle/>
          <a:p>
            <a:pPr algn="ctr"/>
            <a:r>
              <a:rPr lang="en-US" dirty="0"/>
              <a:t>Upcoming receipt date for set-side proposals </a:t>
            </a:r>
            <a:br>
              <a:rPr lang="en-US" dirty="0"/>
            </a:br>
            <a:r>
              <a:rPr lang="en-US" dirty="0"/>
              <a:t>(U01/U24 awardees)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1E30-D15B-3046-AEF2-4B5C46CE6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698" y="1409935"/>
            <a:ext cx="3886200" cy="308365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i="1" dirty="0"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+mj-lt"/>
              </a:rPr>
              <a:t>Next receipt date: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June 27, 2022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Future receipt date: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Late September, 2022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DB9EDA-FB23-704A-AF77-F78BCEAAC3A6}"/>
              </a:ext>
            </a:extLst>
          </p:cNvPr>
          <p:cNvSpPr txBox="1">
            <a:spLocks/>
          </p:cNvSpPr>
          <p:nvPr/>
        </p:nvSpPr>
        <p:spPr>
          <a:xfrm>
            <a:off x="4898102" y="1535854"/>
            <a:ext cx="3886200" cy="25777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00"/>
                </a:solidFill>
                <a:latin typeface="+mj-lt"/>
              </a:rPr>
              <a:t>Steering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Elana </a:t>
            </a:r>
            <a:r>
              <a:rPr lang="en-US" sz="1800" dirty="0" err="1">
                <a:solidFill>
                  <a:srgbClr val="000000"/>
                </a:solidFill>
              </a:rPr>
              <a:t>Fertig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Daniel Marcus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000000"/>
                </a:solidFill>
                <a:latin typeface="+mj-lt"/>
              </a:rPr>
              <a:t>Guergana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Savova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000000"/>
                </a:solidFill>
              </a:rPr>
              <a:t>Juli</a:t>
            </a:r>
            <a:r>
              <a:rPr lang="en-US" sz="1800" dirty="0">
                <a:solidFill>
                  <a:srgbClr val="000000"/>
                </a:solidFill>
              </a:rPr>
              <a:t> Klemm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Satish Viswanath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Jing Zhu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Ben Raphael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00"/>
                </a:solidFill>
                <a:latin typeface="+mj-lt"/>
              </a:rPr>
              <a:t>Executive Secretary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Kelly Crotty</a:t>
            </a:r>
          </a:p>
        </p:txBody>
      </p:sp>
    </p:spTree>
    <p:extLst>
      <p:ext uri="{BB962C8B-B14F-4D97-AF65-F5344CB8AC3E}">
        <p14:creationId xmlns:p14="http://schemas.microsoft.com/office/powerpoint/2010/main" val="162183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159699-752F-6B4E-9BE6-8BD8B6EEA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3072" r="9022" b="9417"/>
          <a:stretch/>
        </p:blipFill>
        <p:spPr>
          <a:xfrm>
            <a:off x="0" y="0"/>
            <a:ext cx="9143999" cy="5146562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A655FCA-F3E3-0D43-ABED-8C8840C67264}"/>
              </a:ext>
            </a:extLst>
          </p:cNvPr>
          <p:cNvSpPr/>
          <p:nvPr/>
        </p:nvSpPr>
        <p:spPr>
          <a:xfrm rot="20038696">
            <a:off x="2024562" y="2119452"/>
            <a:ext cx="722870" cy="352167"/>
          </a:xfrm>
          <a:prstGeom prst="rightArrow">
            <a:avLst/>
          </a:prstGeom>
          <a:solidFill>
            <a:srgbClr val="DF461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DF9D3-7B69-4747-9E9D-836825B3F69F}"/>
              </a:ext>
            </a:extLst>
          </p:cNvPr>
          <p:cNvSpPr txBox="1"/>
          <p:nvPr/>
        </p:nvSpPr>
        <p:spPr>
          <a:xfrm>
            <a:off x="5844540" y="4168140"/>
            <a:ext cx="32232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Questions?</a:t>
            </a:r>
          </a:p>
          <a:p>
            <a:endParaRPr lang="en-US" sz="750" dirty="0"/>
          </a:p>
          <a:p>
            <a:r>
              <a:rPr lang="en-US" sz="2100" dirty="0">
                <a:hlinkClick r:id="rId3"/>
              </a:rPr>
              <a:t>kelly.crotty@nih.gov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05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0DA4-BE1E-0B43-B19A-46E6EA86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45" y="374752"/>
            <a:ext cx="6629414" cy="317395"/>
          </a:xfrm>
        </p:spPr>
        <p:txBody>
          <a:bodyPr/>
          <a:lstStyle/>
          <a:p>
            <a:r>
              <a:rPr lang="en-US" dirty="0"/>
              <a:t>Training and Outreach Working Group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7F93C-169E-7246-8683-9D0264E1BD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4695" y="1082841"/>
            <a:ext cx="4735901" cy="3465215"/>
          </a:xfrm>
        </p:spPr>
        <p:txBody>
          <a:bodyPr/>
          <a:lstStyle/>
          <a:p>
            <a:r>
              <a:rPr lang="en-US" dirty="0"/>
              <a:t>Next meeting: </a:t>
            </a:r>
            <a:r>
              <a:rPr lang="en-US" b="1" dirty="0"/>
              <a:t>Thursday, April 14, 4:00-5:00pm ET</a:t>
            </a:r>
          </a:p>
          <a:p>
            <a:r>
              <a:rPr lang="en-US" b="1" dirty="0"/>
              <a:t>”One Tool, Many Topics: </a:t>
            </a:r>
            <a:r>
              <a:rPr lang="en-US" b="1" dirty="0" err="1"/>
              <a:t>Cistrome</a:t>
            </a:r>
            <a:r>
              <a:rPr lang="en-US" b="1" dirty="0"/>
              <a:t> Explorer”</a:t>
            </a:r>
          </a:p>
          <a:p>
            <a:r>
              <a:rPr lang="en-US" dirty="0"/>
              <a:t>Presenters: Cliff Meyer, </a:t>
            </a:r>
            <a:r>
              <a:rPr lang="en-US" dirty="0" err="1"/>
              <a:t>Sehi</a:t>
            </a:r>
            <a:r>
              <a:rPr lang="en-US" dirty="0"/>
              <a:t> </a:t>
            </a:r>
            <a:r>
              <a:rPr lang="en-US" dirty="0" err="1"/>
              <a:t>L’Yi</a:t>
            </a:r>
            <a:r>
              <a:rPr lang="en-US" dirty="0"/>
              <a:t>, DFCI</a:t>
            </a:r>
          </a:p>
          <a:p>
            <a:r>
              <a:rPr lang="en-US" dirty="0"/>
              <a:t>Future TOW topics available at: </a:t>
            </a:r>
            <a:r>
              <a:rPr lang="en-US" dirty="0">
                <a:hlinkClick r:id="rId3"/>
              </a:rPr>
              <a:t>https://ncihub.org/groups/itcr/training_and_outreach_working_group_teleconference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2E1FE-DBA9-5A42-8E82-026A49563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868" y="1007046"/>
            <a:ext cx="3815437" cy="1936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DBA54-E630-8644-98F1-47BF8562D23E}"/>
              </a:ext>
            </a:extLst>
          </p:cNvPr>
          <p:cNvSpPr txBox="1"/>
          <p:nvPr/>
        </p:nvSpPr>
        <p:spPr>
          <a:xfrm>
            <a:off x="5489848" y="3505200"/>
            <a:ext cx="30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Cistrome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Explorer enables interactive and scalable visual analysis of chromatin accessibility, histone modification, and transcription factor binding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2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1FDD-B04D-3E43-8053-A645CDC7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6276" y="2613022"/>
            <a:ext cx="7623958" cy="1628009"/>
          </a:xfrm>
        </p:spPr>
        <p:txBody>
          <a:bodyPr/>
          <a:lstStyle/>
          <a:p>
            <a:r>
              <a:rPr lang="en-US" dirty="0"/>
              <a:t>NCI-Sponsored Session: “Informatics Tools and Training Opportunities”</a:t>
            </a:r>
          </a:p>
          <a:p>
            <a:pPr lvl="1"/>
            <a:r>
              <a:rPr lang="en-US" dirty="0"/>
              <a:t>Sunday, April 10, 4-5pm CT, room 298-299</a:t>
            </a:r>
          </a:p>
          <a:p>
            <a:r>
              <a:rPr lang="en-US" dirty="0"/>
              <a:t>Share your AACR presentations (talks/posters) and we will amplify on social media! </a:t>
            </a:r>
          </a:p>
          <a:p>
            <a:pPr lvl="1"/>
            <a:r>
              <a:rPr lang="en-US" dirty="0"/>
              <a:t>Link in the </a:t>
            </a:r>
            <a:r>
              <a:rPr lang="en-US" dirty="0" err="1"/>
              <a:t>GoogleDoc</a:t>
            </a:r>
            <a:r>
              <a:rPr lang="en-US" dirty="0"/>
              <a:t> for this meeting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180698-9A8C-B646-A9C6-7B6ABC9477D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040885" y="184717"/>
            <a:ext cx="6713702" cy="22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8FC19-FB75-324B-993C-BCB57D31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51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CA0FCB2-E686-5E4D-970E-B6155AD6230B}"/>
              </a:ext>
            </a:extLst>
          </p:cNvPr>
          <p:cNvSpPr/>
          <p:nvPr/>
        </p:nvSpPr>
        <p:spPr>
          <a:xfrm>
            <a:off x="2429029" y="1203885"/>
            <a:ext cx="4086070" cy="24133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09D63-0281-0048-90EC-4A3E9DFA8AB2}"/>
              </a:ext>
            </a:extLst>
          </p:cNvPr>
          <p:cNvSpPr txBox="1"/>
          <p:nvPr/>
        </p:nvSpPr>
        <p:spPr>
          <a:xfrm>
            <a:off x="3113381" y="1660291"/>
            <a:ext cx="27390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Patient-derived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458C6-9872-4A40-B0B9-15BF14FC7AB5}"/>
              </a:ext>
            </a:extLst>
          </p:cNvPr>
          <p:cNvSpPr txBox="1"/>
          <p:nvPr/>
        </p:nvSpPr>
        <p:spPr>
          <a:xfrm>
            <a:off x="2614669" y="2240931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Biology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720C7-F887-D843-8B77-C9570F4FF622}"/>
              </a:ext>
            </a:extLst>
          </p:cNvPr>
          <p:cNvSpPr txBox="1"/>
          <p:nvPr/>
        </p:nvSpPr>
        <p:spPr>
          <a:xfrm>
            <a:off x="5249857" y="2148918"/>
            <a:ext cx="959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Clinical</a:t>
            </a:r>
          </a:p>
          <a:p>
            <a:r>
              <a:rPr lang="en-US" sz="2100" dirty="0">
                <a:solidFill>
                  <a:schemeClr val="bg1"/>
                </a:solidFill>
              </a:rPr>
              <a:t>Trials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E8C5F-DB87-9D48-9611-9EB93DC87F74}"/>
              </a:ext>
            </a:extLst>
          </p:cNvPr>
          <p:cNvSpPr txBox="1"/>
          <p:nvPr/>
        </p:nvSpPr>
        <p:spPr>
          <a:xfrm>
            <a:off x="3949690" y="1168357"/>
            <a:ext cx="10651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Patients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0BDD6-C22D-C343-987E-DEE41DF4E073}"/>
              </a:ext>
            </a:extLst>
          </p:cNvPr>
          <p:cNvCxnSpPr>
            <a:cxnSpLocks/>
          </p:cNvCxnSpPr>
          <p:nvPr/>
        </p:nvCxnSpPr>
        <p:spPr>
          <a:xfrm flipH="1">
            <a:off x="3652654" y="2043015"/>
            <a:ext cx="178755" cy="23052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8B261A-7218-6143-82FE-F3F53D79264E}"/>
              </a:ext>
            </a:extLst>
          </p:cNvPr>
          <p:cNvCxnSpPr>
            <a:cxnSpLocks/>
          </p:cNvCxnSpPr>
          <p:nvPr/>
        </p:nvCxnSpPr>
        <p:spPr>
          <a:xfrm>
            <a:off x="4932383" y="2034503"/>
            <a:ext cx="210420" cy="263442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635350-0620-2E4A-AE4D-89DBC4E74CC9}"/>
              </a:ext>
            </a:extLst>
          </p:cNvPr>
          <p:cNvCxnSpPr>
            <a:cxnSpLocks/>
          </p:cNvCxnSpPr>
          <p:nvPr/>
        </p:nvCxnSpPr>
        <p:spPr>
          <a:xfrm>
            <a:off x="3567681" y="2410559"/>
            <a:ext cx="1652367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B3412C-47CF-964A-B36F-42155A0D4E93}"/>
              </a:ext>
            </a:extLst>
          </p:cNvPr>
          <p:cNvCxnSpPr>
            <a:cxnSpLocks/>
          </p:cNvCxnSpPr>
          <p:nvPr/>
        </p:nvCxnSpPr>
        <p:spPr>
          <a:xfrm flipH="1">
            <a:off x="3527796" y="2527933"/>
            <a:ext cx="1692252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226815-1FAE-0343-89E3-AEB64A76C48A}"/>
              </a:ext>
            </a:extLst>
          </p:cNvPr>
          <p:cNvCxnSpPr>
            <a:cxnSpLocks/>
          </p:cNvCxnSpPr>
          <p:nvPr/>
        </p:nvCxnSpPr>
        <p:spPr>
          <a:xfrm>
            <a:off x="4458988" y="1503694"/>
            <a:ext cx="0" cy="222387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E436982-A051-1B4A-8C0C-BB966535EFAB}"/>
              </a:ext>
            </a:extLst>
          </p:cNvPr>
          <p:cNvSpPr/>
          <p:nvPr/>
        </p:nvSpPr>
        <p:spPr>
          <a:xfrm>
            <a:off x="2524901" y="2692908"/>
            <a:ext cx="3871591" cy="76129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0F4BF797-35B8-C74B-90AA-F2E79DDF8374}"/>
              </a:ext>
            </a:extLst>
          </p:cNvPr>
          <p:cNvSpPr/>
          <p:nvPr/>
        </p:nvSpPr>
        <p:spPr>
          <a:xfrm flipH="1">
            <a:off x="2524900" y="2696084"/>
            <a:ext cx="3871592" cy="758116"/>
          </a:xfrm>
          <a:prstGeom prst="rtTriangle">
            <a:avLst/>
          </a:prstGeom>
          <a:solidFill>
            <a:srgbClr val="F4B183">
              <a:alpha val="50196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F4D37-0BEF-C14F-A10F-8D91DCF892CC}"/>
              </a:ext>
            </a:extLst>
          </p:cNvPr>
          <p:cNvSpPr txBox="1"/>
          <p:nvPr/>
        </p:nvSpPr>
        <p:spPr>
          <a:xfrm>
            <a:off x="5329748" y="2896695"/>
            <a:ext cx="10449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</a:rPr>
              <a:t>PDXNet</a:t>
            </a:r>
            <a:endParaRPr lang="en-US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498CA-2B77-BA41-B746-8F7B7E16CEC5}"/>
              </a:ext>
            </a:extLst>
          </p:cNvPr>
          <p:cNvSpPr txBox="1"/>
          <p:nvPr/>
        </p:nvSpPr>
        <p:spPr>
          <a:xfrm>
            <a:off x="2601944" y="2897040"/>
            <a:ext cx="875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PDMC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A6C63-1570-C642-959F-C57015998D9A}"/>
              </a:ext>
            </a:extLst>
          </p:cNvPr>
          <p:cNvSpPr txBox="1"/>
          <p:nvPr/>
        </p:nvSpPr>
        <p:spPr>
          <a:xfrm>
            <a:off x="4197391" y="3108153"/>
            <a:ext cx="678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ITCR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B3E0CF-8283-8C4C-80B6-0D6B21FD3C72}"/>
              </a:ext>
            </a:extLst>
          </p:cNvPr>
          <p:cNvSpPr/>
          <p:nvPr/>
        </p:nvSpPr>
        <p:spPr>
          <a:xfrm>
            <a:off x="2731445" y="3899581"/>
            <a:ext cx="361079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scope of the 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ITCR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program is to serve informatics needs that span the cancer research continuum.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2A4088-5EEF-D140-A5D3-ED09F590146E}"/>
              </a:ext>
            </a:extLst>
          </p:cNvPr>
          <p:cNvSpPr/>
          <p:nvPr/>
        </p:nvSpPr>
        <p:spPr>
          <a:xfrm>
            <a:off x="6603581" y="1364565"/>
            <a:ext cx="249262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PDXNet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established to coordinate collaborative, large-scale development and pre-clinical testing of targeted therapeutic agents in patient-derived models to advance the vision of cancer precision medicine.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D68133-B9CA-6D44-9980-F73237D77B15}"/>
              </a:ext>
            </a:extLst>
          </p:cNvPr>
          <p:cNvSpPr txBox="1"/>
          <p:nvPr/>
        </p:nvSpPr>
        <p:spPr>
          <a:xfrm>
            <a:off x="203663" y="1397224"/>
            <a:ext cx="201827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b="1" dirty="0">
                <a:solidFill>
                  <a:srgbClr val="000000"/>
                </a:solidFill>
              </a:rPr>
              <a:t>Patient-Derived Models of Cancer (PDMC) </a:t>
            </a:r>
            <a:r>
              <a:rPr lang="en-US" sz="1200" dirty="0">
                <a:solidFill>
                  <a:srgbClr val="000000"/>
                </a:solidFill>
              </a:rPr>
              <a:t>program is developing and characterizing patient-derived models to define the biological mechanisms that drive cancer phenotype and response to perturbations. 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Bent-Up Arrow 33">
            <a:extLst>
              <a:ext uri="{FF2B5EF4-FFF2-40B4-BE49-F238E27FC236}">
                <a16:creationId xmlns:a16="http://schemas.microsoft.com/office/drawing/2014/main" id="{692D194E-0155-A74F-99E7-A443DD66600C}"/>
              </a:ext>
            </a:extLst>
          </p:cNvPr>
          <p:cNvSpPr/>
          <p:nvPr/>
        </p:nvSpPr>
        <p:spPr>
          <a:xfrm rot="16200000">
            <a:off x="5194821" y="1401656"/>
            <a:ext cx="958687" cy="628651"/>
          </a:xfrm>
          <a:prstGeom prst="bentUpArrow">
            <a:avLst>
              <a:gd name="adj1" fmla="val 23936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-Up Arrow 34">
            <a:extLst>
              <a:ext uri="{FF2B5EF4-FFF2-40B4-BE49-F238E27FC236}">
                <a16:creationId xmlns:a16="http://schemas.microsoft.com/office/drawing/2014/main" id="{868B136D-D0C0-FA48-91B4-A7123766B656}"/>
              </a:ext>
            </a:extLst>
          </p:cNvPr>
          <p:cNvSpPr/>
          <p:nvPr/>
        </p:nvSpPr>
        <p:spPr>
          <a:xfrm rot="5400000" flipH="1">
            <a:off x="2764469" y="1438460"/>
            <a:ext cx="958687" cy="628651"/>
          </a:xfrm>
          <a:prstGeom prst="bentUpArrow">
            <a:avLst>
              <a:gd name="adj1" fmla="val 23936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494F5D-1396-9B43-9BD7-D3BF18D78314}"/>
              </a:ext>
            </a:extLst>
          </p:cNvPr>
          <p:cNvSpPr txBox="1"/>
          <p:nvPr/>
        </p:nvSpPr>
        <p:spPr>
          <a:xfrm>
            <a:off x="1655573" y="162000"/>
            <a:ext cx="576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PDMC/</a:t>
            </a:r>
            <a:r>
              <a:rPr lang="en-US" sz="2400" dirty="0" err="1">
                <a:solidFill>
                  <a:srgbClr val="000000"/>
                </a:solidFill>
              </a:rPr>
              <a:t>PDXNet</a:t>
            </a:r>
            <a:r>
              <a:rPr lang="en-US" sz="2400" dirty="0">
                <a:solidFill>
                  <a:srgbClr val="000000"/>
                </a:solidFill>
              </a:rPr>
              <a:t>/ITCR Collaborative Workshop</a:t>
            </a:r>
          </a:p>
        </p:txBody>
      </p:sp>
    </p:spTree>
    <p:extLst>
      <p:ext uri="{BB962C8B-B14F-4D97-AF65-F5344CB8AC3E}">
        <p14:creationId xmlns:p14="http://schemas.microsoft.com/office/powerpoint/2010/main" val="18639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4C2E3E-CD62-354A-A818-18B0D23CB20E}"/>
              </a:ext>
            </a:extLst>
          </p:cNvPr>
          <p:cNvSpPr txBox="1"/>
          <p:nvPr/>
        </p:nvSpPr>
        <p:spPr>
          <a:xfrm>
            <a:off x="272452" y="601698"/>
            <a:ext cx="8755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What</a:t>
            </a:r>
            <a:r>
              <a:rPr lang="en-US" dirty="0">
                <a:solidFill>
                  <a:srgbClr val="000000"/>
                </a:solidFill>
              </a:rPr>
              <a:t>: Workshop between the PDMC, </a:t>
            </a:r>
            <a:r>
              <a:rPr lang="en-US" dirty="0" err="1">
                <a:solidFill>
                  <a:srgbClr val="000000"/>
                </a:solidFill>
              </a:rPr>
              <a:t>PDXNet</a:t>
            </a:r>
            <a:r>
              <a:rPr lang="en-US" dirty="0">
                <a:solidFill>
                  <a:srgbClr val="000000"/>
                </a:solidFill>
              </a:rPr>
              <a:t> and ITCR networks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Focus: </a:t>
            </a:r>
            <a:r>
              <a:rPr lang="en-US" dirty="0">
                <a:solidFill>
                  <a:srgbClr val="000000"/>
                </a:solidFill>
              </a:rPr>
              <a:t>Innovative patient-derived modeling approaches, data analysis and data management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Goal: </a:t>
            </a:r>
            <a:r>
              <a:rPr lang="en-US" dirty="0">
                <a:solidFill>
                  <a:srgbClr val="000000"/>
                </a:solidFill>
              </a:rPr>
              <a:t>Develop collaborations that support the application and integration of patient-derived cancer models across basic, translational and clinical research spectrums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When: </a:t>
            </a:r>
            <a:r>
              <a:rPr lang="en-US" dirty="0">
                <a:solidFill>
                  <a:srgbClr val="000000"/>
                </a:solidFill>
              </a:rPr>
              <a:t>Sometime in June. Virtual meeting (In person meeting in Fall at JAX-Farmington was also proposed).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Duration: </a:t>
            </a:r>
            <a:r>
              <a:rPr lang="en-US" dirty="0">
                <a:solidFill>
                  <a:srgbClr val="000000"/>
                </a:solidFill>
              </a:rPr>
              <a:t>2 half days. 12-5pm ET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Presentations: </a:t>
            </a:r>
            <a:r>
              <a:rPr lang="en-US" dirty="0">
                <a:solidFill>
                  <a:srgbClr val="000000"/>
                </a:solidFill>
              </a:rPr>
              <a:t>Each network will have 3 groups present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Attendees: All members of the 3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772E-9C8F-0E4E-B0DC-15FD6630906C}"/>
              </a:ext>
            </a:extLst>
          </p:cNvPr>
          <p:cNvSpPr txBox="1"/>
          <p:nvPr/>
        </p:nvSpPr>
        <p:spPr>
          <a:xfrm>
            <a:off x="2984980" y="98262"/>
            <a:ext cx="314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Workshop 2022 Outline</a:t>
            </a:r>
          </a:p>
        </p:txBody>
      </p:sp>
    </p:spTree>
    <p:extLst>
      <p:ext uri="{BB962C8B-B14F-4D97-AF65-F5344CB8AC3E}">
        <p14:creationId xmlns:p14="http://schemas.microsoft.com/office/powerpoint/2010/main" val="2231323343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10A6F5C7C8F4C91C1BC2BA202CB47" ma:contentTypeVersion="2" ma:contentTypeDescription="Create a new document." ma:contentTypeScope="" ma:versionID="bf93bc06878859a0112bb54a728423b0">
  <xsd:schema xmlns:xsd="http://www.w3.org/2001/XMLSchema" xmlns:xs="http://www.w3.org/2001/XMLSchema" xmlns:p="http://schemas.microsoft.com/office/2006/metadata/properties" xmlns:ns2="86a67e7f-fa8c-45ae-ab39-5e78a61f1421" targetNamespace="http://schemas.microsoft.com/office/2006/metadata/properties" ma:root="true" ma:fieldsID="2254d33375b1dc8afc35c63d06012fbf" ns2:_="">
    <xsd:import namespace="86a67e7f-fa8c-45ae-ab39-5e78a61f1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67e7f-fa8c-45ae-ab39-5e78a61f1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A84871-47A6-4906-A08E-42E5417D760D}"/>
</file>

<file path=customXml/itemProps2.xml><?xml version="1.0" encoding="utf-8"?>
<ds:datastoreItem xmlns:ds="http://schemas.openxmlformats.org/officeDocument/2006/customXml" ds:itemID="{909A5035-BE4B-445C-9B61-D828FB0D2D54}"/>
</file>

<file path=customXml/itemProps3.xml><?xml version="1.0" encoding="utf-8"?>
<ds:datastoreItem xmlns:ds="http://schemas.openxmlformats.org/officeDocument/2006/customXml" ds:itemID="{95724AE7-C0F5-4736-B333-8C025C8D45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51380</TotalTime>
  <Words>527</Words>
  <Application>Microsoft Macintosh PowerPoint</Application>
  <PresentationFormat>On-screen Show (16:9)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SapientCentroSlab-Light</vt:lpstr>
      <vt:lpstr>Wingdings</vt:lpstr>
      <vt:lpstr>NCI PPT Template 16x9 RED</vt:lpstr>
      <vt:lpstr>ITCR Monthly Teleconference </vt:lpstr>
      <vt:lpstr>The ITCR RFAs have been reissued!</vt:lpstr>
      <vt:lpstr>Upcoming receipt date for set-side proposals  (U01/U24 awardees)</vt:lpstr>
      <vt:lpstr>PowerPoint Presentation</vt:lpstr>
      <vt:lpstr>Training and Outreach Working Group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Klemm, Juli (NIH/NCI) [E]</cp:lastModifiedBy>
  <cp:revision>443</cp:revision>
  <cp:lastPrinted>2020-12-07T17:05:35Z</cp:lastPrinted>
  <dcterms:created xsi:type="dcterms:W3CDTF">2013-05-02T18:01:03Z</dcterms:created>
  <dcterms:modified xsi:type="dcterms:W3CDTF">2022-04-02T13:49:07Z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  <property fmtid="{D5CDD505-2E9C-101B-9397-08002B2CF9AE}" pid="8" name="ContentTypeId">
    <vt:lpwstr>0x01010005F10A6F5C7C8F4C91C1BC2BA202CB47</vt:lpwstr>
  </property>
</Properties>
</file>