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3" r:id="rId1"/>
    <p:sldMasterId id="2147483674" r:id="rId2"/>
  </p:sldMasterIdLst>
  <p:notesMasterIdLst>
    <p:notesMasterId r:id="rId2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1B6ED98-7903-42B7-8813-B8811C3D5193}">
  <a:tblStyle styleId="{71B6ED98-7903-42B7-8813-B8811C3D5193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90" y="2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26d871fe6f_0_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26d871fe6f_0_3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26d871fe6f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g126d871fe6f_0_1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2" name="Google Shape;252;g126d871fe6f_0_17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26d871fe6f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g126d871fe6f_0_2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3" name="Google Shape;283;g126d871fe6f_0_20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26d871fe6f_0_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126d871fe6f_0_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26d871fe6f_0_4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126d871fe6f_0_4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126d871fe6f_0_5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0" name="Google Shape;310;g126d871fe6f_0_5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1" name="Google Shape;311;g126d871fe6f_0_58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26d871fe6f_0_6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126d871fe6f_0_6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126d871fe6f_0_6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126d871fe6f_0_6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126d871fe6f_0_8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126d871fe6f_0_8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126d871fe6f_0_4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5" name="Google Shape;345;g126d871fe6f_0_4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6" name="Google Shape;346;g126d871fe6f_0_48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126d871fe6f_0_7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4" name="Google Shape;364;g126d871fe6f_0_7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5" name="Google Shape;365;g126d871fe6f_0_78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26d871fe6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26d871fe6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126d871fe6f_0_8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126d871fe6f_0_8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1281a1bfc88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1281a1bfc88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1281a1bfc88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1281a1bfc88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126d871fe6f_0_8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126d871fe6f_0_8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126d871fe6f_0_8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6" name="Google Shape;416;g126d871fe6f_0_8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7" name="Google Shape;417;g126d871fe6f_0_88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26d871fe6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26d871fe6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26d871fe6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26d871fe6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26d871fe6f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26d871fe6f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26d871fe6f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26d871fe6f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26d871fe6f_0_4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26d871fe6f_0_4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26d871fe6f_0_4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126d871fe6f_0_4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26d871fe6f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g126d871fe6f_0_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g126d871fe6f_0_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30215" y="130214"/>
            <a:ext cx="8880900" cy="48876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8" name="Google Shape;68;p1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2984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4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33" name="Google Shape;133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5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40" name="Google Shape;140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6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7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HB-SEPIO-Title">
  <p:cSld name="SECTION_HEADER_1_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>
            <a:off x="149225" y="156525"/>
            <a:ext cx="8867700" cy="48846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19" name="Google Shape;19;p4"/>
          <p:cNvGrpSpPr/>
          <p:nvPr/>
        </p:nvGrpSpPr>
        <p:grpSpPr>
          <a:xfrm rot="-5400000">
            <a:off x="3852903" y="-699928"/>
            <a:ext cx="1330155" cy="7346807"/>
            <a:chOff x="356150" y="1406562"/>
            <a:chExt cx="1965069" cy="5127587"/>
          </a:xfrm>
        </p:grpSpPr>
        <p:cxnSp>
          <p:nvCxnSpPr>
            <p:cNvPr id="20" name="Google Shape;20;p4"/>
            <p:cNvCxnSpPr/>
            <p:nvPr/>
          </p:nvCxnSpPr>
          <p:spPr>
            <a:xfrm>
              <a:off x="2321219" y="1414649"/>
              <a:ext cx="0" cy="5119500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1" name="Google Shape;21;p4"/>
            <p:cNvSpPr/>
            <p:nvPr/>
          </p:nvSpPr>
          <p:spPr>
            <a:xfrm>
              <a:off x="356150" y="1406562"/>
              <a:ext cx="1958700" cy="5124300"/>
            </a:xfrm>
            <a:prstGeom prst="rect">
              <a:avLst/>
            </a:prstGeom>
            <a:gradFill>
              <a:gsLst>
                <a:gs pos="0">
                  <a:srgbClr val="959595">
                    <a:alpha val="24313"/>
                  </a:srgbClr>
                </a:gs>
                <a:gs pos="100000">
                  <a:srgbClr val="D8D8D8">
                    <a:alpha val="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" name="Google Shape;22;p4"/>
          <p:cNvGrpSpPr/>
          <p:nvPr/>
        </p:nvGrpSpPr>
        <p:grpSpPr>
          <a:xfrm rot="-5400000" flipH="1">
            <a:off x="3626659" y="-2520065"/>
            <a:ext cx="1810470" cy="7342097"/>
            <a:chOff x="361624" y="1413751"/>
            <a:chExt cx="1959595" cy="5124300"/>
          </a:xfrm>
        </p:grpSpPr>
        <p:cxnSp>
          <p:nvCxnSpPr>
            <p:cNvPr id="23" name="Google Shape;23;p4"/>
            <p:cNvCxnSpPr/>
            <p:nvPr/>
          </p:nvCxnSpPr>
          <p:spPr>
            <a:xfrm>
              <a:off x="2321219" y="1414649"/>
              <a:ext cx="0" cy="5119500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4" name="Google Shape;24;p4"/>
            <p:cNvSpPr/>
            <p:nvPr/>
          </p:nvSpPr>
          <p:spPr>
            <a:xfrm>
              <a:off x="361624" y="1413751"/>
              <a:ext cx="1958700" cy="5124300"/>
            </a:xfrm>
            <a:prstGeom prst="rect">
              <a:avLst/>
            </a:prstGeom>
            <a:gradFill>
              <a:gsLst>
                <a:gs pos="0">
                  <a:srgbClr val="959595">
                    <a:alpha val="24313"/>
                  </a:srgbClr>
                </a:gs>
                <a:gs pos="100000">
                  <a:srgbClr val="D8D8D8">
                    <a:alpha val="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HB-SEPIO-Text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149225" y="156525"/>
            <a:ext cx="8867700" cy="48846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32" name="Google Shape;32;p6"/>
          <p:cNvGrpSpPr/>
          <p:nvPr/>
        </p:nvGrpSpPr>
        <p:grpSpPr>
          <a:xfrm>
            <a:off x="361407" y="213037"/>
            <a:ext cx="8473763" cy="749086"/>
            <a:chOff x="581872" y="264235"/>
            <a:chExt cx="10959342" cy="1018195"/>
          </a:xfrm>
        </p:grpSpPr>
        <p:cxnSp>
          <p:nvCxnSpPr>
            <p:cNvPr id="33" name="Google Shape;33;p6"/>
            <p:cNvCxnSpPr/>
            <p:nvPr/>
          </p:nvCxnSpPr>
          <p:spPr>
            <a:xfrm>
              <a:off x="581872" y="1282430"/>
              <a:ext cx="10959300" cy="0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4" name="Google Shape;34;p6"/>
            <p:cNvSpPr/>
            <p:nvPr/>
          </p:nvSpPr>
          <p:spPr>
            <a:xfrm rot="5400000">
              <a:off x="5553364" y="-4707215"/>
              <a:ext cx="1016400" cy="10959300"/>
            </a:xfrm>
            <a:prstGeom prst="rect">
              <a:avLst/>
            </a:prstGeom>
            <a:gradFill>
              <a:gsLst>
                <a:gs pos="0">
                  <a:srgbClr val="959595">
                    <a:alpha val="26274"/>
                  </a:srgbClr>
                </a:gs>
                <a:gs pos="100000">
                  <a:srgbClr val="D8D8D8">
                    <a:alpha val="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5" name="Google Shape;35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77172" y="279031"/>
            <a:ext cx="1453128" cy="60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HB-SEPIO-Subtitle">
  <p:cSld name="SECTION_HEADER_1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149225" y="156525"/>
            <a:ext cx="8867700" cy="48846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39" name="Google Shape;39;p7"/>
          <p:cNvGrpSpPr/>
          <p:nvPr/>
        </p:nvGrpSpPr>
        <p:grpSpPr>
          <a:xfrm>
            <a:off x="361407" y="213037"/>
            <a:ext cx="8473763" cy="749086"/>
            <a:chOff x="581872" y="264235"/>
            <a:chExt cx="10959342" cy="1018195"/>
          </a:xfrm>
        </p:grpSpPr>
        <p:cxnSp>
          <p:nvCxnSpPr>
            <p:cNvPr id="40" name="Google Shape;40;p7"/>
            <p:cNvCxnSpPr/>
            <p:nvPr/>
          </p:nvCxnSpPr>
          <p:spPr>
            <a:xfrm>
              <a:off x="581872" y="1282430"/>
              <a:ext cx="10959300" cy="0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41" name="Google Shape;41;p7"/>
            <p:cNvSpPr/>
            <p:nvPr/>
          </p:nvSpPr>
          <p:spPr>
            <a:xfrm rot="5400000">
              <a:off x="5553364" y="-4707215"/>
              <a:ext cx="1016400" cy="10959300"/>
            </a:xfrm>
            <a:prstGeom prst="rect">
              <a:avLst/>
            </a:prstGeom>
            <a:gradFill>
              <a:gsLst>
                <a:gs pos="0">
                  <a:srgbClr val="959595">
                    <a:alpha val="26274"/>
                  </a:srgbClr>
                </a:gs>
                <a:gs pos="100000">
                  <a:srgbClr val="D8D8D8">
                    <a:alpha val="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2" name="Google Shape;4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77172" y="279031"/>
            <a:ext cx="1453128" cy="60385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7"/>
          <p:cNvSpPr txBox="1"/>
          <p:nvPr/>
        </p:nvSpPr>
        <p:spPr>
          <a:xfrm>
            <a:off x="544475" y="202800"/>
            <a:ext cx="5833800" cy="6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" name="Google Shape;44;p7"/>
          <p:cNvGrpSpPr/>
          <p:nvPr/>
        </p:nvGrpSpPr>
        <p:grpSpPr>
          <a:xfrm>
            <a:off x="366002" y="1035491"/>
            <a:ext cx="1600792" cy="3887294"/>
            <a:chOff x="500524" y="1483201"/>
            <a:chExt cx="1959594" cy="5124300"/>
          </a:xfrm>
        </p:grpSpPr>
        <p:cxnSp>
          <p:nvCxnSpPr>
            <p:cNvPr id="45" name="Google Shape;45;p7"/>
            <p:cNvCxnSpPr/>
            <p:nvPr/>
          </p:nvCxnSpPr>
          <p:spPr>
            <a:xfrm>
              <a:off x="2460118" y="1484099"/>
              <a:ext cx="0" cy="5119500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46" name="Google Shape;46;p7"/>
            <p:cNvSpPr/>
            <p:nvPr/>
          </p:nvSpPr>
          <p:spPr>
            <a:xfrm>
              <a:off x="500524" y="1483201"/>
              <a:ext cx="1958700" cy="5124300"/>
            </a:xfrm>
            <a:prstGeom prst="rect">
              <a:avLst/>
            </a:prstGeom>
            <a:gradFill>
              <a:gsLst>
                <a:gs pos="0">
                  <a:srgbClr val="959595">
                    <a:alpha val="24313"/>
                  </a:srgbClr>
                </a:gs>
                <a:gs pos="100000">
                  <a:srgbClr val="D8D8D8">
                    <a:alpha val="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s://ldh.clinicalgenome.org/ldh/ui/Variant/id/CA683660282" TargetMode="Externa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4.pn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/>
          <p:nvPr/>
        </p:nvSpPr>
        <p:spPr>
          <a:xfrm>
            <a:off x="0" y="6125"/>
            <a:ext cx="9144000" cy="16956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8"/>
          <p:cNvSpPr txBox="1">
            <a:spLocks noGrp="1"/>
          </p:cNvSpPr>
          <p:nvPr>
            <p:ph type="ctrTitle"/>
          </p:nvPr>
        </p:nvSpPr>
        <p:spPr>
          <a:xfrm>
            <a:off x="166425" y="1997725"/>
            <a:ext cx="8520600" cy="13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entury Gothic"/>
              <a:buNone/>
            </a:pPr>
            <a:r>
              <a:rPr lang="en" sz="3600">
                <a:latin typeface="Century Gothic"/>
                <a:ea typeface="Century Gothic"/>
                <a:cs typeface="Century Gothic"/>
                <a:sym typeface="Century Gothic"/>
              </a:rPr>
              <a:t>Collaboration Update: </a:t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entury Gothic"/>
              <a:buNone/>
            </a:pPr>
            <a:r>
              <a:rPr lang="en" sz="3600">
                <a:latin typeface="Century Gothic"/>
                <a:ea typeface="Century Gothic"/>
                <a:cs typeface="Century Gothic"/>
                <a:sym typeface="Century Gothic"/>
              </a:rPr>
              <a:t>ClinGen Linked Data Hub</a:t>
            </a:r>
            <a:endParaRPr sz="4400" b="1"/>
          </a:p>
        </p:txBody>
      </p:sp>
      <p:sp>
        <p:nvSpPr>
          <p:cNvPr id="161" name="Google Shape;161;p28"/>
          <p:cNvSpPr txBox="1">
            <a:spLocks noGrp="1"/>
          </p:cNvSpPr>
          <p:nvPr>
            <p:ph type="subTitle" idx="1"/>
          </p:nvPr>
        </p:nvSpPr>
        <p:spPr>
          <a:xfrm>
            <a:off x="311700" y="3378375"/>
            <a:ext cx="8520600" cy="5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Melissa Cline, BRCA Exchange</a:t>
            </a: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May 6, 2022</a:t>
            </a:r>
            <a:endParaRPr sz="2400"/>
          </a:p>
        </p:txBody>
      </p:sp>
      <p:pic>
        <p:nvPicPr>
          <p:cNvPr id="162" name="Google Shape;16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1700" y="0"/>
            <a:ext cx="3162300" cy="1689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8"/>
          <p:cNvPicPr preferRelativeResize="0"/>
          <p:nvPr/>
        </p:nvPicPr>
        <p:blipFill rotWithShape="1">
          <a:blip r:embed="rId4">
            <a:alphaModFix/>
          </a:blip>
          <a:srcRect l="11205"/>
          <a:stretch/>
        </p:blipFill>
        <p:spPr>
          <a:xfrm>
            <a:off x="2790275" y="4224900"/>
            <a:ext cx="3272899" cy="91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625" y="0"/>
            <a:ext cx="3272902" cy="16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63275" y="0"/>
            <a:ext cx="2543400" cy="16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0325" y="3450400"/>
            <a:ext cx="1457501" cy="1459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869750" y="3445925"/>
            <a:ext cx="1122725" cy="1573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7"/>
          <p:cNvSpPr/>
          <p:nvPr/>
        </p:nvSpPr>
        <p:spPr>
          <a:xfrm>
            <a:off x="0" y="4869656"/>
            <a:ext cx="9144000" cy="273900"/>
          </a:xfrm>
          <a:prstGeom prst="rect">
            <a:avLst/>
          </a:prstGeom>
          <a:solidFill>
            <a:srgbClr val="163F7D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37"/>
          <p:cNvSpPr txBox="1">
            <a:spLocks noGrp="1"/>
          </p:cNvSpPr>
          <p:nvPr>
            <p:ph type="title"/>
          </p:nvPr>
        </p:nvSpPr>
        <p:spPr>
          <a:xfrm>
            <a:off x="628650" y="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en" sz="3000"/>
              <a:t>Software to Facilitate Variant Interpretation</a:t>
            </a:r>
            <a:endParaRPr/>
          </a:p>
        </p:txBody>
      </p:sp>
      <p:pic>
        <p:nvPicPr>
          <p:cNvPr id="256" name="Google Shape;256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39171" y="0"/>
            <a:ext cx="704830" cy="70483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7"/>
          <p:cNvSpPr txBox="1">
            <a:spLocks noGrp="1"/>
          </p:cNvSpPr>
          <p:nvPr>
            <p:ph type="sldNum" idx="12"/>
          </p:nvPr>
        </p:nvSpPr>
        <p:spPr>
          <a:xfrm>
            <a:off x="7086600" y="48696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258" name="Google Shape;258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701566" cy="701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7" descr="Logo, company nam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" y="0"/>
            <a:ext cx="836879" cy="7015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0" name="Google Shape;260;p37"/>
          <p:cNvGrpSpPr/>
          <p:nvPr/>
        </p:nvGrpSpPr>
        <p:grpSpPr>
          <a:xfrm>
            <a:off x="628650" y="1147300"/>
            <a:ext cx="7737315" cy="3138676"/>
            <a:chOff x="838200" y="1816768"/>
            <a:chExt cx="10316420" cy="4184902"/>
          </a:xfrm>
        </p:grpSpPr>
        <p:sp>
          <p:nvSpPr>
            <p:cNvPr id="261" name="Google Shape;261;p37"/>
            <p:cNvSpPr/>
            <p:nvPr/>
          </p:nvSpPr>
          <p:spPr>
            <a:xfrm>
              <a:off x="8474120" y="1849958"/>
              <a:ext cx="2680500" cy="2882100"/>
            </a:xfrm>
            <a:prstGeom prst="rect">
              <a:avLst/>
            </a:prstGeom>
            <a:solidFill>
              <a:srgbClr val="C9DAF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ClinGen Variant Curation Interface (VCI)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ClinGen Variant Prioritization Tool (VPT)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37"/>
            <p:cNvSpPr/>
            <p:nvPr/>
          </p:nvSpPr>
          <p:spPr>
            <a:xfrm>
              <a:off x="8474120" y="5045035"/>
              <a:ext cx="2680500" cy="939300"/>
            </a:xfrm>
            <a:prstGeom prst="rect">
              <a:avLst/>
            </a:prstGeom>
            <a:solidFill>
              <a:srgbClr val="C9DAF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None/>
              </a:pPr>
              <a:r>
                <a:rPr lang="en" sz="2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External Tools</a:t>
              </a:r>
              <a:endPara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37"/>
            <p:cNvSpPr/>
            <p:nvPr/>
          </p:nvSpPr>
          <p:spPr>
            <a:xfrm>
              <a:off x="3523802" y="1833870"/>
              <a:ext cx="2576100" cy="11775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3C78D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en"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ClinGen Allele Registry (CAR)</a:t>
              </a: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37"/>
            <p:cNvSpPr/>
            <p:nvPr/>
          </p:nvSpPr>
          <p:spPr>
            <a:xfrm>
              <a:off x="3523801" y="3390932"/>
              <a:ext cx="2576100" cy="10983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3C78D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en"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Linked Data Hub* (LDH)</a:t>
              </a: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37"/>
            <p:cNvSpPr/>
            <p:nvPr/>
          </p:nvSpPr>
          <p:spPr>
            <a:xfrm>
              <a:off x="838200" y="1849957"/>
              <a:ext cx="2685900" cy="1161300"/>
            </a:xfrm>
            <a:prstGeom prst="snip1Rect">
              <a:avLst>
                <a:gd name="adj" fmla="val 16667"/>
              </a:avLst>
            </a:prstGeom>
            <a:solidFill>
              <a:srgbClr val="C9DAF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STEP 1:</a:t>
              </a:r>
              <a:r>
                <a:rPr lang="en"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Allele Registration (Sequence &amp; Structural Variations)</a:t>
              </a: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37"/>
            <p:cNvSpPr/>
            <p:nvPr/>
          </p:nvSpPr>
          <p:spPr>
            <a:xfrm>
              <a:off x="846076" y="3398533"/>
              <a:ext cx="2677800" cy="1098300"/>
            </a:xfrm>
            <a:prstGeom prst="snip1Rect">
              <a:avLst>
                <a:gd name="adj" fmla="val 16667"/>
              </a:avLst>
            </a:prstGeom>
            <a:solidFill>
              <a:srgbClr val="C9DAF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STEPS 2 &amp; 3: </a:t>
              </a:r>
              <a:r>
                <a:rPr lang="en"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Linking information about genes &amp; variants</a:t>
              </a: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37"/>
            <p:cNvSpPr/>
            <p:nvPr/>
          </p:nvSpPr>
          <p:spPr>
            <a:xfrm>
              <a:off x="3523801" y="4824170"/>
              <a:ext cx="2576100" cy="11775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3C78D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en"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Evidence Repository (ERepo)</a:t>
              </a: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37"/>
            <p:cNvSpPr/>
            <p:nvPr/>
          </p:nvSpPr>
          <p:spPr>
            <a:xfrm>
              <a:off x="846076" y="4824048"/>
              <a:ext cx="2677800" cy="1177500"/>
            </a:xfrm>
            <a:prstGeom prst="snip1Rect">
              <a:avLst>
                <a:gd name="adj" fmla="val 16667"/>
              </a:avLst>
            </a:prstGeom>
            <a:solidFill>
              <a:srgbClr val="C9DAF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STEP 4: </a:t>
              </a:r>
              <a:r>
                <a:rPr lang="en"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Dissemination of evidence used in variant interpretations</a:t>
              </a: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9" name="Google Shape;269;p37"/>
            <p:cNvGrpSpPr/>
            <p:nvPr/>
          </p:nvGrpSpPr>
          <p:grpSpPr>
            <a:xfrm>
              <a:off x="6537497" y="1816768"/>
              <a:ext cx="1542318" cy="4167511"/>
              <a:chOff x="5919275" y="866575"/>
              <a:chExt cx="1479300" cy="3515700"/>
            </a:xfrm>
          </p:grpSpPr>
          <p:sp>
            <p:nvSpPr>
              <p:cNvPr id="270" name="Google Shape;270;p37"/>
              <p:cNvSpPr/>
              <p:nvPr/>
            </p:nvSpPr>
            <p:spPr>
              <a:xfrm>
                <a:off x="5919275" y="866575"/>
                <a:ext cx="1479300" cy="3515700"/>
              </a:xfrm>
              <a:prstGeom prst="bracePair">
                <a:avLst/>
              </a:prstGeom>
              <a:noFill/>
              <a:ln w="38100" cap="flat" cmpd="sng">
                <a:solidFill>
                  <a:srgbClr val="3C7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700"/>
                  <a:buFont typeface="Calibri"/>
                  <a:buNone/>
                </a:pPr>
                <a:r>
                  <a:rPr lang="en" sz="1700" b="1" i="0" u="none" strike="noStrike" cap="none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API,</a:t>
                </a:r>
                <a:endParaRPr sz="1700" b="1" i="0" u="none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700"/>
                  <a:buFont typeface="Calibri"/>
                  <a:buNone/>
                </a:pPr>
                <a:r>
                  <a:rPr lang="en" sz="1700" b="1" i="0" u="none" strike="noStrike" cap="none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Message Stream*</a:t>
                </a:r>
                <a:endParaRPr sz="1700" b="1" i="0" u="none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71" name="Google Shape;271;p37"/>
              <p:cNvGrpSpPr/>
              <p:nvPr/>
            </p:nvGrpSpPr>
            <p:grpSpPr>
              <a:xfrm>
                <a:off x="6359200" y="2046113"/>
                <a:ext cx="544900" cy="139375"/>
                <a:chOff x="6397975" y="1671325"/>
                <a:chExt cx="544900" cy="139375"/>
              </a:xfrm>
            </p:grpSpPr>
            <p:cxnSp>
              <p:nvCxnSpPr>
                <p:cNvPr id="272" name="Google Shape;272;p37"/>
                <p:cNvCxnSpPr/>
                <p:nvPr/>
              </p:nvCxnSpPr>
              <p:spPr>
                <a:xfrm>
                  <a:off x="6398075" y="1671325"/>
                  <a:ext cx="544800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triangle" w="med" len="med"/>
                </a:ln>
              </p:spPr>
            </p:cxnSp>
            <p:cxnSp>
              <p:nvCxnSpPr>
                <p:cNvPr id="273" name="Google Shape;273;p37"/>
                <p:cNvCxnSpPr/>
                <p:nvPr/>
              </p:nvCxnSpPr>
              <p:spPr>
                <a:xfrm rot="10800000">
                  <a:off x="6397975" y="1810400"/>
                  <a:ext cx="532200" cy="3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triangle" w="med" len="med"/>
                </a:ln>
              </p:spPr>
            </p:cxnSp>
          </p:grpSp>
        </p:grpSp>
        <p:cxnSp>
          <p:nvCxnSpPr>
            <p:cNvPr id="274" name="Google Shape;274;p37"/>
            <p:cNvCxnSpPr/>
            <p:nvPr/>
          </p:nvCxnSpPr>
          <p:spPr>
            <a:xfrm rot="10800000">
              <a:off x="4807010" y="4489310"/>
              <a:ext cx="0" cy="3348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75" name="Google Shape;275;p37"/>
            <p:cNvCxnSpPr>
              <a:stCxn id="263" idx="1"/>
              <a:endCxn id="264" idx="3"/>
            </p:cNvCxnSpPr>
            <p:nvPr/>
          </p:nvCxnSpPr>
          <p:spPr>
            <a:xfrm>
              <a:off x="4811852" y="3011370"/>
              <a:ext cx="0" cy="3795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76" name="Google Shape;276;p37"/>
            <p:cNvCxnSpPr/>
            <p:nvPr/>
          </p:nvCxnSpPr>
          <p:spPr>
            <a:xfrm>
              <a:off x="4522725" y="4496835"/>
              <a:ext cx="0" cy="3429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77" name="Google Shape;277;p37"/>
            <p:cNvCxnSpPr/>
            <p:nvPr/>
          </p:nvCxnSpPr>
          <p:spPr>
            <a:xfrm rot="10800000">
              <a:off x="4524651" y="3033820"/>
              <a:ext cx="0" cy="3348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dash"/>
              <a:round/>
              <a:headEnd type="none" w="sm" len="sm"/>
              <a:tailEnd type="triangle" w="med" len="med"/>
            </a:ln>
          </p:spPr>
        </p:cxnSp>
        <p:sp>
          <p:nvSpPr>
            <p:cNvPr id="278" name="Google Shape;278;p37"/>
            <p:cNvSpPr txBox="1"/>
            <p:nvPr/>
          </p:nvSpPr>
          <p:spPr>
            <a:xfrm>
              <a:off x="4243523" y="2980687"/>
              <a:ext cx="208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9" name="Google Shape;279;p37"/>
          <p:cNvSpPr/>
          <p:nvPr/>
        </p:nvSpPr>
        <p:spPr>
          <a:xfrm>
            <a:off x="2564700" y="2184225"/>
            <a:ext cx="2057400" cy="11133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8"/>
          <p:cNvSpPr/>
          <p:nvPr/>
        </p:nvSpPr>
        <p:spPr>
          <a:xfrm>
            <a:off x="0" y="4869656"/>
            <a:ext cx="9144000" cy="273900"/>
          </a:xfrm>
          <a:prstGeom prst="rect">
            <a:avLst/>
          </a:prstGeom>
          <a:solidFill>
            <a:srgbClr val="163F7D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38"/>
          <p:cNvSpPr txBox="1">
            <a:spLocks noGrp="1"/>
          </p:cNvSpPr>
          <p:nvPr>
            <p:ph type="title"/>
          </p:nvPr>
        </p:nvSpPr>
        <p:spPr>
          <a:xfrm>
            <a:off x="628650" y="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en" sz="3000"/>
              <a:t>Linked Data Hub</a:t>
            </a:r>
            <a:endParaRPr/>
          </a:p>
        </p:txBody>
      </p:sp>
      <p:pic>
        <p:nvPicPr>
          <p:cNvPr id="287" name="Google Shape;287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39171" y="0"/>
            <a:ext cx="704830" cy="70483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8"/>
          <p:cNvSpPr txBox="1">
            <a:spLocks noGrp="1"/>
          </p:cNvSpPr>
          <p:nvPr>
            <p:ph type="sldNum" idx="12"/>
          </p:nvPr>
        </p:nvSpPr>
        <p:spPr>
          <a:xfrm>
            <a:off x="7086600" y="48696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289" name="Google Shape;289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701566" cy="701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8" descr="Logo, company nam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" y="0"/>
            <a:ext cx="836879" cy="701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03267" y="701566"/>
            <a:ext cx="2935905" cy="4240251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38"/>
          <p:cNvSpPr txBox="1">
            <a:spLocks noGrp="1"/>
          </p:cNvSpPr>
          <p:nvPr>
            <p:ph type="body" idx="1"/>
          </p:nvPr>
        </p:nvSpPr>
        <p:spPr>
          <a:xfrm>
            <a:off x="465083" y="880899"/>
            <a:ext cx="4962000" cy="39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63500" lvl="1" indent="-177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/>
              <a:t>Aims to be software infrastructure like “PubMed” for gene and variant knowledge</a:t>
            </a:r>
            <a:endParaRPr sz="1800"/>
          </a:p>
          <a:p>
            <a:pPr marL="63500" lvl="1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/>
              <a:t>Producing low-level variant data to the VCI</a:t>
            </a:r>
            <a:endParaRPr sz="1800"/>
          </a:p>
          <a:p>
            <a:pPr marL="406400" lvl="2" indent="-190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/>
              <a:t>Permanent reference for inclusion as “supporting evidence” in variant interpretation</a:t>
            </a:r>
            <a:endParaRPr sz="1800"/>
          </a:p>
          <a:p>
            <a:pPr marL="406400" lvl="2" indent="-190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/>
              <a:t>Tracking of provenance</a:t>
            </a:r>
            <a:endParaRPr sz="1800"/>
          </a:p>
          <a:p>
            <a:pPr marL="406400" lvl="2" indent="-190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/>
              <a:t>Standardization of data</a:t>
            </a:r>
            <a:endParaRPr sz="1800"/>
          </a:p>
          <a:p>
            <a:pPr marL="406400" lvl="2" indent="-190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/>
              <a:t>Developing support for versioning of evidence</a:t>
            </a:r>
            <a:endParaRPr sz="1800"/>
          </a:p>
          <a:p>
            <a:pPr marL="22860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177800" lvl="0" indent="-38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  <p:sp>
        <p:nvSpPr>
          <p:cNvPr id="293" name="Google Shape;293;p38"/>
          <p:cNvSpPr/>
          <p:nvPr/>
        </p:nvSpPr>
        <p:spPr>
          <a:xfrm>
            <a:off x="7803571" y="3083466"/>
            <a:ext cx="513000" cy="2007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Set-Aside Proposal: Collaboration with LDH</a:t>
            </a:r>
            <a:endParaRPr/>
          </a:p>
        </p:txBody>
      </p:sp>
      <p:pic>
        <p:nvPicPr>
          <p:cNvPr id="299" name="Google Shape;29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1170125"/>
            <a:ext cx="6792844" cy="3820975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Set-Aside Proposal: Collaboration with LDH</a:t>
            </a:r>
            <a:endParaRPr/>
          </a:p>
        </p:txBody>
      </p:sp>
      <p:pic>
        <p:nvPicPr>
          <p:cNvPr id="305" name="Google Shape;30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1170125"/>
            <a:ext cx="6792844" cy="3820975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306" name="Google Shape;306;p40"/>
          <p:cNvSpPr/>
          <p:nvPr/>
        </p:nvSpPr>
        <p:spPr>
          <a:xfrm>
            <a:off x="4110950" y="1584825"/>
            <a:ext cx="1700100" cy="2883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40"/>
          <p:cNvSpPr/>
          <p:nvPr/>
        </p:nvSpPr>
        <p:spPr>
          <a:xfrm>
            <a:off x="910550" y="3108825"/>
            <a:ext cx="789600" cy="4545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1"/>
          <p:cNvSpPr/>
          <p:nvPr/>
        </p:nvSpPr>
        <p:spPr>
          <a:xfrm>
            <a:off x="0" y="4869656"/>
            <a:ext cx="9144000" cy="273900"/>
          </a:xfrm>
          <a:prstGeom prst="rect">
            <a:avLst/>
          </a:prstGeom>
          <a:solidFill>
            <a:srgbClr val="163F7D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* also will be working with tmVar to associate PMIDs with CA IDs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41"/>
          <p:cNvSpPr txBox="1">
            <a:spLocks noGrp="1"/>
          </p:cNvSpPr>
          <p:nvPr>
            <p:ph type="title"/>
          </p:nvPr>
        </p:nvSpPr>
        <p:spPr>
          <a:xfrm>
            <a:off x="628650" y="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en" sz="2300"/>
              <a:t>Linked Data Hub – External Databases – Active Development</a:t>
            </a:r>
            <a:endParaRPr sz="2600"/>
          </a:p>
        </p:txBody>
      </p:sp>
      <p:pic>
        <p:nvPicPr>
          <p:cNvPr id="315" name="Google Shape;315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39171" y="0"/>
            <a:ext cx="704830" cy="70483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41"/>
          <p:cNvSpPr txBox="1">
            <a:spLocks noGrp="1"/>
          </p:cNvSpPr>
          <p:nvPr>
            <p:ph type="sldNum" idx="12"/>
          </p:nvPr>
        </p:nvSpPr>
        <p:spPr>
          <a:xfrm>
            <a:off x="7086600" y="48696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317" name="Google Shape;317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701566" cy="701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41" descr="Logo, company nam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" y="0"/>
            <a:ext cx="836879" cy="70156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19" name="Google Shape;319;p41"/>
          <p:cNvGraphicFramePr/>
          <p:nvPr/>
        </p:nvGraphicFramePr>
        <p:xfrm>
          <a:off x="387281" y="88059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{71B6ED98-7903-42B7-8813-B8811C3D5193}</a:tableStyleId>
              </a:tblPr>
              <a:tblGrid>
                <a:gridCol w="139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4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4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4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4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4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13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b="1" u="none" strike="noStrike" cap="none"/>
                        <a:t>Database</a:t>
                      </a:r>
                      <a:endParaRPr sz="1300" b="1" u="none" strike="noStrike" cap="none"/>
                    </a:p>
                  </a:txBody>
                  <a:tcPr marL="68575" marR="68575" marT="68575" marB="6857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b="1" u="none" strike="noStrike" cap="none"/>
                        <a:t>Introduction</a:t>
                      </a:r>
                      <a:endParaRPr sz="1300" b="1" u="none" strike="noStrike" cap="none"/>
                    </a:p>
                  </a:txBody>
                  <a:tcPr marL="68575" marR="68575" marT="68575" marB="6857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b="1" u="none" strike="noStrike" cap="none"/>
                        <a:t>Monthly Call Participant</a:t>
                      </a:r>
                      <a:endParaRPr sz="1300" b="1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300" b="1" u="none" strike="noStrike" cap="none"/>
                    </a:p>
                  </a:txBody>
                  <a:tcPr marL="68575" marR="68575" marT="68575" marB="6857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b="1" u="none" strike="noStrike" cap="none"/>
                        <a:t>Move Forward w/ LDH Integration?</a:t>
                      </a:r>
                      <a:endParaRPr sz="1300" b="1" u="none" strike="noStrike" cap="none"/>
                    </a:p>
                  </a:txBody>
                  <a:tcPr marL="68575" marR="68575" marT="68575" marB="6857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b="1" u="none" strike="noStrike" cap="none"/>
                        <a:t>Structured Data - First Pass</a:t>
                      </a:r>
                      <a:endParaRPr sz="1300" b="1" u="none" strike="noStrike" cap="none"/>
                    </a:p>
                  </a:txBody>
                  <a:tcPr marL="68575" marR="68575" marT="68575" marB="6857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b="1" u="none" strike="noStrike" cap="none"/>
                        <a:t>Initial LDH Ingestion</a:t>
                      </a:r>
                      <a:endParaRPr sz="1300" b="1" u="none" strike="noStrike" cap="none"/>
                    </a:p>
                  </a:txBody>
                  <a:tcPr marL="68575" marR="68575" marT="68575" marB="68575"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b="1" u="none" strike="noStrike" cap="none"/>
                        <a:t>BRCA Exchange</a:t>
                      </a:r>
                      <a:endParaRPr sz="1300" b="1" u="none" strike="noStrike" cap="none"/>
                    </a:p>
                  </a:txBody>
                  <a:tcPr marL="68575" marR="68575" marT="68575" marB="685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" sz="2200" u="none" strike="noStrike" cap="none"/>
                        <a:t>✅</a:t>
                      </a:r>
                      <a:endParaRPr sz="2200" u="none" strike="noStrike" cap="none"/>
                    </a:p>
                  </a:txBody>
                  <a:tcPr marL="68575" marR="68575" marT="68575" marB="685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" sz="2200" u="none" strike="noStrike" cap="none">
                          <a:solidFill>
                            <a:srgbClr val="000000"/>
                          </a:solidFill>
                        </a:rPr>
                        <a:t>✅</a:t>
                      </a:r>
                      <a:endParaRPr sz="1100" u="none" strike="noStrike" cap="none"/>
                    </a:p>
                  </a:txBody>
                  <a:tcPr marL="68575" marR="68575" marT="68575" marB="685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" sz="2200" u="none" strike="noStrike" cap="none">
                          <a:solidFill>
                            <a:srgbClr val="000000"/>
                          </a:solidFill>
                        </a:rPr>
                        <a:t>✅</a:t>
                      </a:r>
                      <a:endParaRPr sz="1100" u="none" strike="noStrike" cap="none"/>
                    </a:p>
                  </a:txBody>
                  <a:tcPr marL="68575" marR="68575" marT="68575" marB="6857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r>
                        <a:rPr lang="en" sz="2200">
                          <a:solidFill>
                            <a:schemeClr val="dk1"/>
                          </a:solidFill>
                        </a:rPr>
                        <a:t>✅</a:t>
                      </a:r>
                      <a:endParaRPr sz="1100" u="none" strike="noStrike" cap="none"/>
                    </a:p>
                  </a:txBody>
                  <a:tcPr marL="68575" marR="68575" marT="68575" marB="6857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r>
                        <a:rPr lang="en" sz="2200">
                          <a:solidFill>
                            <a:schemeClr val="dk1"/>
                          </a:solidFill>
                        </a:rPr>
                        <a:t>✅</a:t>
                      </a:r>
                      <a:endParaRPr sz="1100" u="none" strike="noStrike" cap="none"/>
                    </a:p>
                  </a:txBody>
                  <a:tcPr marL="68575" marR="68575" marT="68575" marB="685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b="1" u="none" strike="noStrike" cap="none"/>
                        <a:t>CIViC</a:t>
                      </a:r>
                      <a:endParaRPr sz="1300" b="1" u="none" strike="noStrike" cap="none"/>
                    </a:p>
                  </a:txBody>
                  <a:tcPr marL="68575" marR="68575" marT="68575" marB="685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" sz="2200" u="none" strike="noStrike" cap="none">
                          <a:solidFill>
                            <a:srgbClr val="000000"/>
                          </a:solidFill>
                        </a:rPr>
                        <a:t>✅</a:t>
                      </a:r>
                      <a:endParaRPr sz="1100" u="none" strike="noStrike" cap="none"/>
                    </a:p>
                  </a:txBody>
                  <a:tcPr marL="68575" marR="68575" marT="68575" marB="685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" sz="2200" u="none" strike="noStrike" cap="none">
                          <a:solidFill>
                            <a:srgbClr val="000000"/>
                          </a:solidFill>
                        </a:rPr>
                        <a:t>✅</a:t>
                      </a:r>
                      <a:endParaRPr sz="1100" u="none" strike="noStrike" cap="none"/>
                    </a:p>
                  </a:txBody>
                  <a:tcPr marL="68575" marR="68575" marT="68575" marB="685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" sz="2200" u="none" strike="noStrike" cap="none">
                          <a:solidFill>
                            <a:srgbClr val="000000"/>
                          </a:solidFill>
                        </a:rPr>
                        <a:t>✅</a:t>
                      </a:r>
                      <a:endParaRPr sz="1100" u="none" strike="noStrike" cap="none"/>
                    </a:p>
                  </a:txBody>
                  <a:tcPr marL="68575" marR="68575" marT="68575" marB="685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" sz="2200" u="none" strike="noStrike" cap="none">
                          <a:solidFill>
                            <a:srgbClr val="000000"/>
                          </a:solidFill>
                        </a:rPr>
                        <a:t>✅</a:t>
                      </a:r>
                      <a:endParaRPr sz="1100" u="none" strike="noStrike" cap="none"/>
                    </a:p>
                  </a:txBody>
                  <a:tcPr marL="68575" marR="68575" marT="68575" marB="685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" sz="2200" u="none" strike="noStrike" cap="none">
                          <a:solidFill>
                            <a:srgbClr val="000000"/>
                          </a:solidFill>
                        </a:rPr>
                        <a:t>✅</a:t>
                      </a:r>
                      <a:endParaRPr sz="1100" u="none" strike="noStrike" cap="none"/>
                    </a:p>
                  </a:txBody>
                  <a:tcPr marL="68575" marR="68575" marT="68575" marB="685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b="1" u="none" strike="noStrike" cap="none"/>
                        <a:t>LOVD</a:t>
                      </a:r>
                      <a:endParaRPr sz="1300" b="1" u="none" strike="noStrike" cap="none"/>
                    </a:p>
                  </a:txBody>
                  <a:tcPr marL="68575" marR="68575" marT="68575" marB="685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" sz="2200" u="none" strike="noStrike" cap="none">
                          <a:solidFill>
                            <a:srgbClr val="000000"/>
                          </a:solidFill>
                        </a:rPr>
                        <a:t>✅</a:t>
                      </a:r>
                      <a:endParaRPr sz="1100" u="none" strike="noStrike" cap="none"/>
                    </a:p>
                  </a:txBody>
                  <a:tcPr marL="68575" marR="68575" marT="68575" marB="685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" sz="2200" u="none" strike="noStrike" cap="none">
                          <a:solidFill>
                            <a:srgbClr val="000000"/>
                          </a:solidFill>
                        </a:rPr>
                        <a:t>✅</a:t>
                      </a:r>
                      <a:endParaRPr sz="1100" u="none" strike="noStrike" cap="none"/>
                    </a:p>
                  </a:txBody>
                  <a:tcPr marL="68575" marR="68575" marT="68575" marB="685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" sz="2200" u="none" strike="noStrike" cap="none">
                          <a:solidFill>
                            <a:srgbClr val="000000"/>
                          </a:solidFill>
                        </a:rPr>
                        <a:t>✅</a:t>
                      </a:r>
                      <a:endParaRPr sz="1100" u="none" strike="noStrike" cap="none"/>
                    </a:p>
                  </a:txBody>
                  <a:tcPr marL="68575" marR="68575" marT="68575" marB="685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" sz="2200" u="none" strike="noStrike" cap="none">
                          <a:solidFill>
                            <a:srgbClr val="000000"/>
                          </a:solidFill>
                        </a:rPr>
                        <a:t>✅</a:t>
                      </a:r>
                      <a:endParaRPr sz="1100" u="none" strike="noStrike" cap="none"/>
                    </a:p>
                  </a:txBody>
                  <a:tcPr marL="68575" marR="68575" marT="68575" marB="685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68575" marR="68575" marT="68575" marB="685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7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b="1" u="none" strike="noStrike" cap="none">
                          <a:solidFill>
                            <a:srgbClr val="000000"/>
                          </a:solidFill>
                        </a:rPr>
                        <a:t>MaveDB</a:t>
                      </a:r>
                      <a:endParaRPr sz="1300" b="1" u="none" strike="noStrike" cap="none"/>
                    </a:p>
                  </a:txBody>
                  <a:tcPr marL="68575" marR="68575" marT="68575" marB="685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" sz="2200" u="none" strike="noStrike" cap="none">
                          <a:solidFill>
                            <a:srgbClr val="000000"/>
                          </a:solidFill>
                        </a:rPr>
                        <a:t>✅</a:t>
                      </a:r>
                      <a:endParaRPr sz="1100" u="none" strike="noStrike" cap="none"/>
                    </a:p>
                  </a:txBody>
                  <a:tcPr marL="68575" marR="68575" marT="68575" marB="685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" sz="2200" u="none" strike="noStrike" cap="none">
                          <a:solidFill>
                            <a:srgbClr val="000000"/>
                          </a:solidFill>
                        </a:rPr>
                        <a:t>✅</a:t>
                      </a:r>
                      <a:endParaRPr sz="1100" u="none" strike="noStrike" cap="none"/>
                    </a:p>
                  </a:txBody>
                  <a:tcPr marL="68575" marR="68575" marT="68575" marB="685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" sz="2200" u="none" strike="noStrike" cap="none">
                          <a:solidFill>
                            <a:srgbClr val="000000"/>
                          </a:solidFill>
                        </a:rPr>
                        <a:t>✅</a:t>
                      </a:r>
                      <a:endParaRPr sz="1100" u="none" strike="noStrike" cap="none"/>
                    </a:p>
                  </a:txBody>
                  <a:tcPr marL="68575" marR="68575" marT="68575" marB="685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" sz="2200" u="none" strike="noStrike" cap="none">
                          <a:solidFill>
                            <a:srgbClr val="000000"/>
                          </a:solidFill>
                        </a:rPr>
                        <a:t>✅</a:t>
                      </a:r>
                      <a:endParaRPr sz="1100" u="none" strike="noStrike" cap="none"/>
                    </a:p>
                  </a:txBody>
                  <a:tcPr marL="68575" marR="68575" marT="68575" marB="685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68575" marR="68575" marT="68575" marB="685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7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b="1" u="none" strike="noStrike" cap="none"/>
                        <a:t>MSeqDR</a:t>
                      </a:r>
                      <a:endParaRPr sz="1300" b="1" u="none" strike="noStrike" cap="none"/>
                    </a:p>
                  </a:txBody>
                  <a:tcPr marL="68575" marR="68575" marT="68575" marB="685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" sz="2200" u="none" strike="noStrike" cap="none">
                          <a:solidFill>
                            <a:srgbClr val="000000"/>
                          </a:solidFill>
                        </a:rPr>
                        <a:t>✅</a:t>
                      </a:r>
                      <a:endParaRPr sz="1100" u="none" strike="noStrike" cap="none"/>
                    </a:p>
                  </a:txBody>
                  <a:tcPr marL="68575" marR="68575" marT="68575" marB="685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" sz="2200" u="none" strike="noStrike" cap="none">
                          <a:solidFill>
                            <a:srgbClr val="000000"/>
                          </a:solidFill>
                        </a:rPr>
                        <a:t>✅</a:t>
                      </a:r>
                      <a:endParaRPr sz="1100" u="none" strike="noStrike" cap="none"/>
                    </a:p>
                  </a:txBody>
                  <a:tcPr marL="68575" marR="68575" marT="68575" marB="685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" sz="2200" u="none" strike="noStrike" cap="none">
                          <a:solidFill>
                            <a:srgbClr val="000000"/>
                          </a:solidFill>
                        </a:rPr>
                        <a:t>✅</a:t>
                      </a:r>
                      <a:endParaRPr sz="1100" u="none" strike="noStrike" cap="none"/>
                    </a:p>
                  </a:txBody>
                  <a:tcPr marL="68575" marR="68575" marT="68575" marB="685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" sz="2200" u="none" strike="noStrike" cap="none">
                          <a:solidFill>
                            <a:srgbClr val="000000"/>
                          </a:solidFill>
                        </a:rPr>
                        <a:t>✅</a:t>
                      </a:r>
                      <a:endParaRPr sz="1100" u="none" strike="noStrike" cap="none"/>
                    </a:p>
                  </a:txBody>
                  <a:tcPr marL="68575" marR="68575" marT="68575" marB="685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68575" marR="68575" marT="68575" marB="685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BRCA Exchange - LDH Data integration example</a:t>
            </a:r>
            <a:endParaRPr/>
          </a:p>
        </p:txBody>
      </p:sp>
      <p:pic>
        <p:nvPicPr>
          <p:cNvPr id="325" name="Google Shape;32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093925"/>
            <a:ext cx="6464056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BRCA Exchange - LDH Data integration example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1" name="Google Shape;33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093925"/>
            <a:ext cx="6464056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4663" y="2176463"/>
            <a:ext cx="3419475" cy="7905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333" name="Google Shape;333;p43"/>
          <p:cNvCxnSpPr>
            <a:endCxn id="332" idx="2"/>
          </p:cNvCxnSpPr>
          <p:nvPr/>
        </p:nvCxnSpPr>
        <p:spPr>
          <a:xfrm rot="10800000" flipH="1">
            <a:off x="4101300" y="2967038"/>
            <a:ext cx="623100" cy="202500"/>
          </a:xfrm>
          <a:prstGeom prst="curved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BRCA Exchange - LDH Data integration example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9" name="Google Shape;339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093925"/>
            <a:ext cx="6464056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4663" y="2176463"/>
            <a:ext cx="3419475" cy="7905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341" name="Google Shape;341;p44"/>
          <p:cNvCxnSpPr>
            <a:endCxn id="340" idx="2"/>
          </p:cNvCxnSpPr>
          <p:nvPr/>
        </p:nvCxnSpPr>
        <p:spPr>
          <a:xfrm rot="10800000" flipH="1">
            <a:off x="4101300" y="2967038"/>
            <a:ext cx="623100" cy="202500"/>
          </a:xfrm>
          <a:prstGeom prst="curved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342" name="Google Shape;342;p44"/>
          <p:cNvPicPr preferRelativeResize="0"/>
          <p:nvPr/>
        </p:nvPicPr>
        <p:blipFill rotWithShape="1">
          <a:blip r:embed="rId5">
            <a:alphaModFix/>
          </a:blip>
          <a:srcRect b="27351"/>
          <a:stretch/>
        </p:blipFill>
        <p:spPr>
          <a:xfrm>
            <a:off x="4900275" y="1779725"/>
            <a:ext cx="4091324" cy="257882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5"/>
          <p:cNvSpPr/>
          <p:nvPr/>
        </p:nvSpPr>
        <p:spPr>
          <a:xfrm>
            <a:off x="0" y="4869656"/>
            <a:ext cx="9144000" cy="273900"/>
          </a:xfrm>
          <a:prstGeom prst="rect">
            <a:avLst/>
          </a:prstGeom>
          <a:solidFill>
            <a:srgbClr val="163F7D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https://ldh.clinicalgenome.org/ldh/ui/Variant/id/CA683660282</a:t>
            </a:r>
            <a:r>
              <a:rPr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45"/>
          <p:cNvSpPr txBox="1">
            <a:spLocks noGrp="1"/>
          </p:cNvSpPr>
          <p:nvPr>
            <p:ph type="title"/>
          </p:nvPr>
        </p:nvSpPr>
        <p:spPr>
          <a:xfrm>
            <a:off x="628650" y="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en" sz="2400"/>
              <a:t>LDH - Structured Data</a:t>
            </a:r>
            <a:endParaRPr sz="2400"/>
          </a:p>
        </p:txBody>
      </p:sp>
      <p:pic>
        <p:nvPicPr>
          <p:cNvPr id="350" name="Google Shape;350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39171" y="0"/>
            <a:ext cx="704830" cy="704830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45"/>
          <p:cNvSpPr txBox="1">
            <a:spLocks noGrp="1"/>
          </p:cNvSpPr>
          <p:nvPr>
            <p:ph type="sldNum" idx="12"/>
          </p:nvPr>
        </p:nvSpPr>
        <p:spPr>
          <a:xfrm>
            <a:off x="7086600" y="48696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pic>
        <p:nvPicPr>
          <p:cNvPr id="352" name="Google Shape;352;p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701566" cy="701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45" descr="Logo, company nam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" y="0"/>
            <a:ext cx="836879" cy="701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4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74406" y="860419"/>
            <a:ext cx="4969594" cy="4009238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45"/>
          <p:cNvSpPr/>
          <p:nvPr/>
        </p:nvSpPr>
        <p:spPr>
          <a:xfrm>
            <a:off x="4294313" y="2753363"/>
            <a:ext cx="2886300" cy="141000"/>
          </a:xfrm>
          <a:prstGeom prst="rect">
            <a:avLst/>
          </a:prstGeom>
          <a:noFill/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45"/>
          <p:cNvSpPr/>
          <p:nvPr/>
        </p:nvSpPr>
        <p:spPr>
          <a:xfrm>
            <a:off x="4294313" y="4541588"/>
            <a:ext cx="985500" cy="141000"/>
          </a:xfrm>
          <a:prstGeom prst="rect">
            <a:avLst/>
          </a:prstGeom>
          <a:noFill/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45"/>
          <p:cNvSpPr/>
          <p:nvPr/>
        </p:nvSpPr>
        <p:spPr>
          <a:xfrm>
            <a:off x="4294313" y="3036713"/>
            <a:ext cx="4779300" cy="1504800"/>
          </a:xfrm>
          <a:prstGeom prst="rect">
            <a:avLst/>
          </a:prstGeom>
          <a:noFill/>
          <a:ln w="381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8" name="Google Shape;358;p4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58750" y="767143"/>
            <a:ext cx="2917107" cy="1865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45"/>
          <p:cNvPicPr preferRelativeResize="0"/>
          <p:nvPr/>
        </p:nvPicPr>
        <p:blipFill rotWithShape="1">
          <a:blip r:embed="rId9">
            <a:alphaModFix/>
          </a:blip>
          <a:srcRect t="6898"/>
          <a:stretch/>
        </p:blipFill>
        <p:spPr>
          <a:xfrm>
            <a:off x="60412" y="2698012"/>
            <a:ext cx="3913781" cy="2021587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45"/>
          <p:cNvSpPr txBox="1"/>
          <p:nvPr/>
        </p:nvSpPr>
        <p:spPr>
          <a:xfrm>
            <a:off x="60413" y="817369"/>
            <a:ext cx="1249500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Annotations are envelopes for the body and the target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45"/>
          <p:cNvSpPr/>
          <p:nvPr/>
        </p:nvSpPr>
        <p:spPr>
          <a:xfrm>
            <a:off x="4141219" y="1687913"/>
            <a:ext cx="4969500" cy="3143400"/>
          </a:xfrm>
          <a:prstGeom prst="rect">
            <a:avLst/>
          </a:prstGeom>
          <a:noFill/>
          <a:ln w="76200" cap="flat" cmpd="sng">
            <a:solidFill>
              <a:srgbClr val="D885B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6"/>
          <p:cNvSpPr/>
          <p:nvPr/>
        </p:nvSpPr>
        <p:spPr>
          <a:xfrm>
            <a:off x="0" y="4869656"/>
            <a:ext cx="9144000" cy="273900"/>
          </a:xfrm>
          <a:prstGeom prst="rect">
            <a:avLst/>
          </a:prstGeom>
          <a:solidFill>
            <a:srgbClr val="163F7D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46"/>
          <p:cNvSpPr txBox="1">
            <a:spLocks noGrp="1"/>
          </p:cNvSpPr>
          <p:nvPr>
            <p:ph type="title"/>
          </p:nvPr>
        </p:nvSpPr>
        <p:spPr>
          <a:xfrm>
            <a:off x="628650" y="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en" sz="2400"/>
              <a:t>Next Steps for Data Integration: Variant Prioritization</a:t>
            </a:r>
            <a:endParaRPr sz="2400"/>
          </a:p>
        </p:txBody>
      </p:sp>
      <p:pic>
        <p:nvPicPr>
          <p:cNvPr id="369" name="Google Shape;369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39171" y="0"/>
            <a:ext cx="704830" cy="704830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46"/>
          <p:cNvSpPr txBox="1">
            <a:spLocks noGrp="1"/>
          </p:cNvSpPr>
          <p:nvPr>
            <p:ph type="sldNum" idx="12"/>
          </p:nvPr>
        </p:nvSpPr>
        <p:spPr>
          <a:xfrm>
            <a:off x="7086600" y="48696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 sz="1100" b="1">
                <a:solidFill>
                  <a:srgbClr val="D8D8D8"/>
                </a:solidFill>
              </a:rPr>
              <a:t>19</a:t>
            </a:fld>
            <a:endParaRPr sz="1100" b="1">
              <a:solidFill>
                <a:srgbClr val="D8D8D8"/>
              </a:solidFill>
            </a:endParaRPr>
          </a:p>
        </p:txBody>
      </p:sp>
      <p:pic>
        <p:nvPicPr>
          <p:cNvPr id="371" name="Google Shape;371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701566" cy="701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46" descr="Logo, company nam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" y="0"/>
            <a:ext cx="836879" cy="701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1426" y="932625"/>
            <a:ext cx="8741157" cy="37092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Heritable genetics significantly impact cancer risk</a:t>
            </a:r>
            <a:endParaRPr sz="2400"/>
          </a:p>
        </p:txBody>
      </p:sp>
      <p:pic>
        <p:nvPicPr>
          <p:cNvPr id="173" name="Google Shape;17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1093925"/>
            <a:ext cx="5728676" cy="369727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9"/>
          <p:cNvSpPr txBox="1"/>
          <p:nvPr/>
        </p:nvSpPr>
        <p:spPr>
          <a:xfrm>
            <a:off x="1835575" y="4599150"/>
            <a:ext cx="601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Source: Color Genomics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MaveDB:Multiplexed Assay of Variant Effect Database 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9" name="Google Shape;379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7425" y="956025"/>
            <a:ext cx="6268668" cy="222992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80" name="Google Shape;380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7675" y="3262150"/>
            <a:ext cx="1122725" cy="1573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29700" y="3293525"/>
            <a:ext cx="1457500" cy="1459924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47"/>
          <p:cNvSpPr/>
          <p:nvPr/>
        </p:nvSpPr>
        <p:spPr>
          <a:xfrm>
            <a:off x="3239350" y="3495875"/>
            <a:ext cx="1332650" cy="1170100"/>
          </a:xfrm>
          <a:prstGeom prst="flowChartMagneticDisk">
            <a:avLst/>
          </a:prstGeom>
          <a:solidFill>
            <a:srgbClr val="42719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</a:rPr>
              <a:t>MaveDB</a:t>
            </a:r>
            <a:endParaRPr sz="1700">
              <a:solidFill>
                <a:schemeClr val="lt1"/>
              </a:solidFill>
            </a:endParaRPr>
          </a:p>
        </p:txBody>
      </p:sp>
      <p:sp>
        <p:nvSpPr>
          <p:cNvPr id="383" name="Google Shape;383;p47"/>
          <p:cNvSpPr/>
          <p:nvPr/>
        </p:nvSpPr>
        <p:spPr>
          <a:xfrm>
            <a:off x="1947375" y="3781334"/>
            <a:ext cx="1255400" cy="183850"/>
          </a:xfrm>
          <a:custGeom>
            <a:avLst/>
            <a:gdLst/>
            <a:ahLst/>
            <a:cxnLst/>
            <a:rect l="l" t="t" r="r" b="b"/>
            <a:pathLst>
              <a:path w="50216" h="7354" extrusionOk="0">
                <a:moveTo>
                  <a:pt x="0" y="6379"/>
                </a:moveTo>
                <a:cubicBezTo>
                  <a:pt x="3982" y="5323"/>
                  <a:pt x="15520" y="-121"/>
                  <a:pt x="23889" y="41"/>
                </a:cubicBezTo>
                <a:cubicBezTo>
                  <a:pt x="32258" y="204"/>
                  <a:pt x="45828" y="6135"/>
                  <a:pt x="50216" y="7354"/>
                </a:cubicBezTo>
              </a:path>
            </a:pathLst>
          </a:custGeom>
          <a:noFill/>
          <a:ln w="19050" cap="flat" cmpd="sng">
            <a:solidFill>
              <a:srgbClr val="0B5394"/>
            </a:solidFill>
            <a:prstDash val="dash"/>
            <a:round/>
            <a:headEnd type="none" w="med" len="med"/>
            <a:tailEnd type="triangle" w="med" len="med"/>
          </a:ln>
        </p:spPr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MaveDB:Multiplexed Assay of Variant Effect Database 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9" name="Google Shape;389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7425" y="956025"/>
            <a:ext cx="6268668" cy="222992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90" name="Google Shape;390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7675" y="3262150"/>
            <a:ext cx="1122725" cy="1573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29700" y="3293525"/>
            <a:ext cx="1457500" cy="1459924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48"/>
          <p:cNvSpPr/>
          <p:nvPr/>
        </p:nvSpPr>
        <p:spPr>
          <a:xfrm>
            <a:off x="3239350" y="3495875"/>
            <a:ext cx="1332650" cy="1170100"/>
          </a:xfrm>
          <a:prstGeom prst="flowChartMagneticDisk">
            <a:avLst/>
          </a:prstGeom>
          <a:solidFill>
            <a:srgbClr val="42719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</a:rPr>
              <a:t>MaveDB</a:t>
            </a:r>
            <a:endParaRPr sz="1700">
              <a:solidFill>
                <a:schemeClr val="lt1"/>
              </a:solidFill>
            </a:endParaRPr>
          </a:p>
        </p:txBody>
      </p:sp>
      <p:sp>
        <p:nvSpPr>
          <p:cNvPr id="393" name="Google Shape;393;p48"/>
          <p:cNvSpPr/>
          <p:nvPr/>
        </p:nvSpPr>
        <p:spPr>
          <a:xfrm>
            <a:off x="1947375" y="3781334"/>
            <a:ext cx="1255400" cy="183850"/>
          </a:xfrm>
          <a:custGeom>
            <a:avLst/>
            <a:gdLst/>
            <a:ahLst/>
            <a:cxnLst/>
            <a:rect l="l" t="t" r="r" b="b"/>
            <a:pathLst>
              <a:path w="50216" h="7354" extrusionOk="0">
                <a:moveTo>
                  <a:pt x="0" y="6379"/>
                </a:moveTo>
                <a:cubicBezTo>
                  <a:pt x="3982" y="5323"/>
                  <a:pt x="15520" y="-121"/>
                  <a:pt x="23889" y="41"/>
                </a:cubicBezTo>
                <a:cubicBezTo>
                  <a:pt x="32258" y="204"/>
                  <a:pt x="45828" y="6135"/>
                  <a:pt x="50216" y="7354"/>
                </a:cubicBezTo>
              </a:path>
            </a:pathLst>
          </a:custGeom>
          <a:noFill/>
          <a:ln w="19050" cap="flat" cmpd="sng">
            <a:solidFill>
              <a:srgbClr val="0B5394"/>
            </a:solidFill>
            <a:prstDash val="dash"/>
            <a:round/>
            <a:headEnd type="none" w="med" len="med"/>
            <a:tailEnd type="triangle" w="med" len="med"/>
          </a:ln>
        </p:spPr>
      </p:sp>
      <p:sp>
        <p:nvSpPr>
          <p:cNvPr id="394" name="Google Shape;394;p48"/>
          <p:cNvSpPr/>
          <p:nvPr/>
        </p:nvSpPr>
        <p:spPr>
          <a:xfrm>
            <a:off x="4538175" y="3781334"/>
            <a:ext cx="1255400" cy="183850"/>
          </a:xfrm>
          <a:custGeom>
            <a:avLst/>
            <a:gdLst/>
            <a:ahLst/>
            <a:cxnLst/>
            <a:rect l="l" t="t" r="r" b="b"/>
            <a:pathLst>
              <a:path w="50216" h="7354" extrusionOk="0">
                <a:moveTo>
                  <a:pt x="0" y="6379"/>
                </a:moveTo>
                <a:cubicBezTo>
                  <a:pt x="3982" y="5323"/>
                  <a:pt x="15520" y="-121"/>
                  <a:pt x="23889" y="41"/>
                </a:cubicBezTo>
                <a:cubicBezTo>
                  <a:pt x="32258" y="204"/>
                  <a:pt x="45828" y="6135"/>
                  <a:pt x="50216" y="7354"/>
                </a:cubicBezTo>
              </a:path>
            </a:pathLst>
          </a:custGeom>
          <a:noFill/>
          <a:ln w="19050" cap="flat" cmpd="sng">
            <a:solidFill>
              <a:srgbClr val="0B5394"/>
            </a:solidFill>
            <a:prstDash val="solid"/>
            <a:round/>
            <a:headEnd type="none" w="med" len="med"/>
            <a:tailEnd type="triangle" w="med" len="med"/>
          </a:ln>
        </p:spPr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MaveDB:Multiplexed Assay of Variant Effect Database 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0" name="Google Shape;400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7425" y="956025"/>
            <a:ext cx="6268668" cy="222992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01" name="Google Shape;401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7675" y="3262150"/>
            <a:ext cx="1122725" cy="1573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29700" y="3293525"/>
            <a:ext cx="1457500" cy="1459924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49"/>
          <p:cNvSpPr/>
          <p:nvPr/>
        </p:nvSpPr>
        <p:spPr>
          <a:xfrm>
            <a:off x="3239350" y="3495875"/>
            <a:ext cx="1332650" cy="1170100"/>
          </a:xfrm>
          <a:prstGeom prst="flowChartMagneticDisk">
            <a:avLst/>
          </a:prstGeom>
          <a:solidFill>
            <a:srgbClr val="42719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</a:rPr>
              <a:t>MaveDB</a:t>
            </a:r>
            <a:endParaRPr sz="1700">
              <a:solidFill>
                <a:schemeClr val="lt1"/>
              </a:solidFill>
            </a:endParaRPr>
          </a:p>
        </p:txBody>
      </p:sp>
      <p:sp>
        <p:nvSpPr>
          <p:cNvPr id="404" name="Google Shape;404;p49"/>
          <p:cNvSpPr/>
          <p:nvPr/>
        </p:nvSpPr>
        <p:spPr>
          <a:xfrm>
            <a:off x="1947375" y="3781334"/>
            <a:ext cx="1255400" cy="183850"/>
          </a:xfrm>
          <a:custGeom>
            <a:avLst/>
            <a:gdLst/>
            <a:ahLst/>
            <a:cxnLst/>
            <a:rect l="l" t="t" r="r" b="b"/>
            <a:pathLst>
              <a:path w="50216" h="7354" extrusionOk="0">
                <a:moveTo>
                  <a:pt x="0" y="6379"/>
                </a:moveTo>
                <a:cubicBezTo>
                  <a:pt x="3982" y="5323"/>
                  <a:pt x="15520" y="-121"/>
                  <a:pt x="23889" y="41"/>
                </a:cubicBezTo>
                <a:cubicBezTo>
                  <a:pt x="32258" y="204"/>
                  <a:pt x="45828" y="6135"/>
                  <a:pt x="50216" y="7354"/>
                </a:cubicBezTo>
              </a:path>
            </a:pathLst>
          </a:custGeom>
          <a:noFill/>
          <a:ln w="19050" cap="flat" cmpd="sng">
            <a:solidFill>
              <a:srgbClr val="0B5394"/>
            </a:solidFill>
            <a:prstDash val="dash"/>
            <a:round/>
            <a:headEnd type="none" w="med" len="med"/>
            <a:tailEnd type="triangle" w="med" len="med"/>
          </a:ln>
        </p:spPr>
      </p:sp>
      <p:sp>
        <p:nvSpPr>
          <p:cNvPr id="405" name="Google Shape;405;p49"/>
          <p:cNvSpPr/>
          <p:nvPr/>
        </p:nvSpPr>
        <p:spPr>
          <a:xfrm rot="10800000">
            <a:off x="2057033" y="4446684"/>
            <a:ext cx="3851567" cy="414416"/>
          </a:xfrm>
          <a:custGeom>
            <a:avLst/>
            <a:gdLst/>
            <a:ahLst/>
            <a:cxnLst/>
            <a:rect l="l" t="t" r="r" b="b"/>
            <a:pathLst>
              <a:path w="50216" h="7354" extrusionOk="0">
                <a:moveTo>
                  <a:pt x="0" y="6379"/>
                </a:moveTo>
                <a:cubicBezTo>
                  <a:pt x="3982" y="5323"/>
                  <a:pt x="15520" y="-121"/>
                  <a:pt x="23889" y="41"/>
                </a:cubicBezTo>
                <a:cubicBezTo>
                  <a:pt x="32258" y="204"/>
                  <a:pt x="45828" y="6135"/>
                  <a:pt x="50216" y="7354"/>
                </a:cubicBezTo>
              </a:path>
            </a:pathLst>
          </a:custGeom>
          <a:noFill/>
          <a:ln w="19050" cap="flat" cmpd="sng">
            <a:solidFill>
              <a:srgbClr val="0B5394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406" name="Google Shape;406;p49"/>
          <p:cNvSpPr/>
          <p:nvPr/>
        </p:nvSpPr>
        <p:spPr>
          <a:xfrm>
            <a:off x="4538175" y="3781334"/>
            <a:ext cx="1255400" cy="183850"/>
          </a:xfrm>
          <a:custGeom>
            <a:avLst/>
            <a:gdLst/>
            <a:ahLst/>
            <a:cxnLst/>
            <a:rect l="l" t="t" r="r" b="b"/>
            <a:pathLst>
              <a:path w="50216" h="7354" extrusionOk="0">
                <a:moveTo>
                  <a:pt x="0" y="6379"/>
                </a:moveTo>
                <a:cubicBezTo>
                  <a:pt x="3982" y="5323"/>
                  <a:pt x="15520" y="-121"/>
                  <a:pt x="23889" y="41"/>
                </a:cubicBezTo>
                <a:cubicBezTo>
                  <a:pt x="32258" y="204"/>
                  <a:pt x="45828" y="6135"/>
                  <a:pt x="50216" y="7354"/>
                </a:cubicBezTo>
              </a:path>
            </a:pathLst>
          </a:custGeom>
          <a:noFill/>
          <a:ln w="19050" cap="flat" cmpd="sng">
            <a:solidFill>
              <a:srgbClr val="0B5394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407" name="Google Shape;407;p49"/>
          <p:cNvSpPr/>
          <p:nvPr/>
        </p:nvSpPr>
        <p:spPr>
          <a:xfrm rot="10800000" flipH="1">
            <a:off x="2023575" y="4314734"/>
            <a:ext cx="1255400" cy="183850"/>
          </a:xfrm>
          <a:custGeom>
            <a:avLst/>
            <a:gdLst/>
            <a:ahLst/>
            <a:cxnLst/>
            <a:rect l="l" t="t" r="r" b="b"/>
            <a:pathLst>
              <a:path w="50216" h="7354" extrusionOk="0">
                <a:moveTo>
                  <a:pt x="0" y="6379"/>
                </a:moveTo>
                <a:cubicBezTo>
                  <a:pt x="3982" y="5323"/>
                  <a:pt x="15520" y="-121"/>
                  <a:pt x="23889" y="41"/>
                </a:cubicBezTo>
                <a:cubicBezTo>
                  <a:pt x="32258" y="204"/>
                  <a:pt x="45828" y="6135"/>
                  <a:pt x="50216" y="7354"/>
                </a:cubicBezTo>
              </a:path>
            </a:pathLst>
          </a:custGeom>
          <a:noFill/>
          <a:ln w="19050" cap="flat" cmpd="sng">
            <a:solidFill>
              <a:srgbClr val="0B5394"/>
            </a:solidFill>
            <a:prstDash val="solid"/>
            <a:round/>
            <a:headEnd type="triangle" w="med" len="med"/>
            <a:tailEnd type="triangle" w="med" len="med"/>
          </a:ln>
        </p:spPr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steps in the collaboration</a:t>
            </a:r>
            <a:endParaRPr/>
          </a:p>
        </p:txBody>
      </p:sp>
      <p:sp>
        <p:nvSpPr>
          <p:cNvPr id="413" name="Google Shape;413;p5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“Completing the circle”: setting up Variant Prioritization to leverage BayesDel prediction scores in LDH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Demonstration of variant interpretation with functional data from MaveDB and patient data from BRCA Exchange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Prototype “push” of variant curation evidence from BRCA Exchange or related project databases into LDH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51"/>
          <p:cNvSpPr txBox="1">
            <a:spLocks noGrp="1"/>
          </p:cNvSpPr>
          <p:nvPr>
            <p:ph type="title"/>
          </p:nvPr>
        </p:nvSpPr>
        <p:spPr>
          <a:xfrm>
            <a:off x="628650" y="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Acknowledgements </a:t>
            </a:r>
            <a:endParaRPr/>
          </a:p>
        </p:txBody>
      </p:sp>
      <p:sp>
        <p:nvSpPr>
          <p:cNvPr id="420" name="Google Shape;420;p51"/>
          <p:cNvSpPr txBox="1">
            <a:spLocks noGrp="1"/>
          </p:cNvSpPr>
          <p:nvPr>
            <p:ph type="sldNum" idx="12"/>
          </p:nvPr>
        </p:nvSpPr>
        <p:spPr>
          <a:xfrm>
            <a:off x="7086600" y="48696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421" name="Google Shape;421;p51"/>
          <p:cNvSpPr txBox="1"/>
          <p:nvPr/>
        </p:nvSpPr>
        <p:spPr>
          <a:xfrm>
            <a:off x="68121" y="994172"/>
            <a:ext cx="3842400" cy="3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42900" marR="0" lvl="0" indent="-330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BRCA Exchange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54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</a:pP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Zack Fischmann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349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–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Benedict Paten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349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–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Faisal Alqaddoomi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349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–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Marc Zimmerman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349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–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Gunnar Rätsch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349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–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James Casaletto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302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Baylor College of Medicine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36600" marR="0" lvl="1" indent="-26670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</a:pP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Kevin Riehle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36600" marR="0" lvl="1" indent="-26670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Sai Lakshmi Subramanian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36600" marR="0" lvl="1" indent="-26670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Aleksandar Milosavljevic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36600" marR="0" lvl="1" indent="-26670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Sharon Plon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794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ENIGMA Consortium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5400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Amanda Spurdle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3495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–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Michael Parsons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794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BRCA Challenge Steering Committee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36600" marR="0" lvl="1" indent="-17780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36600" marR="0" lvl="1" indent="-19050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51"/>
          <p:cNvSpPr txBox="1"/>
          <p:nvPr/>
        </p:nvSpPr>
        <p:spPr>
          <a:xfrm>
            <a:off x="3039921" y="994172"/>
            <a:ext cx="3842400" cy="3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42900" marR="0" lvl="0" indent="-330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MaveDB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54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Alan Rubin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349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–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 Starita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302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GA4GH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36600" marR="0" lvl="1" indent="-26670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Matthew Brush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36600" marR="0" lvl="1" indent="-24765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–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Alex Wagner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36600" marR="0" lvl="1" indent="-24765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–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Reece Hart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36600" marR="0" lvl="1" indent="-24765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–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Larry Babb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794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Stanford University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3495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–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Matt Wright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3495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–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Rao Madhavrao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3495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–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Christine Preston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794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LDH External Collaboration Team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5400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CIViC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3495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–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LOVD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3495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–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MSeqDR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0" indent="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36600" marR="0" lvl="1" indent="-17780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36600" marR="0" lvl="1" indent="-19050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3" name="Google Shape;423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0525" y="3814575"/>
            <a:ext cx="2386050" cy="99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17496" y="2247170"/>
            <a:ext cx="1319100" cy="82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51"/>
          <p:cNvPicPr preferRelativeResize="0"/>
          <p:nvPr/>
        </p:nvPicPr>
        <p:blipFill rotWithShape="1">
          <a:blip r:embed="rId5">
            <a:alphaModFix/>
          </a:blip>
          <a:srcRect l="9129" r="8768"/>
          <a:stretch/>
        </p:blipFill>
        <p:spPr>
          <a:xfrm>
            <a:off x="7495000" y="1180375"/>
            <a:ext cx="1537795" cy="93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51"/>
          <p:cNvPicPr preferRelativeResize="0"/>
          <p:nvPr/>
        </p:nvPicPr>
        <p:blipFill rotWithShape="1">
          <a:blip r:embed="rId6">
            <a:alphaModFix/>
          </a:blip>
          <a:srcRect l="2785" t="18725" r="2794" b="20712"/>
          <a:stretch/>
        </p:blipFill>
        <p:spPr>
          <a:xfrm>
            <a:off x="6632100" y="3150925"/>
            <a:ext cx="2446200" cy="57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Cancer Variant Curation in ClinGen</a:t>
            </a:r>
            <a:endParaRPr/>
          </a:p>
        </p:txBody>
      </p:sp>
      <p:pic>
        <p:nvPicPr>
          <p:cNvPr id="180" name="Google Shape;180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548" y="1209652"/>
            <a:ext cx="4644750" cy="3678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Cancer Variant Curation in ClinGen</a:t>
            </a:r>
            <a:endParaRPr/>
          </a:p>
        </p:txBody>
      </p:sp>
      <p:pic>
        <p:nvPicPr>
          <p:cNvPr id="186" name="Google Shape;186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548" y="1209652"/>
            <a:ext cx="4644750" cy="3678226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1"/>
          <p:cNvSpPr/>
          <p:nvPr/>
        </p:nvSpPr>
        <p:spPr>
          <a:xfrm>
            <a:off x="2113775" y="2911250"/>
            <a:ext cx="732900" cy="3663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1"/>
          <p:cNvSpPr/>
          <p:nvPr/>
        </p:nvSpPr>
        <p:spPr>
          <a:xfrm>
            <a:off x="1275575" y="3673250"/>
            <a:ext cx="3093000" cy="5727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Germline Variant Curation in ClinGen</a:t>
            </a:r>
            <a:endParaRPr/>
          </a:p>
        </p:txBody>
      </p:sp>
      <p:pic>
        <p:nvPicPr>
          <p:cNvPr id="194" name="Google Shape;194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548" y="1209652"/>
            <a:ext cx="4644750" cy="3678226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2"/>
          <p:cNvSpPr/>
          <p:nvPr/>
        </p:nvSpPr>
        <p:spPr>
          <a:xfrm>
            <a:off x="2113775" y="2911250"/>
            <a:ext cx="732900" cy="3663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2"/>
          <p:cNvSpPr/>
          <p:nvPr/>
        </p:nvSpPr>
        <p:spPr>
          <a:xfrm>
            <a:off x="1275575" y="3673250"/>
            <a:ext cx="3093000" cy="5727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2"/>
          <p:cNvSpPr txBox="1"/>
          <p:nvPr/>
        </p:nvSpPr>
        <p:spPr>
          <a:xfrm>
            <a:off x="5064700" y="1053750"/>
            <a:ext cx="4155600" cy="22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u="sng"/>
              <a:t>Variant Curation Expert Panels (VCEPs): </a:t>
            </a:r>
            <a:r>
              <a:rPr lang="en" sz="1700"/>
              <a:t>gene/disease experts who</a:t>
            </a:r>
            <a:endParaRPr sz="1700"/>
          </a:p>
          <a:p>
            <a:pPr marL="457200" lvl="0" indent="-336550" algn="l" rtl="0"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Establish curation rules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Determine when the assembled evidence merits an expert interpretation</a:t>
            </a:r>
            <a:endParaRPr sz="1700"/>
          </a:p>
          <a:p>
            <a:pPr marL="45720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700"/>
          </a:p>
        </p:txBody>
      </p:sp>
      <p:pic>
        <p:nvPicPr>
          <p:cNvPr id="198" name="Google Shape;198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5700" y="2970525"/>
            <a:ext cx="2253875" cy="202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3"/>
          <p:cNvSpPr txBox="1">
            <a:spLocks noGrp="1"/>
          </p:cNvSpPr>
          <p:nvPr>
            <p:ph type="title"/>
          </p:nvPr>
        </p:nvSpPr>
        <p:spPr>
          <a:xfrm>
            <a:off x="311700" y="368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Curation with the Variant Curation Interface (VCI)</a:t>
            </a:r>
            <a:endParaRPr/>
          </a:p>
        </p:txBody>
      </p:sp>
      <p:pic>
        <p:nvPicPr>
          <p:cNvPr id="204" name="Google Shape;20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1" y="1017725"/>
            <a:ext cx="1551205" cy="4125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4"/>
          <p:cNvSpPr txBox="1">
            <a:spLocks noGrp="1"/>
          </p:cNvSpPr>
          <p:nvPr>
            <p:ph type="title"/>
          </p:nvPr>
        </p:nvSpPr>
        <p:spPr>
          <a:xfrm>
            <a:off x="311700" y="368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Curation with the Variant Curation Interface (VCI)</a:t>
            </a:r>
            <a:endParaRPr/>
          </a:p>
        </p:txBody>
      </p:sp>
      <p:pic>
        <p:nvPicPr>
          <p:cNvPr id="210" name="Google Shape;21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1" y="1017725"/>
            <a:ext cx="1551205" cy="4125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48700" y="1170125"/>
            <a:ext cx="4667926" cy="282557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5"/>
          <p:cNvSpPr txBox="1">
            <a:spLocks noGrp="1"/>
          </p:cNvSpPr>
          <p:nvPr>
            <p:ph type="title"/>
          </p:nvPr>
        </p:nvSpPr>
        <p:spPr>
          <a:xfrm>
            <a:off x="311700" y="368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Curation with the Variant Curation Interface (VCI)</a:t>
            </a:r>
            <a:endParaRPr/>
          </a:p>
        </p:txBody>
      </p:sp>
      <p:pic>
        <p:nvPicPr>
          <p:cNvPr id="217" name="Google Shape;21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1" y="1017725"/>
            <a:ext cx="1551205" cy="4125773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5"/>
          <p:cNvSpPr txBox="1"/>
          <p:nvPr/>
        </p:nvSpPr>
        <p:spPr>
          <a:xfrm>
            <a:off x="2093900" y="4065225"/>
            <a:ext cx="5592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 u="sng"/>
              <a:t>Unmet need:</a:t>
            </a:r>
            <a:r>
              <a:rPr lang="en" sz="1800" b="1" i="1"/>
              <a:t> </a:t>
            </a:r>
            <a:r>
              <a:rPr lang="en" sz="1800" i="1"/>
              <a:t>high-throughput integration of variant evidence into the VCI, and other parts of the ClinGen data ecosystem</a:t>
            </a:r>
            <a:endParaRPr sz="1800" i="1"/>
          </a:p>
        </p:txBody>
      </p:sp>
      <p:pic>
        <p:nvPicPr>
          <p:cNvPr id="219" name="Google Shape;219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48700" y="1170125"/>
            <a:ext cx="4667926" cy="282557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6"/>
          <p:cNvSpPr/>
          <p:nvPr/>
        </p:nvSpPr>
        <p:spPr>
          <a:xfrm>
            <a:off x="0" y="4869656"/>
            <a:ext cx="9144000" cy="273900"/>
          </a:xfrm>
          <a:prstGeom prst="rect">
            <a:avLst/>
          </a:prstGeom>
          <a:solidFill>
            <a:srgbClr val="163F7D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36"/>
          <p:cNvSpPr txBox="1">
            <a:spLocks noGrp="1"/>
          </p:cNvSpPr>
          <p:nvPr>
            <p:ph type="title"/>
          </p:nvPr>
        </p:nvSpPr>
        <p:spPr>
          <a:xfrm>
            <a:off x="628650" y="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en" sz="3000"/>
              <a:t>ClinGen Data Flow</a:t>
            </a:r>
            <a:endParaRPr/>
          </a:p>
        </p:txBody>
      </p:sp>
      <p:pic>
        <p:nvPicPr>
          <p:cNvPr id="227" name="Google Shape;227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39171" y="0"/>
            <a:ext cx="704830" cy="70483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6"/>
          <p:cNvSpPr txBox="1">
            <a:spLocks noGrp="1"/>
          </p:cNvSpPr>
          <p:nvPr>
            <p:ph type="sldNum" idx="12"/>
          </p:nvPr>
        </p:nvSpPr>
        <p:spPr>
          <a:xfrm>
            <a:off x="7086600" y="48696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229" name="Google Shape;229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701566" cy="701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6" descr="Logo, company nam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" y="0"/>
            <a:ext cx="836879" cy="7015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1" name="Google Shape;231;p36"/>
          <p:cNvGrpSpPr/>
          <p:nvPr/>
        </p:nvGrpSpPr>
        <p:grpSpPr>
          <a:xfrm>
            <a:off x="628650" y="1147300"/>
            <a:ext cx="7737315" cy="3138676"/>
            <a:chOff x="838200" y="1816768"/>
            <a:chExt cx="10316420" cy="4184902"/>
          </a:xfrm>
        </p:grpSpPr>
        <p:sp>
          <p:nvSpPr>
            <p:cNvPr id="232" name="Google Shape;232;p36"/>
            <p:cNvSpPr/>
            <p:nvPr/>
          </p:nvSpPr>
          <p:spPr>
            <a:xfrm>
              <a:off x="8474120" y="1849958"/>
              <a:ext cx="2680500" cy="2882100"/>
            </a:xfrm>
            <a:prstGeom prst="rect">
              <a:avLst/>
            </a:prstGeom>
            <a:solidFill>
              <a:srgbClr val="C9DAF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ClinGen Variant Curation Interface (VCI)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ClinGen Variant Prioritization Tool (VPT)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36"/>
            <p:cNvSpPr/>
            <p:nvPr/>
          </p:nvSpPr>
          <p:spPr>
            <a:xfrm>
              <a:off x="8474120" y="5045035"/>
              <a:ext cx="2680500" cy="939300"/>
            </a:xfrm>
            <a:prstGeom prst="rect">
              <a:avLst/>
            </a:prstGeom>
            <a:solidFill>
              <a:srgbClr val="C9DAF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None/>
              </a:pPr>
              <a:r>
                <a:rPr lang="en" sz="2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External Tools</a:t>
              </a:r>
              <a:endPara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36"/>
            <p:cNvSpPr/>
            <p:nvPr/>
          </p:nvSpPr>
          <p:spPr>
            <a:xfrm>
              <a:off x="3523802" y="1833870"/>
              <a:ext cx="2576100" cy="11775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3C78D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en"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ClinGen Allele Registry (CAR)</a:t>
              </a: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36"/>
            <p:cNvSpPr/>
            <p:nvPr/>
          </p:nvSpPr>
          <p:spPr>
            <a:xfrm>
              <a:off x="3523801" y="3390932"/>
              <a:ext cx="2576100" cy="10983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3C78D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en"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Linked Data Hub* (LDH)</a:t>
              </a: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36"/>
            <p:cNvSpPr/>
            <p:nvPr/>
          </p:nvSpPr>
          <p:spPr>
            <a:xfrm>
              <a:off x="838200" y="1849957"/>
              <a:ext cx="2685900" cy="1161300"/>
            </a:xfrm>
            <a:prstGeom prst="snip1Rect">
              <a:avLst>
                <a:gd name="adj" fmla="val 16667"/>
              </a:avLst>
            </a:prstGeom>
            <a:solidFill>
              <a:srgbClr val="C9DAF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STEP 1:</a:t>
              </a:r>
              <a:r>
                <a:rPr lang="en"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Allele Registration (Sequence &amp; Structural Variations)</a:t>
              </a: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36"/>
            <p:cNvSpPr/>
            <p:nvPr/>
          </p:nvSpPr>
          <p:spPr>
            <a:xfrm>
              <a:off x="846076" y="3398533"/>
              <a:ext cx="2677800" cy="1098300"/>
            </a:xfrm>
            <a:prstGeom prst="snip1Rect">
              <a:avLst>
                <a:gd name="adj" fmla="val 16667"/>
              </a:avLst>
            </a:prstGeom>
            <a:solidFill>
              <a:srgbClr val="C9DAF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STEPS 2 &amp; 3: </a:t>
              </a:r>
              <a:r>
                <a:rPr lang="en"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Linking information about genes &amp; variants</a:t>
              </a: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36"/>
            <p:cNvSpPr/>
            <p:nvPr/>
          </p:nvSpPr>
          <p:spPr>
            <a:xfrm>
              <a:off x="3523801" y="4824170"/>
              <a:ext cx="2576100" cy="11775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3C78D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en"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Evidence Repository (ERepo)</a:t>
              </a: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36"/>
            <p:cNvSpPr/>
            <p:nvPr/>
          </p:nvSpPr>
          <p:spPr>
            <a:xfrm>
              <a:off x="846076" y="4824048"/>
              <a:ext cx="2677800" cy="1177500"/>
            </a:xfrm>
            <a:prstGeom prst="snip1Rect">
              <a:avLst>
                <a:gd name="adj" fmla="val 16667"/>
              </a:avLst>
            </a:prstGeom>
            <a:solidFill>
              <a:srgbClr val="C9DAF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STEP 4: </a:t>
              </a:r>
              <a:r>
                <a:rPr lang="en"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Dissemination of evidence used in variant interpretations</a:t>
              </a: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0" name="Google Shape;240;p36"/>
            <p:cNvGrpSpPr/>
            <p:nvPr/>
          </p:nvGrpSpPr>
          <p:grpSpPr>
            <a:xfrm>
              <a:off x="6537497" y="1816768"/>
              <a:ext cx="1542318" cy="4167511"/>
              <a:chOff x="5919275" y="866575"/>
              <a:chExt cx="1479300" cy="3515700"/>
            </a:xfrm>
          </p:grpSpPr>
          <p:sp>
            <p:nvSpPr>
              <p:cNvPr id="241" name="Google Shape;241;p36"/>
              <p:cNvSpPr/>
              <p:nvPr/>
            </p:nvSpPr>
            <p:spPr>
              <a:xfrm>
                <a:off x="5919275" y="866575"/>
                <a:ext cx="1479300" cy="3515700"/>
              </a:xfrm>
              <a:prstGeom prst="bracePair">
                <a:avLst/>
              </a:prstGeom>
              <a:noFill/>
              <a:ln w="38100" cap="flat" cmpd="sng">
                <a:solidFill>
                  <a:srgbClr val="3C7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700"/>
                  <a:buFont typeface="Calibri"/>
                  <a:buNone/>
                </a:pPr>
                <a:r>
                  <a:rPr lang="en" sz="1700" b="1" i="0" u="none" strike="noStrike" cap="none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API,</a:t>
                </a:r>
                <a:endParaRPr sz="1700" b="1" i="0" u="none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700"/>
                  <a:buFont typeface="Calibri"/>
                  <a:buNone/>
                </a:pPr>
                <a:r>
                  <a:rPr lang="en" sz="1700" b="1" i="0" u="none" strike="noStrike" cap="none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Message Stream*</a:t>
                </a:r>
                <a:endParaRPr sz="1700" b="1" i="0" u="none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42" name="Google Shape;242;p36"/>
              <p:cNvGrpSpPr/>
              <p:nvPr/>
            </p:nvGrpSpPr>
            <p:grpSpPr>
              <a:xfrm>
                <a:off x="6359200" y="2046113"/>
                <a:ext cx="544900" cy="139375"/>
                <a:chOff x="6397975" y="1671325"/>
                <a:chExt cx="544900" cy="139375"/>
              </a:xfrm>
            </p:grpSpPr>
            <p:cxnSp>
              <p:nvCxnSpPr>
                <p:cNvPr id="243" name="Google Shape;243;p36"/>
                <p:cNvCxnSpPr/>
                <p:nvPr/>
              </p:nvCxnSpPr>
              <p:spPr>
                <a:xfrm>
                  <a:off x="6398075" y="1671325"/>
                  <a:ext cx="544800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triangle" w="med" len="med"/>
                </a:ln>
              </p:spPr>
            </p:cxnSp>
            <p:cxnSp>
              <p:nvCxnSpPr>
                <p:cNvPr id="244" name="Google Shape;244;p36"/>
                <p:cNvCxnSpPr/>
                <p:nvPr/>
              </p:nvCxnSpPr>
              <p:spPr>
                <a:xfrm rot="10800000">
                  <a:off x="6397975" y="1810400"/>
                  <a:ext cx="532200" cy="3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triangle" w="med" len="med"/>
                </a:ln>
              </p:spPr>
            </p:cxnSp>
          </p:grpSp>
        </p:grpSp>
        <p:cxnSp>
          <p:nvCxnSpPr>
            <p:cNvPr id="245" name="Google Shape;245;p36"/>
            <p:cNvCxnSpPr/>
            <p:nvPr/>
          </p:nvCxnSpPr>
          <p:spPr>
            <a:xfrm rot="10800000">
              <a:off x="4807010" y="4489310"/>
              <a:ext cx="0" cy="3348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46" name="Google Shape;246;p36"/>
            <p:cNvCxnSpPr>
              <a:stCxn id="234" idx="1"/>
              <a:endCxn id="235" idx="3"/>
            </p:cNvCxnSpPr>
            <p:nvPr/>
          </p:nvCxnSpPr>
          <p:spPr>
            <a:xfrm>
              <a:off x="4811852" y="3011370"/>
              <a:ext cx="0" cy="3795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47" name="Google Shape;247;p36"/>
            <p:cNvCxnSpPr/>
            <p:nvPr/>
          </p:nvCxnSpPr>
          <p:spPr>
            <a:xfrm>
              <a:off x="4522725" y="4496835"/>
              <a:ext cx="0" cy="3429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48" name="Google Shape;248;p36"/>
            <p:cNvCxnSpPr/>
            <p:nvPr/>
          </p:nvCxnSpPr>
          <p:spPr>
            <a:xfrm rot="10800000">
              <a:off x="4524651" y="3033820"/>
              <a:ext cx="0" cy="3348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dash"/>
              <a:round/>
              <a:headEnd type="none" w="sm" len="sm"/>
              <a:tailEnd type="triangle" w="med" len="med"/>
            </a:ln>
          </p:spPr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612</Words>
  <Application>Microsoft Office PowerPoint</Application>
  <PresentationFormat>On-screen Show (16:9)</PresentationFormat>
  <Paragraphs>158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Century Gothic</vt:lpstr>
      <vt:lpstr>Simple Light</vt:lpstr>
      <vt:lpstr>Office Theme</vt:lpstr>
      <vt:lpstr>Collaboration Update:  ClinGen Linked Data Hub</vt:lpstr>
      <vt:lpstr>Heritable genetics significantly impact cancer risk</vt:lpstr>
      <vt:lpstr>Cancer Variant Curation in ClinGen</vt:lpstr>
      <vt:lpstr>Cancer Variant Curation in ClinGen</vt:lpstr>
      <vt:lpstr>Germline Variant Curation in ClinGen</vt:lpstr>
      <vt:lpstr>Curation with the Variant Curation Interface (VCI)</vt:lpstr>
      <vt:lpstr>Curation with the Variant Curation Interface (VCI)</vt:lpstr>
      <vt:lpstr>Curation with the Variant Curation Interface (VCI)</vt:lpstr>
      <vt:lpstr>ClinGen Data Flow</vt:lpstr>
      <vt:lpstr>Software to Facilitate Variant Interpretation</vt:lpstr>
      <vt:lpstr>Linked Data Hub</vt:lpstr>
      <vt:lpstr>Set-Aside Proposal: Collaboration with LDH</vt:lpstr>
      <vt:lpstr>Set-Aside Proposal: Collaboration with LDH</vt:lpstr>
      <vt:lpstr>Linked Data Hub – External Databases – Active Development</vt:lpstr>
      <vt:lpstr>BRCA Exchange - LDH Data integration example</vt:lpstr>
      <vt:lpstr>BRCA Exchange - LDH Data integration example </vt:lpstr>
      <vt:lpstr>BRCA Exchange - LDH Data integration example </vt:lpstr>
      <vt:lpstr>LDH - Structured Data</vt:lpstr>
      <vt:lpstr>Next Steps for Data Integration: Variant Prioritization</vt:lpstr>
      <vt:lpstr>MaveDB:Multiplexed Assay of Variant Effect Database  </vt:lpstr>
      <vt:lpstr>MaveDB:Multiplexed Assay of Variant Effect Database  </vt:lpstr>
      <vt:lpstr>MaveDB:Multiplexed Assay of Variant Effect Database  </vt:lpstr>
      <vt:lpstr>Next steps in the collaboration</vt:lpstr>
      <vt:lpstr>Acknowledgements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Collaboration Update:  ClinGen Linked Data Hub</dc:title>
  <dc:creator>Arora, Abha (NIH/NCI) [C]</dc:creator>
  <cp:lastModifiedBy>Arora, Abha (NIH/NCI) [C]</cp:lastModifiedBy>
  <cp:revision>1</cp:revision>
  <dcterms:modified xsi:type="dcterms:W3CDTF">2022-10-11T17:21:06Z</dcterms:modified>
</cp:coreProperties>
</file>