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0f5ea6e270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10f5ea6e270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10f5ea6e270_0_1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10f5ea6e270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0f5ea6e270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0f5ea6e270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0f5ea6e270_0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0f5ea6e270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0f5ea6e270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0f5ea6e270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0f5ea6e270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0f5ea6e270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0f5ea6e270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0f5ea6e270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0f5ea6e270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0f5ea6e270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0cadab317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10cadab317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0cadab317b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10cadab317b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project-emerse.org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Utah-Michigan ITCR Collaboration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FHIR-based document extraction tool for EHRs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FHIR experience at Michigan</a:t>
            </a:r>
            <a:endParaRPr/>
          </a:p>
        </p:txBody>
      </p:sp>
      <p:sp>
        <p:nvSpPr>
          <p:cNvPr id="164" name="Google Shape;164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FHIR is standard but vendors have flexibility in how and how much of the FHIR spec they implement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Institutions may also differ in what underlying components are supported/turned 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Initially had limited environments for testing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Had to have FHIR servers enabled for our testing environments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Could successfully query Chronicles using Utah-developed FHIR API to get fully formatted HTML notes.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FHIR experience at Michigan</a:t>
            </a:r>
            <a:endParaRPr/>
          </a:p>
        </p:txBody>
      </p:sp>
      <p:sp>
        <p:nvSpPr>
          <p:cNvPr id="170" name="Google Shape;170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Technical capabilities and </a:t>
            </a:r>
            <a:r>
              <a:rPr lang="en"/>
              <a:t>portability</a:t>
            </a:r>
            <a:r>
              <a:rPr lang="en"/>
              <a:t> confirmed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Benchmarking: 3 documents/second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Local policies about access not defined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How much could we query the primary transaction system? Times of day? Volume/threads?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Still need additional queries regarding other operational aspects (e.g., deleted/changes notes, split/merged patient IDs, etc)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Final steps: documenting details, how the tool works, and adding code to GitHub repository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EMERSE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Search engine designed specifically for EHR data in </a:t>
            </a:r>
            <a:r>
              <a:rPr lang="en"/>
              <a:t>clinical</a:t>
            </a:r>
            <a:r>
              <a:rPr lang="en"/>
              <a:t> notes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~80% of all EHR data are only in free text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Groups notes by patient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Find cohorts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Supports chart reviews, collaborative work among team members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Powerful query expansion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http://project-emerse.org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Clinical notes are known to be difficult to access, often very locked down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Many academic institutions have limited capabilities for extracting/utilizing EHR notes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EMERSE used for family history NLP annotation @ Utah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Goal: develop NLP algorithms to extract family history documentation from clinical notes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NLP annotation is time consuming and data are sparse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EMERSE assists annotation process: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Identifying</a:t>
            </a:r>
            <a:r>
              <a:rPr lang="en"/>
              <a:t> most relevant note types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Enriching annotation sample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Highlighting</a:t>
            </a:r>
            <a:r>
              <a:rPr lang="en"/>
              <a:t> relevant family history terms in retrieved notes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EHRs (Epic as example)</a:t>
            </a:r>
            <a:endParaRPr/>
          </a:p>
        </p:txBody>
      </p:sp>
      <p:sp>
        <p:nvSpPr>
          <p:cNvPr id="73" name="Google Shape;73;p16"/>
          <p:cNvSpPr/>
          <p:nvPr/>
        </p:nvSpPr>
        <p:spPr>
          <a:xfrm>
            <a:off x="2445800" y="1757500"/>
            <a:ext cx="1637700" cy="762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Chronicles</a:t>
            </a:r>
            <a:endParaRPr/>
          </a:p>
        </p:txBody>
      </p:sp>
      <p:sp>
        <p:nvSpPr>
          <p:cNvPr id="74" name="Google Shape;74;p16"/>
          <p:cNvSpPr/>
          <p:nvPr/>
        </p:nvSpPr>
        <p:spPr>
          <a:xfrm>
            <a:off x="392950" y="1757500"/>
            <a:ext cx="1637700" cy="762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Epic EHR</a:t>
            </a:r>
            <a:endParaRPr/>
          </a:p>
        </p:txBody>
      </p:sp>
      <p:sp>
        <p:nvSpPr>
          <p:cNvPr id="75" name="Google Shape;75;p16"/>
          <p:cNvSpPr/>
          <p:nvPr/>
        </p:nvSpPr>
        <p:spPr>
          <a:xfrm>
            <a:off x="4572000" y="1757500"/>
            <a:ext cx="1637700" cy="762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Clarity</a:t>
            </a:r>
            <a:endParaRPr/>
          </a:p>
        </p:txBody>
      </p:sp>
      <p:sp>
        <p:nvSpPr>
          <p:cNvPr id="76" name="Google Shape;76;p16"/>
          <p:cNvSpPr/>
          <p:nvPr/>
        </p:nvSpPr>
        <p:spPr>
          <a:xfrm>
            <a:off x="6698200" y="1757500"/>
            <a:ext cx="1637700" cy="762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Caboodle</a:t>
            </a:r>
            <a:endParaRPr/>
          </a:p>
        </p:txBody>
      </p:sp>
      <p:cxnSp>
        <p:nvCxnSpPr>
          <p:cNvPr id="77" name="Google Shape;77;p16"/>
          <p:cNvCxnSpPr>
            <a:stCxn id="74" idx="3"/>
            <a:endCxn id="73" idx="1"/>
          </p:cNvCxnSpPr>
          <p:nvPr/>
        </p:nvCxnSpPr>
        <p:spPr>
          <a:xfrm>
            <a:off x="2030650" y="2138500"/>
            <a:ext cx="415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8" name="Google Shape;78;p16"/>
          <p:cNvCxnSpPr>
            <a:stCxn id="73" idx="3"/>
            <a:endCxn id="75" idx="1"/>
          </p:cNvCxnSpPr>
          <p:nvPr/>
        </p:nvCxnSpPr>
        <p:spPr>
          <a:xfrm>
            <a:off x="4083500" y="2138500"/>
            <a:ext cx="4884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9" name="Google Shape;79;p16"/>
          <p:cNvCxnSpPr>
            <a:stCxn id="75" idx="3"/>
            <a:endCxn id="76" idx="1"/>
          </p:cNvCxnSpPr>
          <p:nvPr/>
        </p:nvCxnSpPr>
        <p:spPr>
          <a:xfrm>
            <a:off x="6209700" y="2138500"/>
            <a:ext cx="4884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0" name="Google Shape;80;p16"/>
          <p:cNvSpPr txBox="1"/>
          <p:nvPr/>
        </p:nvSpPr>
        <p:spPr>
          <a:xfrm>
            <a:off x="2309300" y="2833400"/>
            <a:ext cx="17742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Transactional DB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Fully formatted notes in RTF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real time</a:t>
            </a:r>
            <a:endParaRPr/>
          </a:p>
        </p:txBody>
      </p:sp>
      <p:sp>
        <p:nvSpPr>
          <p:cNvPr id="81" name="Google Shape;81;p16"/>
          <p:cNvSpPr txBox="1"/>
          <p:nvPr/>
        </p:nvSpPr>
        <p:spPr>
          <a:xfrm>
            <a:off x="4503750" y="2833400"/>
            <a:ext cx="17742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Reporting DB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Notes stripped of formatting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24 hr delay</a:t>
            </a:r>
            <a:endParaRPr/>
          </a:p>
        </p:txBody>
      </p:sp>
      <p:sp>
        <p:nvSpPr>
          <p:cNvPr id="82" name="Google Shape;82;p16"/>
          <p:cNvSpPr txBox="1"/>
          <p:nvPr/>
        </p:nvSpPr>
        <p:spPr>
          <a:xfrm>
            <a:off x="6698200" y="2725700"/>
            <a:ext cx="1774200" cy="16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“Simplified” reporting DB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Notes stripped of formatting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48 hr  delay?</a:t>
            </a:r>
            <a:endParaRPr/>
          </a:p>
        </p:txBody>
      </p:sp>
      <p:sp>
        <p:nvSpPr>
          <p:cNvPr id="83" name="Google Shape;83;p16"/>
          <p:cNvSpPr/>
          <p:nvPr/>
        </p:nvSpPr>
        <p:spPr>
          <a:xfrm>
            <a:off x="5815475" y="1446250"/>
            <a:ext cx="542100" cy="5115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CC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4" name="Google Shape;84;p16"/>
          <p:cNvCxnSpPr>
            <a:endCxn id="85" idx="0"/>
          </p:cNvCxnSpPr>
          <p:nvPr/>
        </p:nvCxnSpPr>
        <p:spPr>
          <a:xfrm>
            <a:off x="2146475" y="2138575"/>
            <a:ext cx="291900" cy="2173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5" name="Google Shape;85;p16"/>
          <p:cNvSpPr txBox="1"/>
          <p:nvPr/>
        </p:nvSpPr>
        <p:spPr>
          <a:xfrm>
            <a:off x="1551275" y="4312075"/>
            <a:ext cx="1774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HL7 messages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Note formatting</a:t>
            </a:r>
            <a:endParaRPr/>
          </a:p>
        </p:txBody>
      </p:sp>
      <p:pic>
        <p:nvPicPr>
          <p:cNvPr id="91" name="Google Shape;9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7300" y="869900"/>
            <a:ext cx="8651576" cy="1554025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92" name="Google Shape;92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49187" y="2423925"/>
            <a:ext cx="2445625" cy="261265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EHRs (Epic as example)</a:t>
            </a:r>
            <a:endParaRPr/>
          </a:p>
        </p:txBody>
      </p:sp>
      <p:sp>
        <p:nvSpPr>
          <p:cNvPr id="98" name="Google Shape;98;p18"/>
          <p:cNvSpPr/>
          <p:nvPr/>
        </p:nvSpPr>
        <p:spPr>
          <a:xfrm>
            <a:off x="2445800" y="1757500"/>
            <a:ext cx="1637700" cy="762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Chronicles</a:t>
            </a:r>
            <a:endParaRPr/>
          </a:p>
        </p:txBody>
      </p:sp>
      <p:sp>
        <p:nvSpPr>
          <p:cNvPr id="99" name="Google Shape;99;p18"/>
          <p:cNvSpPr/>
          <p:nvPr/>
        </p:nvSpPr>
        <p:spPr>
          <a:xfrm>
            <a:off x="392950" y="1757500"/>
            <a:ext cx="1637700" cy="762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Epic EHR</a:t>
            </a:r>
            <a:endParaRPr/>
          </a:p>
        </p:txBody>
      </p:sp>
      <p:sp>
        <p:nvSpPr>
          <p:cNvPr id="100" name="Google Shape;100;p18"/>
          <p:cNvSpPr/>
          <p:nvPr/>
        </p:nvSpPr>
        <p:spPr>
          <a:xfrm>
            <a:off x="4572000" y="1757500"/>
            <a:ext cx="1637700" cy="762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Clarity</a:t>
            </a:r>
            <a:endParaRPr/>
          </a:p>
        </p:txBody>
      </p:sp>
      <p:sp>
        <p:nvSpPr>
          <p:cNvPr id="101" name="Google Shape;101;p18"/>
          <p:cNvSpPr/>
          <p:nvPr/>
        </p:nvSpPr>
        <p:spPr>
          <a:xfrm>
            <a:off x="6698200" y="1757500"/>
            <a:ext cx="1637700" cy="762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Caboodle</a:t>
            </a:r>
            <a:endParaRPr/>
          </a:p>
        </p:txBody>
      </p:sp>
      <p:cxnSp>
        <p:nvCxnSpPr>
          <p:cNvPr id="102" name="Google Shape;102;p18"/>
          <p:cNvCxnSpPr>
            <a:stCxn id="99" idx="3"/>
            <a:endCxn id="98" idx="1"/>
          </p:cNvCxnSpPr>
          <p:nvPr/>
        </p:nvCxnSpPr>
        <p:spPr>
          <a:xfrm>
            <a:off x="2030650" y="2138500"/>
            <a:ext cx="415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3" name="Google Shape;103;p18"/>
          <p:cNvCxnSpPr>
            <a:stCxn id="98" idx="3"/>
            <a:endCxn id="100" idx="1"/>
          </p:cNvCxnSpPr>
          <p:nvPr/>
        </p:nvCxnSpPr>
        <p:spPr>
          <a:xfrm>
            <a:off x="4083500" y="2138500"/>
            <a:ext cx="4884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4" name="Google Shape;104;p18"/>
          <p:cNvCxnSpPr>
            <a:stCxn id="100" idx="3"/>
            <a:endCxn id="101" idx="1"/>
          </p:cNvCxnSpPr>
          <p:nvPr/>
        </p:nvCxnSpPr>
        <p:spPr>
          <a:xfrm>
            <a:off x="6209700" y="2138500"/>
            <a:ext cx="4884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5" name="Google Shape;105;p18"/>
          <p:cNvSpPr txBox="1"/>
          <p:nvPr/>
        </p:nvSpPr>
        <p:spPr>
          <a:xfrm>
            <a:off x="2309300" y="2833400"/>
            <a:ext cx="17742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Transactional DB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Fully formatted notes in RTF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real time</a:t>
            </a:r>
            <a:endParaRPr/>
          </a:p>
        </p:txBody>
      </p:sp>
      <p:sp>
        <p:nvSpPr>
          <p:cNvPr id="106" name="Google Shape;106;p18"/>
          <p:cNvSpPr txBox="1"/>
          <p:nvPr/>
        </p:nvSpPr>
        <p:spPr>
          <a:xfrm>
            <a:off x="4503750" y="2833400"/>
            <a:ext cx="17742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Reporting DB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Notes stripped of formatting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24 hr delay</a:t>
            </a:r>
            <a:endParaRPr/>
          </a:p>
        </p:txBody>
      </p:sp>
      <p:sp>
        <p:nvSpPr>
          <p:cNvPr id="107" name="Google Shape;107;p18"/>
          <p:cNvSpPr txBox="1"/>
          <p:nvPr/>
        </p:nvSpPr>
        <p:spPr>
          <a:xfrm>
            <a:off x="6698200" y="2725700"/>
            <a:ext cx="1774200" cy="16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“Simplified” reporting DB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Notes stripped of formatting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48 hr  delay?</a:t>
            </a:r>
            <a:endParaRPr/>
          </a:p>
        </p:txBody>
      </p:sp>
      <p:sp>
        <p:nvSpPr>
          <p:cNvPr id="108" name="Google Shape;108;p18"/>
          <p:cNvSpPr/>
          <p:nvPr/>
        </p:nvSpPr>
        <p:spPr>
          <a:xfrm>
            <a:off x="5815475" y="1446250"/>
            <a:ext cx="542100" cy="5115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CC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09" name="Google Shape;109;p18"/>
          <p:cNvCxnSpPr>
            <a:endCxn id="110" idx="0"/>
          </p:cNvCxnSpPr>
          <p:nvPr/>
        </p:nvCxnSpPr>
        <p:spPr>
          <a:xfrm>
            <a:off x="2146475" y="2138575"/>
            <a:ext cx="291900" cy="2173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10" name="Google Shape;110;p18"/>
          <p:cNvSpPr txBox="1"/>
          <p:nvPr/>
        </p:nvSpPr>
        <p:spPr>
          <a:xfrm>
            <a:off x="1551275" y="4312075"/>
            <a:ext cx="1774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HL7 </a:t>
            </a:r>
            <a:r>
              <a:rPr lang="en"/>
              <a:t>messages</a:t>
            </a:r>
            <a:endParaRPr/>
          </a:p>
        </p:txBody>
      </p:sp>
      <p:sp>
        <p:nvSpPr>
          <p:cNvPr id="111" name="Google Shape;111;p18"/>
          <p:cNvSpPr/>
          <p:nvPr/>
        </p:nvSpPr>
        <p:spPr>
          <a:xfrm rot="270681">
            <a:off x="2612580" y="815625"/>
            <a:ext cx="2146779" cy="1309833"/>
          </a:xfrm>
          <a:prstGeom prst="irregularSeal2">
            <a:avLst/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How to get data from here?</a:t>
            </a:r>
            <a:endParaRPr sz="1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EHRs (Epic as example)</a:t>
            </a:r>
            <a:endParaRPr/>
          </a:p>
        </p:txBody>
      </p:sp>
      <p:sp>
        <p:nvSpPr>
          <p:cNvPr id="117" name="Google Shape;117;p19"/>
          <p:cNvSpPr/>
          <p:nvPr/>
        </p:nvSpPr>
        <p:spPr>
          <a:xfrm>
            <a:off x="2445800" y="1757500"/>
            <a:ext cx="1637700" cy="762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Chronicles</a:t>
            </a:r>
            <a:endParaRPr/>
          </a:p>
        </p:txBody>
      </p:sp>
      <p:cxnSp>
        <p:nvCxnSpPr>
          <p:cNvPr id="118" name="Google Shape;118;p19"/>
          <p:cNvCxnSpPr>
            <a:stCxn id="119" idx="3"/>
            <a:endCxn id="117" idx="1"/>
          </p:cNvCxnSpPr>
          <p:nvPr/>
        </p:nvCxnSpPr>
        <p:spPr>
          <a:xfrm>
            <a:off x="2030600" y="2138500"/>
            <a:ext cx="415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0" name="Google Shape;120;p19"/>
          <p:cNvCxnSpPr>
            <a:stCxn id="117" idx="3"/>
            <a:endCxn id="121" idx="1"/>
          </p:cNvCxnSpPr>
          <p:nvPr/>
        </p:nvCxnSpPr>
        <p:spPr>
          <a:xfrm>
            <a:off x="4083500" y="2138500"/>
            <a:ext cx="4884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22" name="Google Shape;122;p19"/>
          <p:cNvSpPr/>
          <p:nvPr/>
        </p:nvSpPr>
        <p:spPr>
          <a:xfrm rot="270681">
            <a:off x="2612580" y="815625"/>
            <a:ext cx="2146779" cy="1309833"/>
          </a:xfrm>
          <a:prstGeom prst="irregularSeal2">
            <a:avLst/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How to get data from here?</a:t>
            </a:r>
            <a:endParaRPr sz="1200"/>
          </a:p>
        </p:txBody>
      </p:sp>
      <p:pic>
        <p:nvPicPr>
          <p:cNvPr id="123" name="Google Shape;12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04450" y="263063"/>
            <a:ext cx="2850852" cy="936625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19"/>
          <p:cNvSpPr txBox="1"/>
          <p:nvPr>
            <p:ph idx="1" type="body"/>
          </p:nvPr>
        </p:nvSpPr>
        <p:spPr>
          <a:xfrm>
            <a:off x="209350" y="29153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Vendor independent standard for interaction with EHRs (mostly data requests)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Originally envisioned to pull data for a single patient at a time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 EHR search tool, necessary to “bulk” extract data for many patients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Utah developed a FHIR-based tool for extracting notes in bulk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0"/>
          <p:cNvSpPr txBox="1"/>
          <p:nvPr>
            <p:ph type="title"/>
          </p:nvPr>
        </p:nvSpPr>
        <p:spPr>
          <a:xfrm>
            <a:off x="311700" y="1684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420"/>
              <a:t>FHIR-based clinical note data export tool</a:t>
            </a:r>
            <a:endParaRPr sz="2420"/>
          </a:p>
        </p:txBody>
      </p:sp>
      <p:sp>
        <p:nvSpPr>
          <p:cNvPr id="130" name="Google Shape;130;p20"/>
          <p:cNvSpPr/>
          <p:nvPr/>
        </p:nvSpPr>
        <p:spPr>
          <a:xfrm>
            <a:off x="363900" y="669025"/>
            <a:ext cx="4851900" cy="1619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EMERSE</a:t>
            </a:r>
            <a:endParaRPr/>
          </a:p>
        </p:txBody>
      </p:sp>
      <p:sp>
        <p:nvSpPr>
          <p:cNvPr id="131" name="Google Shape;131;p20"/>
          <p:cNvSpPr/>
          <p:nvPr/>
        </p:nvSpPr>
        <p:spPr>
          <a:xfrm>
            <a:off x="1377850" y="829875"/>
            <a:ext cx="1797600" cy="435600"/>
          </a:xfrm>
          <a:prstGeom prst="rect">
            <a:avLst/>
          </a:prstGeom>
          <a:solidFill>
            <a:schemeClr val="accent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EMERSE Web App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32" name="Google Shape;132;p20"/>
          <p:cNvSpPr/>
          <p:nvPr/>
        </p:nvSpPr>
        <p:spPr>
          <a:xfrm>
            <a:off x="743375" y="1651725"/>
            <a:ext cx="1797600" cy="435600"/>
          </a:xfrm>
          <a:prstGeom prst="rect">
            <a:avLst/>
          </a:prstGeom>
          <a:solidFill>
            <a:schemeClr val="accent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Clinical Text Index (Apache SOLR)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33" name="Google Shape;133;p20"/>
          <p:cNvSpPr/>
          <p:nvPr/>
        </p:nvSpPr>
        <p:spPr>
          <a:xfrm>
            <a:off x="2659250" y="1651725"/>
            <a:ext cx="1679400" cy="435600"/>
          </a:xfrm>
          <a:prstGeom prst="rect">
            <a:avLst/>
          </a:prstGeom>
          <a:solidFill>
            <a:schemeClr val="accent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Patient Cohort Database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34" name="Google Shape;134;p20"/>
          <p:cNvSpPr/>
          <p:nvPr/>
        </p:nvSpPr>
        <p:spPr>
          <a:xfrm>
            <a:off x="3696475" y="828275"/>
            <a:ext cx="1253400" cy="435600"/>
          </a:xfrm>
          <a:prstGeom prst="rect">
            <a:avLst/>
          </a:prstGeom>
          <a:solidFill>
            <a:schemeClr val="accent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Synonym Vocabulary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35" name="Google Shape;135;p20"/>
          <p:cNvSpPr/>
          <p:nvPr/>
        </p:nvSpPr>
        <p:spPr>
          <a:xfrm>
            <a:off x="1751025" y="3525050"/>
            <a:ext cx="1620300" cy="4356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Bulk Data Loader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36" name="Google Shape;136;p20"/>
          <p:cNvSpPr/>
          <p:nvPr/>
        </p:nvSpPr>
        <p:spPr>
          <a:xfrm>
            <a:off x="1662375" y="4289913"/>
            <a:ext cx="1797600" cy="4356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Cohort Criteria Filter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37" name="Google Shape;137;p20"/>
          <p:cNvSpPr/>
          <p:nvPr/>
        </p:nvSpPr>
        <p:spPr>
          <a:xfrm>
            <a:off x="4949863" y="4289925"/>
            <a:ext cx="943200" cy="435600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FHIR API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38" name="Google Shape;138;p20"/>
          <p:cNvSpPr/>
          <p:nvPr/>
        </p:nvSpPr>
        <p:spPr>
          <a:xfrm>
            <a:off x="6312550" y="4152525"/>
            <a:ext cx="1847400" cy="710400"/>
          </a:xfrm>
          <a:prstGeom prst="can">
            <a:avLst>
              <a:gd fmla="val 25000" name="adj"/>
            </a:avLst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Epic</a:t>
            </a:r>
            <a:r>
              <a:rPr lang="en"/>
              <a:t>'s</a:t>
            </a:r>
            <a:r>
              <a:rPr lang="en"/>
              <a:t> transactional database</a:t>
            </a:r>
            <a:endParaRPr/>
          </a:p>
        </p:txBody>
      </p:sp>
      <p:cxnSp>
        <p:nvCxnSpPr>
          <p:cNvPr id="139" name="Google Shape;139;p20"/>
          <p:cNvCxnSpPr>
            <a:stCxn id="131" idx="2"/>
            <a:endCxn id="132" idx="0"/>
          </p:cNvCxnSpPr>
          <p:nvPr/>
        </p:nvCxnSpPr>
        <p:spPr>
          <a:xfrm flipH="1">
            <a:off x="1642150" y="1265475"/>
            <a:ext cx="634500" cy="386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140" name="Google Shape;140;p20"/>
          <p:cNvCxnSpPr>
            <a:stCxn id="134" idx="1"/>
            <a:endCxn id="131" idx="3"/>
          </p:cNvCxnSpPr>
          <p:nvPr/>
        </p:nvCxnSpPr>
        <p:spPr>
          <a:xfrm flipH="1">
            <a:off x="3175375" y="1046075"/>
            <a:ext cx="521100" cy="1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141" name="Google Shape;141;p20"/>
          <p:cNvCxnSpPr/>
          <p:nvPr/>
        </p:nvCxnSpPr>
        <p:spPr>
          <a:xfrm rot="10800000">
            <a:off x="2229600" y="1265625"/>
            <a:ext cx="1222200" cy="386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142" name="Google Shape;142;p20"/>
          <p:cNvCxnSpPr>
            <a:stCxn id="135" idx="0"/>
            <a:endCxn id="132" idx="2"/>
          </p:cNvCxnSpPr>
          <p:nvPr/>
        </p:nvCxnSpPr>
        <p:spPr>
          <a:xfrm rot="10800000">
            <a:off x="1642275" y="2087450"/>
            <a:ext cx="918900" cy="1437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43" name="Google Shape;143;p20"/>
          <p:cNvCxnSpPr>
            <a:stCxn id="135" idx="0"/>
            <a:endCxn id="133" idx="2"/>
          </p:cNvCxnSpPr>
          <p:nvPr/>
        </p:nvCxnSpPr>
        <p:spPr>
          <a:xfrm flipH="1" rot="10800000">
            <a:off x="2561175" y="2087450"/>
            <a:ext cx="937800" cy="1437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44" name="Google Shape;144;p20"/>
          <p:cNvCxnSpPr>
            <a:stCxn id="136" idx="0"/>
            <a:endCxn id="135" idx="2"/>
          </p:cNvCxnSpPr>
          <p:nvPr/>
        </p:nvCxnSpPr>
        <p:spPr>
          <a:xfrm rot="10800000">
            <a:off x="2561175" y="3960513"/>
            <a:ext cx="0" cy="329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145" name="Google Shape;145;p20"/>
          <p:cNvCxnSpPr>
            <a:stCxn id="137" idx="1"/>
            <a:endCxn id="136" idx="3"/>
          </p:cNvCxnSpPr>
          <p:nvPr/>
        </p:nvCxnSpPr>
        <p:spPr>
          <a:xfrm rot="10800000">
            <a:off x="3460063" y="4507725"/>
            <a:ext cx="1489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146" name="Google Shape;146;p20"/>
          <p:cNvCxnSpPr>
            <a:stCxn id="138" idx="2"/>
            <a:endCxn id="137" idx="3"/>
          </p:cNvCxnSpPr>
          <p:nvPr/>
        </p:nvCxnSpPr>
        <p:spPr>
          <a:xfrm rot="10800000">
            <a:off x="5893150" y="4507725"/>
            <a:ext cx="4194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sp>
        <p:nvSpPr>
          <p:cNvPr id="147" name="Google Shape;147;p20"/>
          <p:cNvSpPr/>
          <p:nvPr/>
        </p:nvSpPr>
        <p:spPr>
          <a:xfrm>
            <a:off x="863063" y="2473575"/>
            <a:ext cx="1558224" cy="665226"/>
          </a:xfrm>
          <a:prstGeom prst="flowChartMultidocument">
            <a:avLst/>
          </a:prstGeom>
          <a:solidFill>
            <a:srgbClr val="4A86E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Clinical notes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48" name="Google Shape;148;p20"/>
          <p:cNvSpPr/>
          <p:nvPr/>
        </p:nvSpPr>
        <p:spPr>
          <a:xfrm>
            <a:off x="2719838" y="2481613"/>
            <a:ext cx="1558224" cy="665226"/>
          </a:xfrm>
          <a:prstGeom prst="flowChartMultidocument">
            <a:avLst/>
          </a:prstGeom>
          <a:solidFill>
            <a:srgbClr val="4A86E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Demographics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49" name="Google Shape;149;p20"/>
          <p:cNvSpPr/>
          <p:nvPr/>
        </p:nvSpPr>
        <p:spPr>
          <a:xfrm>
            <a:off x="6517450" y="829875"/>
            <a:ext cx="760500" cy="435600"/>
          </a:xfrm>
          <a:prstGeom prst="rect">
            <a:avLst/>
          </a:prstGeom>
          <a:solidFill>
            <a:schemeClr val="accent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</a:rPr>
              <a:t>Emerse</a:t>
            </a:r>
            <a:endParaRPr sz="1200">
              <a:solidFill>
                <a:srgbClr val="FFFFFF"/>
              </a:solidFill>
            </a:endParaRPr>
          </a:p>
        </p:txBody>
      </p:sp>
      <p:sp>
        <p:nvSpPr>
          <p:cNvPr id="150" name="Google Shape;150;p20"/>
          <p:cNvSpPr/>
          <p:nvPr/>
        </p:nvSpPr>
        <p:spPr>
          <a:xfrm>
            <a:off x="6517450" y="1421050"/>
            <a:ext cx="760500" cy="4356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</a:rPr>
              <a:t>Data export</a:t>
            </a:r>
            <a:endParaRPr sz="1200">
              <a:solidFill>
                <a:srgbClr val="FFFFFF"/>
              </a:solidFill>
            </a:endParaRPr>
          </a:p>
        </p:txBody>
      </p:sp>
      <p:sp>
        <p:nvSpPr>
          <p:cNvPr id="151" name="Google Shape;151;p20"/>
          <p:cNvSpPr/>
          <p:nvPr/>
        </p:nvSpPr>
        <p:spPr>
          <a:xfrm>
            <a:off x="6517451" y="2012225"/>
            <a:ext cx="760500" cy="435600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Epic</a:t>
            </a:r>
            <a:endParaRPr sz="1200">
              <a:solidFill>
                <a:schemeClr val="dk1"/>
              </a:solidFill>
            </a:endParaRPr>
          </a:p>
        </p:txBody>
      </p:sp>
      <p:pic>
        <p:nvPicPr>
          <p:cNvPr id="152" name="Google Shape;15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35978" y="4152525"/>
            <a:ext cx="1222200" cy="2944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parts of FHIR are used</a:t>
            </a:r>
            <a:endParaRPr/>
          </a:p>
        </p:txBody>
      </p:sp>
      <p:sp>
        <p:nvSpPr>
          <p:cNvPr id="158" name="Google Shape;158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Version: STU4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Resources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Patient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DocumentReference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Binary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Queries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Patient (based on MRN)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For each patient, retrieve all </a:t>
            </a:r>
            <a:r>
              <a:rPr lang="en"/>
              <a:t>DocumentReference resources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Leveraged EHR</a:t>
            </a:r>
            <a:r>
              <a:rPr lang="en"/>
              <a:t>'s </a:t>
            </a:r>
            <a:r>
              <a:rPr lang="en"/>
              <a:t>native FHIR API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