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5"/>
  </p:notesMasterIdLst>
  <p:handoutMasterIdLst>
    <p:handoutMasterId r:id="rId6"/>
  </p:handoutMasterIdLst>
  <p:sldIdLst>
    <p:sldId id="458" r:id="rId2"/>
    <p:sldId id="472" r:id="rId3"/>
    <p:sldId id="473" r:id="rId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ny Kerlavage" initials="ARK" lastIdx="1" clrIdx="0"/>
  <p:cmAuthor id="2" name="Tony Kerlavage" initials="ARK [2]" lastIdx="1" clrIdx="1"/>
  <p:cmAuthor id="3" name="Tony Kerlavage" initials="ARK [3]" lastIdx="1" clrIdx="2"/>
  <p:cmAuthor id="4" name="Tony Kerlavage" initials="ARK [4]" lastIdx="1" clrIdx="3"/>
  <p:cmAuthor id="5" name="Tony Kerlavage" initials="ARK [5]" lastIdx="1" clrIdx="4"/>
  <p:cmAuthor id="6" name="Tony Kerlavage" initials="ARK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89E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379" autoAdjust="0"/>
    <p:restoredTop sz="86326"/>
  </p:normalViewPr>
  <p:slideViewPr>
    <p:cSldViewPr snapToGrid="0">
      <p:cViewPr>
        <p:scale>
          <a:sx n="100" d="100"/>
          <a:sy n="100" d="100"/>
        </p:scale>
        <p:origin x="816" y="1600"/>
      </p:cViewPr>
      <p:guideLst/>
    </p:cSldViewPr>
  </p:slideViewPr>
  <p:outlineViewPr>
    <p:cViewPr>
      <p:scale>
        <a:sx n="33" d="100"/>
        <a:sy n="33" d="100"/>
      </p:scale>
      <p:origin x="0" y="0"/>
    </p:cViewPr>
  </p:outlineViewPr>
  <p:notesTextViewPr>
    <p:cViewPr>
      <p:scale>
        <a:sx n="20" d="100"/>
        <a:sy n="20" d="100"/>
      </p:scale>
      <p:origin x="0" y="0"/>
    </p:cViewPr>
  </p:notesTextViewPr>
  <p:sorterViewPr>
    <p:cViewPr>
      <p:scale>
        <a:sx n="130" d="100"/>
        <a:sy n="130" d="100"/>
      </p:scale>
      <p:origin x="0" y="0"/>
    </p:cViewPr>
  </p:sorterViewPr>
  <p:notesViewPr>
    <p:cSldViewPr snapToGrid="0">
      <p:cViewPr>
        <p:scale>
          <a:sx n="157" d="100"/>
          <a:sy n="157" d="100"/>
        </p:scale>
        <p:origin x="2048" y="-7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3B5786DF-71AB-CB4B-9991-445092D2D55D}" type="datetimeFigureOut">
              <a:rPr lang="en-US" smtClean="0"/>
              <a:t>12/4/20</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B34B13E-1583-814D-8374-F55FF6776C02}" type="slidenum">
              <a:rPr lang="en-US" smtClean="0"/>
              <a:t>‹#›</a:t>
            </a:fld>
            <a:endParaRPr lang="en-US" dirty="0"/>
          </a:p>
        </p:txBody>
      </p:sp>
    </p:spTree>
    <p:extLst>
      <p:ext uri="{BB962C8B-B14F-4D97-AF65-F5344CB8AC3E}">
        <p14:creationId xmlns:p14="http://schemas.microsoft.com/office/powerpoint/2010/main" val="1239656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35E5E17-3D72-4EB2-A3A0-9CBEE29B1A67}" type="datetimeFigureOut">
              <a:rPr lang="en-US" smtClean="0"/>
              <a:t>12/4/20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7F8086A-48FB-476E-B1FE-2C95FB6B337C}" type="slidenum">
              <a:rPr lang="en-US" smtClean="0"/>
              <a:t>‹#›</a:t>
            </a:fld>
            <a:endParaRPr lang="en-US" dirty="0"/>
          </a:p>
        </p:txBody>
      </p:sp>
    </p:spTree>
    <p:extLst>
      <p:ext uri="{BB962C8B-B14F-4D97-AF65-F5344CB8AC3E}">
        <p14:creationId xmlns:p14="http://schemas.microsoft.com/office/powerpoint/2010/main" val="894137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90714D-F48E-1949-9F91-5408BD37B527}" type="slidenum">
              <a:rPr lang="en-US" smtClean="0"/>
              <a:t>1</a:t>
            </a:fld>
            <a:endParaRPr lang="en-US"/>
          </a:p>
        </p:txBody>
      </p:sp>
    </p:spTree>
    <p:extLst>
      <p:ext uri="{BB962C8B-B14F-4D97-AF65-F5344CB8AC3E}">
        <p14:creationId xmlns:p14="http://schemas.microsoft.com/office/powerpoint/2010/main" val="3999991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F1D491-B1C3-4BE1-8692-993E02E55DD8}" type="datetimeFigureOut">
              <a:rPr lang="en-US" smtClean="0"/>
              <a:t>12/4/20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876492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F1D491-B1C3-4BE1-8692-993E02E55DD8}" type="datetimeFigureOut">
              <a:rPr lang="en-US" smtClean="0"/>
              <a:t>12/4/20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74572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F1D491-B1C3-4BE1-8692-993E02E55DD8}" type="datetimeFigureOut">
              <a:rPr lang="en-US" smtClean="0"/>
              <a:t>12/4/20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61781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White Title Slide">
    <p:bg>
      <p:bgPr>
        <a:solidFill>
          <a:schemeClr val="bg1"/>
        </a:solidFill>
        <a:effectLst/>
      </p:bgPr>
    </p:bg>
    <p:spTree>
      <p:nvGrpSpPr>
        <p:cNvPr id="1" name=""/>
        <p:cNvGrpSpPr/>
        <p:nvPr/>
      </p:nvGrpSpPr>
      <p:grpSpPr>
        <a:xfrm>
          <a:off x="0" y="0"/>
          <a:ext cx="0" cy="0"/>
          <a:chOff x="0" y="0"/>
          <a:chExt cx="0" cy="0"/>
        </a:xfrm>
      </p:grpSpPr>
      <p:sp>
        <p:nvSpPr>
          <p:cNvPr id="7" name="Pentagon 6"/>
          <p:cNvSpPr/>
          <p:nvPr userDrawn="1"/>
        </p:nvSpPr>
        <p:spPr>
          <a:xfrm>
            <a:off x="1557867" y="0"/>
            <a:ext cx="3826933" cy="6858000"/>
          </a:xfrm>
          <a:prstGeom prst="homePlate">
            <a:avLst>
              <a:gd name="adj" fmla="val 47787"/>
            </a:avLst>
          </a:prstGeom>
          <a:solidFill>
            <a:schemeClr val="bg1">
              <a:lumMod val="9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0" name="Pentagon 19"/>
          <p:cNvSpPr/>
          <p:nvPr userDrawn="1"/>
        </p:nvSpPr>
        <p:spPr>
          <a:xfrm>
            <a:off x="0" y="0"/>
            <a:ext cx="3826933" cy="6858000"/>
          </a:xfrm>
          <a:prstGeom prst="homePlate">
            <a:avLst>
              <a:gd name="adj" fmla="val 47787"/>
            </a:avLst>
          </a:prstGeom>
          <a:solidFill>
            <a:srgbClr val="E8E8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Title 1"/>
          <p:cNvSpPr>
            <a:spLocks noGrp="1"/>
          </p:cNvSpPr>
          <p:nvPr>
            <p:ph type="ctrTitle" hasCustomPrompt="1"/>
          </p:nvPr>
        </p:nvSpPr>
        <p:spPr>
          <a:xfrm>
            <a:off x="914400" y="1645920"/>
            <a:ext cx="10363200" cy="1827842"/>
          </a:xfrm>
        </p:spPr>
        <p:txBody>
          <a:bodyPr lIns="0" tIns="0" rIns="0" bIns="0" anchor="b">
            <a:noAutofit/>
          </a:bodyPr>
          <a:lstStyle>
            <a:lvl1pPr algn="r">
              <a:defRPr sz="3600" b="0" i="0">
                <a:solidFill>
                  <a:srgbClr val="123E57"/>
                </a:solidFill>
                <a:latin typeface="Arial"/>
                <a:cs typeface="Arial"/>
              </a:defRPr>
            </a:lvl1pPr>
          </a:lstStyle>
          <a:p>
            <a:r>
              <a:rPr lang="en-US" dirty="0"/>
              <a:t>Title of the presentation</a:t>
            </a:r>
          </a:p>
        </p:txBody>
      </p:sp>
      <p:sp>
        <p:nvSpPr>
          <p:cNvPr id="11" name="Subtitle 2"/>
          <p:cNvSpPr>
            <a:spLocks noGrp="1"/>
          </p:cNvSpPr>
          <p:nvPr>
            <p:ph type="subTitle" idx="1" hasCustomPrompt="1"/>
          </p:nvPr>
        </p:nvSpPr>
        <p:spPr>
          <a:xfrm>
            <a:off x="914400" y="3566160"/>
            <a:ext cx="10363200" cy="686376"/>
          </a:xfrm>
        </p:spPr>
        <p:txBody>
          <a:bodyPr lIns="0" tIns="0" rIns="0" bIns="0" anchor="t">
            <a:noAutofit/>
          </a:bodyPr>
          <a:lstStyle>
            <a:lvl1pPr marL="0" indent="0" algn="r">
              <a:buNone/>
              <a:defRPr sz="1800" b="0" i="1" spc="100">
                <a:solidFill>
                  <a:schemeClr val="accent3"/>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 </a:t>
            </a:r>
          </a:p>
        </p:txBody>
      </p:sp>
      <p:pic>
        <p:nvPicPr>
          <p:cNvPr id="9" name="Picture 8" descr="NCI-Logo-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9600" y="5710326"/>
            <a:ext cx="6632448" cy="474575"/>
          </a:xfrm>
          <a:prstGeom prst="rect">
            <a:avLst/>
          </a:prstGeom>
        </p:spPr>
      </p:pic>
      <p:sp>
        <p:nvSpPr>
          <p:cNvPr id="8" name="Date Placeholder 3"/>
          <p:cNvSpPr>
            <a:spLocks noGrp="1"/>
          </p:cNvSpPr>
          <p:nvPr>
            <p:ph type="dt" sz="half" idx="2"/>
          </p:nvPr>
        </p:nvSpPr>
        <p:spPr>
          <a:xfrm>
            <a:off x="8534400" y="5727700"/>
            <a:ext cx="3048000" cy="457200"/>
          </a:xfrm>
          <a:prstGeom prst="rect">
            <a:avLst/>
          </a:prstGeom>
        </p:spPr>
        <p:txBody>
          <a:bodyPr vert="horz" lIns="0" tIns="0" rIns="0" bIns="0" rtlCol="0" anchor="ctr"/>
          <a:lstStyle>
            <a:lvl1pPr algn="r" fontAlgn="auto">
              <a:spcBef>
                <a:spcPts val="0"/>
              </a:spcBef>
              <a:spcAft>
                <a:spcPts val="0"/>
              </a:spcAft>
              <a:defRPr sz="1600" smtClean="0">
                <a:solidFill>
                  <a:srgbClr val="000000"/>
                </a:solidFill>
                <a:latin typeface="+mn-lt"/>
                <a:ea typeface="+mn-ea"/>
                <a:cs typeface="SapientSansRegular"/>
              </a:defRPr>
            </a:lvl1pPr>
          </a:lstStyle>
          <a:p>
            <a:pPr>
              <a:defRPr/>
            </a:pPr>
            <a:fld id="{1E354C25-47E2-BB47-955E-15455C57D773}" type="datetime4">
              <a:rPr lang="en-US" smtClean="0"/>
              <a:t>December 4, 2020</a:t>
            </a:fld>
            <a:endParaRPr lang="en-US" dirty="0"/>
          </a:p>
        </p:txBody>
      </p:sp>
    </p:spTree>
    <p:extLst>
      <p:ext uri="{BB962C8B-B14F-4D97-AF65-F5344CB8AC3E}">
        <p14:creationId xmlns:p14="http://schemas.microsoft.com/office/powerpoint/2010/main" val="149377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F1D491-B1C3-4BE1-8692-993E02E55DD8}" type="datetimeFigureOut">
              <a:rPr lang="en-US" smtClean="0"/>
              <a:t>12/4/20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1611599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F1D491-B1C3-4BE1-8692-993E02E55DD8}" type="datetimeFigureOut">
              <a:rPr lang="en-US" smtClean="0"/>
              <a:t>12/4/20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2097410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F1D491-B1C3-4BE1-8692-993E02E55DD8}" type="datetimeFigureOut">
              <a:rPr lang="en-US" smtClean="0"/>
              <a:t>12/4/20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232897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F1D491-B1C3-4BE1-8692-993E02E55DD8}" type="datetimeFigureOut">
              <a:rPr lang="en-US" smtClean="0"/>
              <a:t>12/4/20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1585497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F1D491-B1C3-4BE1-8692-993E02E55DD8}" type="datetimeFigureOut">
              <a:rPr lang="en-US" smtClean="0"/>
              <a:t>12/4/20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148290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1D491-B1C3-4BE1-8692-993E02E55DD8}" type="datetimeFigureOut">
              <a:rPr lang="en-US" smtClean="0"/>
              <a:t>12/4/20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160614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F1D491-B1C3-4BE1-8692-993E02E55DD8}" type="datetimeFigureOut">
              <a:rPr lang="en-US" smtClean="0"/>
              <a:t>12/4/20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53350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F1D491-B1C3-4BE1-8692-993E02E55DD8}" type="datetimeFigureOut">
              <a:rPr lang="en-US" smtClean="0"/>
              <a:t>12/4/20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5B2F07-AB68-438F-8747-9374695B4A4C}" type="slidenum">
              <a:rPr lang="en-US" smtClean="0"/>
              <a:t>‹#›</a:t>
            </a:fld>
            <a:endParaRPr lang="en-US" dirty="0"/>
          </a:p>
        </p:txBody>
      </p:sp>
    </p:spTree>
    <p:extLst>
      <p:ext uri="{BB962C8B-B14F-4D97-AF65-F5344CB8AC3E}">
        <p14:creationId xmlns:p14="http://schemas.microsoft.com/office/powerpoint/2010/main" val="85293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1D491-B1C3-4BE1-8692-993E02E55DD8}" type="datetimeFigureOut">
              <a:rPr lang="en-US" smtClean="0"/>
              <a:t>12/4/20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B2F07-AB68-438F-8747-9374695B4A4C}" type="slidenum">
              <a:rPr lang="en-US" smtClean="0"/>
              <a:t>‹#›</a:t>
            </a:fld>
            <a:endParaRPr lang="en-US" dirty="0"/>
          </a:p>
        </p:txBody>
      </p:sp>
    </p:spTree>
    <p:extLst>
      <p:ext uri="{BB962C8B-B14F-4D97-AF65-F5344CB8AC3E}">
        <p14:creationId xmlns:p14="http://schemas.microsoft.com/office/powerpoint/2010/main" val="101214342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1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https://ncihub.org/groups/itcr/information_for_itcr_grantees"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209800" y="1677280"/>
            <a:ext cx="7772400" cy="1827842"/>
          </a:xfrm>
        </p:spPr>
        <p:txBody>
          <a:bodyPr/>
          <a:lstStyle/>
          <a:p>
            <a:r>
              <a:rPr lang="en-US" dirty="0"/>
              <a:t>ITCR Monthly Teleconference</a:t>
            </a:r>
            <a:br>
              <a:rPr lang="en-US" dirty="0"/>
            </a:br>
            <a:endParaRPr lang="en-US" dirty="0"/>
          </a:p>
        </p:txBody>
      </p:sp>
      <p:sp>
        <p:nvSpPr>
          <p:cNvPr id="6" name="Subtitle 5"/>
          <p:cNvSpPr>
            <a:spLocks noGrp="1"/>
          </p:cNvSpPr>
          <p:nvPr>
            <p:ph type="subTitle" idx="1"/>
          </p:nvPr>
        </p:nvSpPr>
        <p:spPr>
          <a:xfrm>
            <a:off x="1524001" y="3505122"/>
            <a:ext cx="8563897" cy="1312688"/>
          </a:xfrm>
        </p:spPr>
        <p:txBody>
          <a:bodyPr/>
          <a:lstStyle/>
          <a:p>
            <a:pPr>
              <a:lnSpc>
                <a:spcPct val="50000"/>
              </a:lnSpc>
            </a:pPr>
            <a:r>
              <a:rPr lang="en-US" dirty="0"/>
              <a:t>December 4, 2020</a:t>
            </a:r>
          </a:p>
          <a:p>
            <a:endParaRPr lang="en-US" dirty="0"/>
          </a:p>
          <a:p>
            <a:r>
              <a:rPr lang="en-US" sz="1600" dirty="0"/>
              <a:t>Please add your name and institution to the </a:t>
            </a:r>
            <a:r>
              <a:rPr lang="en-US" sz="1600" dirty="0" err="1"/>
              <a:t>GoogleDoc</a:t>
            </a:r>
            <a:endParaRPr lang="en-US" sz="1600" dirty="0"/>
          </a:p>
          <a:p>
            <a:r>
              <a:rPr lang="en-US" sz="1600" dirty="0"/>
              <a:t>To reduce background noise, we will be muting everyone on entry. </a:t>
            </a:r>
          </a:p>
          <a:p>
            <a:r>
              <a:rPr lang="en-US" sz="1600" dirty="0"/>
              <a:t>To unmute your phone within WebEx, hover over your name or phone number in the Participants list and click on the microphone icon on the far right. </a:t>
            </a:r>
          </a:p>
          <a:p>
            <a:pPr>
              <a:lnSpc>
                <a:spcPct val="50000"/>
              </a:lnSpc>
            </a:pPr>
            <a:endParaRPr lang="en-US" dirty="0"/>
          </a:p>
        </p:txBody>
      </p:sp>
    </p:spTree>
    <p:extLst>
      <p:ext uri="{BB962C8B-B14F-4D97-AF65-F5344CB8AC3E}">
        <p14:creationId xmlns:p14="http://schemas.microsoft.com/office/powerpoint/2010/main" val="109886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6A99-4382-BF42-A487-E6E73A0F6D34}"/>
              </a:ext>
            </a:extLst>
          </p:cNvPr>
          <p:cNvSpPr>
            <a:spLocks noGrp="1"/>
          </p:cNvSpPr>
          <p:nvPr>
            <p:ph type="title"/>
          </p:nvPr>
        </p:nvSpPr>
        <p:spPr>
          <a:xfrm>
            <a:off x="838200" y="293890"/>
            <a:ext cx="10515600" cy="1325563"/>
          </a:xfrm>
        </p:spPr>
        <p:txBody>
          <a:bodyPr/>
          <a:lstStyle/>
          <a:p>
            <a:r>
              <a:rPr lang="en-US" dirty="0"/>
              <a:t>Upcoming receipt date for set-side proposals</a:t>
            </a:r>
          </a:p>
        </p:txBody>
      </p:sp>
      <p:sp>
        <p:nvSpPr>
          <p:cNvPr id="3" name="Content Placeholder 2">
            <a:extLst>
              <a:ext uri="{FF2B5EF4-FFF2-40B4-BE49-F238E27FC236}">
                <a16:creationId xmlns:a16="http://schemas.microsoft.com/office/drawing/2014/main" id="{ED041E30-D15B-3046-AEF2-4B5C46CE6B5A}"/>
              </a:ext>
            </a:extLst>
          </p:cNvPr>
          <p:cNvSpPr>
            <a:spLocks noGrp="1"/>
          </p:cNvSpPr>
          <p:nvPr>
            <p:ph sz="half" idx="1"/>
          </p:nvPr>
        </p:nvSpPr>
        <p:spPr>
          <a:xfrm>
            <a:off x="328909" y="1619453"/>
            <a:ext cx="5181600" cy="3436961"/>
          </a:xfrm>
        </p:spPr>
        <p:txBody>
          <a:bodyPr>
            <a:normAutofit fontScale="92500" lnSpcReduction="10000"/>
          </a:bodyPr>
          <a:lstStyle/>
          <a:p>
            <a:pPr marL="0" indent="0">
              <a:buNone/>
            </a:pPr>
            <a:endParaRPr lang="en-US" dirty="0"/>
          </a:p>
          <a:p>
            <a:pPr marL="0" indent="0" algn="ctr">
              <a:lnSpc>
                <a:spcPct val="110000"/>
              </a:lnSpc>
              <a:spcBef>
                <a:spcPts val="0"/>
              </a:spcBef>
              <a:buNone/>
            </a:pPr>
            <a:r>
              <a:rPr lang="en-US" b="1" i="1" dirty="0">
                <a:solidFill>
                  <a:srgbClr val="FF0000"/>
                </a:solidFill>
              </a:rPr>
              <a:t>December 21, 2020</a:t>
            </a:r>
          </a:p>
          <a:p>
            <a:pPr marL="0" indent="0" algn="ctr">
              <a:lnSpc>
                <a:spcPct val="110000"/>
              </a:lnSpc>
              <a:spcBef>
                <a:spcPts val="0"/>
              </a:spcBef>
              <a:buNone/>
            </a:pPr>
            <a:r>
              <a:rPr lang="en-US" i="1" dirty="0"/>
              <a:t>Steering Committee Review Meeting January 26, 2021</a:t>
            </a:r>
          </a:p>
          <a:p>
            <a:pPr marL="0" indent="0" algn="ctr">
              <a:lnSpc>
                <a:spcPct val="110000"/>
              </a:lnSpc>
              <a:spcBef>
                <a:spcPts val="0"/>
              </a:spcBef>
              <a:buNone/>
            </a:pPr>
            <a:endParaRPr lang="en-US" i="1" dirty="0"/>
          </a:p>
          <a:p>
            <a:pPr marL="0" indent="0" algn="ctr">
              <a:lnSpc>
                <a:spcPct val="110000"/>
              </a:lnSpc>
              <a:spcBef>
                <a:spcPts val="0"/>
              </a:spcBef>
              <a:buNone/>
            </a:pPr>
            <a:r>
              <a:rPr lang="en-US" b="1" i="1" dirty="0">
                <a:solidFill>
                  <a:srgbClr val="FF0000"/>
                </a:solidFill>
              </a:rPr>
              <a:t>March 30, 2021</a:t>
            </a:r>
          </a:p>
          <a:p>
            <a:pPr marL="0" indent="0" algn="ctr">
              <a:lnSpc>
                <a:spcPct val="110000"/>
              </a:lnSpc>
              <a:spcBef>
                <a:spcPts val="0"/>
              </a:spcBef>
              <a:buNone/>
            </a:pPr>
            <a:r>
              <a:rPr lang="en-US" i="1" dirty="0"/>
              <a:t>Steering Committee Review Meeting</a:t>
            </a:r>
          </a:p>
          <a:p>
            <a:pPr marL="0" indent="0" algn="ctr">
              <a:lnSpc>
                <a:spcPct val="110000"/>
              </a:lnSpc>
              <a:spcBef>
                <a:spcPts val="0"/>
              </a:spcBef>
              <a:buNone/>
            </a:pPr>
            <a:r>
              <a:rPr lang="en-US" i="1" dirty="0"/>
              <a:t>April 27, 2021</a:t>
            </a:r>
          </a:p>
        </p:txBody>
      </p:sp>
      <p:sp>
        <p:nvSpPr>
          <p:cNvPr id="5" name="TextBox 4">
            <a:extLst>
              <a:ext uri="{FF2B5EF4-FFF2-40B4-BE49-F238E27FC236}">
                <a16:creationId xmlns:a16="http://schemas.microsoft.com/office/drawing/2014/main" id="{53A595A4-7265-1445-88E7-D172158A7C0D}"/>
              </a:ext>
            </a:extLst>
          </p:cNvPr>
          <p:cNvSpPr txBox="1"/>
          <p:nvPr/>
        </p:nvSpPr>
        <p:spPr>
          <a:xfrm>
            <a:off x="122224" y="5715298"/>
            <a:ext cx="11795152" cy="461665"/>
          </a:xfrm>
          <a:prstGeom prst="rect">
            <a:avLst/>
          </a:prstGeom>
          <a:noFill/>
        </p:spPr>
        <p:txBody>
          <a:bodyPr wrap="none" rtlCol="0">
            <a:spAutoFit/>
          </a:bodyPr>
          <a:lstStyle/>
          <a:p>
            <a:r>
              <a:rPr lang="en-US" sz="2400" dirty="0"/>
              <a:t>Guidelines for set-aside funds: </a:t>
            </a:r>
            <a:r>
              <a:rPr lang="en-US" sz="2400" dirty="0">
                <a:hlinkClick r:id="rId2"/>
              </a:rPr>
              <a:t>https://ncihub.org/groups/itcr/information_for_itcr_grantees</a:t>
            </a:r>
            <a:r>
              <a:rPr lang="en-US" sz="2400" dirty="0"/>
              <a:t> </a:t>
            </a:r>
          </a:p>
        </p:txBody>
      </p:sp>
      <p:sp>
        <p:nvSpPr>
          <p:cNvPr id="6" name="Content Placeholder 2">
            <a:extLst>
              <a:ext uri="{FF2B5EF4-FFF2-40B4-BE49-F238E27FC236}">
                <a16:creationId xmlns:a16="http://schemas.microsoft.com/office/drawing/2014/main" id="{B9DB9EDA-FB23-704A-AF77-F78BCEAAC3A6}"/>
              </a:ext>
            </a:extLst>
          </p:cNvPr>
          <p:cNvSpPr txBox="1">
            <a:spLocks/>
          </p:cNvSpPr>
          <p:nvPr/>
        </p:nvSpPr>
        <p:spPr>
          <a:xfrm>
            <a:off x="6172200" y="1815395"/>
            <a:ext cx="5181600" cy="3436961"/>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u="sng" dirty="0"/>
              <a:t>Steering Committee</a:t>
            </a:r>
          </a:p>
          <a:p>
            <a:pPr marL="0" indent="0">
              <a:buNone/>
            </a:pPr>
            <a:r>
              <a:rPr lang="en-US" dirty="0"/>
              <a:t>Spyros </a:t>
            </a:r>
            <a:r>
              <a:rPr lang="en-US" dirty="0" err="1"/>
              <a:t>Bakas</a:t>
            </a:r>
            <a:endParaRPr lang="en-US" dirty="0"/>
          </a:p>
          <a:p>
            <a:pPr marL="0" indent="0">
              <a:buNone/>
            </a:pPr>
            <a:r>
              <a:rPr lang="en-US" dirty="0"/>
              <a:t>Melissa Cline</a:t>
            </a:r>
          </a:p>
          <a:p>
            <a:pPr marL="0" indent="0">
              <a:buNone/>
            </a:pPr>
            <a:r>
              <a:rPr lang="en-US" dirty="0"/>
              <a:t>Jayashree </a:t>
            </a:r>
            <a:r>
              <a:rPr lang="en-US" dirty="0" err="1"/>
              <a:t>Kalpathy</a:t>
            </a:r>
            <a:r>
              <a:rPr lang="en-US" dirty="0"/>
              <a:t>-Cramer</a:t>
            </a:r>
          </a:p>
          <a:p>
            <a:pPr marL="0" indent="0">
              <a:buFont typeface="Arial" panose="020B0604020202020204" pitchFamily="34" charset="0"/>
              <a:buNone/>
            </a:pPr>
            <a:r>
              <a:rPr lang="en-US" dirty="0" err="1"/>
              <a:t>Juli</a:t>
            </a:r>
            <a:r>
              <a:rPr lang="en-US" dirty="0"/>
              <a:t> Klemm</a:t>
            </a:r>
          </a:p>
          <a:p>
            <a:pPr marL="0" indent="0">
              <a:buNone/>
            </a:pPr>
            <a:r>
              <a:rPr lang="en-US" dirty="0"/>
              <a:t>Jill </a:t>
            </a:r>
            <a:r>
              <a:rPr lang="en-US" dirty="0" err="1"/>
              <a:t>Mesirov</a:t>
            </a:r>
            <a:endParaRPr lang="en-US" dirty="0"/>
          </a:p>
          <a:p>
            <a:pPr marL="0" indent="0">
              <a:buFont typeface="Arial" panose="020B0604020202020204" pitchFamily="34" charset="0"/>
              <a:buNone/>
            </a:pPr>
            <a:r>
              <a:rPr lang="en-US" dirty="0"/>
              <a:t>Chris Sander</a:t>
            </a:r>
          </a:p>
          <a:p>
            <a:pPr marL="0" indent="0">
              <a:buFont typeface="Arial" panose="020B0604020202020204" pitchFamily="34" charset="0"/>
              <a:buNone/>
            </a:pPr>
            <a:r>
              <a:rPr lang="en-US" dirty="0"/>
              <a:t>Hua Xu</a:t>
            </a:r>
          </a:p>
        </p:txBody>
      </p:sp>
    </p:spTree>
    <p:extLst>
      <p:ext uri="{BB962C8B-B14F-4D97-AF65-F5344CB8AC3E}">
        <p14:creationId xmlns:p14="http://schemas.microsoft.com/office/powerpoint/2010/main" val="1354980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BC715-8666-D643-A09D-2E1F46AF31DE}"/>
              </a:ext>
            </a:extLst>
          </p:cNvPr>
          <p:cNvSpPr>
            <a:spLocks noGrp="1"/>
          </p:cNvSpPr>
          <p:nvPr>
            <p:ph type="title"/>
          </p:nvPr>
        </p:nvSpPr>
        <p:spPr>
          <a:xfrm>
            <a:off x="348340" y="-53589"/>
            <a:ext cx="10515600" cy="1325563"/>
          </a:xfrm>
        </p:spPr>
        <p:txBody>
          <a:bodyPr/>
          <a:lstStyle/>
          <a:p>
            <a:r>
              <a:rPr lang="en-US" dirty="0"/>
              <a:t>ITCR RFAs have been re-issued</a:t>
            </a:r>
          </a:p>
        </p:txBody>
      </p:sp>
      <p:graphicFrame>
        <p:nvGraphicFramePr>
          <p:cNvPr id="4" name="Table 4">
            <a:extLst>
              <a:ext uri="{FF2B5EF4-FFF2-40B4-BE49-F238E27FC236}">
                <a16:creationId xmlns:a16="http://schemas.microsoft.com/office/drawing/2014/main" id="{8C81B307-604B-2C43-B659-405A623AEF9E}"/>
              </a:ext>
            </a:extLst>
          </p:cNvPr>
          <p:cNvGraphicFramePr>
            <a:graphicFrameLocks noGrp="1"/>
          </p:cNvGraphicFramePr>
          <p:nvPr>
            <p:ph idx="1"/>
            <p:extLst>
              <p:ext uri="{D42A27DB-BD31-4B8C-83A1-F6EECF244321}">
                <p14:modId xmlns:p14="http://schemas.microsoft.com/office/powerpoint/2010/main" val="3665449766"/>
              </p:ext>
            </p:extLst>
          </p:nvPr>
        </p:nvGraphicFramePr>
        <p:xfrm>
          <a:off x="348340" y="1003757"/>
          <a:ext cx="11244946" cy="4850485"/>
        </p:xfrm>
        <a:graphic>
          <a:graphicData uri="http://schemas.openxmlformats.org/drawingml/2006/table">
            <a:tbl>
              <a:tblPr firstRow="1" bandRow="1">
                <a:tableStyleId>{5C22544A-7EE6-4342-B048-85BDC9FD1C3A}</a:tableStyleId>
              </a:tblPr>
              <a:tblGrid>
                <a:gridCol w="1978924">
                  <a:extLst>
                    <a:ext uri="{9D8B030D-6E8A-4147-A177-3AD203B41FA5}">
                      <a16:colId xmlns:a16="http://schemas.microsoft.com/office/drawing/2014/main" val="3565993912"/>
                    </a:ext>
                  </a:extLst>
                </a:gridCol>
                <a:gridCol w="6891315">
                  <a:extLst>
                    <a:ext uri="{9D8B030D-6E8A-4147-A177-3AD203B41FA5}">
                      <a16:colId xmlns:a16="http://schemas.microsoft.com/office/drawing/2014/main" val="2512620767"/>
                    </a:ext>
                  </a:extLst>
                </a:gridCol>
                <a:gridCol w="2374707">
                  <a:extLst>
                    <a:ext uri="{9D8B030D-6E8A-4147-A177-3AD203B41FA5}">
                      <a16:colId xmlns:a16="http://schemas.microsoft.com/office/drawing/2014/main" val="1309915153"/>
                    </a:ext>
                  </a:extLst>
                </a:gridCol>
              </a:tblGrid>
              <a:tr h="366368">
                <a:tc>
                  <a:txBody>
                    <a:bodyPr/>
                    <a:lstStyle/>
                    <a:p>
                      <a:r>
                        <a:rPr lang="en-US" dirty="0"/>
                        <a:t>RFA</a:t>
                      </a:r>
                    </a:p>
                  </a:txBody>
                  <a:tcPr/>
                </a:tc>
                <a:tc>
                  <a:txBody>
                    <a:bodyPr/>
                    <a:lstStyle/>
                    <a:p>
                      <a:r>
                        <a:rPr lang="en-US" dirty="0"/>
                        <a:t>Name</a:t>
                      </a:r>
                    </a:p>
                  </a:txBody>
                  <a:tcPr/>
                </a:tc>
                <a:tc>
                  <a:txBody>
                    <a:bodyPr/>
                    <a:lstStyle/>
                    <a:p>
                      <a:r>
                        <a:rPr lang="en-US" dirty="0"/>
                        <a:t>Receipt dates</a:t>
                      </a:r>
                    </a:p>
                  </a:txBody>
                  <a:tcPr/>
                </a:tc>
                <a:extLst>
                  <a:ext uri="{0D108BD9-81ED-4DB2-BD59-A6C34878D82A}">
                    <a16:rowId xmlns:a16="http://schemas.microsoft.com/office/drawing/2014/main" val="1605349426"/>
                  </a:ext>
                </a:extLst>
              </a:tr>
              <a:tr h="632360">
                <a:tc>
                  <a:txBody>
                    <a:bodyPr/>
                    <a:lstStyle/>
                    <a:p>
                      <a:r>
                        <a:rPr lang="en-US" dirty="0"/>
                        <a:t>RFA-CA-21-013</a:t>
                      </a:r>
                    </a:p>
                  </a:txBody>
                  <a:tcPr/>
                </a:tc>
                <a:tc>
                  <a:txBody>
                    <a:bodyPr/>
                    <a:lstStyle/>
                    <a:p>
                      <a:r>
                        <a:rPr lang="en-US" sz="1800" b="0" i="0" u="none" strike="noStrike" kern="1200" dirty="0">
                          <a:solidFill>
                            <a:schemeClr val="dk1"/>
                          </a:solidFill>
                          <a:effectLst/>
                          <a:latin typeface="+mn-lt"/>
                          <a:ea typeface="+mn-ea"/>
                          <a:cs typeface="+mn-cs"/>
                        </a:rPr>
                        <a:t>R21: Development of Innovative Informatics Methods and Algorithms for Cancer Research and Management</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2217171955"/>
                  </a:ext>
                </a:extLst>
              </a:tr>
              <a:tr h="632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RFA-CA-21-014</a:t>
                      </a:r>
                    </a:p>
                  </a:txBody>
                  <a:tcPr/>
                </a:tc>
                <a:tc>
                  <a:txBody>
                    <a:bodyPr/>
                    <a:lstStyle/>
                    <a:p>
                      <a:r>
                        <a:rPr lang="en-US" sz="1800" b="0" i="0" u="none" strike="noStrike" kern="1200" dirty="0">
                          <a:solidFill>
                            <a:schemeClr val="dk1"/>
                          </a:solidFill>
                          <a:effectLst/>
                          <a:latin typeface="+mn-lt"/>
                          <a:ea typeface="+mn-ea"/>
                          <a:cs typeface="+mn-cs"/>
                        </a:rPr>
                        <a:t>U01: Early-Stage Development of Informatics Technologies for Cancer Research and Management</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2590522774"/>
                  </a:ext>
                </a:extLst>
              </a:tr>
              <a:tr h="632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RFA-CA-21-015</a:t>
                      </a:r>
                    </a:p>
                  </a:txBody>
                  <a:tcPr/>
                </a:tc>
                <a:tc>
                  <a:txBody>
                    <a:bodyPr/>
                    <a:lstStyle/>
                    <a:p>
                      <a:r>
                        <a:rPr lang="en-US" sz="1800" b="0" i="0" u="none" strike="noStrike" kern="1200" dirty="0">
                          <a:solidFill>
                            <a:schemeClr val="dk1"/>
                          </a:solidFill>
                          <a:effectLst/>
                          <a:latin typeface="+mn-lt"/>
                          <a:ea typeface="+mn-ea"/>
                          <a:cs typeface="+mn-cs"/>
                        </a:rPr>
                        <a:t>U24: Advanced Development of Informatics Technologies for Cancer Research and Management</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2074849298"/>
                  </a:ext>
                </a:extLst>
              </a:tr>
              <a:tr h="632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RFA-CA-21-016</a:t>
                      </a:r>
                    </a:p>
                  </a:txBody>
                  <a:tcPr/>
                </a:tc>
                <a:tc>
                  <a:txBody>
                    <a:bodyPr/>
                    <a:lstStyle/>
                    <a:p>
                      <a:r>
                        <a:rPr lang="en-US" sz="1800" b="0" i="0" u="none" strike="noStrike" kern="1200" dirty="0">
                          <a:solidFill>
                            <a:schemeClr val="dk1"/>
                          </a:solidFill>
                          <a:effectLst/>
                          <a:latin typeface="+mn-lt"/>
                          <a:ea typeface="+mn-ea"/>
                          <a:cs typeface="+mn-cs"/>
                        </a:rPr>
                        <a:t>U24: Sustained Support for Informatics Technologies for Cancer Research and Management</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2899941119"/>
                  </a:ext>
                </a:extLst>
              </a:tr>
              <a:tr h="632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RFA-CA-21-017</a:t>
                      </a:r>
                    </a:p>
                  </a:txBody>
                  <a:tcPr/>
                </a:tc>
                <a:tc>
                  <a:txBody>
                    <a:bodyPr/>
                    <a:lstStyle/>
                    <a:p>
                      <a:r>
                        <a:rPr lang="en-US" sz="1800" b="0" i="0" u="none" strike="noStrike" kern="1200" dirty="0">
                          <a:solidFill>
                            <a:schemeClr val="dk1"/>
                          </a:solidFill>
                          <a:effectLst/>
                          <a:latin typeface="+mn-lt"/>
                          <a:ea typeface="+mn-ea"/>
                          <a:cs typeface="+mn-cs"/>
                        </a:rPr>
                        <a:t>R01: Revision Applications to Support the Application of Informatics Technology for Cancer Research</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828302459"/>
                  </a:ext>
                </a:extLst>
              </a:tr>
              <a:tr h="632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RFA-CA-21-018</a:t>
                      </a:r>
                    </a:p>
                  </a:txBody>
                  <a:tcPr/>
                </a:tc>
                <a:tc>
                  <a:txBody>
                    <a:bodyPr/>
                    <a:lstStyle/>
                    <a:p>
                      <a:r>
                        <a:rPr lang="en-US" sz="1800" b="0" i="0" u="none" strike="noStrike" kern="1200" dirty="0">
                          <a:solidFill>
                            <a:schemeClr val="dk1"/>
                          </a:solidFill>
                          <a:effectLst/>
                          <a:latin typeface="+mn-lt"/>
                          <a:ea typeface="+mn-ea"/>
                          <a:cs typeface="+mn-cs"/>
                        </a:rPr>
                        <a:t>U01: Revision Applications to Support the Application of Informatics Technology for Cancer Research</a:t>
                      </a:r>
                      <a:endParaRPr lang="en-US" dirty="0"/>
                    </a:p>
                  </a:txBody>
                  <a:tcPr/>
                </a:tc>
                <a:tc>
                  <a:txBody>
                    <a:bodyPr/>
                    <a:lstStyle/>
                    <a:p>
                      <a:r>
                        <a:rPr lang="en-US" sz="1800" b="0" i="0" u="none" strike="noStrike" kern="1200" dirty="0">
                          <a:solidFill>
                            <a:schemeClr val="dk1"/>
                          </a:solidFill>
                          <a:effectLst/>
                          <a:latin typeface="+mn-lt"/>
                          <a:ea typeface="+mn-ea"/>
                          <a:cs typeface="+mn-cs"/>
                        </a:rPr>
                        <a:t>June 8, 2021; November 17, 2021</a:t>
                      </a:r>
                      <a:endParaRPr lang="en-US" dirty="0"/>
                    </a:p>
                  </a:txBody>
                  <a:tcPr/>
                </a:tc>
                <a:extLst>
                  <a:ext uri="{0D108BD9-81ED-4DB2-BD59-A6C34878D82A}">
                    <a16:rowId xmlns:a16="http://schemas.microsoft.com/office/drawing/2014/main" val="3614645149"/>
                  </a:ext>
                </a:extLst>
              </a:tr>
              <a:tr h="6436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RFA-CA-21-019</a:t>
                      </a:r>
                    </a:p>
                  </a:txBody>
                  <a:tcPr/>
                </a:tc>
                <a:tc>
                  <a:txBody>
                    <a:bodyPr/>
                    <a:lstStyle/>
                    <a:p>
                      <a:r>
                        <a:rPr lang="en-US" sz="1800" b="0" i="0" u="none" strike="noStrike" kern="1200" dirty="0">
                          <a:solidFill>
                            <a:schemeClr val="dk1"/>
                          </a:solidFill>
                          <a:effectLst/>
                          <a:latin typeface="+mn-lt"/>
                          <a:ea typeface="+mn-ea"/>
                          <a:cs typeface="+mn-cs"/>
                        </a:rPr>
                        <a:t>U24: Revision Applications to Support the Application of Informatics Technology for Cancer Research</a:t>
                      </a:r>
                      <a:endParaRPr lang="en-US" dirty="0"/>
                    </a:p>
                  </a:txBody>
                  <a:tcPr/>
                </a:tc>
                <a:tc>
                  <a:txBody>
                    <a:bodyPr/>
                    <a:lstStyle/>
                    <a:p>
                      <a:r>
                        <a:rPr lang="en-US" sz="1800" b="0" i="0" u="none" strike="noStrike" kern="1200" dirty="0">
                          <a:solidFill>
                            <a:schemeClr val="dk1"/>
                          </a:solidFill>
                          <a:effectLst/>
                          <a:latin typeface="+mn-lt"/>
                          <a:ea typeface="+mn-ea"/>
                          <a:cs typeface="+mn-cs"/>
                        </a:rPr>
                        <a:t>June 9, 2021; November 18, 2021</a:t>
                      </a:r>
                      <a:endParaRPr lang="en-US" dirty="0"/>
                    </a:p>
                  </a:txBody>
                  <a:tcPr/>
                </a:tc>
                <a:extLst>
                  <a:ext uri="{0D108BD9-81ED-4DB2-BD59-A6C34878D82A}">
                    <a16:rowId xmlns:a16="http://schemas.microsoft.com/office/drawing/2014/main" val="4154973250"/>
                  </a:ext>
                </a:extLst>
              </a:tr>
            </a:tbl>
          </a:graphicData>
        </a:graphic>
      </p:graphicFrame>
      <p:sp>
        <p:nvSpPr>
          <p:cNvPr id="5" name="TextBox 4">
            <a:extLst>
              <a:ext uri="{FF2B5EF4-FFF2-40B4-BE49-F238E27FC236}">
                <a16:creationId xmlns:a16="http://schemas.microsoft.com/office/drawing/2014/main" id="{8B578E46-EE28-054D-9798-E16F88FE9404}"/>
              </a:ext>
            </a:extLst>
          </p:cNvPr>
          <p:cNvSpPr txBox="1"/>
          <p:nvPr/>
        </p:nvSpPr>
        <p:spPr>
          <a:xfrm>
            <a:off x="147885" y="5945705"/>
            <a:ext cx="11645855" cy="646331"/>
          </a:xfrm>
          <a:prstGeom prst="rect">
            <a:avLst/>
          </a:prstGeom>
          <a:noFill/>
        </p:spPr>
        <p:txBody>
          <a:bodyPr wrap="square" rtlCol="0">
            <a:spAutoFit/>
          </a:bodyPr>
          <a:lstStyle/>
          <a:p>
            <a:pPr algn="ctr"/>
            <a:r>
              <a:rPr lang="en-US" dirty="0">
                <a:solidFill>
                  <a:srgbClr val="FF0000"/>
                </a:solidFill>
              </a:rPr>
              <a:t>“URLs of publicly available websites may be cited for the purpose of referencing the existing software or code that is the subject of the proposed research, or for the purpose of demonstrating dissemination and outreach activities.”</a:t>
            </a:r>
          </a:p>
        </p:txBody>
      </p:sp>
    </p:spTree>
    <p:extLst>
      <p:ext uri="{BB962C8B-B14F-4D97-AF65-F5344CB8AC3E}">
        <p14:creationId xmlns:p14="http://schemas.microsoft.com/office/powerpoint/2010/main" val="1469831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2382</TotalTime>
  <Words>338</Words>
  <Application>Microsoft Macintosh PowerPoint</Application>
  <PresentationFormat>Widescreen</PresentationFormat>
  <Paragraphs>50</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ITCR Monthly Teleconference </vt:lpstr>
      <vt:lpstr>Upcoming receipt date for set-side proposals</vt:lpstr>
      <vt:lpstr>ITCR RFAs have been re-issued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ITCR Monthly Teleconference </dc:title>
  <dc:creator>Klemm, Juli (NIH/NCI) [E]</dc:creator>
  <cp:lastModifiedBy>Klemm, Juli (NIH/NCI) [E]</cp:lastModifiedBy>
  <cp:revision>38</cp:revision>
  <dcterms:created xsi:type="dcterms:W3CDTF">2020-05-01T00:44:34Z</dcterms:created>
  <dcterms:modified xsi:type="dcterms:W3CDTF">2020-12-04T18:31:03Z</dcterms:modified>
</cp:coreProperties>
</file>