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815" r:id="rId2"/>
    <p:sldMasterId id="2147483839" r:id="rId3"/>
  </p:sldMasterIdLst>
  <p:notesMasterIdLst>
    <p:notesMasterId r:id="rId21"/>
  </p:notesMasterIdLst>
  <p:handoutMasterIdLst>
    <p:handoutMasterId r:id="rId22"/>
  </p:handoutMasterIdLst>
  <p:sldIdLst>
    <p:sldId id="305" r:id="rId4"/>
    <p:sldId id="4560" r:id="rId5"/>
    <p:sldId id="4537" r:id="rId6"/>
    <p:sldId id="3481" r:id="rId7"/>
    <p:sldId id="4702" r:id="rId8"/>
    <p:sldId id="4552" r:id="rId9"/>
    <p:sldId id="4548" r:id="rId10"/>
    <p:sldId id="4547" r:id="rId11"/>
    <p:sldId id="4549" r:id="rId12"/>
    <p:sldId id="306" r:id="rId13"/>
    <p:sldId id="4640" r:id="rId14"/>
    <p:sldId id="4703" r:id="rId15"/>
    <p:sldId id="4706" r:id="rId16"/>
    <p:sldId id="4704" r:id="rId17"/>
    <p:sldId id="4705" r:id="rId18"/>
    <p:sldId id="311" r:id="rId19"/>
    <p:sldId id="304" r:id="rId2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DA5"/>
    <a:srgbClr val="2A67A5"/>
    <a:srgbClr val="000000"/>
    <a:srgbClr val="7F7F7F"/>
    <a:srgbClr val="6C6C6C"/>
    <a:srgbClr val="E8E8E8"/>
    <a:srgbClr val="F2F2F2"/>
    <a:srgbClr val="4C4C4C"/>
    <a:srgbClr val="565656"/>
    <a:srgbClr val="2A71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5" autoAdjust="0"/>
    <p:restoredTop sz="88919" autoAdjust="0"/>
  </p:normalViewPr>
  <p:slideViewPr>
    <p:cSldViewPr snapToGrid="0" snapToObjects="1">
      <p:cViewPr varScale="1">
        <p:scale>
          <a:sx n="79" d="100"/>
          <a:sy n="79" d="100"/>
        </p:scale>
        <p:origin x="912" y="4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AE2A0-926A-4CE7-81CE-C6701D88944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6CEBF44-F989-4ABD-8BA5-D0622EE96744}">
      <dgm:prSet custT="1"/>
      <dgm:spPr/>
      <dgm:t>
        <a:bodyPr/>
        <a:lstStyle/>
        <a:p>
          <a:pPr>
            <a:lnSpc>
              <a:spcPct val="100000"/>
            </a:lnSpc>
          </a:pPr>
          <a:r>
            <a:rPr lang="en-US" sz="1800" dirty="0">
              <a:solidFill>
                <a:schemeClr val="tx1">
                  <a:lumMod val="50000"/>
                </a:schemeClr>
              </a:solidFill>
            </a:rPr>
            <a:t>Types of Data for Collection and Aggregation</a:t>
          </a:r>
        </a:p>
      </dgm:t>
    </dgm:pt>
    <dgm:pt modelId="{235007AE-E455-434D-A39B-0B288939D67A}" type="parTrans" cxnId="{2E592E25-A760-44E8-A690-9C1D8621BB77}">
      <dgm:prSet/>
      <dgm:spPr/>
      <dgm:t>
        <a:bodyPr/>
        <a:lstStyle/>
        <a:p>
          <a:endParaRPr lang="en-US" sz="2000">
            <a:solidFill>
              <a:schemeClr val="tx1">
                <a:lumMod val="50000"/>
              </a:schemeClr>
            </a:solidFill>
          </a:endParaRPr>
        </a:p>
      </dgm:t>
    </dgm:pt>
    <dgm:pt modelId="{9E0342C8-6866-4223-9553-7B6A87496F8A}" type="sibTrans" cxnId="{2E592E25-A760-44E8-A690-9C1D8621BB77}">
      <dgm:prSet/>
      <dgm:spPr/>
      <dgm:t>
        <a:bodyPr/>
        <a:lstStyle/>
        <a:p>
          <a:endParaRPr lang="en-US" sz="2000">
            <a:solidFill>
              <a:schemeClr val="tx1">
                <a:lumMod val="50000"/>
              </a:schemeClr>
            </a:solidFill>
          </a:endParaRPr>
        </a:p>
      </dgm:t>
    </dgm:pt>
    <dgm:pt modelId="{742B1B94-76D4-4DC9-A2F5-54F3645B4B13}">
      <dgm:prSet custT="1"/>
      <dgm:spPr/>
      <dgm:t>
        <a:bodyPr/>
        <a:lstStyle/>
        <a:p>
          <a:pPr>
            <a:lnSpc>
              <a:spcPct val="100000"/>
            </a:lnSpc>
          </a:pPr>
          <a:r>
            <a:rPr lang="en-US" sz="1600" dirty="0">
              <a:solidFill>
                <a:schemeClr val="tx1">
                  <a:lumMod val="50000"/>
                </a:schemeClr>
              </a:solidFill>
            </a:rPr>
            <a:t>Landscape of Pediatric/AYA Cancer Research Data &amp; Needs Analysis</a:t>
          </a:r>
        </a:p>
      </dgm:t>
    </dgm:pt>
    <dgm:pt modelId="{9E7CDDCE-CD77-4446-9CE9-88B8025342A1}" type="parTrans" cxnId="{D93FA0DB-3EBB-48DA-9779-9FE83E25B5CF}">
      <dgm:prSet/>
      <dgm:spPr/>
      <dgm:t>
        <a:bodyPr/>
        <a:lstStyle/>
        <a:p>
          <a:endParaRPr lang="en-US" sz="2000">
            <a:solidFill>
              <a:schemeClr val="tx1">
                <a:lumMod val="50000"/>
              </a:schemeClr>
            </a:solidFill>
          </a:endParaRPr>
        </a:p>
      </dgm:t>
    </dgm:pt>
    <dgm:pt modelId="{C1556400-B728-4B3E-937E-9255CB844240}" type="sibTrans" cxnId="{D93FA0DB-3EBB-48DA-9779-9FE83E25B5CF}">
      <dgm:prSet/>
      <dgm:spPr/>
      <dgm:t>
        <a:bodyPr/>
        <a:lstStyle/>
        <a:p>
          <a:endParaRPr lang="en-US" sz="2000">
            <a:solidFill>
              <a:schemeClr val="tx1">
                <a:lumMod val="50000"/>
              </a:schemeClr>
            </a:solidFill>
          </a:endParaRPr>
        </a:p>
      </dgm:t>
    </dgm:pt>
    <dgm:pt modelId="{4B7D8AFC-7382-403D-899B-F2649545A064}">
      <dgm:prSet custT="1"/>
      <dgm:spPr/>
      <dgm:t>
        <a:bodyPr/>
        <a:lstStyle/>
        <a:p>
          <a:pPr>
            <a:lnSpc>
              <a:spcPct val="100000"/>
            </a:lnSpc>
          </a:pPr>
          <a:r>
            <a:rPr lang="en-US" sz="1800" dirty="0">
              <a:solidFill>
                <a:schemeClr val="tx1">
                  <a:lumMod val="50000"/>
                </a:schemeClr>
              </a:solidFill>
            </a:rPr>
            <a:t>Potential Barriers to Progress</a:t>
          </a:r>
        </a:p>
      </dgm:t>
    </dgm:pt>
    <dgm:pt modelId="{E06DF232-5828-482E-A2B4-589C7395436B}" type="parTrans" cxnId="{13DE38FC-5E18-4BF6-9E7E-076724C8F051}">
      <dgm:prSet/>
      <dgm:spPr/>
      <dgm:t>
        <a:bodyPr/>
        <a:lstStyle/>
        <a:p>
          <a:endParaRPr lang="en-US" sz="2000">
            <a:solidFill>
              <a:schemeClr val="tx1">
                <a:lumMod val="50000"/>
              </a:schemeClr>
            </a:solidFill>
          </a:endParaRPr>
        </a:p>
      </dgm:t>
    </dgm:pt>
    <dgm:pt modelId="{D7C8B667-8EF7-4B2C-86F7-4F11818C6177}" type="sibTrans" cxnId="{13DE38FC-5E18-4BF6-9E7E-076724C8F051}">
      <dgm:prSet/>
      <dgm:spPr/>
      <dgm:t>
        <a:bodyPr/>
        <a:lstStyle/>
        <a:p>
          <a:endParaRPr lang="en-US" sz="2000">
            <a:solidFill>
              <a:schemeClr val="tx1">
                <a:lumMod val="50000"/>
              </a:schemeClr>
            </a:solidFill>
          </a:endParaRPr>
        </a:p>
      </dgm:t>
    </dgm:pt>
    <dgm:pt modelId="{CF6ABBF9-52E6-45A6-9D34-071EAC76C80E}">
      <dgm:prSet custT="1"/>
      <dgm:spPr/>
      <dgm:t>
        <a:bodyPr/>
        <a:lstStyle/>
        <a:p>
          <a:pPr>
            <a:lnSpc>
              <a:spcPct val="100000"/>
            </a:lnSpc>
          </a:pPr>
          <a:r>
            <a:rPr lang="en-US" sz="1800" dirty="0">
              <a:solidFill>
                <a:schemeClr val="tx1">
                  <a:lumMod val="50000"/>
                </a:schemeClr>
              </a:solidFill>
            </a:rPr>
            <a:t>Generating New Data</a:t>
          </a:r>
        </a:p>
      </dgm:t>
    </dgm:pt>
    <dgm:pt modelId="{EBBCFBED-BD07-429D-8B4A-F86D82F1D8E5}" type="parTrans" cxnId="{C34DCA74-B7EE-40A7-B1CA-FE268B06FDDE}">
      <dgm:prSet/>
      <dgm:spPr/>
      <dgm:t>
        <a:bodyPr/>
        <a:lstStyle/>
        <a:p>
          <a:endParaRPr lang="en-US" sz="2000">
            <a:solidFill>
              <a:schemeClr val="tx1">
                <a:lumMod val="50000"/>
              </a:schemeClr>
            </a:solidFill>
          </a:endParaRPr>
        </a:p>
      </dgm:t>
    </dgm:pt>
    <dgm:pt modelId="{9E576575-5C32-4DA8-BE33-E3873F6140EC}" type="sibTrans" cxnId="{C34DCA74-B7EE-40A7-B1CA-FE268B06FDDE}">
      <dgm:prSet/>
      <dgm:spPr/>
      <dgm:t>
        <a:bodyPr/>
        <a:lstStyle/>
        <a:p>
          <a:endParaRPr lang="en-US" sz="2000">
            <a:solidFill>
              <a:schemeClr val="tx1">
                <a:lumMod val="50000"/>
              </a:schemeClr>
            </a:solidFill>
          </a:endParaRPr>
        </a:p>
      </dgm:t>
    </dgm:pt>
    <dgm:pt modelId="{1A5D17E5-DA96-4EE5-8DC8-5E93C425E901}">
      <dgm:prSet custT="1"/>
      <dgm:spPr/>
      <dgm:t>
        <a:bodyPr/>
        <a:lstStyle/>
        <a:p>
          <a:pPr>
            <a:lnSpc>
              <a:spcPct val="100000"/>
            </a:lnSpc>
          </a:pPr>
          <a:r>
            <a:rPr lang="en-US" sz="1800" dirty="0">
              <a:solidFill>
                <a:schemeClr val="tx1">
                  <a:lumMod val="50000"/>
                </a:schemeClr>
              </a:solidFill>
            </a:rPr>
            <a:t>Distinction Between Research &amp; Clinical Data</a:t>
          </a:r>
        </a:p>
      </dgm:t>
    </dgm:pt>
    <dgm:pt modelId="{C06E15BD-8A3C-49B6-8DD1-15368B4C81DE}" type="parTrans" cxnId="{4B8B1FD6-8294-4081-BD54-633E3F765E7F}">
      <dgm:prSet/>
      <dgm:spPr/>
      <dgm:t>
        <a:bodyPr/>
        <a:lstStyle/>
        <a:p>
          <a:endParaRPr lang="en-US" sz="2000">
            <a:solidFill>
              <a:schemeClr val="tx1">
                <a:lumMod val="50000"/>
              </a:schemeClr>
            </a:solidFill>
          </a:endParaRPr>
        </a:p>
      </dgm:t>
    </dgm:pt>
    <dgm:pt modelId="{2F17DC3E-D22F-44CC-BC4B-4F8C3642661D}" type="sibTrans" cxnId="{4B8B1FD6-8294-4081-BD54-633E3F765E7F}">
      <dgm:prSet/>
      <dgm:spPr/>
      <dgm:t>
        <a:bodyPr/>
        <a:lstStyle/>
        <a:p>
          <a:endParaRPr lang="en-US" sz="2000">
            <a:solidFill>
              <a:schemeClr val="tx1">
                <a:lumMod val="50000"/>
              </a:schemeClr>
            </a:solidFill>
          </a:endParaRPr>
        </a:p>
      </dgm:t>
    </dgm:pt>
    <dgm:pt modelId="{B46DB7C5-5B12-4119-A80A-C8B693B81C70}">
      <dgm:prSet custT="1"/>
      <dgm:spPr/>
      <dgm:t>
        <a:bodyPr/>
        <a:lstStyle/>
        <a:p>
          <a:pPr>
            <a:lnSpc>
              <a:spcPct val="100000"/>
            </a:lnSpc>
          </a:pPr>
          <a:r>
            <a:rPr lang="en-US" sz="1800" dirty="0">
              <a:solidFill>
                <a:schemeClr val="tx1">
                  <a:lumMod val="50000"/>
                </a:schemeClr>
              </a:solidFill>
            </a:rPr>
            <a:t>Engaging Diverse Array of Stakeholders for Input</a:t>
          </a:r>
        </a:p>
      </dgm:t>
    </dgm:pt>
    <dgm:pt modelId="{4F56977A-2A8E-4486-9822-FC057544710A}" type="parTrans" cxnId="{38F1B48B-16AA-45C7-93FB-BB5B00AE4597}">
      <dgm:prSet/>
      <dgm:spPr/>
      <dgm:t>
        <a:bodyPr/>
        <a:lstStyle/>
        <a:p>
          <a:endParaRPr lang="en-US" sz="2000">
            <a:solidFill>
              <a:schemeClr val="tx1">
                <a:lumMod val="50000"/>
              </a:schemeClr>
            </a:solidFill>
          </a:endParaRPr>
        </a:p>
      </dgm:t>
    </dgm:pt>
    <dgm:pt modelId="{5A7AFEA7-6ACD-45FD-A79A-1A9EAE8AC262}" type="sibTrans" cxnId="{38F1B48B-16AA-45C7-93FB-BB5B00AE4597}">
      <dgm:prSet/>
      <dgm:spPr/>
      <dgm:t>
        <a:bodyPr/>
        <a:lstStyle/>
        <a:p>
          <a:endParaRPr lang="en-US" sz="2000">
            <a:solidFill>
              <a:schemeClr val="tx1">
                <a:lumMod val="50000"/>
              </a:schemeClr>
            </a:solidFill>
          </a:endParaRPr>
        </a:p>
      </dgm:t>
    </dgm:pt>
    <dgm:pt modelId="{22B9226C-2AF0-4D81-977E-861544E1868C}">
      <dgm:prSet custT="1"/>
      <dgm:spPr/>
      <dgm:t>
        <a:bodyPr/>
        <a:lstStyle/>
        <a:p>
          <a:pPr>
            <a:lnSpc>
              <a:spcPct val="100000"/>
            </a:lnSpc>
          </a:pPr>
          <a:r>
            <a:rPr lang="en-US" sz="1800" dirty="0">
              <a:solidFill>
                <a:schemeClr val="tx1">
                  <a:lumMod val="50000"/>
                </a:schemeClr>
              </a:solidFill>
            </a:rPr>
            <a:t>Potential Opportunities for Transformative Discoveries</a:t>
          </a:r>
        </a:p>
      </dgm:t>
    </dgm:pt>
    <dgm:pt modelId="{A1E6D391-869E-465A-8257-AC2F63BC1237}" type="parTrans" cxnId="{391407F0-5A06-4D82-BF42-2A6DBB053AA7}">
      <dgm:prSet/>
      <dgm:spPr/>
      <dgm:t>
        <a:bodyPr/>
        <a:lstStyle/>
        <a:p>
          <a:endParaRPr lang="en-US" sz="2000">
            <a:solidFill>
              <a:schemeClr val="tx1">
                <a:lumMod val="50000"/>
              </a:schemeClr>
            </a:solidFill>
          </a:endParaRPr>
        </a:p>
      </dgm:t>
    </dgm:pt>
    <dgm:pt modelId="{56F40230-EE81-4F50-9CF8-284792FED2E5}" type="sibTrans" cxnId="{391407F0-5A06-4D82-BF42-2A6DBB053AA7}">
      <dgm:prSet/>
      <dgm:spPr/>
      <dgm:t>
        <a:bodyPr/>
        <a:lstStyle/>
        <a:p>
          <a:endParaRPr lang="en-US" sz="2000">
            <a:solidFill>
              <a:schemeClr val="tx1">
                <a:lumMod val="50000"/>
              </a:schemeClr>
            </a:solidFill>
          </a:endParaRPr>
        </a:p>
      </dgm:t>
    </dgm:pt>
    <dgm:pt modelId="{F380E91B-F859-455C-B9E4-970969F374C2}" type="pres">
      <dgm:prSet presAssocID="{BCBAE2A0-926A-4CE7-81CE-C6701D88944C}" presName="root" presStyleCnt="0">
        <dgm:presLayoutVars>
          <dgm:dir/>
          <dgm:resizeHandles val="exact"/>
        </dgm:presLayoutVars>
      </dgm:prSet>
      <dgm:spPr/>
    </dgm:pt>
    <dgm:pt modelId="{99D80129-0361-49A9-8B0A-64C163AEF3DE}" type="pres">
      <dgm:prSet presAssocID="{742B1B94-76D4-4DC9-A2F5-54F3645B4B13}" presName="compNode" presStyleCnt="0"/>
      <dgm:spPr/>
    </dgm:pt>
    <dgm:pt modelId="{2DF15F0C-BD54-4138-AAC0-6DAA2202D9AA}" type="pres">
      <dgm:prSet presAssocID="{742B1B94-76D4-4DC9-A2F5-54F3645B4B13}" presName="bgRect" presStyleLbl="bgShp" presStyleIdx="0" presStyleCnt="7"/>
      <dgm:spPr>
        <a:effectLst>
          <a:outerShdw blurRad="50800" dist="38100" dir="5400000" algn="t" rotWithShape="0">
            <a:prstClr val="black">
              <a:alpha val="40000"/>
            </a:prstClr>
          </a:outerShdw>
        </a:effectLst>
      </dgm:spPr>
    </dgm:pt>
    <dgm:pt modelId="{CFDDFF3F-AD8C-4FCE-B89D-ED7CEA974489}" type="pres">
      <dgm:prSet presAssocID="{742B1B94-76D4-4DC9-A2F5-54F3645B4B13}" presName="iconRect" presStyleLbl="node1" presStyleIdx="0" presStyleCnt="7" custScaleX="119747" custScaleY="13819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000" r="-6000"/>
          </a:stretch>
        </a:blipFill>
        <a:ln>
          <a:noFill/>
        </a:ln>
      </dgm:spPr>
      <dgm:extLst>
        <a:ext uri="{E40237B7-FDA0-4F09-8148-C483321AD2D9}">
          <dgm14:cNvPr xmlns:dgm14="http://schemas.microsoft.com/office/drawing/2010/diagram" id="0" name="" descr="Decision chart"/>
        </a:ext>
      </dgm:extLst>
    </dgm:pt>
    <dgm:pt modelId="{EB4E5334-029F-488C-83E6-008EA168225C}" type="pres">
      <dgm:prSet presAssocID="{742B1B94-76D4-4DC9-A2F5-54F3645B4B13}" presName="spaceRect" presStyleCnt="0"/>
      <dgm:spPr/>
    </dgm:pt>
    <dgm:pt modelId="{7FB4AB67-51BF-424F-9DDE-CAE0D028D32F}" type="pres">
      <dgm:prSet presAssocID="{742B1B94-76D4-4DC9-A2F5-54F3645B4B13}" presName="parTx" presStyleLbl="revTx" presStyleIdx="0" presStyleCnt="7" custScaleX="101574">
        <dgm:presLayoutVars>
          <dgm:chMax val="0"/>
          <dgm:chPref val="0"/>
        </dgm:presLayoutVars>
      </dgm:prSet>
      <dgm:spPr/>
    </dgm:pt>
    <dgm:pt modelId="{A90125BE-06F9-4A02-849E-1E1474172A1B}" type="pres">
      <dgm:prSet presAssocID="{C1556400-B728-4B3E-937E-9255CB844240}" presName="sibTrans" presStyleCnt="0"/>
      <dgm:spPr/>
    </dgm:pt>
    <dgm:pt modelId="{0F8CDA58-004A-4CBD-A142-326BA376F983}" type="pres">
      <dgm:prSet presAssocID="{06CEBF44-F989-4ABD-8BA5-D0622EE96744}" presName="compNode" presStyleCnt="0"/>
      <dgm:spPr/>
    </dgm:pt>
    <dgm:pt modelId="{8976AEF2-612A-408B-936F-D310E5DB35A7}" type="pres">
      <dgm:prSet presAssocID="{06CEBF44-F989-4ABD-8BA5-D0622EE96744}" presName="bgRect" presStyleLbl="bgShp" presStyleIdx="1" presStyleCnt="7"/>
      <dgm:spPr>
        <a:effectLst>
          <a:outerShdw blurRad="50800" dist="38100" dir="5400000" algn="t" rotWithShape="0">
            <a:prstClr val="black">
              <a:alpha val="40000"/>
            </a:prstClr>
          </a:outerShdw>
        </a:effectLst>
      </dgm:spPr>
    </dgm:pt>
    <dgm:pt modelId="{18C9D623-37B4-4411-B507-F66816FDE81D}" type="pres">
      <dgm:prSet presAssocID="{06CEBF44-F989-4ABD-8BA5-D0622EE96744}" presName="iconRect" presStyleLbl="node1" presStyleIdx="1" presStyleCnt="7" custScaleX="191181" custScaleY="1775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bric Report Library"/>
        </a:ext>
      </dgm:extLst>
    </dgm:pt>
    <dgm:pt modelId="{8867DB7C-A91D-4E50-8D1E-5F0823B819BB}" type="pres">
      <dgm:prSet presAssocID="{06CEBF44-F989-4ABD-8BA5-D0622EE96744}" presName="spaceRect" presStyleCnt="0"/>
      <dgm:spPr/>
    </dgm:pt>
    <dgm:pt modelId="{AD8A94F0-60B7-4D65-A45D-6AA0DC2E65DC}" type="pres">
      <dgm:prSet presAssocID="{06CEBF44-F989-4ABD-8BA5-D0622EE96744}" presName="parTx" presStyleLbl="revTx" presStyleIdx="1" presStyleCnt="7">
        <dgm:presLayoutVars>
          <dgm:chMax val="0"/>
          <dgm:chPref val="0"/>
        </dgm:presLayoutVars>
      </dgm:prSet>
      <dgm:spPr/>
    </dgm:pt>
    <dgm:pt modelId="{D80D66B8-4718-47E6-A261-88C228101303}" type="pres">
      <dgm:prSet presAssocID="{9E0342C8-6866-4223-9553-7B6A87496F8A}" presName="sibTrans" presStyleCnt="0"/>
      <dgm:spPr/>
    </dgm:pt>
    <dgm:pt modelId="{39DE4054-2B9B-48FE-A3F7-56291D8E71B2}" type="pres">
      <dgm:prSet presAssocID="{4B7D8AFC-7382-403D-899B-F2649545A064}" presName="compNode" presStyleCnt="0"/>
      <dgm:spPr/>
    </dgm:pt>
    <dgm:pt modelId="{D9BB0B4D-827C-48B7-9DF6-D2AA9F3E4E06}" type="pres">
      <dgm:prSet presAssocID="{4B7D8AFC-7382-403D-899B-F2649545A064}" presName="bgRect" presStyleLbl="bgShp" presStyleIdx="2" presStyleCnt="7"/>
      <dgm:spPr>
        <a:effectLst>
          <a:outerShdw blurRad="50800" dist="38100" dir="5400000" algn="t" rotWithShape="0">
            <a:prstClr val="black">
              <a:alpha val="40000"/>
            </a:prstClr>
          </a:outerShdw>
        </a:effectLst>
      </dgm:spPr>
    </dgm:pt>
    <dgm:pt modelId="{08ACA7EE-B974-4D71-B801-0FFBB33EE3D7}" type="pres">
      <dgm:prSet presAssocID="{4B7D8AFC-7382-403D-899B-F2649545A064}" presName="iconRect" presStyleLbl="node1" presStyleIdx="2" presStyleCnt="7" custScaleX="227615" custScaleY="19007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M Customer Insights App"/>
        </a:ext>
      </dgm:extLst>
    </dgm:pt>
    <dgm:pt modelId="{87B84693-2F86-4579-9A56-C01BA67832EA}" type="pres">
      <dgm:prSet presAssocID="{4B7D8AFC-7382-403D-899B-F2649545A064}" presName="spaceRect" presStyleCnt="0"/>
      <dgm:spPr/>
    </dgm:pt>
    <dgm:pt modelId="{88B21B44-1298-4CD7-A386-F79BE732376C}" type="pres">
      <dgm:prSet presAssocID="{4B7D8AFC-7382-403D-899B-F2649545A064}" presName="parTx" presStyleLbl="revTx" presStyleIdx="2" presStyleCnt="7">
        <dgm:presLayoutVars>
          <dgm:chMax val="0"/>
          <dgm:chPref val="0"/>
        </dgm:presLayoutVars>
      </dgm:prSet>
      <dgm:spPr/>
    </dgm:pt>
    <dgm:pt modelId="{1554347F-D330-4586-A5D7-682F9E148F5E}" type="pres">
      <dgm:prSet presAssocID="{D7C8B667-8EF7-4B2C-86F7-4F11818C6177}" presName="sibTrans" presStyleCnt="0"/>
      <dgm:spPr/>
    </dgm:pt>
    <dgm:pt modelId="{B319ACF7-7866-467C-9122-B75FC56C0EAE}" type="pres">
      <dgm:prSet presAssocID="{CF6ABBF9-52E6-45A6-9D34-071EAC76C80E}" presName="compNode" presStyleCnt="0"/>
      <dgm:spPr/>
    </dgm:pt>
    <dgm:pt modelId="{7A732E09-D544-4917-AB29-F671EBE8B788}" type="pres">
      <dgm:prSet presAssocID="{CF6ABBF9-52E6-45A6-9D34-071EAC76C80E}" presName="bgRect" presStyleLbl="bgShp" presStyleIdx="3" presStyleCnt="7"/>
      <dgm:spPr>
        <a:effectLst>
          <a:outerShdw blurRad="50800" dist="38100" dir="5400000" algn="t" rotWithShape="0">
            <a:prstClr val="black">
              <a:alpha val="40000"/>
            </a:prstClr>
          </a:outerShdw>
        </a:effectLst>
      </dgm:spPr>
    </dgm:pt>
    <dgm:pt modelId="{5472A1F6-C791-4012-9B41-C6D955084179}" type="pres">
      <dgm:prSet presAssocID="{CF6ABBF9-52E6-45A6-9D34-071EAC76C80E}" presName="iconRect" presStyleLbl="node1" presStyleIdx="3" presStyleCnt="7" custScaleX="178457" custScaleY="15944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D8ADFD06-920A-49E9-A3BC-20ECA05395CF}" type="pres">
      <dgm:prSet presAssocID="{CF6ABBF9-52E6-45A6-9D34-071EAC76C80E}" presName="spaceRect" presStyleCnt="0"/>
      <dgm:spPr/>
    </dgm:pt>
    <dgm:pt modelId="{0893B93A-71F2-476E-B153-30A75D5F9235}" type="pres">
      <dgm:prSet presAssocID="{CF6ABBF9-52E6-45A6-9D34-071EAC76C80E}" presName="parTx" presStyleLbl="revTx" presStyleIdx="3" presStyleCnt="7">
        <dgm:presLayoutVars>
          <dgm:chMax val="0"/>
          <dgm:chPref val="0"/>
        </dgm:presLayoutVars>
      </dgm:prSet>
      <dgm:spPr/>
    </dgm:pt>
    <dgm:pt modelId="{0A3F5794-4FEE-48D1-BDE1-545DDAECD7E4}" type="pres">
      <dgm:prSet presAssocID="{9E576575-5C32-4DA8-BE33-E3873F6140EC}" presName="sibTrans" presStyleCnt="0"/>
      <dgm:spPr/>
    </dgm:pt>
    <dgm:pt modelId="{451F8AF1-63A3-4F51-BD9D-9CAECFEAB9E5}" type="pres">
      <dgm:prSet presAssocID="{1A5D17E5-DA96-4EE5-8DC8-5E93C425E901}" presName="compNode" presStyleCnt="0"/>
      <dgm:spPr/>
    </dgm:pt>
    <dgm:pt modelId="{61B33719-8B93-4DCE-AEF1-A24AA883018F}" type="pres">
      <dgm:prSet presAssocID="{1A5D17E5-DA96-4EE5-8DC8-5E93C425E901}" presName="bgRect" presStyleLbl="bgShp" presStyleIdx="4" presStyleCnt="7"/>
      <dgm:spPr>
        <a:effectLst>
          <a:outerShdw blurRad="50800" dist="38100" dir="5400000" algn="t" rotWithShape="0">
            <a:prstClr val="black">
              <a:alpha val="40000"/>
            </a:prstClr>
          </a:outerShdw>
        </a:effectLst>
      </dgm:spPr>
    </dgm:pt>
    <dgm:pt modelId="{518B4411-8E62-4B81-B4E6-7535BC6CF6DD}" type="pres">
      <dgm:prSet presAssocID="{1A5D17E5-DA96-4EE5-8DC8-5E93C425E901}" presName="iconRect" presStyleLbl="node1" presStyleIdx="4" presStyleCnt="7" custScaleX="151302" custScaleY="18577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1000" r="-11000"/>
          </a:stretch>
        </a:blipFill>
        <a:ln>
          <a:noFill/>
        </a:ln>
      </dgm:spPr>
      <dgm:extLst>
        <a:ext uri="{E40237B7-FDA0-4F09-8148-C483321AD2D9}">
          <dgm14:cNvPr xmlns:dgm14="http://schemas.microsoft.com/office/drawing/2010/diagram" id="0" name="" descr="Research"/>
        </a:ext>
      </dgm:extLst>
    </dgm:pt>
    <dgm:pt modelId="{3E50856C-4F5A-4E93-BEF3-BE29C727B15A}" type="pres">
      <dgm:prSet presAssocID="{1A5D17E5-DA96-4EE5-8DC8-5E93C425E901}" presName="spaceRect" presStyleCnt="0"/>
      <dgm:spPr/>
    </dgm:pt>
    <dgm:pt modelId="{CA8CC177-F0CF-4A81-92CF-E57A3D5A4190}" type="pres">
      <dgm:prSet presAssocID="{1A5D17E5-DA96-4EE5-8DC8-5E93C425E901}" presName="parTx" presStyleLbl="revTx" presStyleIdx="4" presStyleCnt="7">
        <dgm:presLayoutVars>
          <dgm:chMax val="0"/>
          <dgm:chPref val="0"/>
        </dgm:presLayoutVars>
      </dgm:prSet>
      <dgm:spPr/>
    </dgm:pt>
    <dgm:pt modelId="{46AE38B3-8791-49CE-89E3-DE6BCCF51B89}" type="pres">
      <dgm:prSet presAssocID="{2F17DC3E-D22F-44CC-BC4B-4F8C3642661D}" presName="sibTrans" presStyleCnt="0"/>
      <dgm:spPr/>
    </dgm:pt>
    <dgm:pt modelId="{914DEC4A-764D-4663-932B-1000F8A1D607}" type="pres">
      <dgm:prSet presAssocID="{B46DB7C5-5B12-4119-A80A-C8B693B81C70}" presName="compNode" presStyleCnt="0"/>
      <dgm:spPr/>
    </dgm:pt>
    <dgm:pt modelId="{677EB6A2-C924-423C-BA58-422EC82C8E49}" type="pres">
      <dgm:prSet presAssocID="{B46DB7C5-5B12-4119-A80A-C8B693B81C70}" presName="bgRect" presStyleLbl="bgShp" presStyleIdx="5" presStyleCnt="7"/>
      <dgm:spPr>
        <a:effectLst>
          <a:outerShdw blurRad="50800" dist="38100" dir="5400000" algn="t" rotWithShape="0">
            <a:prstClr val="black">
              <a:alpha val="40000"/>
            </a:prstClr>
          </a:outerShdw>
        </a:effectLst>
      </dgm:spPr>
    </dgm:pt>
    <dgm:pt modelId="{3F59025C-2DE1-4E01-8440-3416A67B3558}" type="pres">
      <dgm:prSet presAssocID="{B46DB7C5-5B12-4119-A80A-C8B693B81C70}" presName="iconRect" presStyleLbl="node1" presStyleIdx="5" presStyleCnt="7" custScaleX="136923" custScaleY="120911"/>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mitments"/>
        </a:ext>
      </dgm:extLst>
    </dgm:pt>
    <dgm:pt modelId="{A179B1F3-5AF2-4D84-B377-45DCA3564089}" type="pres">
      <dgm:prSet presAssocID="{B46DB7C5-5B12-4119-A80A-C8B693B81C70}" presName="spaceRect" presStyleCnt="0"/>
      <dgm:spPr/>
    </dgm:pt>
    <dgm:pt modelId="{D8C67FB9-DD4F-430A-A315-68B78120FC55}" type="pres">
      <dgm:prSet presAssocID="{B46DB7C5-5B12-4119-A80A-C8B693B81C70}" presName="parTx" presStyleLbl="revTx" presStyleIdx="5" presStyleCnt="7">
        <dgm:presLayoutVars>
          <dgm:chMax val="0"/>
          <dgm:chPref val="0"/>
        </dgm:presLayoutVars>
      </dgm:prSet>
      <dgm:spPr/>
    </dgm:pt>
    <dgm:pt modelId="{7F07B163-F18B-4B54-9293-4FFD0D877FC5}" type="pres">
      <dgm:prSet presAssocID="{5A7AFEA7-6ACD-45FD-A79A-1A9EAE8AC262}" presName="sibTrans" presStyleCnt="0"/>
      <dgm:spPr/>
    </dgm:pt>
    <dgm:pt modelId="{671024E8-5244-4011-AF80-8BA586AA88C7}" type="pres">
      <dgm:prSet presAssocID="{22B9226C-2AF0-4D81-977E-861544E1868C}" presName="compNode" presStyleCnt="0"/>
      <dgm:spPr/>
    </dgm:pt>
    <dgm:pt modelId="{A260A7DA-23D7-4EC7-B61A-7B3979574BA0}" type="pres">
      <dgm:prSet presAssocID="{22B9226C-2AF0-4D81-977E-861544E1868C}" presName="bgRect" presStyleLbl="bgShp" presStyleIdx="6" presStyleCnt="7"/>
      <dgm:spPr>
        <a:effectLst>
          <a:outerShdw blurRad="50800" dist="38100" dir="5400000" algn="t" rotWithShape="0">
            <a:prstClr val="black">
              <a:alpha val="40000"/>
            </a:prstClr>
          </a:outerShdw>
        </a:effectLst>
      </dgm:spPr>
    </dgm:pt>
    <dgm:pt modelId="{850B09EA-7E3C-46DB-941F-06DAB2FFC024}" type="pres">
      <dgm:prSet presAssocID="{22B9226C-2AF0-4D81-977E-861544E1868C}" presName="iconRect" presStyleLbl="node1" presStyleIdx="6" presStyleCnt="7" custScaleX="156090" custScaleY="159367" custLinFactNeighborX="10987" custLinFactNeighborY="-414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Atom"/>
        </a:ext>
      </dgm:extLst>
    </dgm:pt>
    <dgm:pt modelId="{3DEE2805-963E-4E53-9D50-95FC8929BA2F}" type="pres">
      <dgm:prSet presAssocID="{22B9226C-2AF0-4D81-977E-861544E1868C}" presName="spaceRect" presStyleCnt="0"/>
      <dgm:spPr/>
    </dgm:pt>
    <dgm:pt modelId="{4684303A-2484-453B-BCB2-3ABA956F7F8D}" type="pres">
      <dgm:prSet presAssocID="{22B9226C-2AF0-4D81-977E-861544E1868C}" presName="parTx" presStyleLbl="revTx" presStyleIdx="6" presStyleCnt="7">
        <dgm:presLayoutVars>
          <dgm:chMax val="0"/>
          <dgm:chPref val="0"/>
        </dgm:presLayoutVars>
      </dgm:prSet>
      <dgm:spPr/>
    </dgm:pt>
  </dgm:ptLst>
  <dgm:cxnLst>
    <dgm:cxn modelId="{EBE6191B-1436-1B46-9506-025712943D10}" type="presOf" srcId="{22B9226C-2AF0-4D81-977E-861544E1868C}" destId="{4684303A-2484-453B-BCB2-3ABA956F7F8D}" srcOrd="0" destOrd="0" presId="urn:microsoft.com/office/officeart/2018/2/layout/IconVerticalSolidList"/>
    <dgm:cxn modelId="{2E592E25-A760-44E8-A690-9C1D8621BB77}" srcId="{BCBAE2A0-926A-4CE7-81CE-C6701D88944C}" destId="{06CEBF44-F989-4ABD-8BA5-D0622EE96744}" srcOrd="1" destOrd="0" parTransId="{235007AE-E455-434D-A39B-0B288939D67A}" sibTransId="{9E0342C8-6866-4223-9553-7B6A87496F8A}"/>
    <dgm:cxn modelId="{7177132B-A0B5-4C4C-BF7D-E7DDBEDF93F5}" type="presOf" srcId="{1A5D17E5-DA96-4EE5-8DC8-5E93C425E901}" destId="{CA8CC177-F0CF-4A81-92CF-E57A3D5A4190}" srcOrd="0" destOrd="0" presId="urn:microsoft.com/office/officeart/2018/2/layout/IconVerticalSolidList"/>
    <dgm:cxn modelId="{92F8812C-9A34-1746-97EB-85D26E76346A}" type="presOf" srcId="{B46DB7C5-5B12-4119-A80A-C8B693B81C70}" destId="{D8C67FB9-DD4F-430A-A315-68B78120FC55}" srcOrd="0" destOrd="0" presId="urn:microsoft.com/office/officeart/2018/2/layout/IconVerticalSolidList"/>
    <dgm:cxn modelId="{C34DCA74-B7EE-40A7-B1CA-FE268B06FDDE}" srcId="{BCBAE2A0-926A-4CE7-81CE-C6701D88944C}" destId="{CF6ABBF9-52E6-45A6-9D34-071EAC76C80E}" srcOrd="3" destOrd="0" parTransId="{EBBCFBED-BD07-429D-8B4A-F86D82F1D8E5}" sibTransId="{9E576575-5C32-4DA8-BE33-E3873F6140EC}"/>
    <dgm:cxn modelId="{00F55D76-0044-4F06-870C-12BACB3CDBEC}" type="presOf" srcId="{BCBAE2A0-926A-4CE7-81CE-C6701D88944C}" destId="{F380E91B-F859-455C-B9E4-970969F374C2}" srcOrd="0" destOrd="0" presId="urn:microsoft.com/office/officeart/2018/2/layout/IconVerticalSolidList"/>
    <dgm:cxn modelId="{38F1B48B-16AA-45C7-93FB-BB5B00AE4597}" srcId="{BCBAE2A0-926A-4CE7-81CE-C6701D88944C}" destId="{B46DB7C5-5B12-4119-A80A-C8B693B81C70}" srcOrd="5" destOrd="0" parTransId="{4F56977A-2A8E-4486-9822-FC057544710A}" sibTransId="{5A7AFEA7-6ACD-45FD-A79A-1A9EAE8AC262}"/>
    <dgm:cxn modelId="{FF1B789B-FA22-544B-9361-1698B02AC343}" type="presOf" srcId="{4B7D8AFC-7382-403D-899B-F2649545A064}" destId="{88B21B44-1298-4CD7-A386-F79BE732376C}" srcOrd="0" destOrd="0" presId="urn:microsoft.com/office/officeart/2018/2/layout/IconVerticalSolidList"/>
    <dgm:cxn modelId="{67B9319C-5CDF-1F4B-84AF-D4BC3BD10B23}" type="presOf" srcId="{06CEBF44-F989-4ABD-8BA5-D0622EE96744}" destId="{AD8A94F0-60B7-4D65-A45D-6AA0DC2E65DC}" srcOrd="0" destOrd="0" presId="urn:microsoft.com/office/officeart/2018/2/layout/IconVerticalSolidList"/>
    <dgm:cxn modelId="{6315D9AD-2D99-D84C-9868-06C9D4E2BA32}" type="presOf" srcId="{CF6ABBF9-52E6-45A6-9D34-071EAC76C80E}" destId="{0893B93A-71F2-476E-B153-30A75D5F9235}" srcOrd="0" destOrd="0" presId="urn:microsoft.com/office/officeart/2018/2/layout/IconVerticalSolidList"/>
    <dgm:cxn modelId="{4B8B1FD6-8294-4081-BD54-633E3F765E7F}" srcId="{BCBAE2A0-926A-4CE7-81CE-C6701D88944C}" destId="{1A5D17E5-DA96-4EE5-8DC8-5E93C425E901}" srcOrd="4" destOrd="0" parTransId="{C06E15BD-8A3C-49B6-8DD1-15368B4C81DE}" sibTransId="{2F17DC3E-D22F-44CC-BC4B-4F8C3642661D}"/>
    <dgm:cxn modelId="{D93FA0DB-3EBB-48DA-9779-9FE83E25B5CF}" srcId="{BCBAE2A0-926A-4CE7-81CE-C6701D88944C}" destId="{742B1B94-76D4-4DC9-A2F5-54F3645B4B13}" srcOrd="0" destOrd="0" parTransId="{9E7CDDCE-CD77-4446-9CE9-88B8025342A1}" sibTransId="{C1556400-B728-4B3E-937E-9255CB844240}"/>
    <dgm:cxn modelId="{391407F0-5A06-4D82-BF42-2A6DBB053AA7}" srcId="{BCBAE2A0-926A-4CE7-81CE-C6701D88944C}" destId="{22B9226C-2AF0-4D81-977E-861544E1868C}" srcOrd="6" destOrd="0" parTransId="{A1E6D391-869E-465A-8257-AC2F63BC1237}" sibTransId="{56F40230-EE81-4F50-9CF8-284792FED2E5}"/>
    <dgm:cxn modelId="{6F4D90FA-688C-EA4E-8F59-95A808405983}" type="presOf" srcId="{742B1B94-76D4-4DC9-A2F5-54F3645B4B13}" destId="{7FB4AB67-51BF-424F-9DDE-CAE0D028D32F}" srcOrd="0" destOrd="0" presId="urn:microsoft.com/office/officeart/2018/2/layout/IconVerticalSolidList"/>
    <dgm:cxn modelId="{13DE38FC-5E18-4BF6-9E7E-076724C8F051}" srcId="{BCBAE2A0-926A-4CE7-81CE-C6701D88944C}" destId="{4B7D8AFC-7382-403D-899B-F2649545A064}" srcOrd="2" destOrd="0" parTransId="{E06DF232-5828-482E-A2B4-589C7395436B}" sibTransId="{D7C8B667-8EF7-4B2C-86F7-4F11818C6177}"/>
    <dgm:cxn modelId="{287E2BE2-537B-7440-8487-3EFA4F6312F0}" type="presParOf" srcId="{F380E91B-F859-455C-B9E4-970969F374C2}" destId="{99D80129-0361-49A9-8B0A-64C163AEF3DE}" srcOrd="0" destOrd="0" presId="urn:microsoft.com/office/officeart/2018/2/layout/IconVerticalSolidList"/>
    <dgm:cxn modelId="{769AFD4B-6912-374A-8BD4-4C07623AAB92}" type="presParOf" srcId="{99D80129-0361-49A9-8B0A-64C163AEF3DE}" destId="{2DF15F0C-BD54-4138-AAC0-6DAA2202D9AA}" srcOrd="0" destOrd="0" presId="urn:microsoft.com/office/officeart/2018/2/layout/IconVerticalSolidList"/>
    <dgm:cxn modelId="{FF7C7FFA-5C06-4B47-B101-5199AA178E02}" type="presParOf" srcId="{99D80129-0361-49A9-8B0A-64C163AEF3DE}" destId="{CFDDFF3F-AD8C-4FCE-B89D-ED7CEA974489}" srcOrd="1" destOrd="0" presId="urn:microsoft.com/office/officeart/2018/2/layout/IconVerticalSolidList"/>
    <dgm:cxn modelId="{3FEAEDB5-7A0A-5E43-AADC-8B994A0E987B}" type="presParOf" srcId="{99D80129-0361-49A9-8B0A-64C163AEF3DE}" destId="{EB4E5334-029F-488C-83E6-008EA168225C}" srcOrd="2" destOrd="0" presId="urn:microsoft.com/office/officeart/2018/2/layout/IconVerticalSolidList"/>
    <dgm:cxn modelId="{C0394EBE-E3B5-7E4E-BAD6-1337590F3EDE}" type="presParOf" srcId="{99D80129-0361-49A9-8B0A-64C163AEF3DE}" destId="{7FB4AB67-51BF-424F-9DDE-CAE0D028D32F}" srcOrd="3" destOrd="0" presId="urn:microsoft.com/office/officeart/2018/2/layout/IconVerticalSolidList"/>
    <dgm:cxn modelId="{5AD7A135-8DC3-DB41-9E46-FB50DE9D73BB}" type="presParOf" srcId="{F380E91B-F859-455C-B9E4-970969F374C2}" destId="{A90125BE-06F9-4A02-849E-1E1474172A1B}" srcOrd="1" destOrd="0" presId="urn:microsoft.com/office/officeart/2018/2/layout/IconVerticalSolidList"/>
    <dgm:cxn modelId="{8D4B5C58-5DE4-CF4E-ADBB-5EAFCEE72EC1}" type="presParOf" srcId="{F380E91B-F859-455C-B9E4-970969F374C2}" destId="{0F8CDA58-004A-4CBD-A142-326BA376F983}" srcOrd="2" destOrd="0" presId="urn:microsoft.com/office/officeart/2018/2/layout/IconVerticalSolidList"/>
    <dgm:cxn modelId="{B43549D0-A109-8D4F-AEBC-D54FADF73BFB}" type="presParOf" srcId="{0F8CDA58-004A-4CBD-A142-326BA376F983}" destId="{8976AEF2-612A-408B-936F-D310E5DB35A7}" srcOrd="0" destOrd="0" presId="urn:microsoft.com/office/officeart/2018/2/layout/IconVerticalSolidList"/>
    <dgm:cxn modelId="{6FAD2C4D-D3E3-7741-8577-1D9141E2C96E}" type="presParOf" srcId="{0F8CDA58-004A-4CBD-A142-326BA376F983}" destId="{18C9D623-37B4-4411-B507-F66816FDE81D}" srcOrd="1" destOrd="0" presId="urn:microsoft.com/office/officeart/2018/2/layout/IconVerticalSolidList"/>
    <dgm:cxn modelId="{FD9202AA-AF43-BA49-9697-46F74650C004}" type="presParOf" srcId="{0F8CDA58-004A-4CBD-A142-326BA376F983}" destId="{8867DB7C-A91D-4E50-8D1E-5F0823B819BB}" srcOrd="2" destOrd="0" presId="urn:microsoft.com/office/officeart/2018/2/layout/IconVerticalSolidList"/>
    <dgm:cxn modelId="{42FE47FF-7665-3646-B1A7-880D7075775B}" type="presParOf" srcId="{0F8CDA58-004A-4CBD-A142-326BA376F983}" destId="{AD8A94F0-60B7-4D65-A45D-6AA0DC2E65DC}" srcOrd="3" destOrd="0" presId="urn:microsoft.com/office/officeart/2018/2/layout/IconVerticalSolidList"/>
    <dgm:cxn modelId="{10B0510C-93D2-E649-9550-61358E1C2BF4}" type="presParOf" srcId="{F380E91B-F859-455C-B9E4-970969F374C2}" destId="{D80D66B8-4718-47E6-A261-88C228101303}" srcOrd="3" destOrd="0" presId="urn:microsoft.com/office/officeart/2018/2/layout/IconVerticalSolidList"/>
    <dgm:cxn modelId="{57F05F8E-5F49-3641-A596-5BAE5E420784}" type="presParOf" srcId="{F380E91B-F859-455C-B9E4-970969F374C2}" destId="{39DE4054-2B9B-48FE-A3F7-56291D8E71B2}" srcOrd="4" destOrd="0" presId="urn:microsoft.com/office/officeart/2018/2/layout/IconVerticalSolidList"/>
    <dgm:cxn modelId="{DF891383-CF72-454F-B718-E34421F337EC}" type="presParOf" srcId="{39DE4054-2B9B-48FE-A3F7-56291D8E71B2}" destId="{D9BB0B4D-827C-48B7-9DF6-D2AA9F3E4E06}" srcOrd="0" destOrd="0" presId="urn:microsoft.com/office/officeart/2018/2/layout/IconVerticalSolidList"/>
    <dgm:cxn modelId="{4EE3AFE1-316F-2441-9715-857C8EF00155}" type="presParOf" srcId="{39DE4054-2B9B-48FE-A3F7-56291D8E71B2}" destId="{08ACA7EE-B974-4D71-B801-0FFBB33EE3D7}" srcOrd="1" destOrd="0" presId="urn:microsoft.com/office/officeart/2018/2/layout/IconVerticalSolidList"/>
    <dgm:cxn modelId="{A6ADDC2D-4B05-D84A-B177-58B7E678B9CF}" type="presParOf" srcId="{39DE4054-2B9B-48FE-A3F7-56291D8E71B2}" destId="{87B84693-2F86-4579-9A56-C01BA67832EA}" srcOrd="2" destOrd="0" presId="urn:microsoft.com/office/officeart/2018/2/layout/IconVerticalSolidList"/>
    <dgm:cxn modelId="{654D7003-794C-7540-B501-D913E28626A6}" type="presParOf" srcId="{39DE4054-2B9B-48FE-A3F7-56291D8E71B2}" destId="{88B21B44-1298-4CD7-A386-F79BE732376C}" srcOrd="3" destOrd="0" presId="urn:microsoft.com/office/officeart/2018/2/layout/IconVerticalSolidList"/>
    <dgm:cxn modelId="{39AF1390-D323-5A49-8ADB-01F90DDFEDA8}" type="presParOf" srcId="{F380E91B-F859-455C-B9E4-970969F374C2}" destId="{1554347F-D330-4586-A5D7-682F9E148F5E}" srcOrd="5" destOrd="0" presId="urn:microsoft.com/office/officeart/2018/2/layout/IconVerticalSolidList"/>
    <dgm:cxn modelId="{54AD7643-E9E4-D140-A566-BF8CB345E710}" type="presParOf" srcId="{F380E91B-F859-455C-B9E4-970969F374C2}" destId="{B319ACF7-7866-467C-9122-B75FC56C0EAE}" srcOrd="6" destOrd="0" presId="urn:microsoft.com/office/officeart/2018/2/layout/IconVerticalSolidList"/>
    <dgm:cxn modelId="{C56479E8-5835-DA44-A05C-4CABE42A9452}" type="presParOf" srcId="{B319ACF7-7866-467C-9122-B75FC56C0EAE}" destId="{7A732E09-D544-4917-AB29-F671EBE8B788}" srcOrd="0" destOrd="0" presId="urn:microsoft.com/office/officeart/2018/2/layout/IconVerticalSolidList"/>
    <dgm:cxn modelId="{59C692F9-082B-1848-9F88-20AB6CB6EC6A}" type="presParOf" srcId="{B319ACF7-7866-467C-9122-B75FC56C0EAE}" destId="{5472A1F6-C791-4012-9B41-C6D955084179}" srcOrd="1" destOrd="0" presId="urn:microsoft.com/office/officeart/2018/2/layout/IconVerticalSolidList"/>
    <dgm:cxn modelId="{0D8DD98B-D73A-8448-ADD7-35B72D9F0619}" type="presParOf" srcId="{B319ACF7-7866-467C-9122-B75FC56C0EAE}" destId="{D8ADFD06-920A-49E9-A3BC-20ECA05395CF}" srcOrd="2" destOrd="0" presId="urn:microsoft.com/office/officeart/2018/2/layout/IconVerticalSolidList"/>
    <dgm:cxn modelId="{69D4AED5-C82C-3846-AE77-918E64474F26}" type="presParOf" srcId="{B319ACF7-7866-467C-9122-B75FC56C0EAE}" destId="{0893B93A-71F2-476E-B153-30A75D5F9235}" srcOrd="3" destOrd="0" presId="urn:microsoft.com/office/officeart/2018/2/layout/IconVerticalSolidList"/>
    <dgm:cxn modelId="{F4FB7C84-96F8-0B40-9B18-DE0836DE3DEB}" type="presParOf" srcId="{F380E91B-F859-455C-B9E4-970969F374C2}" destId="{0A3F5794-4FEE-48D1-BDE1-545DDAECD7E4}" srcOrd="7" destOrd="0" presId="urn:microsoft.com/office/officeart/2018/2/layout/IconVerticalSolidList"/>
    <dgm:cxn modelId="{9C2AE939-8A42-EB47-8D95-0DD72630A490}" type="presParOf" srcId="{F380E91B-F859-455C-B9E4-970969F374C2}" destId="{451F8AF1-63A3-4F51-BD9D-9CAECFEAB9E5}" srcOrd="8" destOrd="0" presId="urn:microsoft.com/office/officeart/2018/2/layout/IconVerticalSolidList"/>
    <dgm:cxn modelId="{CF399997-D0C0-6942-99DB-54ADBAE33383}" type="presParOf" srcId="{451F8AF1-63A3-4F51-BD9D-9CAECFEAB9E5}" destId="{61B33719-8B93-4DCE-AEF1-A24AA883018F}" srcOrd="0" destOrd="0" presId="urn:microsoft.com/office/officeart/2018/2/layout/IconVerticalSolidList"/>
    <dgm:cxn modelId="{25A1692A-9F3F-DA4D-9603-9DBCA53B7B2F}" type="presParOf" srcId="{451F8AF1-63A3-4F51-BD9D-9CAECFEAB9E5}" destId="{518B4411-8E62-4B81-B4E6-7535BC6CF6DD}" srcOrd="1" destOrd="0" presId="urn:microsoft.com/office/officeart/2018/2/layout/IconVerticalSolidList"/>
    <dgm:cxn modelId="{C486CDF6-7C6A-4849-98DF-1623A601C2EF}" type="presParOf" srcId="{451F8AF1-63A3-4F51-BD9D-9CAECFEAB9E5}" destId="{3E50856C-4F5A-4E93-BEF3-BE29C727B15A}" srcOrd="2" destOrd="0" presId="urn:microsoft.com/office/officeart/2018/2/layout/IconVerticalSolidList"/>
    <dgm:cxn modelId="{5CD49EC3-AE5B-724E-A5AD-527CCE0E3527}" type="presParOf" srcId="{451F8AF1-63A3-4F51-BD9D-9CAECFEAB9E5}" destId="{CA8CC177-F0CF-4A81-92CF-E57A3D5A4190}" srcOrd="3" destOrd="0" presId="urn:microsoft.com/office/officeart/2018/2/layout/IconVerticalSolidList"/>
    <dgm:cxn modelId="{12C200EA-EF71-DA4F-A30C-30E934CB3E87}" type="presParOf" srcId="{F380E91B-F859-455C-B9E4-970969F374C2}" destId="{46AE38B3-8791-49CE-89E3-DE6BCCF51B89}" srcOrd="9" destOrd="0" presId="urn:microsoft.com/office/officeart/2018/2/layout/IconVerticalSolidList"/>
    <dgm:cxn modelId="{83C75B63-95B2-1740-AD9B-F8CA12A57363}" type="presParOf" srcId="{F380E91B-F859-455C-B9E4-970969F374C2}" destId="{914DEC4A-764D-4663-932B-1000F8A1D607}" srcOrd="10" destOrd="0" presId="urn:microsoft.com/office/officeart/2018/2/layout/IconVerticalSolidList"/>
    <dgm:cxn modelId="{9B6A2846-88A4-0E44-A7AB-6CE3855FDE95}" type="presParOf" srcId="{914DEC4A-764D-4663-932B-1000F8A1D607}" destId="{677EB6A2-C924-423C-BA58-422EC82C8E49}" srcOrd="0" destOrd="0" presId="urn:microsoft.com/office/officeart/2018/2/layout/IconVerticalSolidList"/>
    <dgm:cxn modelId="{5AD30140-43B7-C242-9E90-66A76B094DA8}" type="presParOf" srcId="{914DEC4A-764D-4663-932B-1000F8A1D607}" destId="{3F59025C-2DE1-4E01-8440-3416A67B3558}" srcOrd="1" destOrd="0" presId="urn:microsoft.com/office/officeart/2018/2/layout/IconVerticalSolidList"/>
    <dgm:cxn modelId="{4DC89E17-837D-5447-87AA-F9A2CC977481}" type="presParOf" srcId="{914DEC4A-764D-4663-932B-1000F8A1D607}" destId="{A179B1F3-5AF2-4D84-B377-45DCA3564089}" srcOrd="2" destOrd="0" presId="urn:microsoft.com/office/officeart/2018/2/layout/IconVerticalSolidList"/>
    <dgm:cxn modelId="{8CA29EBD-5A99-134E-8F42-7EB5FD966DAC}" type="presParOf" srcId="{914DEC4A-764D-4663-932B-1000F8A1D607}" destId="{D8C67FB9-DD4F-430A-A315-68B78120FC55}" srcOrd="3" destOrd="0" presId="urn:microsoft.com/office/officeart/2018/2/layout/IconVerticalSolidList"/>
    <dgm:cxn modelId="{E07C1C7C-1581-1149-B5BE-13EE56DCB32E}" type="presParOf" srcId="{F380E91B-F859-455C-B9E4-970969F374C2}" destId="{7F07B163-F18B-4B54-9293-4FFD0D877FC5}" srcOrd="11" destOrd="0" presId="urn:microsoft.com/office/officeart/2018/2/layout/IconVerticalSolidList"/>
    <dgm:cxn modelId="{93752147-8491-FB41-98F3-85739981F819}" type="presParOf" srcId="{F380E91B-F859-455C-B9E4-970969F374C2}" destId="{671024E8-5244-4011-AF80-8BA586AA88C7}" srcOrd="12" destOrd="0" presId="urn:microsoft.com/office/officeart/2018/2/layout/IconVerticalSolidList"/>
    <dgm:cxn modelId="{D10C8E71-CDD9-2E47-9E64-4F69479DF72A}" type="presParOf" srcId="{671024E8-5244-4011-AF80-8BA586AA88C7}" destId="{A260A7DA-23D7-4EC7-B61A-7B3979574BA0}" srcOrd="0" destOrd="0" presId="urn:microsoft.com/office/officeart/2018/2/layout/IconVerticalSolidList"/>
    <dgm:cxn modelId="{16C8F515-27B8-B940-B7F4-0B2BFF67F72F}" type="presParOf" srcId="{671024E8-5244-4011-AF80-8BA586AA88C7}" destId="{850B09EA-7E3C-46DB-941F-06DAB2FFC024}" srcOrd="1" destOrd="0" presId="urn:microsoft.com/office/officeart/2018/2/layout/IconVerticalSolidList"/>
    <dgm:cxn modelId="{9DFC1BFA-7C46-C644-85C6-DEE3B49EBDD1}" type="presParOf" srcId="{671024E8-5244-4011-AF80-8BA586AA88C7}" destId="{3DEE2805-963E-4E53-9D50-95FC8929BA2F}" srcOrd="2" destOrd="0" presId="urn:microsoft.com/office/officeart/2018/2/layout/IconVerticalSolidList"/>
    <dgm:cxn modelId="{325EE1FF-659E-604C-A02B-68B2B19DC317}" type="presParOf" srcId="{671024E8-5244-4011-AF80-8BA586AA88C7}" destId="{4684303A-2484-453B-BCB2-3ABA956F7F8D}"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A3DA2A-1484-4057-ABDB-8752080E0F91}" type="doc">
      <dgm:prSet loTypeId="urn:microsoft.com/office/officeart/2005/8/layout/chevron1" loCatId="process" qsTypeId="urn:microsoft.com/office/officeart/2005/8/quickstyle/simple4" qsCatId="simple" csTypeId="urn:microsoft.com/office/officeart/2005/8/colors/accent1_2" csCatId="accent1" phldr="1"/>
      <dgm:spPr/>
    </dgm:pt>
    <dgm:pt modelId="{3A071DB4-9723-4FD4-8B1D-475A61D925E8}">
      <dgm:prSet phldrT="[Text]" custT="1"/>
      <dgm:spPr/>
      <dgm:t>
        <a:bodyPr/>
        <a:lstStyle/>
        <a:p>
          <a:pPr>
            <a:lnSpc>
              <a:spcPct val="100000"/>
            </a:lnSpc>
            <a:spcAft>
              <a:spcPts val="0"/>
            </a:spcAft>
          </a:pPr>
          <a:endParaRPr lang="en-US" sz="1000" b="1" dirty="0"/>
        </a:p>
      </dgm:t>
    </dgm:pt>
    <dgm:pt modelId="{23593D34-F939-48BF-A8E8-03A5A70ABAFE}" type="parTrans" cxnId="{0302DB6C-B69B-4688-865E-369433CE518A}">
      <dgm:prSet/>
      <dgm:spPr/>
      <dgm:t>
        <a:bodyPr/>
        <a:lstStyle/>
        <a:p>
          <a:endParaRPr lang="en-US"/>
        </a:p>
      </dgm:t>
    </dgm:pt>
    <dgm:pt modelId="{0D01CDD8-3827-443F-B076-4F65D1784919}" type="sibTrans" cxnId="{0302DB6C-B69B-4688-865E-369433CE518A}">
      <dgm:prSet/>
      <dgm:spPr/>
      <dgm:t>
        <a:bodyPr/>
        <a:lstStyle/>
        <a:p>
          <a:endParaRPr lang="en-US"/>
        </a:p>
      </dgm:t>
    </dgm:pt>
    <dgm:pt modelId="{ADE27215-0BE3-4A00-98BD-FD334E63163E}">
      <dgm:prSet phldrT="[Text]"/>
      <dgm:spPr/>
      <dgm:t>
        <a:bodyPr/>
        <a:lstStyle/>
        <a:p>
          <a:endParaRPr lang="en-US" b="1" dirty="0"/>
        </a:p>
      </dgm:t>
    </dgm:pt>
    <dgm:pt modelId="{DB745B58-32BC-472D-8A61-959216896568}" type="parTrans" cxnId="{00D3F090-A852-4F22-AC0E-CA1FCD0C0F67}">
      <dgm:prSet/>
      <dgm:spPr/>
      <dgm:t>
        <a:bodyPr/>
        <a:lstStyle/>
        <a:p>
          <a:endParaRPr lang="en-US"/>
        </a:p>
      </dgm:t>
    </dgm:pt>
    <dgm:pt modelId="{16A32D07-FA47-40A1-ABE6-81CD15273EE4}" type="sibTrans" cxnId="{00D3F090-A852-4F22-AC0E-CA1FCD0C0F67}">
      <dgm:prSet/>
      <dgm:spPr/>
      <dgm:t>
        <a:bodyPr/>
        <a:lstStyle/>
        <a:p>
          <a:endParaRPr lang="en-US"/>
        </a:p>
      </dgm:t>
    </dgm:pt>
    <dgm:pt modelId="{1F19428A-144A-4D61-B3B6-23959BEC5261}">
      <dgm:prSet phldrT="[Text]"/>
      <dgm:spPr/>
      <dgm:t>
        <a:bodyPr/>
        <a:lstStyle/>
        <a:p>
          <a:endParaRPr lang="en-US" b="1" dirty="0"/>
        </a:p>
      </dgm:t>
    </dgm:pt>
    <dgm:pt modelId="{1B4E0A4C-5021-4298-B6E9-54E200642D97}" type="parTrans" cxnId="{6989A17A-95CE-4587-946A-5AD751B36DF0}">
      <dgm:prSet/>
      <dgm:spPr/>
      <dgm:t>
        <a:bodyPr/>
        <a:lstStyle/>
        <a:p>
          <a:endParaRPr lang="en-US"/>
        </a:p>
      </dgm:t>
    </dgm:pt>
    <dgm:pt modelId="{6D0AB0BB-ABA1-49AE-83CD-060E90441259}" type="sibTrans" cxnId="{6989A17A-95CE-4587-946A-5AD751B36DF0}">
      <dgm:prSet/>
      <dgm:spPr/>
      <dgm:t>
        <a:bodyPr/>
        <a:lstStyle/>
        <a:p>
          <a:endParaRPr lang="en-US"/>
        </a:p>
      </dgm:t>
    </dgm:pt>
    <dgm:pt modelId="{E4E8D613-1CC5-491C-B360-DBC4AD4D9326}">
      <dgm:prSet phldrT="[Text]"/>
      <dgm:spPr/>
      <dgm:t>
        <a:bodyPr/>
        <a:lstStyle/>
        <a:p>
          <a:endParaRPr lang="en-US" b="1" dirty="0"/>
        </a:p>
      </dgm:t>
    </dgm:pt>
    <dgm:pt modelId="{23B9DE89-0C80-4A4D-A30E-BE97ECA7462A}" type="parTrans" cxnId="{C60FF291-C2BC-47A6-BFEF-549F27A75F14}">
      <dgm:prSet/>
      <dgm:spPr/>
      <dgm:t>
        <a:bodyPr/>
        <a:lstStyle/>
        <a:p>
          <a:endParaRPr lang="en-US"/>
        </a:p>
      </dgm:t>
    </dgm:pt>
    <dgm:pt modelId="{8BC8FEDA-94D2-444C-9C61-02DF701F0376}" type="sibTrans" cxnId="{C60FF291-C2BC-47A6-BFEF-549F27A75F14}">
      <dgm:prSet/>
      <dgm:spPr/>
      <dgm:t>
        <a:bodyPr/>
        <a:lstStyle/>
        <a:p>
          <a:endParaRPr lang="en-US"/>
        </a:p>
      </dgm:t>
    </dgm:pt>
    <dgm:pt modelId="{E89B0BAD-8020-4B6E-917D-461F15D4AF88}" type="pres">
      <dgm:prSet presAssocID="{35A3DA2A-1484-4057-ABDB-8752080E0F91}" presName="Name0" presStyleCnt="0">
        <dgm:presLayoutVars>
          <dgm:dir/>
          <dgm:animLvl val="lvl"/>
          <dgm:resizeHandles val="exact"/>
        </dgm:presLayoutVars>
      </dgm:prSet>
      <dgm:spPr/>
    </dgm:pt>
    <dgm:pt modelId="{6EB9FD7A-0F03-43A0-AAD9-F7C8392CFC59}" type="pres">
      <dgm:prSet presAssocID="{3A071DB4-9723-4FD4-8B1D-475A61D925E8}" presName="parTxOnly" presStyleLbl="node1" presStyleIdx="0" presStyleCnt="4" custScaleX="111986" custScaleY="125887">
        <dgm:presLayoutVars>
          <dgm:chMax val="0"/>
          <dgm:chPref val="0"/>
          <dgm:bulletEnabled val="1"/>
        </dgm:presLayoutVars>
      </dgm:prSet>
      <dgm:spPr/>
    </dgm:pt>
    <dgm:pt modelId="{C942E0A7-0914-42C7-B2B6-F4C5AF225117}" type="pres">
      <dgm:prSet presAssocID="{0D01CDD8-3827-443F-B076-4F65D1784919}" presName="parTxOnlySpace" presStyleCnt="0"/>
      <dgm:spPr/>
    </dgm:pt>
    <dgm:pt modelId="{EFEF95E9-843F-47F5-9C8C-E912C70338D2}" type="pres">
      <dgm:prSet presAssocID="{ADE27215-0BE3-4A00-98BD-FD334E63163E}" presName="parTxOnly" presStyleLbl="node1" presStyleIdx="1" presStyleCnt="4" custScaleX="112598" custScaleY="125886">
        <dgm:presLayoutVars>
          <dgm:chMax val="0"/>
          <dgm:chPref val="0"/>
          <dgm:bulletEnabled val="1"/>
        </dgm:presLayoutVars>
      </dgm:prSet>
      <dgm:spPr/>
    </dgm:pt>
    <dgm:pt modelId="{0BDE8BE2-0E34-47F7-84CA-E405BDABB76F}" type="pres">
      <dgm:prSet presAssocID="{16A32D07-FA47-40A1-ABE6-81CD15273EE4}" presName="parTxOnlySpace" presStyleCnt="0"/>
      <dgm:spPr/>
    </dgm:pt>
    <dgm:pt modelId="{23B57142-E06D-4F96-A3D1-7F2287A25FBB}" type="pres">
      <dgm:prSet presAssocID="{E4E8D613-1CC5-491C-B360-DBC4AD4D9326}" presName="parTxOnly" presStyleLbl="node1" presStyleIdx="2" presStyleCnt="4" custScaleX="108145" custScaleY="125886">
        <dgm:presLayoutVars>
          <dgm:chMax val="0"/>
          <dgm:chPref val="0"/>
          <dgm:bulletEnabled val="1"/>
        </dgm:presLayoutVars>
      </dgm:prSet>
      <dgm:spPr/>
    </dgm:pt>
    <dgm:pt modelId="{C52A5EA5-6AF8-439F-988B-234D4443F3C2}" type="pres">
      <dgm:prSet presAssocID="{8BC8FEDA-94D2-444C-9C61-02DF701F0376}" presName="parTxOnlySpace" presStyleCnt="0"/>
      <dgm:spPr/>
    </dgm:pt>
    <dgm:pt modelId="{39EDBFFD-EB2A-4B16-BEB5-2AFE795430D1}" type="pres">
      <dgm:prSet presAssocID="{1F19428A-144A-4D61-B3B6-23959BEC5261}" presName="parTxOnly" presStyleLbl="node1" presStyleIdx="3" presStyleCnt="4" custScaleY="125886">
        <dgm:presLayoutVars>
          <dgm:chMax val="0"/>
          <dgm:chPref val="0"/>
          <dgm:bulletEnabled val="1"/>
        </dgm:presLayoutVars>
      </dgm:prSet>
      <dgm:spPr/>
    </dgm:pt>
  </dgm:ptLst>
  <dgm:cxnLst>
    <dgm:cxn modelId="{9C1EC147-FF1E-4C6A-A521-CFE8B2A312E2}" type="presOf" srcId="{3A071DB4-9723-4FD4-8B1D-475A61D925E8}" destId="{6EB9FD7A-0F03-43A0-AAD9-F7C8392CFC59}" srcOrd="0" destOrd="0" presId="urn:microsoft.com/office/officeart/2005/8/layout/chevron1"/>
    <dgm:cxn modelId="{8B01846B-DD96-4DD4-BAC9-E37A4D53CC11}" type="presOf" srcId="{E4E8D613-1CC5-491C-B360-DBC4AD4D9326}" destId="{23B57142-E06D-4F96-A3D1-7F2287A25FBB}" srcOrd="0" destOrd="0" presId="urn:microsoft.com/office/officeart/2005/8/layout/chevron1"/>
    <dgm:cxn modelId="{0302DB6C-B69B-4688-865E-369433CE518A}" srcId="{35A3DA2A-1484-4057-ABDB-8752080E0F91}" destId="{3A071DB4-9723-4FD4-8B1D-475A61D925E8}" srcOrd="0" destOrd="0" parTransId="{23593D34-F939-48BF-A8E8-03A5A70ABAFE}" sibTransId="{0D01CDD8-3827-443F-B076-4F65D1784919}"/>
    <dgm:cxn modelId="{A7D1A774-C109-493F-8ABB-DE4176DD64A7}" type="presOf" srcId="{35A3DA2A-1484-4057-ABDB-8752080E0F91}" destId="{E89B0BAD-8020-4B6E-917D-461F15D4AF88}" srcOrd="0" destOrd="0" presId="urn:microsoft.com/office/officeart/2005/8/layout/chevron1"/>
    <dgm:cxn modelId="{6989A17A-95CE-4587-946A-5AD751B36DF0}" srcId="{35A3DA2A-1484-4057-ABDB-8752080E0F91}" destId="{1F19428A-144A-4D61-B3B6-23959BEC5261}" srcOrd="3" destOrd="0" parTransId="{1B4E0A4C-5021-4298-B6E9-54E200642D97}" sibTransId="{6D0AB0BB-ABA1-49AE-83CD-060E90441259}"/>
    <dgm:cxn modelId="{00D3F090-A852-4F22-AC0E-CA1FCD0C0F67}" srcId="{35A3DA2A-1484-4057-ABDB-8752080E0F91}" destId="{ADE27215-0BE3-4A00-98BD-FD334E63163E}" srcOrd="1" destOrd="0" parTransId="{DB745B58-32BC-472D-8A61-959216896568}" sibTransId="{16A32D07-FA47-40A1-ABE6-81CD15273EE4}"/>
    <dgm:cxn modelId="{C60FF291-C2BC-47A6-BFEF-549F27A75F14}" srcId="{35A3DA2A-1484-4057-ABDB-8752080E0F91}" destId="{E4E8D613-1CC5-491C-B360-DBC4AD4D9326}" srcOrd="2" destOrd="0" parTransId="{23B9DE89-0C80-4A4D-A30E-BE97ECA7462A}" sibTransId="{8BC8FEDA-94D2-444C-9C61-02DF701F0376}"/>
    <dgm:cxn modelId="{81EE94A8-C721-48F5-8765-5EC0DBC54BFC}" type="presOf" srcId="{ADE27215-0BE3-4A00-98BD-FD334E63163E}" destId="{EFEF95E9-843F-47F5-9C8C-E912C70338D2}" srcOrd="0" destOrd="0" presId="urn:microsoft.com/office/officeart/2005/8/layout/chevron1"/>
    <dgm:cxn modelId="{A275B4F3-2E9C-4321-A0C7-06A91224E49E}" type="presOf" srcId="{1F19428A-144A-4D61-B3B6-23959BEC5261}" destId="{39EDBFFD-EB2A-4B16-BEB5-2AFE795430D1}" srcOrd="0" destOrd="0" presId="urn:microsoft.com/office/officeart/2005/8/layout/chevron1"/>
    <dgm:cxn modelId="{E1CE1489-1150-4FC0-9218-CCD582E9376C}" type="presParOf" srcId="{E89B0BAD-8020-4B6E-917D-461F15D4AF88}" destId="{6EB9FD7A-0F03-43A0-AAD9-F7C8392CFC59}" srcOrd="0" destOrd="0" presId="urn:microsoft.com/office/officeart/2005/8/layout/chevron1"/>
    <dgm:cxn modelId="{C953AEAD-D306-435D-9A8C-6CA2BB45A779}" type="presParOf" srcId="{E89B0BAD-8020-4B6E-917D-461F15D4AF88}" destId="{C942E0A7-0914-42C7-B2B6-F4C5AF225117}" srcOrd="1" destOrd="0" presId="urn:microsoft.com/office/officeart/2005/8/layout/chevron1"/>
    <dgm:cxn modelId="{41F44F70-B8B6-40B0-BAE6-34080B535632}" type="presParOf" srcId="{E89B0BAD-8020-4B6E-917D-461F15D4AF88}" destId="{EFEF95E9-843F-47F5-9C8C-E912C70338D2}" srcOrd="2" destOrd="0" presId="urn:microsoft.com/office/officeart/2005/8/layout/chevron1"/>
    <dgm:cxn modelId="{E3613BE3-CE65-4342-BB88-2E5AFBB1FFD5}" type="presParOf" srcId="{E89B0BAD-8020-4B6E-917D-461F15D4AF88}" destId="{0BDE8BE2-0E34-47F7-84CA-E405BDABB76F}" srcOrd="3" destOrd="0" presId="urn:microsoft.com/office/officeart/2005/8/layout/chevron1"/>
    <dgm:cxn modelId="{5EEB64A2-A70A-48FE-B5D5-3642AC2068B7}" type="presParOf" srcId="{E89B0BAD-8020-4B6E-917D-461F15D4AF88}" destId="{23B57142-E06D-4F96-A3D1-7F2287A25FBB}" srcOrd="4" destOrd="0" presId="urn:microsoft.com/office/officeart/2005/8/layout/chevron1"/>
    <dgm:cxn modelId="{9298A666-29A2-47DD-9B25-3B7AB491F619}" type="presParOf" srcId="{E89B0BAD-8020-4B6E-917D-461F15D4AF88}" destId="{C52A5EA5-6AF8-439F-988B-234D4443F3C2}" srcOrd="5" destOrd="0" presId="urn:microsoft.com/office/officeart/2005/8/layout/chevron1"/>
    <dgm:cxn modelId="{4F3FCFFD-F8E7-41C1-9F73-4F2594652F86}" type="presParOf" srcId="{E89B0BAD-8020-4B6E-917D-461F15D4AF88}" destId="{39EDBFFD-EB2A-4B16-BEB5-2AFE795430D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15F0C-BD54-4138-AAC0-6DAA2202D9AA}">
      <dsp:nvSpPr>
        <dsp:cNvPr id="0" name=""/>
        <dsp:cNvSpPr/>
      </dsp:nvSpPr>
      <dsp:spPr>
        <a:xfrm>
          <a:off x="-13198" y="19918"/>
          <a:ext cx="5907024" cy="537295"/>
        </a:xfrm>
        <a:prstGeom prst="roundRect">
          <a:avLst>
            <a:gd name="adj" fmla="val 10000"/>
          </a:avLst>
        </a:prstGeom>
        <a:solidFill>
          <a:schemeClr val="bg1">
            <a:lumMod val="95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CFDDFF3F-AD8C-4FCE-B89D-ED7CEA974489}">
      <dsp:nvSpPr>
        <dsp:cNvPr id="0" name=""/>
        <dsp:cNvSpPr/>
      </dsp:nvSpPr>
      <dsp:spPr>
        <a:xfrm>
          <a:off x="120099" y="84373"/>
          <a:ext cx="354559" cy="4083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000" r="-6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4AB67-51BF-424F-9DDE-CAE0D028D32F}">
      <dsp:nvSpPr>
        <dsp:cNvPr id="0" name=""/>
        <dsp:cNvSpPr/>
      </dsp:nvSpPr>
      <dsp:spPr>
        <a:xfrm>
          <a:off x="566509" y="19918"/>
          <a:ext cx="5349314" cy="57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18" tIns="60418" rIns="60418" bIns="60418"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lumMod val="50000"/>
                </a:schemeClr>
              </a:solidFill>
            </a:rPr>
            <a:t>Landscape of Pediatric/AYA Cancer Research Data &amp; Needs Analysis</a:t>
          </a:r>
        </a:p>
      </dsp:txBody>
      <dsp:txXfrm>
        <a:off x="566509" y="19918"/>
        <a:ext cx="5349314" cy="570876"/>
      </dsp:txXfrm>
    </dsp:sp>
    <dsp:sp modelId="{8976AEF2-612A-408B-936F-D310E5DB35A7}">
      <dsp:nvSpPr>
        <dsp:cNvPr id="0" name=""/>
        <dsp:cNvSpPr/>
      </dsp:nvSpPr>
      <dsp:spPr>
        <a:xfrm>
          <a:off x="-13198" y="733513"/>
          <a:ext cx="5907024" cy="537295"/>
        </a:xfrm>
        <a:prstGeom prst="roundRect">
          <a:avLst>
            <a:gd name="adj" fmla="val 10000"/>
          </a:avLst>
        </a:prstGeom>
        <a:solidFill>
          <a:schemeClr val="bg1">
            <a:lumMod val="95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18C9D623-37B4-4411-B507-F66816FDE81D}">
      <dsp:nvSpPr>
        <dsp:cNvPr id="0" name=""/>
        <dsp:cNvSpPr/>
      </dsp:nvSpPr>
      <dsp:spPr>
        <a:xfrm>
          <a:off x="14344" y="739891"/>
          <a:ext cx="566068" cy="5245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8A94F0-60B7-4D65-A45D-6AA0DC2E65DC}">
      <dsp:nvSpPr>
        <dsp:cNvPr id="0" name=""/>
        <dsp:cNvSpPr/>
      </dsp:nvSpPr>
      <dsp:spPr>
        <a:xfrm>
          <a:off x="607955" y="733513"/>
          <a:ext cx="5266421" cy="57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18" tIns="60418" rIns="60418" bIns="60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50000"/>
                </a:schemeClr>
              </a:solidFill>
            </a:rPr>
            <a:t>Types of Data for Collection and Aggregation</a:t>
          </a:r>
        </a:p>
      </dsp:txBody>
      <dsp:txXfrm>
        <a:off x="607955" y="733513"/>
        <a:ext cx="5266421" cy="570876"/>
      </dsp:txXfrm>
    </dsp:sp>
    <dsp:sp modelId="{D9BB0B4D-827C-48B7-9DF6-D2AA9F3E4E06}">
      <dsp:nvSpPr>
        <dsp:cNvPr id="0" name=""/>
        <dsp:cNvSpPr/>
      </dsp:nvSpPr>
      <dsp:spPr>
        <a:xfrm>
          <a:off x="13198" y="1459301"/>
          <a:ext cx="5907024" cy="537295"/>
        </a:xfrm>
        <a:prstGeom prst="roundRect">
          <a:avLst>
            <a:gd name="adj" fmla="val 10000"/>
          </a:avLst>
        </a:prstGeom>
        <a:solidFill>
          <a:schemeClr val="bg1">
            <a:lumMod val="95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08ACA7EE-B974-4D71-B801-0FFBB33EE3D7}">
      <dsp:nvSpPr>
        <dsp:cNvPr id="0" name=""/>
        <dsp:cNvSpPr/>
      </dsp:nvSpPr>
      <dsp:spPr>
        <a:xfrm>
          <a:off x="-13198" y="1447109"/>
          <a:ext cx="673946" cy="5616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B21B44-1298-4CD7-A386-F79BE732376C}">
      <dsp:nvSpPr>
        <dsp:cNvPr id="0" name=""/>
        <dsp:cNvSpPr/>
      </dsp:nvSpPr>
      <dsp:spPr>
        <a:xfrm>
          <a:off x="634352" y="1459301"/>
          <a:ext cx="5266421" cy="57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18" tIns="60418" rIns="60418" bIns="60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50000"/>
                </a:schemeClr>
              </a:solidFill>
            </a:rPr>
            <a:t>Potential Barriers to Progress</a:t>
          </a:r>
        </a:p>
      </dsp:txBody>
      <dsp:txXfrm>
        <a:off x="634352" y="1459301"/>
        <a:ext cx="5266421" cy="570876"/>
      </dsp:txXfrm>
    </dsp:sp>
    <dsp:sp modelId="{7A732E09-D544-4917-AB29-F671EBE8B788}">
      <dsp:nvSpPr>
        <dsp:cNvPr id="0" name=""/>
        <dsp:cNvSpPr/>
      </dsp:nvSpPr>
      <dsp:spPr>
        <a:xfrm>
          <a:off x="-13198" y="2172896"/>
          <a:ext cx="5907024" cy="537295"/>
        </a:xfrm>
        <a:prstGeom prst="roundRect">
          <a:avLst>
            <a:gd name="adj" fmla="val 10000"/>
          </a:avLst>
        </a:prstGeom>
        <a:solidFill>
          <a:schemeClr val="bg1">
            <a:lumMod val="95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5472A1F6-C791-4012-9B41-C6D955084179}">
      <dsp:nvSpPr>
        <dsp:cNvPr id="0" name=""/>
        <dsp:cNvSpPr/>
      </dsp:nvSpPr>
      <dsp:spPr>
        <a:xfrm>
          <a:off x="33181" y="2205960"/>
          <a:ext cx="528394" cy="4711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93B93A-71F2-476E-B153-30A75D5F9235}">
      <dsp:nvSpPr>
        <dsp:cNvPr id="0" name=""/>
        <dsp:cNvSpPr/>
      </dsp:nvSpPr>
      <dsp:spPr>
        <a:xfrm>
          <a:off x="607955" y="2172896"/>
          <a:ext cx="5266421" cy="57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18" tIns="60418" rIns="60418" bIns="60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50000"/>
                </a:schemeClr>
              </a:solidFill>
            </a:rPr>
            <a:t>Generating New Data</a:t>
          </a:r>
        </a:p>
      </dsp:txBody>
      <dsp:txXfrm>
        <a:off x="607955" y="2172896"/>
        <a:ext cx="5266421" cy="570876"/>
      </dsp:txXfrm>
    </dsp:sp>
    <dsp:sp modelId="{61B33719-8B93-4DCE-AEF1-A24AA883018F}">
      <dsp:nvSpPr>
        <dsp:cNvPr id="0" name=""/>
        <dsp:cNvSpPr/>
      </dsp:nvSpPr>
      <dsp:spPr>
        <a:xfrm>
          <a:off x="-13198" y="2892342"/>
          <a:ext cx="5907024" cy="537295"/>
        </a:xfrm>
        <a:prstGeom prst="roundRect">
          <a:avLst>
            <a:gd name="adj" fmla="val 10000"/>
          </a:avLst>
        </a:prstGeom>
        <a:solidFill>
          <a:schemeClr val="bg1">
            <a:lumMod val="95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518B4411-8E62-4B81-B4E6-7535BC6CF6DD}">
      <dsp:nvSpPr>
        <dsp:cNvPr id="0" name=""/>
        <dsp:cNvSpPr/>
      </dsp:nvSpPr>
      <dsp:spPr>
        <a:xfrm>
          <a:off x="73383" y="2886491"/>
          <a:ext cx="447990" cy="5489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1000" r="-11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8CC177-F0CF-4A81-92CF-E57A3D5A4190}">
      <dsp:nvSpPr>
        <dsp:cNvPr id="0" name=""/>
        <dsp:cNvSpPr/>
      </dsp:nvSpPr>
      <dsp:spPr>
        <a:xfrm>
          <a:off x="607955" y="2892342"/>
          <a:ext cx="5266421" cy="57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18" tIns="60418" rIns="60418" bIns="60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50000"/>
                </a:schemeClr>
              </a:solidFill>
            </a:rPr>
            <a:t>Distinction Between Research &amp; Clinical Data</a:t>
          </a:r>
        </a:p>
      </dsp:txBody>
      <dsp:txXfrm>
        <a:off x="607955" y="2892342"/>
        <a:ext cx="5266421" cy="570876"/>
      </dsp:txXfrm>
    </dsp:sp>
    <dsp:sp modelId="{677EB6A2-C924-423C-BA58-422EC82C8E49}">
      <dsp:nvSpPr>
        <dsp:cNvPr id="0" name=""/>
        <dsp:cNvSpPr/>
      </dsp:nvSpPr>
      <dsp:spPr>
        <a:xfrm>
          <a:off x="-13198" y="3605938"/>
          <a:ext cx="5907024" cy="537295"/>
        </a:xfrm>
        <a:prstGeom prst="roundRect">
          <a:avLst>
            <a:gd name="adj" fmla="val 10000"/>
          </a:avLst>
        </a:prstGeom>
        <a:solidFill>
          <a:schemeClr val="bg1">
            <a:lumMod val="95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3F59025C-2DE1-4E01-8440-3416A67B3558}">
      <dsp:nvSpPr>
        <dsp:cNvPr id="0" name=""/>
        <dsp:cNvSpPr/>
      </dsp:nvSpPr>
      <dsp:spPr>
        <a:xfrm>
          <a:off x="94671" y="3695932"/>
          <a:ext cx="405415" cy="35730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C67FB9-DD4F-430A-A315-68B78120FC55}">
      <dsp:nvSpPr>
        <dsp:cNvPr id="0" name=""/>
        <dsp:cNvSpPr/>
      </dsp:nvSpPr>
      <dsp:spPr>
        <a:xfrm>
          <a:off x="607955" y="3605938"/>
          <a:ext cx="5266421" cy="57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18" tIns="60418" rIns="60418" bIns="60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50000"/>
                </a:schemeClr>
              </a:solidFill>
            </a:rPr>
            <a:t>Engaging Diverse Array of Stakeholders for Input</a:t>
          </a:r>
        </a:p>
      </dsp:txBody>
      <dsp:txXfrm>
        <a:off x="607955" y="3605938"/>
        <a:ext cx="5266421" cy="570876"/>
      </dsp:txXfrm>
    </dsp:sp>
    <dsp:sp modelId="{A260A7DA-23D7-4EC7-B61A-7B3979574BA0}">
      <dsp:nvSpPr>
        <dsp:cNvPr id="0" name=""/>
        <dsp:cNvSpPr/>
      </dsp:nvSpPr>
      <dsp:spPr>
        <a:xfrm>
          <a:off x="-13198" y="4319533"/>
          <a:ext cx="5907024" cy="537295"/>
        </a:xfrm>
        <a:prstGeom prst="roundRect">
          <a:avLst>
            <a:gd name="adj" fmla="val 10000"/>
          </a:avLst>
        </a:prstGeom>
        <a:solidFill>
          <a:schemeClr val="bg1">
            <a:lumMod val="95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850B09EA-7E3C-46DB-941F-06DAB2FFC024}">
      <dsp:nvSpPr>
        <dsp:cNvPr id="0" name=""/>
        <dsp:cNvSpPr/>
      </dsp:nvSpPr>
      <dsp:spPr>
        <a:xfrm>
          <a:off x="98826" y="4340448"/>
          <a:ext cx="462167" cy="47094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84303A-2484-453B-BCB2-3ABA956F7F8D}">
      <dsp:nvSpPr>
        <dsp:cNvPr id="0" name=""/>
        <dsp:cNvSpPr/>
      </dsp:nvSpPr>
      <dsp:spPr>
        <a:xfrm>
          <a:off x="607955" y="4319533"/>
          <a:ext cx="5266421" cy="570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18" tIns="60418" rIns="60418" bIns="60418"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1">
                  <a:lumMod val="50000"/>
                </a:schemeClr>
              </a:solidFill>
            </a:rPr>
            <a:t>Potential Opportunities for Transformative Discoveries</a:t>
          </a:r>
        </a:p>
      </dsp:txBody>
      <dsp:txXfrm>
        <a:off x="607955" y="4319533"/>
        <a:ext cx="5266421" cy="570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9FD7A-0F03-43A0-AAD9-F7C8392CFC59}">
      <dsp:nvSpPr>
        <dsp:cNvPr id="0" name=""/>
        <dsp:cNvSpPr/>
      </dsp:nvSpPr>
      <dsp:spPr>
        <a:xfrm>
          <a:off x="207" y="643881"/>
          <a:ext cx="1921890" cy="86418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100000"/>
            </a:lnSpc>
            <a:spcBef>
              <a:spcPct val="0"/>
            </a:spcBef>
            <a:spcAft>
              <a:spcPts val="0"/>
            </a:spcAft>
            <a:buNone/>
          </a:pPr>
          <a:endParaRPr lang="en-US" sz="1000" b="1" kern="1200" dirty="0"/>
        </a:p>
      </dsp:txBody>
      <dsp:txXfrm>
        <a:off x="432299" y="643881"/>
        <a:ext cx="1057707" cy="864183"/>
      </dsp:txXfrm>
    </dsp:sp>
    <dsp:sp modelId="{EFEF95E9-843F-47F5-9C8C-E912C70338D2}">
      <dsp:nvSpPr>
        <dsp:cNvPr id="0" name=""/>
        <dsp:cNvSpPr/>
      </dsp:nvSpPr>
      <dsp:spPr>
        <a:xfrm>
          <a:off x="1750479" y="643885"/>
          <a:ext cx="1932393" cy="86417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4026" tIns="68009" rIns="68009" bIns="68009" numCol="1" spcCol="1270" anchor="ctr" anchorCtr="0">
          <a:noAutofit/>
        </a:bodyPr>
        <a:lstStyle/>
        <a:p>
          <a:pPr marL="0" lvl="0" indent="0" algn="ctr" defTabSz="2266950">
            <a:lnSpc>
              <a:spcPct val="90000"/>
            </a:lnSpc>
            <a:spcBef>
              <a:spcPct val="0"/>
            </a:spcBef>
            <a:spcAft>
              <a:spcPct val="35000"/>
            </a:spcAft>
            <a:buNone/>
          </a:pPr>
          <a:endParaRPr lang="en-US" sz="5100" b="1" kern="1200" dirty="0"/>
        </a:p>
      </dsp:txBody>
      <dsp:txXfrm>
        <a:off x="2182567" y="643885"/>
        <a:ext cx="1068217" cy="864176"/>
      </dsp:txXfrm>
    </dsp:sp>
    <dsp:sp modelId="{23B57142-E06D-4F96-A3D1-7F2287A25FBB}">
      <dsp:nvSpPr>
        <dsp:cNvPr id="0" name=""/>
        <dsp:cNvSpPr/>
      </dsp:nvSpPr>
      <dsp:spPr>
        <a:xfrm>
          <a:off x="3511254" y="643885"/>
          <a:ext cx="1855972" cy="86417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4026" tIns="68009" rIns="68009" bIns="68009" numCol="1" spcCol="1270" anchor="ctr" anchorCtr="0">
          <a:noAutofit/>
        </a:bodyPr>
        <a:lstStyle/>
        <a:p>
          <a:pPr marL="0" lvl="0" indent="0" algn="ctr" defTabSz="2266950">
            <a:lnSpc>
              <a:spcPct val="90000"/>
            </a:lnSpc>
            <a:spcBef>
              <a:spcPct val="0"/>
            </a:spcBef>
            <a:spcAft>
              <a:spcPct val="35000"/>
            </a:spcAft>
            <a:buNone/>
          </a:pPr>
          <a:endParaRPr lang="en-US" sz="5100" b="1" kern="1200" dirty="0"/>
        </a:p>
      </dsp:txBody>
      <dsp:txXfrm>
        <a:off x="3943342" y="643885"/>
        <a:ext cx="991796" cy="864176"/>
      </dsp:txXfrm>
    </dsp:sp>
    <dsp:sp modelId="{39EDBFFD-EB2A-4B16-BEB5-2AFE795430D1}">
      <dsp:nvSpPr>
        <dsp:cNvPr id="0" name=""/>
        <dsp:cNvSpPr/>
      </dsp:nvSpPr>
      <dsp:spPr>
        <a:xfrm>
          <a:off x="5195607" y="643885"/>
          <a:ext cx="1716188" cy="86417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4026" tIns="68009" rIns="68009" bIns="68009" numCol="1" spcCol="1270" anchor="ctr" anchorCtr="0">
          <a:noAutofit/>
        </a:bodyPr>
        <a:lstStyle/>
        <a:p>
          <a:pPr marL="0" lvl="0" indent="0" algn="ctr" defTabSz="2266950">
            <a:lnSpc>
              <a:spcPct val="90000"/>
            </a:lnSpc>
            <a:spcBef>
              <a:spcPct val="0"/>
            </a:spcBef>
            <a:spcAft>
              <a:spcPct val="35000"/>
            </a:spcAft>
            <a:buNone/>
          </a:pPr>
          <a:endParaRPr lang="en-US" sz="5100" b="1" kern="1200" dirty="0"/>
        </a:p>
      </dsp:txBody>
      <dsp:txXfrm>
        <a:off x="5627695" y="643885"/>
        <a:ext cx="852012" cy="8641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99F3A4-7CE6-7D4B-82F4-AAB0A89D24A0}" type="datetimeFigureOut">
              <a:rPr lang="en-US" smtClean="0"/>
              <a:t>9/23/2021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3AD1B-1BAA-D548-ACF0-7463C0C7D0E7}" type="slidenum">
              <a:rPr lang="en-US" smtClean="0"/>
              <a:t>‹#›</a:t>
            </a:fld>
            <a:endParaRPr lang="en-US"/>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03C395-96D9-3549-B668-03A5D401BEEB}" type="datetimeFigureOut">
              <a:rPr lang="en-US" smtClean="0"/>
              <a:t>9/23/2021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459DD9-C07A-0F4A-BE38-5AFB42BB2A68}" type="slidenum">
              <a:rPr lang="en-US" smtClean="0"/>
              <a:t>‹#›</a:t>
            </a:fld>
            <a:endParaRPr lang="en-US"/>
          </a:p>
        </p:txBody>
      </p:sp>
    </p:spTree>
    <p:extLst>
      <p:ext uri="{BB962C8B-B14F-4D97-AF65-F5344CB8AC3E}">
        <p14:creationId xmlns:p14="http://schemas.microsoft.com/office/powerpoint/2010/main" val="2161053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b="0" kern="1200" dirty="0">
              <a:solidFill>
                <a:srgbClr val="000000"/>
              </a:solidFill>
              <a:latin typeface="+mn-lt"/>
              <a:ea typeface="+mn-ea"/>
              <a:cs typeface="+mn-cs"/>
            </a:endParaRPr>
          </a:p>
        </p:txBody>
      </p:sp>
      <p:sp>
        <p:nvSpPr>
          <p:cNvPr id="4" name="Slide Number Placeholder 3"/>
          <p:cNvSpPr>
            <a:spLocks noGrp="1"/>
          </p:cNvSpPr>
          <p:nvPr>
            <p:ph type="sldNum" sz="quarter" idx="5"/>
          </p:nvPr>
        </p:nvSpPr>
        <p:spPr/>
        <p:txBody>
          <a:bodyPr/>
          <a:lstStyle/>
          <a:p>
            <a:fld id="{AC9E6C0B-9B81-4C68-8165-565924BE2266}" type="slidenum">
              <a:rPr lang="en-US" smtClean="0"/>
              <a:t>2</a:t>
            </a:fld>
            <a:endParaRPr lang="en-US"/>
          </a:p>
        </p:txBody>
      </p:sp>
    </p:spTree>
    <p:extLst>
      <p:ext uri="{BB962C8B-B14F-4D97-AF65-F5344CB8AC3E}">
        <p14:creationId xmlns:p14="http://schemas.microsoft.com/office/powerpoint/2010/main" val="95238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43C5971-72EB-41BA-8EDE-738D9CF93CB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32336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12</a:t>
            </a:fld>
            <a:endParaRPr lang="en-US"/>
          </a:p>
        </p:txBody>
      </p:sp>
    </p:spTree>
    <p:extLst>
      <p:ext uri="{BB962C8B-B14F-4D97-AF65-F5344CB8AC3E}">
        <p14:creationId xmlns:p14="http://schemas.microsoft.com/office/powerpoint/2010/main" val="211079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E54B3-FCAE-4CCB-8327-CDB32B5E3C8B}" type="slidenum">
              <a:rPr lang="en-US" smtClean="0"/>
              <a:t>16</a:t>
            </a:fld>
            <a:endParaRPr lang="en-US"/>
          </a:p>
        </p:txBody>
      </p:sp>
    </p:spTree>
    <p:extLst>
      <p:ext uri="{BB962C8B-B14F-4D97-AF65-F5344CB8AC3E}">
        <p14:creationId xmlns:p14="http://schemas.microsoft.com/office/powerpoint/2010/main" val="139800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a:t>
            </a:fld>
            <a:endParaRPr lang="en-US"/>
          </a:p>
        </p:txBody>
      </p:sp>
    </p:spTree>
    <p:extLst>
      <p:ext uri="{BB962C8B-B14F-4D97-AF65-F5344CB8AC3E}">
        <p14:creationId xmlns:p14="http://schemas.microsoft.com/office/powerpoint/2010/main" val="74965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231419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Tree>
    <p:extLst>
      <p:ext uri="{BB962C8B-B14F-4D97-AF65-F5344CB8AC3E}">
        <p14:creationId xmlns:p14="http://schemas.microsoft.com/office/powerpoint/2010/main" val="304177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6</a:t>
            </a:fld>
            <a:endParaRPr lang="en-US"/>
          </a:p>
        </p:txBody>
      </p:sp>
    </p:spTree>
    <p:extLst>
      <p:ext uri="{BB962C8B-B14F-4D97-AF65-F5344CB8AC3E}">
        <p14:creationId xmlns:p14="http://schemas.microsoft.com/office/powerpoint/2010/main" val="118142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7</a:t>
            </a:fld>
            <a:endParaRPr lang="en-US"/>
          </a:p>
        </p:txBody>
      </p:sp>
    </p:spTree>
    <p:extLst>
      <p:ext uri="{BB962C8B-B14F-4D97-AF65-F5344CB8AC3E}">
        <p14:creationId xmlns:p14="http://schemas.microsoft.com/office/powerpoint/2010/main" val="351675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8</a:t>
            </a:fld>
            <a:endParaRPr lang="en-US"/>
          </a:p>
        </p:txBody>
      </p:sp>
    </p:spTree>
    <p:extLst>
      <p:ext uri="{BB962C8B-B14F-4D97-AF65-F5344CB8AC3E}">
        <p14:creationId xmlns:p14="http://schemas.microsoft.com/office/powerpoint/2010/main" val="350819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9</a:t>
            </a:fld>
            <a:endParaRPr lang="en-US"/>
          </a:p>
        </p:txBody>
      </p:sp>
    </p:spTree>
    <p:extLst>
      <p:ext uri="{BB962C8B-B14F-4D97-AF65-F5344CB8AC3E}">
        <p14:creationId xmlns:p14="http://schemas.microsoft.com/office/powerpoint/2010/main" val="265463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10</a:t>
            </a:fld>
            <a:endParaRPr lang="en-US"/>
          </a:p>
        </p:txBody>
      </p:sp>
    </p:spTree>
    <p:extLst>
      <p:ext uri="{BB962C8B-B14F-4D97-AF65-F5344CB8AC3E}">
        <p14:creationId xmlns:p14="http://schemas.microsoft.com/office/powerpoint/2010/main" val="2234293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6"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entagon 14"/>
          <p:cNvSpPr>
            <a:spLocks noChangeAspect="1"/>
          </p:cNvSpPr>
          <p:nvPr userDrawn="1"/>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685800" y="1228725"/>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13" name="Picture 12" descr="NCI-Logo-Color.png"/>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457201"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lang="en-US" sz="1400" smtClean="0"/>
            </a:lvl1pPr>
          </a:lstStyle>
          <a:p>
            <a:pPr>
              <a:defRPr/>
            </a:pPr>
            <a:r>
              <a:rPr lang="en-US" dirty="0"/>
              <a:t>INSERT DATE</a:t>
            </a:r>
          </a:p>
        </p:txBody>
      </p:sp>
    </p:spTree>
    <p:extLst>
      <p:ext uri="{BB962C8B-B14F-4D97-AF65-F5344CB8AC3E}">
        <p14:creationId xmlns:p14="http://schemas.microsoft.com/office/powerpoint/2010/main" val="31258928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00320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573747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571114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11776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530957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3807219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a:grpSpLocks noChangeAspect="1"/>
          </p:cNvGrpSpPr>
          <p:nvPr userDrawn="1"/>
        </p:nvGrpSpPr>
        <p:grpSpPr>
          <a:xfrm>
            <a:off x="2994026" y="2148840"/>
            <a:ext cx="3163776" cy="813435"/>
            <a:chOff x="2333626" y="1990725"/>
            <a:chExt cx="4519680" cy="1162050"/>
          </a:xfrm>
        </p:grpSpPr>
        <p:pic>
          <p:nvPicPr>
            <p:cNvPr id="6" name="Picture 5" descr="NCI-Logo-Stac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1996889" y="4356100"/>
            <a:ext cx="518673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dirty="0" err="1">
                <a:solidFill>
                  <a:schemeClr val="bg1"/>
                </a:solidFill>
                <a:latin typeface="Arial" charset="0"/>
              </a:rPr>
              <a:t>www.cancer.gov</a:t>
            </a:r>
            <a:r>
              <a:rPr lang="en-US" sz="1600" b="1" dirty="0">
                <a:solidFill>
                  <a:schemeClr val="bg1"/>
                </a:solidFill>
                <a:latin typeface="Arial" charset="0"/>
              </a:rPr>
              <a:t>                 </a:t>
            </a:r>
            <a:r>
              <a:rPr lang="en-US" sz="1600" b="1" dirty="0" err="1">
                <a:solidFill>
                  <a:schemeClr val="bg1"/>
                </a:solidFill>
                <a:latin typeface="Arial" charset="0"/>
              </a:rPr>
              <a:t>www.cancer.gov</a:t>
            </a:r>
            <a:r>
              <a:rPr lang="en-US" sz="1600" b="1" dirty="0">
                <a:solidFill>
                  <a:schemeClr val="bg1"/>
                </a:solidFill>
                <a:latin typeface="Arial" charset="0"/>
              </a:rPr>
              <a:t>/</a:t>
            </a:r>
            <a:r>
              <a:rPr lang="en-US" sz="1600" b="1" dirty="0" err="1">
                <a:solidFill>
                  <a:schemeClr val="bg1"/>
                </a:solidFill>
                <a:latin typeface="Arial" charset="0"/>
              </a:rPr>
              <a:t>espanol</a:t>
            </a:r>
            <a:endParaRPr lang="en-US" sz="1600" b="1" dirty="0">
              <a:solidFill>
                <a:schemeClr val="bg1"/>
              </a:solidFill>
              <a:latin typeface="Arial" charset="0"/>
            </a:endParaRPr>
          </a:p>
        </p:txBody>
      </p:sp>
    </p:spTree>
    <p:extLst>
      <p:ext uri="{BB962C8B-B14F-4D97-AF65-F5344CB8AC3E}">
        <p14:creationId xmlns:p14="http://schemas.microsoft.com/office/powerpoint/2010/main" val="4012618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LT-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1888"/>
            <a:ext cx="7886700" cy="994172"/>
          </a:xfrm>
          <a:prstGeom prst="rect">
            <a:avLst/>
          </a:prstGeom>
        </p:spPr>
        <p:txBody>
          <a:bodyPr>
            <a:normAutofit/>
          </a:bodyPr>
          <a:lstStyle>
            <a:lvl1pPr>
              <a:defRPr sz="2925"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74" tIns="34289" rIns="68574" bIns="34289" anchor="ctr"/>
          <a:lstStyle/>
          <a:p>
            <a:pPr algn="ctr" defTabSz="816209">
              <a:defRPr/>
            </a:pPr>
            <a:fld id="{B8085FFC-F515-8A40-AA65-E121940723D8}" type="slidenum">
              <a:rPr lang="en-US" sz="1125" smtClean="0">
                <a:latin typeface="Arial Narrow" panose="020B0606020202030204" pitchFamily="34" charset="0"/>
              </a:rPr>
              <a:pPr algn="ctr" defTabSz="816209">
                <a:defRPr/>
              </a:pPr>
              <a:t>‹#›</a:t>
            </a:fld>
            <a:endParaRPr lang="bg-BG" sz="1125">
              <a:latin typeface="Arial Narrow" panose="020B0606020202030204" pitchFamily="34" charset="0"/>
              <a:ea typeface="DINCond-Bold" charset="0"/>
              <a:cs typeface="DINCond-Bold" charset="0"/>
            </a:endParaRPr>
          </a:p>
        </p:txBody>
      </p:sp>
      <p:pic>
        <p:nvPicPr>
          <p:cNvPr id="6" name="Picture 5"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val="0"/>
              </a:ext>
            </a:extLst>
          </a:blip>
          <a:stretch>
            <a:fillRect/>
          </a:stretch>
        </p:blipFill>
        <p:spPr>
          <a:xfrm>
            <a:off x="174773" y="4787458"/>
            <a:ext cx="1916889" cy="182880"/>
          </a:xfrm>
          <a:prstGeom prst="rect">
            <a:avLst/>
          </a:prstGeom>
        </p:spPr>
      </p:pic>
    </p:spTree>
    <p:extLst>
      <p:ext uri="{BB962C8B-B14F-4D97-AF65-F5344CB8AC3E}">
        <p14:creationId xmlns:p14="http://schemas.microsoft.com/office/powerpoint/2010/main" val="1118028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D041-D709-4086-A027-7CD8580AE4E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7DA724A-8E0E-4DF9-883F-17378FD6EC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FA8C9D5-4B39-4EA7-A018-7DB78746B59F}"/>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5" name="Footer Placeholder 4">
            <a:extLst>
              <a:ext uri="{FF2B5EF4-FFF2-40B4-BE49-F238E27FC236}">
                <a16:creationId xmlns:a16="http://schemas.microsoft.com/office/drawing/2014/main" id="{078165F2-0E4F-43D5-9F3D-BF265E9F90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48A045-60EC-4EE7-AB76-4FB7FD0530EE}"/>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301952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CF10-C9BB-4898-B799-B59800A8A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2912D-E69C-4861-8C9F-0132E9ED52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794B6-35C9-43E7-83FE-437E66CE574A}"/>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5" name="Footer Placeholder 4">
            <a:extLst>
              <a:ext uri="{FF2B5EF4-FFF2-40B4-BE49-F238E27FC236}">
                <a16:creationId xmlns:a16="http://schemas.microsoft.com/office/drawing/2014/main" id="{D4BAC0A7-0185-41DE-95E2-FB0E25CE1D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217FAD-6314-4C1B-AEC5-BF6B8D7B0BAD}"/>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214799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98528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4688-02D1-4006-B133-28B60B7E6E6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C97A8BC-417B-43E6-BF32-3C6A1AF576D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F76329-EC01-4705-84B8-1E1E6F9851EA}"/>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5" name="Footer Placeholder 4">
            <a:extLst>
              <a:ext uri="{FF2B5EF4-FFF2-40B4-BE49-F238E27FC236}">
                <a16:creationId xmlns:a16="http://schemas.microsoft.com/office/drawing/2014/main" id="{83382EBD-82E6-4E0A-9179-9FFC1FF2E2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BF5C3F-2AAD-4A0C-AF91-7797CBFBD9A7}"/>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150910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F8C2-8076-491D-89F7-E31AC37AD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91AB2-3C60-4482-A386-E746D1651CD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FEBD45-4A55-412D-9410-BBC06B71632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F62319-5A76-40DB-85DD-C2DE1C434862}"/>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6" name="Footer Placeholder 5">
            <a:extLst>
              <a:ext uri="{FF2B5EF4-FFF2-40B4-BE49-F238E27FC236}">
                <a16:creationId xmlns:a16="http://schemas.microsoft.com/office/drawing/2014/main" id="{47E4DF93-4B15-4C9D-BB3C-4A4C95C2EF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029889-6396-4B5F-958D-4DCF235B958E}"/>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3926524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6A2EF-BFF1-4BAB-B492-4D78EAB90D7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12013E-D314-41EC-BED7-CF99AE5989E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1AA9431-1384-4FB0-BF5A-10F115FCAF68}"/>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907BDC-2652-43EB-8FFA-67039003E1C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1FBDBE-638A-4188-9ED4-7736D49CE566}"/>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3784C0-6243-4627-9EF1-FC616C5D805A}"/>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8" name="Footer Placeholder 7">
            <a:extLst>
              <a:ext uri="{FF2B5EF4-FFF2-40B4-BE49-F238E27FC236}">
                <a16:creationId xmlns:a16="http://schemas.microsoft.com/office/drawing/2014/main" id="{3F853079-834C-486B-9D7A-07A7358C7F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0B874EA-6630-4B26-98A6-A2094CFD108F}"/>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3210216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0E74-4293-4312-8DAA-F6CE881EC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1960AC-2392-4B10-BD1B-59DE7927FCAC}"/>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4" name="Footer Placeholder 3">
            <a:extLst>
              <a:ext uri="{FF2B5EF4-FFF2-40B4-BE49-F238E27FC236}">
                <a16:creationId xmlns:a16="http://schemas.microsoft.com/office/drawing/2014/main" id="{1C683E09-F9C7-43A3-B598-6048DB9B86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1CBA2D-089C-4ABC-8863-1C1DB0E8842E}"/>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3673670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20DE2B-D58E-4C59-899A-B1D46B980FC3}"/>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3" name="Footer Placeholder 2">
            <a:extLst>
              <a:ext uri="{FF2B5EF4-FFF2-40B4-BE49-F238E27FC236}">
                <a16:creationId xmlns:a16="http://schemas.microsoft.com/office/drawing/2014/main" id="{ED0BF46D-B06C-4B5F-A9CE-2428E2ACD9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DE2E86-CD48-49FF-9044-EF94FD42433E}"/>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624659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9637-F0E6-44E8-BEE6-3FD10D74995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2D55D5-FA90-4AFD-A63D-1C1ABA989D8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DE344A-5621-43F9-8742-0DDE43CD27B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9ACF936-5DAB-4EAA-987B-649D898F98D6}"/>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6" name="Footer Placeholder 5">
            <a:extLst>
              <a:ext uri="{FF2B5EF4-FFF2-40B4-BE49-F238E27FC236}">
                <a16:creationId xmlns:a16="http://schemas.microsoft.com/office/drawing/2014/main" id="{294B384C-5EF0-48D8-93FD-C1F4E124E3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C376AC-C859-48F2-A807-B9A7A7BF1B3F}"/>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2176057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6C4B-9257-4093-9253-AAABF3C634B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3B9095B-268B-41C0-B2C5-3DC56F43881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63F8DF73-B3EE-405A-9E5F-F4A1F3F40A3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1863BDA-842A-4034-A2FB-B8BBB9C03FC5}"/>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6" name="Footer Placeholder 5">
            <a:extLst>
              <a:ext uri="{FF2B5EF4-FFF2-40B4-BE49-F238E27FC236}">
                <a16:creationId xmlns:a16="http://schemas.microsoft.com/office/drawing/2014/main" id="{2A5EB1ED-5006-4F1A-922C-15FF6C4A10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297CBB-E4D9-4858-839A-FD61DFFB4A03}"/>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158437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D109-CE34-489A-8B9D-76DFA8F187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55A2B-9E5B-497E-AAB6-3386AA1482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CDCD2-4D1A-4DA6-B40A-5E165BCAF435}"/>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5" name="Footer Placeholder 4">
            <a:extLst>
              <a:ext uri="{FF2B5EF4-FFF2-40B4-BE49-F238E27FC236}">
                <a16:creationId xmlns:a16="http://schemas.microsoft.com/office/drawing/2014/main" id="{8B13B30D-03FB-4183-9503-FB03E5FC1A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484E22-47B1-4F3C-AC4C-535B07D24CD9}"/>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810547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A984F-8EB2-49DC-8B0C-8F3ADD25EFA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DE0858-EA22-47AC-BB46-AEBDCD31800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097D8-A46C-42BE-A221-8D164E14DB77}"/>
              </a:ext>
            </a:extLst>
          </p:cNvPr>
          <p:cNvSpPr>
            <a:spLocks noGrp="1"/>
          </p:cNvSpPr>
          <p:nvPr>
            <p:ph type="dt" sz="half" idx="10"/>
          </p:nvPr>
        </p:nvSpPr>
        <p:spPr/>
        <p:txBody>
          <a:bodyPr/>
          <a:lstStyle/>
          <a:p>
            <a:fld id="{D64AADD4-A38F-4F30-BFA0-F8B5C202E234}" type="datetimeFigureOut">
              <a:rPr lang="en-US" smtClean="0"/>
              <a:pPr/>
              <a:t>9/23/2021</a:t>
            </a:fld>
            <a:endParaRPr lang="en-US" dirty="0"/>
          </a:p>
        </p:txBody>
      </p:sp>
      <p:sp>
        <p:nvSpPr>
          <p:cNvPr id="5" name="Footer Placeholder 4">
            <a:extLst>
              <a:ext uri="{FF2B5EF4-FFF2-40B4-BE49-F238E27FC236}">
                <a16:creationId xmlns:a16="http://schemas.microsoft.com/office/drawing/2014/main" id="{FFCA350F-47DA-4476-9C5E-4845C450EF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E6604D-2AB1-47FD-BEFE-49AAFD9EA314}"/>
              </a:ext>
            </a:extLst>
          </p:cNvPr>
          <p:cNvSpPr>
            <a:spLocks noGrp="1"/>
          </p:cNvSpPr>
          <p:nvPr>
            <p:ph type="sldNum" sz="quarter" idx="12"/>
          </p:nvPr>
        </p:nvSpPr>
        <p:spPr/>
        <p:txBody>
          <a:body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3807340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sp>
        <p:nvSpPr>
          <p:cNvPr id="13" name="Pentagon 12"/>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Pentagon 13"/>
          <p:cNvSpPr>
            <a:spLocks noChangeAspect="1"/>
          </p:cNvSpPr>
          <p:nvPr userDrawn="1"/>
        </p:nvSpPr>
        <p:spPr>
          <a:xfrm>
            <a:off x="10625"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800" b="0" i="0">
                <a:solidFill>
                  <a:srgbClr val="123E57"/>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accent3"/>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 </a:t>
            </a:r>
          </a:p>
        </p:txBody>
      </p:sp>
      <p:sp>
        <p:nvSpPr>
          <p:cNvPr id="9" name="Rectangle 8">
            <a:extLst>
              <a:ext uri="{FF2B5EF4-FFF2-40B4-BE49-F238E27FC236}">
                <a16:creationId xmlns:a16="http://schemas.microsoft.com/office/drawing/2014/main" id="{00C1EAC2-48D1-5A43-8A15-F4EDD9CF6A5B}"/>
              </a:ext>
            </a:extLst>
          </p:cNvPr>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2" y="4282743"/>
            <a:ext cx="3993515" cy="381000"/>
          </a:xfrm>
          <a:prstGeom prst="rect">
            <a:avLst/>
          </a:prstGeom>
        </p:spPr>
      </p:pic>
      <p:sp>
        <p:nvSpPr>
          <p:cNvPr id="8" name="Date Placeholder 3"/>
          <p:cNvSpPr>
            <a:spLocks noGrp="1"/>
          </p:cNvSpPr>
          <p:nvPr>
            <p:ph type="dt" sz="half" idx="2"/>
          </p:nvPr>
        </p:nvSpPr>
        <p:spPr>
          <a:xfrm>
            <a:off x="6400800" y="4297680"/>
            <a:ext cx="2286000" cy="356616"/>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fld id="{646BEAE4-16B3-0744-BFCA-11CE0C224282}" type="datetime4">
              <a:rPr lang="en-US" smtClean="0"/>
              <a:t>September 23, 2021</a:t>
            </a:fld>
            <a:endParaRPr lang="en-US"/>
          </a:p>
        </p:txBody>
      </p:sp>
    </p:spTree>
    <p:extLst>
      <p:ext uri="{BB962C8B-B14F-4D97-AF65-F5344CB8AC3E}">
        <p14:creationId xmlns:p14="http://schemas.microsoft.com/office/powerpoint/2010/main" val="527980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3429000"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562251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userDrawn="1"/>
        </p:nvSpPr>
        <p:spPr>
          <a:xfrm>
            <a:off x="10625"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4148442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0" y="0"/>
            <a:ext cx="8458198"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p:nvPr userDrawn="1"/>
        </p:nvSpPr>
        <p:spPr>
          <a:xfrm>
            <a:off x="1" y="0"/>
            <a:ext cx="7289798"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3429001" y="1817370"/>
            <a:ext cx="5029199" cy="1371600"/>
          </a:xfrm>
        </p:spPr>
        <p:txBody>
          <a:bodyPr lIns="0" tIns="0" rIns="0" bIns="0" anchor="b">
            <a:noAutofit/>
          </a:bodyPr>
          <a:lstStyle>
            <a:lvl1pPr algn="r">
              <a:defRPr sz="2800" spc="-80">
                <a:solidFill>
                  <a:srgbClr val="123E57"/>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3429000" y="3257550"/>
            <a:ext cx="5022892"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3850475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8"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userDrawn="1"/>
        </p:nvSpPr>
        <p:spPr>
          <a:xfrm>
            <a:off x="1" y="0"/>
            <a:ext cx="3228985" cy="5148072"/>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sp>
        <p:nvSpPr>
          <p:cNvPr id="12"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3381409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8458198"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entagon 4"/>
          <p:cNvSpPr/>
          <p:nvPr userDrawn="1"/>
        </p:nvSpPr>
        <p:spPr>
          <a:xfrm>
            <a:off x="1" y="0"/>
            <a:ext cx="7289798"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123E57"/>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3223855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933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326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58649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873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047869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9933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
        <p:nvSpPr>
          <p:cNvPr id="1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2839743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759995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651630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1534454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909249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0" y="0"/>
            <a:ext cx="8458198"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Pentagon 10"/>
          <p:cNvSpPr/>
          <p:nvPr userDrawn="1"/>
        </p:nvSpPr>
        <p:spPr>
          <a:xfrm>
            <a:off x="1" y="0"/>
            <a:ext cx="7289798"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2C992E19-AE11-6E42-B6DF-CCF5C9EF04E4}"/>
              </a:ext>
            </a:extLst>
          </p:cNvPr>
          <p:cNvPicPr>
            <a:picLocks noChangeAspect="1"/>
          </p:cNvPicPr>
          <p:nvPr userDrawn="1"/>
        </p:nvPicPr>
        <p:blipFill>
          <a:blip r:embed="rId2"/>
          <a:stretch>
            <a:fillRect/>
          </a:stretch>
        </p:blipFill>
        <p:spPr>
          <a:xfrm>
            <a:off x="2724737" y="1952937"/>
            <a:ext cx="3566160" cy="1188720"/>
          </a:xfrm>
          <a:prstGeom prst="rect">
            <a:avLst/>
          </a:prstGeom>
        </p:spPr>
      </p:pic>
      <p:sp>
        <p:nvSpPr>
          <p:cNvPr id="7" name="TextBox 13"/>
          <p:cNvSpPr txBox="1">
            <a:spLocks noChangeArrowheads="1"/>
          </p:cNvSpPr>
          <p:nvPr userDrawn="1"/>
        </p:nvSpPr>
        <p:spPr bwMode="auto">
          <a:xfrm>
            <a:off x="1989770" y="4356100"/>
            <a:ext cx="52009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b="1" err="1">
                <a:solidFill>
                  <a:srgbClr val="606060"/>
                </a:solidFill>
                <a:latin typeface="Arial" charset="0"/>
              </a:rPr>
              <a:t>www.cancer.gov</a:t>
            </a:r>
            <a:r>
              <a:rPr lang="en-US" sz="1600" b="1">
                <a:solidFill>
                  <a:srgbClr val="606060"/>
                </a:solidFill>
                <a:latin typeface="Arial" charset="0"/>
              </a:rPr>
              <a:t>                 </a:t>
            </a:r>
            <a:r>
              <a:rPr lang="en-US" sz="1600" b="1" err="1">
                <a:solidFill>
                  <a:srgbClr val="606060"/>
                </a:solidFill>
                <a:latin typeface="Arial" charset="0"/>
              </a:rPr>
              <a:t>www.cancer.gov</a:t>
            </a:r>
            <a:r>
              <a:rPr lang="en-US" sz="1600" b="1">
                <a:solidFill>
                  <a:srgbClr val="606060"/>
                </a:solidFill>
                <a:latin typeface="Arial" charset="0"/>
              </a:rPr>
              <a:t>/</a:t>
            </a:r>
            <a:r>
              <a:rPr lang="en-US" sz="1600" b="1" err="1">
                <a:solidFill>
                  <a:srgbClr val="606060"/>
                </a:solidFill>
                <a:latin typeface="Arial" charset="0"/>
              </a:rPr>
              <a:t>espanol</a:t>
            </a:r>
            <a:endParaRPr lang="en-US" sz="1600" b="1">
              <a:solidFill>
                <a:srgbClr val="606060"/>
              </a:solidFill>
              <a:latin typeface="Arial" charset="0"/>
            </a:endParaRPr>
          </a:p>
        </p:txBody>
      </p:sp>
    </p:spTree>
    <p:extLst>
      <p:ext uri="{BB962C8B-B14F-4D97-AF65-F5344CB8AC3E}">
        <p14:creationId xmlns:p14="http://schemas.microsoft.com/office/powerpoint/2010/main" val="1340557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1891-B319-49D9-8A96-9F2CADF96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1B646-8E3B-45CA-B576-96D07C3247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A24EF-863C-490B-A840-8775DD4A7BF7}"/>
              </a:ext>
            </a:extLst>
          </p:cNvPr>
          <p:cNvSpPr>
            <a:spLocks noGrp="1"/>
          </p:cNvSpPr>
          <p:nvPr>
            <p:ph type="dt" sz="half" idx="10"/>
          </p:nvPr>
        </p:nvSpPr>
        <p:spPr/>
        <p:txBody>
          <a:bodyPr/>
          <a:lstStyle/>
          <a:p>
            <a:fld id="{5433EB16-8669-49BB-B412-547F39DE490C}" type="datetimeFigureOut">
              <a:rPr lang="en-US" smtClean="0"/>
              <a:t>9/23/2021</a:t>
            </a:fld>
            <a:endParaRPr lang="en-US"/>
          </a:p>
        </p:txBody>
      </p:sp>
      <p:sp>
        <p:nvSpPr>
          <p:cNvPr id="5" name="Footer Placeholder 4">
            <a:extLst>
              <a:ext uri="{FF2B5EF4-FFF2-40B4-BE49-F238E27FC236}">
                <a16:creationId xmlns:a16="http://schemas.microsoft.com/office/drawing/2014/main" id="{7B18C1DB-D5F2-4E51-A92A-49A26E833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6F231-D67F-4E9A-B9E8-246922FF2133}"/>
              </a:ext>
            </a:extLst>
          </p:cNvPr>
          <p:cNvSpPr>
            <a:spLocks noGrp="1"/>
          </p:cNvSpPr>
          <p:nvPr>
            <p:ph type="sldNum" sz="quarter" idx="12"/>
          </p:nvPr>
        </p:nvSpPr>
        <p:spPr/>
        <p:txBody>
          <a:bodyPr/>
          <a:lstStyle/>
          <a:p>
            <a:fld id="{8A681B79-06D9-431E-9E95-4B7A18D56186}" type="slidenum">
              <a:rPr lang="en-US" smtClean="0"/>
              <a:t>‹#›</a:t>
            </a:fld>
            <a:endParaRPr lang="en-US"/>
          </a:p>
        </p:txBody>
      </p:sp>
    </p:spTree>
    <p:extLst>
      <p:ext uri="{BB962C8B-B14F-4D97-AF65-F5344CB8AC3E}">
        <p14:creationId xmlns:p14="http://schemas.microsoft.com/office/powerpoint/2010/main" val="157021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LT">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628650" y="1176065"/>
            <a:ext cx="7886700" cy="371399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628650" y="181888"/>
            <a:ext cx="7886700" cy="994172"/>
          </a:xfrm>
          <a:prstGeom prst="rect">
            <a:avLst/>
          </a:prstGeom>
        </p:spPr>
        <p:txBody>
          <a:bodyPr>
            <a:normAutofit/>
          </a:bodyPr>
          <a:lstStyle>
            <a:lvl1pPr>
              <a:defRPr sz="2925"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1809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388719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006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48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6939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246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4"/>
            <a:ext cx="8229600"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r>
              <a:rPr lang="en-US" dirty="0"/>
              <a:t>INSERT DATE</a:t>
            </a:r>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8" r:id="rId1"/>
    <p:sldLayoutId id="2147483755" r:id="rId2"/>
    <p:sldLayoutId id="2147483790" r:id="rId3"/>
    <p:sldLayoutId id="2147483805" r:id="rId4"/>
    <p:sldLayoutId id="2147483796" r:id="rId5"/>
    <p:sldLayoutId id="2147483770" r:id="rId6"/>
    <p:sldLayoutId id="2147483810" r:id="rId7"/>
    <p:sldLayoutId id="2147483771" r:id="rId8"/>
    <p:sldLayoutId id="2147483812" r:id="rId9"/>
    <p:sldLayoutId id="2147483772" r:id="rId10"/>
    <p:sldLayoutId id="2147483813" r:id="rId11"/>
    <p:sldLayoutId id="2147483773" r:id="rId12"/>
    <p:sldLayoutId id="2147483814" r:id="rId13"/>
    <p:sldLayoutId id="2147483763" r:id="rId14"/>
    <p:sldLayoutId id="2147483807" r:id="rId15"/>
    <p:sldLayoutId id="2147483794" r:id="rId16"/>
    <p:sldLayoutId id="2147483858" r:id="rId17"/>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65CCFA-16FE-4005-AC1A-EF92744DA1D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9CE935-3247-436E-A0BC-EF85744066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27AFF-1294-48FA-9F4C-934767FAA7D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4AADD4-A38F-4F30-BFA0-F8B5C202E234}" type="datetimeFigureOut">
              <a:rPr lang="en-US" smtClean="0"/>
              <a:pPr/>
              <a:t>9/23/2021</a:t>
            </a:fld>
            <a:endParaRPr lang="en-US" dirty="0"/>
          </a:p>
        </p:txBody>
      </p:sp>
      <p:sp>
        <p:nvSpPr>
          <p:cNvPr id="5" name="Footer Placeholder 4">
            <a:extLst>
              <a:ext uri="{FF2B5EF4-FFF2-40B4-BE49-F238E27FC236}">
                <a16:creationId xmlns:a16="http://schemas.microsoft.com/office/drawing/2014/main" id="{0A1BC769-4C0C-423B-BB7F-7EBF3FA2C31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8FB349-58EF-447D-A2F3-FADD6D643C7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1B5BC56-C112-4D8C-BCE3-FBF9756949F7}" type="slidenum">
              <a:rPr lang="en-US" smtClean="0"/>
              <a:pPr/>
              <a:t>‹#›</a:t>
            </a:fld>
            <a:endParaRPr lang="en-US" dirty="0"/>
          </a:p>
        </p:txBody>
      </p:sp>
    </p:spTree>
    <p:extLst>
      <p:ext uri="{BB962C8B-B14F-4D97-AF65-F5344CB8AC3E}">
        <p14:creationId xmlns:p14="http://schemas.microsoft.com/office/powerpoint/2010/main" val="211032663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5"/>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900" smtClean="0">
                <a:solidFill>
                  <a:srgbClr val="6C6C6C"/>
                </a:solidFill>
                <a:latin typeface="+mn-lt"/>
                <a:ea typeface="+mn-ea"/>
                <a:cs typeface="SapientSansRegular"/>
              </a:defRPr>
            </a:lvl1pPr>
          </a:lstStyle>
          <a:p>
            <a:pPr>
              <a:defRPr/>
            </a:pPr>
            <a:fld id="{8767E79B-3863-C648-ACD5-D5A69BA31F7C}" type="datetime4">
              <a:rPr lang="en-US" smtClean="0"/>
              <a:pPr>
                <a:defRPr/>
              </a:pPr>
              <a:t>September 23, 2021</a:t>
            </a:fld>
            <a:endParaRPr lang="en-US"/>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423775825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Lst>
  <p:hf sldNum="0" hdr="0" ftr="0"/>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da.gov/media/120331/download"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hyperlink" Target="https://www.fda.gov/media/120329/download"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image" Target="../media/image38.svg"/><Relationship Id="rId5" Type="http://schemas.openxmlformats.org/officeDocument/2006/relationships/diagramQuickStyle" Target="../diagrams/quickStyle2.xml"/><Relationship Id="rId10" Type="http://schemas.openxmlformats.org/officeDocument/2006/relationships/image" Target="../media/image37.png"/><Relationship Id="rId4" Type="http://schemas.openxmlformats.org/officeDocument/2006/relationships/diagramLayout" Target="../diagrams/layout2.xml"/><Relationship Id="rId9" Type="http://schemas.openxmlformats.org/officeDocument/2006/relationships/image" Target="../media/image36.sv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18" Type="http://schemas.openxmlformats.org/officeDocument/2006/relationships/image" Target="../media/image54.jpeg"/><Relationship Id="rId26" Type="http://schemas.openxmlformats.org/officeDocument/2006/relationships/image" Target="../media/image62.jpeg"/><Relationship Id="rId3" Type="http://schemas.openxmlformats.org/officeDocument/2006/relationships/image" Target="../media/image43.jpg"/><Relationship Id="rId21" Type="http://schemas.openxmlformats.org/officeDocument/2006/relationships/image" Target="../media/image57.png"/><Relationship Id="rId7" Type="http://schemas.openxmlformats.org/officeDocument/2006/relationships/hyperlink" Target="mailto:NCIChildhoodCancerDataInitiative@mail.nih.gov" TargetMode="External"/><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tiff"/><Relationship Id="rId1" Type="http://schemas.openxmlformats.org/officeDocument/2006/relationships/slideLayout" Target="../slideLayouts/slideLayout15.xml"/><Relationship Id="rId6" Type="http://schemas.openxmlformats.org/officeDocument/2006/relationships/hyperlink" Target="https://public.govdelivery.com/accounts/USNIHNCI/subscriber/new?topic_id=USNIHNCI_223" TargetMode="External"/><Relationship Id="rId11" Type="http://schemas.openxmlformats.org/officeDocument/2006/relationships/image" Target="../media/image47.png"/><Relationship Id="rId24" Type="http://schemas.openxmlformats.org/officeDocument/2006/relationships/image" Target="../media/image60.jpeg"/><Relationship Id="rId5" Type="http://schemas.openxmlformats.org/officeDocument/2006/relationships/hyperlink" Target="https://deainfo.nci.nih.gov/advisory/bsa/sub-cmte/CCDI/CCDI%20BSA%20WG%20Report_Final%20061620.pdf" TargetMode="External"/><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jpe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hyperlink" Target="https://www.cancer.gov/research/areas/childhood/childhood-cancer-data-initiative" TargetMode="External"/><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Childhood Cancer Data Initiative: </a:t>
            </a:r>
            <a:br>
              <a:rPr lang="en-US" dirty="0"/>
            </a:br>
            <a:r>
              <a:rPr lang="en-US" dirty="0"/>
              <a:t>Tools &amp; Resources</a:t>
            </a:r>
          </a:p>
        </p:txBody>
      </p:sp>
      <p:sp>
        <p:nvSpPr>
          <p:cNvPr id="3" name="Subtitle 2"/>
          <p:cNvSpPr>
            <a:spLocks noGrp="1"/>
          </p:cNvSpPr>
          <p:nvPr>
            <p:ph type="subTitle" idx="1"/>
          </p:nvPr>
        </p:nvSpPr>
        <p:spPr/>
        <p:txBody>
          <a:bodyPr/>
          <a:lstStyle/>
          <a:p>
            <a:r>
              <a:rPr lang="en-US" dirty="0"/>
              <a:t>ITCR Annual Symposium</a:t>
            </a:r>
          </a:p>
          <a:p>
            <a:endParaRPr lang="en-US" dirty="0"/>
          </a:p>
        </p:txBody>
      </p:sp>
      <p:sp>
        <p:nvSpPr>
          <p:cNvPr id="4" name="Date Placeholder 3"/>
          <p:cNvSpPr>
            <a:spLocks noGrp="1"/>
          </p:cNvSpPr>
          <p:nvPr>
            <p:ph type="dt" sz="half" idx="2"/>
          </p:nvPr>
        </p:nvSpPr>
        <p:spPr/>
        <p:txBody>
          <a:bodyPr/>
          <a:lstStyle/>
          <a:p>
            <a:pPr>
              <a:defRPr/>
            </a:pPr>
            <a:r>
              <a:rPr lang="en-US" dirty="0">
                <a:solidFill>
                  <a:srgbClr val="000000"/>
                </a:solidFill>
                <a:latin typeface="+mj-lt"/>
              </a:rPr>
              <a:t>September 23, 2021</a:t>
            </a:r>
          </a:p>
        </p:txBody>
      </p:sp>
    </p:spTree>
    <p:extLst>
      <p:ext uri="{BB962C8B-B14F-4D97-AF65-F5344CB8AC3E}">
        <p14:creationId xmlns:p14="http://schemas.microsoft.com/office/powerpoint/2010/main" val="320502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BC4F9B-591C-4F85-85CC-07FBBC450EDB}"/>
              </a:ext>
            </a:extLst>
          </p:cNvPr>
          <p:cNvSpPr>
            <a:spLocks noGrp="1"/>
          </p:cNvSpPr>
          <p:nvPr>
            <p:ph type="title"/>
          </p:nvPr>
        </p:nvSpPr>
        <p:spPr>
          <a:xfrm>
            <a:off x="279031" y="152960"/>
            <a:ext cx="8165592" cy="317395"/>
          </a:xfrm>
        </p:spPr>
        <p:txBody>
          <a:bodyPr/>
          <a:lstStyle/>
          <a:p>
            <a:r>
              <a:rPr lang="en-US" b="1" dirty="0">
                <a:solidFill>
                  <a:srgbClr val="2A67A5"/>
                </a:solidFill>
                <a:latin typeface="Arial" panose="020B0604020202020204" pitchFamily="34" charset="0"/>
                <a:cs typeface="Arial" panose="020B0604020202020204" pitchFamily="34" charset="0"/>
              </a:rPr>
              <a:t>Pediatric Molecular Target List (PMTL)</a:t>
            </a:r>
          </a:p>
        </p:txBody>
      </p:sp>
      <p:sp>
        <p:nvSpPr>
          <p:cNvPr id="7" name="TextBox 6">
            <a:extLst>
              <a:ext uri="{FF2B5EF4-FFF2-40B4-BE49-F238E27FC236}">
                <a16:creationId xmlns:a16="http://schemas.microsoft.com/office/drawing/2014/main" id="{4D0372B8-A3F7-45A6-9D09-F50B109D4D15}"/>
              </a:ext>
            </a:extLst>
          </p:cNvPr>
          <p:cNvSpPr txBox="1"/>
          <p:nvPr/>
        </p:nvSpPr>
        <p:spPr>
          <a:xfrm>
            <a:off x="165226" y="459349"/>
            <a:ext cx="8978774" cy="1328569"/>
          </a:xfrm>
          <a:prstGeom prst="rect">
            <a:avLst/>
          </a:prstGeom>
          <a:noFill/>
        </p:spPr>
        <p:txBody>
          <a:bodyPr wrap="square" rtlCol="0">
            <a:spAutoFit/>
          </a:bodyPr>
          <a:lstStyle/>
          <a:p>
            <a:pPr>
              <a:spcAft>
                <a:spcPts val="1000"/>
              </a:spcAft>
              <a:buClr>
                <a:schemeClr val="accent1"/>
              </a:buClr>
            </a:pPr>
            <a:r>
              <a:rPr lang="en-US" sz="1200" b="1" dirty="0">
                <a:solidFill>
                  <a:srgbClr val="000000"/>
                </a:solidFill>
                <a:latin typeface="+mn-lt"/>
                <a:cs typeface="Arial" panose="020B0604020202020204" pitchFamily="34" charset="0"/>
              </a:rPr>
              <a:t>Relevant Molecular Target</a:t>
            </a:r>
            <a:r>
              <a:rPr lang="en-US" sz="1200" dirty="0">
                <a:solidFill>
                  <a:srgbClr val="000000"/>
                </a:solidFill>
                <a:latin typeface="+mn-lt"/>
                <a:cs typeface="Arial" panose="020B0604020202020204" pitchFamily="34" charset="0"/>
              </a:rPr>
              <a:t>: targets have evidence indicating their relevance in the growth or progression of pediatric cancers. Any new drugs developed for these targets in adult cancers must also be studied for use in pediatric cancers. </a:t>
            </a:r>
            <a:r>
              <a:rPr lang="en-US" sz="1200" dirty="0">
                <a:latin typeface="+mn-lt"/>
                <a:hlinkClick r:id="rId3"/>
              </a:rPr>
              <a:t>https://www.fda.gov/media/120331/download</a:t>
            </a:r>
            <a:endParaRPr lang="en-US" sz="1200" dirty="0">
              <a:solidFill>
                <a:srgbClr val="000000"/>
              </a:solidFill>
              <a:latin typeface="+mn-lt"/>
              <a:cs typeface="Arial" panose="020B0604020202020204" pitchFamily="34" charset="0"/>
            </a:endParaRPr>
          </a:p>
          <a:p>
            <a:pPr>
              <a:spcAft>
                <a:spcPts val="1000"/>
              </a:spcAft>
              <a:buClr>
                <a:schemeClr val="accent1"/>
              </a:buClr>
            </a:pPr>
            <a:r>
              <a:rPr lang="en-US" sz="1200" b="1" dirty="0">
                <a:solidFill>
                  <a:srgbClr val="000000"/>
                </a:solidFill>
                <a:latin typeface="+mn-lt"/>
                <a:cs typeface="Arial" panose="020B0604020202020204" pitchFamily="34" charset="0"/>
              </a:rPr>
              <a:t>Non-Relevant Molecular Target</a:t>
            </a:r>
            <a:r>
              <a:rPr lang="en-US" sz="1200" dirty="0">
                <a:solidFill>
                  <a:srgbClr val="000000"/>
                </a:solidFill>
                <a:latin typeface="+mn-lt"/>
                <a:cs typeface="Arial" panose="020B0604020202020204" pitchFamily="34" charset="0"/>
              </a:rPr>
              <a:t>: targets have evidence indicating that they are not relevant in the growth or progression of pediatric cancers. Any new drugs developed for these targets in adult cancers will receive an automatic waiver from also studying them in pediatric cancers.  </a:t>
            </a:r>
            <a:r>
              <a:rPr lang="en-US" sz="1200" dirty="0">
                <a:latin typeface="+mn-lt"/>
                <a:hlinkClick r:id="rId4"/>
              </a:rPr>
              <a:t>https://www.fda.gov/media/120329/download</a:t>
            </a:r>
            <a:endParaRPr lang="en-US" sz="1200" dirty="0">
              <a:solidFill>
                <a:srgbClr val="000000"/>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DD55DF0D-CB4C-461B-8255-C7FBACD23E79}"/>
              </a:ext>
            </a:extLst>
          </p:cNvPr>
          <p:cNvPicPr>
            <a:picLocks noChangeAspect="1"/>
          </p:cNvPicPr>
          <p:nvPr/>
        </p:nvPicPr>
        <p:blipFill>
          <a:blip r:embed="rId5"/>
          <a:stretch>
            <a:fillRect/>
          </a:stretch>
        </p:blipFill>
        <p:spPr>
          <a:xfrm>
            <a:off x="952987" y="2353653"/>
            <a:ext cx="7558835" cy="2525526"/>
          </a:xfrm>
          <a:prstGeom prst="rect">
            <a:avLst/>
          </a:prstGeom>
        </p:spPr>
      </p:pic>
      <p:sp>
        <p:nvSpPr>
          <p:cNvPr id="5" name="TextBox 4">
            <a:extLst>
              <a:ext uri="{FF2B5EF4-FFF2-40B4-BE49-F238E27FC236}">
                <a16:creationId xmlns:a16="http://schemas.microsoft.com/office/drawing/2014/main" id="{4CE09BA0-264C-4F42-9D1B-4A21AF6E8DA7}"/>
              </a:ext>
            </a:extLst>
          </p:cNvPr>
          <p:cNvSpPr txBox="1"/>
          <p:nvPr/>
        </p:nvSpPr>
        <p:spPr>
          <a:xfrm>
            <a:off x="952987" y="1858918"/>
            <a:ext cx="2499210" cy="307777"/>
          </a:xfrm>
          <a:prstGeom prst="rect">
            <a:avLst/>
          </a:prstGeom>
          <a:noFill/>
        </p:spPr>
        <p:txBody>
          <a:bodyPr wrap="square" rtlCol="0">
            <a:spAutoFit/>
          </a:bodyPr>
          <a:lstStyle/>
          <a:p>
            <a:r>
              <a:rPr lang="en-US" sz="1400" dirty="0">
                <a:solidFill>
                  <a:srgbClr val="000000"/>
                </a:solidFill>
                <a:latin typeface="+mn-lt"/>
              </a:rPr>
              <a:t>206 targets in FDA PMTL</a:t>
            </a:r>
          </a:p>
        </p:txBody>
      </p:sp>
      <p:sp>
        <p:nvSpPr>
          <p:cNvPr id="8" name="Rectangle 7">
            <a:extLst>
              <a:ext uri="{FF2B5EF4-FFF2-40B4-BE49-F238E27FC236}">
                <a16:creationId xmlns:a16="http://schemas.microsoft.com/office/drawing/2014/main" id="{259384C5-7DC2-4D37-83AE-09D0F6FF3176}"/>
              </a:ext>
            </a:extLst>
          </p:cNvPr>
          <p:cNvSpPr/>
          <p:nvPr/>
        </p:nvSpPr>
        <p:spPr>
          <a:xfrm>
            <a:off x="4738214" y="1729502"/>
            <a:ext cx="4281608" cy="523220"/>
          </a:xfrm>
          <a:prstGeom prst="rect">
            <a:avLst/>
          </a:prstGeom>
        </p:spPr>
        <p:txBody>
          <a:bodyPr wrap="square">
            <a:spAutoFit/>
          </a:bodyPr>
          <a:lstStyle/>
          <a:p>
            <a:pPr algn="r"/>
            <a:r>
              <a:rPr lang="en-US" sz="1400" dirty="0">
                <a:solidFill>
                  <a:srgbClr val="000000"/>
                </a:solidFill>
                <a:latin typeface="+mn-lt"/>
              </a:rPr>
              <a:t>430 unique, gene-level targets in Expanded PMTL</a:t>
            </a:r>
          </a:p>
          <a:p>
            <a:pPr algn="r"/>
            <a:r>
              <a:rPr lang="en-US" sz="1400" dirty="0">
                <a:solidFill>
                  <a:srgbClr val="000000"/>
                </a:solidFill>
                <a:latin typeface="+mn-lt"/>
              </a:rPr>
              <a:t>(455 including duplicates)</a:t>
            </a:r>
          </a:p>
        </p:txBody>
      </p:sp>
      <p:cxnSp>
        <p:nvCxnSpPr>
          <p:cNvPr id="9" name="Straight Arrow Connector 8">
            <a:extLst>
              <a:ext uri="{FF2B5EF4-FFF2-40B4-BE49-F238E27FC236}">
                <a16:creationId xmlns:a16="http://schemas.microsoft.com/office/drawing/2014/main" id="{07FFE975-24A0-4E31-90B0-D73233A74F01}"/>
              </a:ext>
            </a:extLst>
          </p:cNvPr>
          <p:cNvCxnSpPr>
            <a:cxnSpLocks/>
          </p:cNvCxnSpPr>
          <p:nvPr/>
        </p:nvCxnSpPr>
        <p:spPr>
          <a:xfrm>
            <a:off x="3406848" y="2038900"/>
            <a:ext cx="1035765" cy="0"/>
          </a:xfrm>
          <a:prstGeom prst="straightConnector1">
            <a:avLst/>
          </a:prstGeom>
          <a:ln>
            <a:solidFill>
              <a:srgbClr val="2A67A5"/>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5CBEB81-2044-45DA-B5D2-B4B6A9A47FA7}"/>
              </a:ext>
            </a:extLst>
          </p:cNvPr>
          <p:cNvSpPr txBox="1"/>
          <p:nvPr/>
        </p:nvSpPr>
        <p:spPr>
          <a:xfrm>
            <a:off x="4732404" y="4499485"/>
            <a:ext cx="4572000" cy="369332"/>
          </a:xfrm>
          <a:prstGeom prst="rect">
            <a:avLst/>
          </a:prstGeom>
          <a:noFill/>
        </p:spPr>
        <p:txBody>
          <a:bodyPr wrap="square">
            <a:spAutoFit/>
          </a:bodyPr>
          <a:lstStyle/>
          <a:p>
            <a:r>
              <a:rPr lang="en-US" b="1" dirty="0">
                <a:solidFill>
                  <a:srgbClr val="2A67A5"/>
                </a:solidFill>
                <a:latin typeface="Arial" panose="020B0604020202020204" pitchFamily="34" charset="0"/>
                <a:cs typeface="Arial" panose="020B0604020202020204" pitchFamily="34" charset="0"/>
              </a:rPr>
              <a:t>Computable PMTL Artifact</a:t>
            </a:r>
            <a:endParaRPr lang="en-US" dirty="0"/>
          </a:p>
        </p:txBody>
      </p:sp>
    </p:spTree>
    <p:extLst>
      <p:ext uri="{BB962C8B-B14F-4D97-AF65-F5344CB8AC3E}">
        <p14:creationId xmlns:p14="http://schemas.microsoft.com/office/powerpoint/2010/main" val="218900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0F986E-DA82-4415-B63C-4C8EB1263D49}"/>
              </a:ext>
            </a:extLst>
          </p:cNvPr>
          <p:cNvSpPr txBox="1"/>
          <p:nvPr/>
        </p:nvSpPr>
        <p:spPr>
          <a:xfrm>
            <a:off x="164956" y="53838"/>
            <a:ext cx="8129588"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A67A5"/>
                </a:solidFill>
                <a:effectLst/>
                <a:uLnTx/>
                <a:uFillTx/>
                <a:latin typeface="Arial" panose="020B0604020202020204" pitchFamily="34" charset="0"/>
                <a:cs typeface="Arial" panose="020B0604020202020204" pitchFamily="34" charset="0"/>
              </a:rPr>
              <a:t>Open Targets (OT) Platform for Childhood Cancers</a:t>
            </a:r>
          </a:p>
        </p:txBody>
      </p:sp>
      <p:grpSp>
        <p:nvGrpSpPr>
          <p:cNvPr id="2" name="Group 1">
            <a:extLst>
              <a:ext uri="{FF2B5EF4-FFF2-40B4-BE49-F238E27FC236}">
                <a16:creationId xmlns:a16="http://schemas.microsoft.com/office/drawing/2014/main" id="{9AAAAEF8-4CEA-4266-A695-98BA7BD9332B}"/>
              </a:ext>
            </a:extLst>
          </p:cNvPr>
          <p:cNvGrpSpPr/>
          <p:nvPr/>
        </p:nvGrpSpPr>
        <p:grpSpPr>
          <a:xfrm>
            <a:off x="888719" y="2729539"/>
            <a:ext cx="6912004" cy="2151947"/>
            <a:chOff x="1236676" y="2479099"/>
            <a:chExt cx="6428516" cy="1978048"/>
          </a:xfrm>
        </p:grpSpPr>
        <p:grpSp>
          <p:nvGrpSpPr>
            <p:cNvPr id="73" name="Group 72">
              <a:extLst>
                <a:ext uri="{FF2B5EF4-FFF2-40B4-BE49-F238E27FC236}">
                  <a16:creationId xmlns:a16="http://schemas.microsoft.com/office/drawing/2014/main" id="{08BABE39-262B-42E9-BC80-96336FE188E1}"/>
                </a:ext>
              </a:extLst>
            </p:cNvPr>
            <p:cNvGrpSpPr/>
            <p:nvPr/>
          </p:nvGrpSpPr>
          <p:grpSpPr>
            <a:xfrm>
              <a:off x="1236676" y="2479099"/>
              <a:ext cx="6428516" cy="1978048"/>
              <a:chOff x="209549" y="1140126"/>
              <a:chExt cx="11639217" cy="2984669"/>
            </a:xfrm>
          </p:grpSpPr>
          <p:graphicFrame>
            <p:nvGraphicFramePr>
              <p:cNvPr id="78" name="Diagram 77">
                <a:extLst>
                  <a:ext uri="{FF2B5EF4-FFF2-40B4-BE49-F238E27FC236}">
                    <a16:creationId xmlns:a16="http://schemas.microsoft.com/office/drawing/2014/main" id="{1011CEBF-80B4-4D38-B84C-89EE265CC3BF}"/>
                  </a:ext>
                </a:extLst>
              </p:cNvPr>
              <p:cNvGraphicFramePr/>
              <p:nvPr/>
            </p:nvGraphicFramePr>
            <p:xfrm>
              <a:off x="209549" y="1140126"/>
              <a:ext cx="11639217" cy="2984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9" name="Graphic 78" descr="Filter">
                <a:extLst>
                  <a:ext uri="{FF2B5EF4-FFF2-40B4-BE49-F238E27FC236}">
                    <a16:creationId xmlns:a16="http://schemas.microsoft.com/office/drawing/2014/main" id="{154606A4-1E68-4BBC-9344-F297E1D6736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51607" y="2100579"/>
                <a:ext cx="580642" cy="580642"/>
              </a:xfrm>
              <a:prstGeom prst="rect">
                <a:avLst/>
              </a:prstGeom>
            </p:spPr>
          </p:pic>
          <p:pic>
            <p:nvPicPr>
              <p:cNvPr id="80" name="Graphic 79" descr="Magnifying glass">
                <a:extLst>
                  <a:ext uri="{FF2B5EF4-FFF2-40B4-BE49-F238E27FC236}">
                    <a16:creationId xmlns:a16="http://schemas.microsoft.com/office/drawing/2014/main" id="{78967A57-47DF-41A7-8A08-01C262F91E4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13459" y="2057040"/>
                <a:ext cx="522507" cy="473838"/>
              </a:xfrm>
              <a:prstGeom prst="rect">
                <a:avLst/>
              </a:prstGeom>
            </p:spPr>
          </p:pic>
        </p:grpSp>
        <p:sp>
          <p:nvSpPr>
            <p:cNvPr id="75" name="Arrow: Pentagon 74">
              <a:extLst>
                <a:ext uri="{FF2B5EF4-FFF2-40B4-BE49-F238E27FC236}">
                  <a16:creationId xmlns:a16="http://schemas.microsoft.com/office/drawing/2014/main" id="{7E1D2A30-82B7-401D-AB2E-53AB5133E5BF}"/>
                </a:ext>
              </a:extLst>
            </p:cNvPr>
            <p:cNvSpPr/>
            <p:nvPr/>
          </p:nvSpPr>
          <p:spPr>
            <a:xfrm>
              <a:off x="1236676" y="4011348"/>
              <a:ext cx="6371501" cy="2731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D7A8E959-BDEB-4665-88FE-3CDA67248EBF}"/>
                </a:ext>
              </a:extLst>
            </p:cNvPr>
            <p:cNvSpPr txBox="1"/>
            <p:nvPr/>
          </p:nvSpPr>
          <p:spPr>
            <a:xfrm>
              <a:off x="3435434" y="4011348"/>
              <a:ext cx="2998433" cy="2333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Open Targets Platform – Childhood Cancers</a:t>
              </a:r>
            </a:p>
          </p:txBody>
        </p:sp>
        <p:pic>
          <p:nvPicPr>
            <p:cNvPr id="67" name="Graphic 66" descr="Gears">
              <a:extLst>
                <a:ext uri="{FF2B5EF4-FFF2-40B4-BE49-F238E27FC236}">
                  <a16:creationId xmlns:a16="http://schemas.microsoft.com/office/drawing/2014/main" id="{03D655C7-EEF1-4CEA-B77F-61AD71BE7D5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73188" y="3115623"/>
              <a:ext cx="320698" cy="385084"/>
            </a:xfrm>
            <a:prstGeom prst="rect">
              <a:avLst/>
            </a:prstGeom>
          </p:spPr>
        </p:pic>
        <p:sp>
          <p:nvSpPr>
            <p:cNvPr id="68" name="TextBox 67">
              <a:extLst>
                <a:ext uri="{FF2B5EF4-FFF2-40B4-BE49-F238E27FC236}">
                  <a16:creationId xmlns:a16="http://schemas.microsoft.com/office/drawing/2014/main" id="{9CE5A0DB-B9F6-4270-A838-3F44811ACE95}"/>
                </a:ext>
              </a:extLst>
            </p:cNvPr>
            <p:cNvSpPr txBox="1"/>
            <p:nvPr/>
          </p:nvSpPr>
          <p:spPr>
            <a:xfrm>
              <a:off x="1374729" y="3378518"/>
              <a:ext cx="1481735" cy="50410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Data Types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38" b="1" i="0" u="none" strike="noStrike" kern="120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(Genomic alterations, transcriptomics, gene mutation/fusions, etc.) </a:t>
              </a:r>
              <a:endParaRPr kumimoji="0" lang="en-US" sz="638"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0307278D-0015-46C7-8C12-2CFF66DF7350}"/>
                </a:ext>
              </a:extLst>
            </p:cNvPr>
            <p:cNvSpPr txBox="1"/>
            <p:nvPr/>
          </p:nvSpPr>
          <p:spPr>
            <a:xfrm>
              <a:off x="3324256" y="3435454"/>
              <a:ext cx="1038850" cy="2333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Data Curation</a:t>
              </a: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E358582D-25AC-4BD1-A4A3-32FDA6A2BC7A}"/>
                </a:ext>
              </a:extLst>
            </p:cNvPr>
            <p:cNvSpPr txBox="1"/>
            <p:nvPr/>
          </p:nvSpPr>
          <p:spPr>
            <a:xfrm>
              <a:off x="4934651" y="3439608"/>
              <a:ext cx="1038850" cy="38192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Development &amp; Operations</a:t>
              </a: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89D6E2A6-99A9-4149-A74B-75DB3713C63C}"/>
                </a:ext>
              </a:extLst>
            </p:cNvPr>
            <p:cNvSpPr txBox="1"/>
            <p:nvPr/>
          </p:nvSpPr>
          <p:spPr>
            <a:xfrm>
              <a:off x="6267023" y="3308286"/>
              <a:ext cx="1242932" cy="53044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Target Identification &amp; Prioritization</a:t>
              </a: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2" name="Picture 71" descr="Icon&#10;&#10;Description automatically generated">
              <a:extLst>
                <a:ext uri="{FF2B5EF4-FFF2-40B4-BE49-F238E27FC236}">
                  <a16:creationId xmlns:a16="http://schemas.microsoft.com/office/drawing/2014/main" id="{A785179A-7A35-41A3-B67A-46CB707C4A2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828477" y="3005231"/>
              <a:ext cx="585696" cy="607126"/>
            </a:xfrm>
            <a:prstGeom prst="rect">
              <a:avLst/>
            </a:prstGeom>
          </p:spPr>
        </p:pic>
      </p:grpSp>
      <p:sp>
        <p:nvSpPr>
          <p:cNvPr id="20" name="TextBox 19">
            <a:extLst>
              <a:ext uri="{FF2B5EF4-FFF2-40B4-BE49-F238E27FC236}">
                <a16:creationId xmlns:a16="http://schemas.microsoft.com/office/drawing/2014/main" id="{6CBECAF7-C12E-4EB5-AEC4-338E934DE542}"/>
              </a:ext>
            </a:extLst>
          </p:cNvPr>
          <p:cNvSpPr txBox="1"/>
          <p:nvPr/>
        </p:nvSpPr>
        <p:spPr>
          <a:xfrm>
            <a:off x="164956" y="512454"/>
            <a:ext cx="8174939" cy="2831544"/>
          </a:xfrm>
          <a:prstGeom prst="rect">
            <a:avLst/>
          </a:prstGeom>
          <a:noFill/>
        </p:spPr>
        <p:txBody>
          <a:bodyPr wrap="square" numCol="1" rtlCol="0">
            <a:spAutoFit/>
          </a:bodyPr>
          <a:lstStyle/>
          <a:p>
            <a:pPr marR="0" lvl="0" algn="l" defTabSz="4572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Open Targets Platform is a knowledgebase of knowledgebases:</a:t>
            </a:r>
          </a:p>
          <a:p>
            <a:pPr marL="214313" marR="0" lvl="0" indent="-214313" algn="l" defTabSz="4572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Reduce time spent monitoring, organizing, scientific, and medical literature</a:t>
            </a:r>
          </a:p>
          <a:p>
            <a:pPr marL="214313" marR="0" lvl="0" indent="-214313" algn="l" defTabSz="4572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Easy access to early-stage drug discovery</a:t>
            </a:r>
          </a:p>
          <a:p>
            <a:pPr marL="214313" marR="0" lvl="0" indent="-214313" algn="l" defTabSz="4572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Supporting data to take drugs to clinical trial</a:t>
            </a:r>
          </a:p>
          <a:p>
            <a:pPr marL="214313" marR="0" lvl="0" indent="-214313" algn="l" defTabSz="4572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Help build hypothesis</a:t>
            </a:r>
          </a:p>
          <a:p>
            <a:pPr marL="214313" marR="0" lvl="0" indent="-214313" algn="l" defTabSz="4572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lang="en-US" sz="2000" dirty="0">
                <a:solidFill>
                  <a:prstClr val="black"/>
                </a:solidFill>
                <a:latin typeface="Arial" panose="020B0604020202020204" pitchFamily="34" charset="0"/>
                <a:cs typeface="Arial" panose="020B0604020202020204" pitchFamily="34" charset="0"/>
              </a:rPr>
              <a:t>Pharma companies are very familiar with the OT project with some partnering and utilizing internal versions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10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F6F8E-F7AB-4991-ABE8-D4FA30E28DBB}"/>
              </a:ext>
            </a:extLst>
          </p:cNvPr>
          <p:cNvSpPr>
            <a:spLocks noGrp="1"/>
          </p:cNvSpPr>
          <p:nvPr>
            <p:ph sz="quarter" idx="11"/>
          </p:nvPr>
        </p:nvSpPr>
        <p:spPr>
          <a:xfrm>
            <a:off x="409109" y="815975"/>
            <a:ext cx="8165592" cy="3600450"/>
          </a:xfrm>
        </p:spPr>
        <p:txBody>
          <a:bodyPr/>
          <a:lstStyle/>
          <a:p>
            <a:pPr algn="l"/>
            <a:r>
              <a:rPr lang="en-US" sz="1800" b="0" i="0" u="none" strike="noStrike" baseline="0" dirty="0">
                <a:latin typeface="Arial" panose="020B0604020202020204" pitchFamily="34" charset="0"/>
              </a:rPr>
              <a:t>Standardized and Genome-Wide Clinical Interpretation of Complex Genotypes for Cancer Precision Medicine (Dr. Obi Griffith, Washington University)</a:t>
            </a:r>
          </a:p>
          <a:p>
            <a:pPr algn="l"/>
            <a:r>
              <a:rPr lang="en-US" sz="1800" dirty="0">
                <a:latin typeface="Arial" panose="020B0604020202020204" pitchFamily="34" charset="0"/>
              </a:rPr>
              <a:t>Adapting Functional Precision Oncology for Pediatric Brain Cancer (Dr. Gabor T Marth, University of Utah)</a:t>
            </a:r>
          </a:p>
          <a:p>
            <a:pPr algn="l"/>
            <a:r>
              <a:rPr lang="en-US" sz="1800" b="0" i="0" u="none" strike="noStrike" baseline="0" dirty="0">
                <a:latin typeface="Arial" panose="020B0604020202020204" pitchFamily="34" charset="0"/>
              </a:rPr>
              <a:t>Data-driven QSP software for personalized colon cancer treatment (Dr. </a:t>
            </a:r>
            <a:r>
              <a:rPr lang="en-US" sz="1800" b="0" i="0" u="none" strike="noStrike" baseline="0" dirty="0" err="1">
                <a:latin typeface="Arial" panose="020B0604020202020204" pitchFamily="34" charset="0"/>
              </a:rPr>
              <a:t>Leli</a:t>
            </a:r>
            <a:r>
              <a:rPr lang="en-US" sz="1800" b="0" i="0" u="none" strike="noStrike" baseline="0" dirty="0">
                <a:latin typeface="Arial" panose="020B0604020202020204" pitchFamily="34" charset="0"/>
              </a:rPr>
              <a:t> </a:t>
            </a:r>
            <a:r>
              <a:rPr lang="en-US" sz="1800" b="0" i="0" u="none" strike="noStrike" baseline="0" dirty="0" err="1">
                <a:latin typeface="Arial" panose="020B0604020202020204" pitchFamily="34" charset="0"/>
              </a:rPr>
              <a:t>Shahriyari</a:t>
            </a:r>
            <a:r>
              <a:rPr lang="en-US" sz="1800" b="0" i="0" u="none" strike="noStrike" baseline="0" dirty="0">
                <a:latin typeface="Arial" panose="020B0604020202020204" pitchFamily="34" charset="0"/>
              </a:rPr>
              <a:t>, University of Massachusetts Amherst)</a:t>
            </a:r>
          </a:p>
          <a:p>
            <a:pPr algn="l"/>
            <a:r>
              <a:rPr lang="en-US" sz="1800" b="0" i="0" u="none" strike="noStrike" baseline="0" dirty="0">
                <a:latin typeface="Arial" panose="020B0604020202020204" pitchFamily="34" charset="0"/>
              </a:rPr>
              <a:t>A statistical framework to systematically characterize cancer driver mutations in noncoding genomic regions (Dr. Eliezer M Van Allen, Dana-Farber Cancer Institute)</a:t>
            </a:r>
            <a:endParaRPr lang="en-US" dirty="0"/>
          </a:p>
        </p:txBody>
      </p:sp>
      <p:sp>
        <p:nvSpPr>
          <p:cNvPr id="4" name="Title 1">
            <a:extLst>
              <a:ext uri="{FF2B5EF4-FFF2-40B4-BE49-F238E27FC236}">
                <a16:creationId xmlns:a16="http://schemas.microsoft.com/office/drawing/2014/main" id="{79CD2155-E6EE-4637-9FC0-A651149A47FC}"/>
              </a:ext>
            </a:extLst>
          </p:cNvPr>
          <p:cNvSpPr>
            <a:spLocks noGrp="1"/>
          </p:cNvSpPr>
          <p:nvPr>
            <p:ph type="title"/>
          </p:nvPr>
        </p:nvSpPr>
        <p:spPr>
          <a:xfrm>
            <a:off x="493776" y="311658"/>
            <a:ext cx="8165592" cy="317395"/>
          </a:xfrm>
        </p:spPr>
        <p:txBody>
          <a:bodyPr/>
          <a:lstStyle/>
          <a:p>
            <a:r>
              <a:rPr lang="en-US" b="1" dirty="0">
                <a:solidFill>
                  <a:srgbClr val="2A67A5"/>
                </a:solidFill>
              </a:rPr>
              <a:t>CCDI - ITCR Supplements: Tools</a:t>
            </a:r>
          </a:p>
        </p:txBody>
      </p:sp>
    </p:spTree>
    <p:extLst>
      <p:ext uri="{BB962C8B-B14F-4D97-AF65-F5344CB8AC3E}">
        <p14:creationId xmlns:p14="http://schemas.microsoft.com/office/powerpoint/2010/main" val="211867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6655F5-C05C-4F5A-BDE0-23786ADFBC67}"/>
              </a:ext>
            </a:extLst>
          </p:cNvPr>
          <p:cNvSpPr>
            <a:spLocks noGrp="1"/>
          </p:cNvSpPr>
          <p:nvPr>
            <p:ph sz="quarter" idx="11"/>
          </p:nvPr>
        </p:nvSpPr>
        <p:spPr>
          <a:xfrm>
            <a:off x="267997" y="703085"/>
            <a:ext cx="8689735" cy="4004381"/>
          </a:xfrm>
        </p:spPr>
        <p:txBody>
          <a:bodyPr/>
          <a:lstStyle/>
          <a:p>
            <a:pPr marL="0" indent="0">
              <a:buNone/>
            </a:pPr>
            <a:r>
              <a:rPr lang="en-US" sz="1800" dirty="0"/>
              <a:t>Deployment of Tools on to NCI Cancer Genomics Cloud (CGC):</a:t>
            </a:r>
          </a:p>
          <a:p>
            <a:r>
              <a:rPr lang="en-US" sz="1800" b="1" dirty="0"/>
              <a:t>CICERO: </a:t>
            </a:r>
            <a:r>
              <a:rPr lang="en-US" sz="1800" dirty="0"/>
              <a:t>enables discovery of diverse types of </a:t>
            </a:r>
            <a:r>
              <a:rPr lang="en-US" sz="1800" u="sng" dirty="0"/>
              <a:t>gene fusions</a:t>
            </a:r>
            <a:r>
              <a:rPr lang="en-US" sz="1800" dirty="0"/>
              <a:t>, an important class of molecular target in pediatric and adult cancers. Application of CICERO in pediatric cancer </a:t>
            </a:r>
            <a:r>
              <a:rPr lang="en-US" sz="1800" dirty="0" err="1"/>
              <a:t>RNAseq</a:t>
            </a:r>
            <a:r>
              <a:rPr lang="en-US" sz="1800" dirty="0"/>
              <a:t> data has led to discoveries that are now part of the </a:t>
            </a:r>
            <a:r>
              <a:rPr lang="en-US" sz="1800" u="sng" dirty="0"/>
              <a:t>FDA Relevant Molecular Target List</a:t>
            </a:r>
            <a:endParaRPr lang="en-US" sz="1800" dirty="0"/>
          </a:p>
          <a:p>
            <a:r>
              <a:rPr lang="en-US" sz="1800" b="1" dirty="0" err="1"/>
              <a:t>RNAIndel</a:t>
            </a:r>
            <a:r>
              <a:rPr lang="en-US" sz="1800" b="1" dirty="0"/>
              <a:t>: </a:t>
            </a:r>
            <a:r>
              <a:rPr lang="en-US" sz="1800" dirty="0"/>
              <a:t>expands the utility of RNA-seq data for </a:t>
            </a:r>
            <a:r>
              <a:rPr lang="en-US" sz="1800" u="sng" dirty="0"/>
              <a:t>somatic variant detection </a:t>
            </a:r>
            <a:r>
              <a:rPr lang="en-US" sz="1800" dirty="0"/>
              <a:t>while indel expression status facilitates validation of somatic indels as potential targets</a:t>
            </a:r>
          </a:p>
          <a:p>
            <a:r>
              <a:rPr lang="en-US" sz="1800" b="1" dirty="0" err="1"/>
              <a:t>Teltale</a:t>
            </a:r>
            <a:r>
              <a:rPr lang="en-US" sz="1800" b="1" dirty="0"/>
              <a:t>: </a:t>
            </a:r>
            <a:r>
              <a:rPr lang="en-US" sz="1800" dirty="0"/>
              <a:t>analyzes </a:t>
            </a:r>
            <a:r>
              <a:rPr lang="en-US" sz="1800" u="sng" dirty="0"/>
              <a:t>telomere abnormality</a:t>
            </a:r>
            <a:r>
              <a:rPr lang="en-US" sz="1800" dirty="0"/>
              <a:t> by computing the ratio of telomeric reads present in paired tumor/normal whole-genome sequencing (WGS) data</a:t>
            </a:r>
          </a:p>
          <a:p>
            <a:r>
              <a:rPr lang="en-US" sz="1800" b="1" dirty="0"/>
              <a:t>Net-BID:</a:t>
            </a:r>
            <a:r>
              <a:rPr lang="en-US" sz="1800" dirty="0"/>
              <a:t> enables discovery of </a:t>
            </a:r>
            <a:r>
              <a:rPr lang="en-US" sz="1800" u="sng" dirty="0"/>
              <a:t>hidden drivers</a:t>
            </a:r>
            <a:r>
              <a:rPr lang="en-US" sz="1800" dirty="0"/>
              <a:t> in RNA-seq data by performing data-driven network based Bayesian inference analysis</a:t>
            </a:r>
          </a:p>
          <a:p>
            <a:endParaRPr lang="en-US" sz="1800" dirty="0"/>
          </a:p>
        </p:txBody>
      </p:sp>
      <p:sp>
        <p:nvSpPr>
          <p:cNvPr id="8" name="Title 1">
            <a:extLst>
              <a:ext uri="{FF2B5EF4-FFF2-40B4-BE49-F238E27FC236}">
                <a16:creationId xmlns:a16="http://schemas.microsoft.com/office/drawing/2014/main" id="{8560156B-C187-4DE3-B6A1-384EA8FC90C2}"/>
              </a:ext>
            </a:extLst>
          </p:cNvPr>
          <p:cNvSpPr>
            <a:spLocks noGrp="1"/>
          </p:cNvSpPr>
          <p:nvPr>
            <p:ph type="title"/>
          </p:nvPr>
        </p:nvSpPr>
        <p:spPr>
          <a:xfrm>
            <a:off x="493776" y="311658"/>
            <a:ext cx="8165592" cy="317395"/>
          </a:xfrm>
        </p:spPr>
        <p:txBody>
          <a:bodyPr/>
          <a:lstStyle/>
          <a:p>
            <a:r>
              <a:rPr lang="en-US" b="1" dirty="0">
                <a:solidFill>
                  <a:srgbClr val="2A67A5"/>
                </a:solidFill>
              </a:rPr>
              <a:t>CCDI – P30 Supplements: Tools</a:t>
            </a:r>
          </a:p>
        </p:txBody>
      </p:sp>
    </p:spTree>
    <p:extLst>
      <p:ext uri="{BB962C8B-B14F-4D97-AF65-F5344CB8AC3E}">
        <p14:creationId xmlns:p14="http://schemas.microsoft.com/office/powerpoint/2010/main" val="1150188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4D45-B55D-4C6B-8507-917B41599D07}"/>
              </a:ext>
            </a:extLst>
          </p:cNvPr>
          <p:cNvSpPr>
            <a:spLocks noGrp="1"/>
          </p:cNvSpPr>
          <p:nvPr>
            <p:ph type="title"/>
          </p:nvPr>
        </p:nvSpPr>
        <p:spPr>
          <a:xfrm>
            <a:off x="288356" y="215116"/>
            <a:ext cx="8165592" cy="317395"/>
          </a:xfrm>
        </p:spPr>
        <p:txBody>
          <a:bodyPr/>
          <a:lstStyle/>
          <a:p>
            <a:r>
              <a:rPr lang="en-US" b="1" dirty="0">
                <a:solidFill>
                  <a:srgbClr val="2A67A5"/>
                </a:solidFill>
              </a:rPr>
              <a:t>CCDI Resources: Childhood Cancer Datasets Catalog </a:t>
            </a:r>
            <a:endParaRPr lang="en-US" dirty="0"/>
          </a:p>
        </p:txBody>
      </p:sp>
      <p:pic>
        <p:nvPicPr>
          <p:cNvPr id="5" name="Content Placeholder 4" descr="Graphical user interface, text&#10;&#10;Description automatically generated">
            <a:extLst>
              <a:ext uri="{FF2B5EF4-FFF2-40B4-BE49-F238E27FC236}">
                <a16:creationId xmlns:a16="http://schemas.microsoft.com/office/drawing/2014/main" id="{B64C6724-7968-483D-9046-D93C7F466C1F}"/>
              </a:ext>
            </a:extLst>
          </p:cNvPr>
          <p:cNvPicPr>
            <a:picLocks noGrp="1" noChangeAspect="1"/>
          </p:cNvPicPr>
          <p:nvPr>
            <p:ph sz="quarter" idx="11"/>
          </p:nvPr>
        </p:nvPicPr>
        <p:blipFill>
          <a:blip r:embed="rId2"/>
          <a:stretch>
            <a:fillRect/>
          </a:stretch>
        </p:blipFill>
        <p:spPr>
          <a:xfrm>
            <a:off x="619950" y="748241"/>
            <a:ext cx="7502405" cy="4021445"/>
          </a:xfrm>
        </p:spPr>
      </p:pic>
    </p:spTree>
    <p:extLst>
      <p:ext uri="{BB962C8B-B14F-4D97-AF65-F5344CB8AC3E}">
        <p14:creationId xmlns:p14="http://schemas.microsoft.com/office/powerpoint/2010/main" val="777429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93F68-E192-473C-9D4C-F2A79C686A31}"/>
              </a:ext>
            </a:extLst>
          </p:cNvPr>
          <p:cNvSpPr>
            <a:spLocks noGrp="1"/>
          </p:cNvSpPr>
          <p:nvPr>
            <p:ph sz="quarter" idx="11"/>
          </p:nvPr>
        </p:nvSpPr>
        <p:spPr/>
        <p:txBody>
          <a:bodyPr/>
          <a:lstStyle/>
          <a:p>
            <a:r>
              <a:rPr lang="en-US" dirty="0"/>
              <a:t>CCDI Data Inventory</a:t>
            </a:r>
          </a:p>
          <a:p>
            <a:r>
              <a:rPr lang="en-US" dirty="0"/>
              <a:t>Data Submission Systems</a:t>
            </a:r>
          </a:p>
          <a:p>
            <a:endParaRPr lang="en-US" dirty="0"/>
          </a:p>
        </p:txBody>
      </p:sp>
      <p:sp>
        <p:nvSpPr>
          <p:cNvPr id="4" name="Title 1">
            <a:extLst>
              <a:ext uri="{FF2B5EF4-FFF2-40B4-BE49-F238E27FC236}">
                <a16:creationId xmlns:a16="http://schemas.microsoft.com/office/drawing/2014/main" id="{99FA3896-BD48-4519-9C42-7628816E8A18}"/>
              </a:ext>
            </a:extLst>
          </p:cNvPr>
          <p:cNvSpPr>
            <a:spLocks noGrp="1"/>
          </p:cNvSpPr>
          <p:nvPr>
            <p:ph type="title"/>
          </p:nvPr>
        </p:nvSpPr>
        <p:spPr>
          <a:xfrm>
            <a:off x="493776" y="311658"/>
            <a:ext cx="8165592" cy="317395"/>
          </a:xfrm>
        </p:spPr>
        <p:txBody>
          <a:bodyPr/>
          <a:lstStyle/>
          <a:p>
            <a:r>
              <a:rPr lang="en-US" b="1" dirty="0">
                <a:solidFill>
                  <a:srgbClr val="2A67A5"/>
                </a:solidFill>
              </a:rPr>
              <a:t>CCDI: Other Resources </a:t>
            </a:r>
            <a:endParaRPr lang="en-US" dirty="0"/>
          </a:p>
        </p:txBody>
      </p:sp>
    </p:spTree>
    <p:extLst>
      <p:ext uri="{BB962C8B-B14F-4D97-AF65-F5344CB8AC3E}">
        <p14:creationId xmlns:p14="http://schemas.microsoft.com/office/powerpoint/2010/main" val="509375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49F7E-91F7-5D43-A90F-1DCAFFE0D971}"/>
              </a:ext>
            </a:extLst>
          </p:cNvPr>
          <p:cNvPicPr>
            <a:picLocks noChangeAspect="1"/>
          </p:cNvPicPr>
          <p:nvPr/>
        </p:nvPicPr>
        <p:blipFill rotWithShape="1">
          <a:blip r:embed="rId3">
            <a:alphaModFix amt="40000"/>
          </a:blip>
          <a:srcRect t="9063" r="51177"/>
          <a:stretch/>
        </p:blipFill>
        <p:spPr>
          <a:xfrm>
            <a:off x="10114" y="160700"/>
            <a:ext cx="5459507" cy="4972050"/>
          </a:xfrm>
          <a:prstGeom prst="rect">
            <a:avLst/>
          </a:prstGeom>
        </p:spPr>
      </p:pic>
      <p:sp>
        <p:nvSpPr>
          <p:cNvPr id="8" name="TextBox 7">
            <a:extLst>
              <a:ext uri="{FF2B5EF4-FFF2-40B4-BE49-F238E27FC236}">
                <a16:creationId xmlns:a16="http://schemas.microsoft.com/office/drawing/2014/main" id="{D7C6D145-57B4-5942-86E6-96D31800D379}"/>
              </a:ext>
            </a:extLst>
          </p:cNvPr>
          <p:cNvSpPr txBox="1"/>
          <p:nvPr/>
        </p:nvSpPr>
        <p:spPr>
          <a:xfrm>
            <a:off x="3940940" y="339562"/>
            <a:ext cx="4724401" cy="584775"/>
          </a:xfrm>
          <a:prstGeom prst="rect">
            <a:avLst/>
          </a:prstGeom>
          <a:noFill/>
        </p:spPr>
        <p:txBody>
          <a:bodyPr wrap="square" rtlCol="0">
            <a:spAutoFit/>
          </a:bodyPr>
          <a:lstStyle/>
          <a:p>
            <a:pPr algn="ctr"/>
            <a:r>
              <a:rPr lang="en-US" sz="3200" b="1" spc="150" dirty="0">
                <a:solidFill>
                  <a:srgbClr val="2A5DA5"/>
                </a:solidFill>
                <a:latin typeface="+mj-lt"/>
              </a:rPr>
              <a:t>Engage with CCDI</a:t>
            </a:r>
          </a:p>
        </p:txBody>
      </p:sp>
      <p:sp>
        <p:nvSpPr>
          <p:cNvPr id="5" name="Content Placeholder 3">
            <a:extLst>
              <a:ext uri="{FF2B5EF4-FFF2-40B4-BE49-F238E27FC236}">
                <a16:creationId xmlns:a16="http://schemas.microsoft.com/office/drawing/2014/main" id="{B77009E0-F21B-42D9-A755-07633BF30BE9}"/>
              </a:ext>
            </a:extLst>
          </p:cNvPr>
          <p:cNvSpPr txBox="1">
            <a:spLocks/>
          </p:cNvSpPr>
          <p:nvPr/>
        </p:nvSpPr>
        <p:spPr>
          <a:xfrm>
            <a:off x="4410635" y="1012654"/>
            <a:ext cx="4724400" cy="3852143"/>
          </a:xfrm>
          <a:prstGeom prst="rect">
            <a:avLst/>
          </a:prstGeom>
        </p:spPr>
        <p:txBody>
          <a:bodyPr/>
          <a:lst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spcAft>
                <a:spcPts val="200"/>
              </a:spcAft>
              <a:buNone/>
            </a:pPr>
            <a:endParaRPr lang="en-US" sz="1600" i="1" dirty="0">
              <a:solidFill>
                <a:srgbClr val="C00000"/>
              </a:solidFill>
              <a:sym typeface="Wingdings" panose="05000000000000000000" pitchFamily="2" charset="2"/>
            </a:endParaRPr>
          </a:p>
        </p:txBody>
      </p:sp>
      <p:sp>
        <p:nvSpPr>
          <p:cNvPr id="2" name="Rectangle 1">
            <a:extLst>
              <a:ext uri="{FF2B5EF4-FFF2-40B4-BE49-F238E27FC236}">
                <a16:creationId xmlns:a16="http://schemas.microsoft.com/office/drawing/2014/main" id="{505A3A80-399F-4554-8CFB-D0732E3092F3}"/>
              </a:ext>
            </a:extLst>
          </p:cNvPr>
          <p:cNvSpPr/>
          <p:nvPr/>
        </p:nvSpPr>
        <p:spPr>
          <a:xfrm>
            <a:off x="4474688" y="1424815"/>
            <a:ext cx="4435933" cy="3284232"/>
          </a:xfrm>
          <a:prstGeom prst="rect">
            <a:avLst/>
          </a:prstGeom>
          <a:solidFill>
            <a:schemeClr val="lt1"/>
          </a:solidFill>
          <a:ln>
            <a:solidFill>
              <a:srgbClr val="206189"/>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28594" indent="-228594">
              <a:lnSpc>
                <a:spcPct val="120000"/>
              </a:lnSpc>
              <a:spcAft>
                <a:spcPts val="600"/>
              </a:spcAft>
              <a:buFont typeface="Arial" panose="020B0604020202020204" pitchFamily="34" charset="0"/>
              <a:buChar char="•"/>
            </a:pPr>
            <a:r>
              <a:rPr lang="en-US" dirty="0">
                <a:solidFill>
                  <a:schemeClr val="tx1"/>
                </a:solidFill>
              </a:rPr>
              <a:t>Visit the </a:t>
            </a:r>
            <a:r>
              <a:rPr lang="en-US" dirty="0">
                <a:solidFill>
                  <a:schemeClr val="tx1"/>
                </a:solidFill>
                <a:hlinkClick r:id="rId4"/>
              </a:rPr>
              <a:t>CCDI website </a:t>
            </a:r>
            <a:r>
              <a:rPr lang="en-US" dirty="0">
                <a:solidFill>
                  <a:schemeClr val="tx1"/>
                </a:solidFill>
              </a:rPr>
              <a:t>to learn more. on the NCI website</a:t>
            </a:r>
            <a:endParaRPr lang="en-US" dirty="0"/>
          </a:p>
          <a:p>
            <a:pPr marL="228594" indent="-228594">
              <a:lnSpc>
                <a:spcPct val="120000"/>
              </a:lnSpc>
              <a:spcAft>
                <a:spcPts val="600"/>
              </a:spcAft>
              <a:buFont typeface="Arial" panose="020B0604020202020204" pitchFamily="34" charset="0"/>
              <a:buChar char="•"/>
            </a:pPr>
            <a:r>
              <a:rPr lang="en-US" dirty="0"/>
              <a:t>Review the </a:t>
            </a:r>
            <a:r>
              <a:rPr lang="en-US" dirty="0">
                <a:hlinkClick r:id="rId5"/>
              </a:rPr>
              <a:t>BSA CCDI Working Group final report</a:t>
            </a:r>
            <a:endParaRPr lang="en-US" dirty="0"/>
          </a:p>
          <a:p>
            <a:pPr marL="228594" indent="-228594">
              <a:lnSpc>
                <a:spcPct val="120000"/>
              </a:lnSpc>
              <a:spcAft>
                <a:spcPts val="600"/>
              </a:spcAft>
              <a:buFont typeface="Arial" panose="020B0604020202020204" pitchFamily="34" charset="0"/>
              <a:buChar char="•"/>
            </a:pPr>
            <a:r>
              <a:rPr lang="en-US" dirty="0">
                <a:hlinkClick r:id="rId6"/>
              </a:rPr>
              <a:t>Receive email updates</a:t>
            </a:r>
            <a:r>
              <a:rPr lang="en-US" dirty="0"/>
              <a:t> from NCI on the CCDI</a:t>
            </a:r>
          </a:p>
          <a:p>
            <a:pPr marL="228594" indent="-228594">
              <a:lnSpc>
                <a:spcPct val="120000"/>
              </a:lnSpc>
              <a:spcAft>
                <a:spcPts val="600"/>
              </a:spcAft>
              <a:buFont typeface="Arial" panose="020B0604020202020204" pitchFamily="34" charset="0"/>
              <a:buChar char="•"/>
            </a:pPr>
            <a:r>
              <a:rPr lang="en-US" dirty="0">
                <a:hlinkClick r:id="rId7"/>
              </a:rPr>
              <a:t>Contact the CCDI</a:t>
            </a:r>
            <a:r>
              <a:rPr lang="en-US" dirty="0"/>
              <a:t> with questions about engagement, ongoing activities, or funding opportunities</a:t>
            </a:r>
          </a:p>
        </p:txBody>
      </p:sp>
      <p:pic>
        <p:nvPicPr>
          <p:cNvPr id="6" name="Picture 4" descr="Image result for hcmi nci">
            <a:extLst>
              <a:ext uri="{FF2B5EF4-FFF2-40B4-BE49-F238E27FC236}">
                <a16:creationId xmlns:a16="http://schemas.microsoft.com/office/drawing/2014/main" id="{D87C9652-EAFC-45C3-B2B9-3AAA2FFC20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2130" y="2946880"/>
            <a:ext cx="386071" cy="3418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D168EA-DCF8-4653-940C-6D589A805D62}"/>
              </a:ext>
            </a:extLst>
          </p:cNvPr>
          <p:cNvPicPr>
            <a:picLocks noChangeAspect="1"/>
          </p:cNvPicPr>
          <p:nvPr/>
        </p:nvPicPr>
        <p:blipFill>
          <a:blip r:embed="rId9"/>
          <a:stretch>
            <a:fillRect/>
          </a:stretch>
        </p:blipFill>
        <p:spPr>
          <a:xfrm>
            <a:off x="1685014" y="4265451"/>
            <a:ext cx="359695" cy="426757"/>
          </a:xfrm>
          <a:prstGeom prst="rect">
            <a:avLst/>
          </a:prstGeom>
        </p:spPr>
      </p:pic>
      <p:pic>
        <p:nvPicPr>
          <p:cNvPr id="9" name="Picture 8">
            <a:extLst>
              <a:ext uri="{FF2B5EF4-FFF2-40B4-BE49-F238E27FC236}">
                <a16:creationId xmlns:a16="http://schemas.microsoft.com/office/drawing/2014/main" id="{24D00386-C73E-458E-99C0-71CEFF247614}"/>
              </a:ext>
            </a:extLst>
          </p:cNvPr>
          <p:cNvPicPr>
            <a:picLocks noChangeAspect="1"/>
          </p:cNvPicPr>
          <p:nvPr/>
        </p:nvPicPr>
        <p:blipFill>
          <a:blip r:embed="rId10"/>
          <a:stretch>
            <a:fillRect/>
          </a:stretch>
        </p:blipFill>
        <p:spPr>
          <a:xfrm>
            <a:off x="2973814" y="4361644"/>
            <a:ext cx="921847" cy="234368"/>
          </a:xfrm>
          <a:prstGeom prst="rect">
            <a:avLst/>
          </a:prstGeom>
        </p:spPr>
      </p:pic>
      <p:pic>
        <p:nvPicPr>
          <p:cNvPr id="11" name="Picture 10">
            <a:extLst>
              <a:ext uri="{FF2B5EF4-FFF2-40B4-BE49-F238E27FC236}">
                <a16:creationId xmlns:a16="http://schemas.microsoft.com/office/drawing/2014/main" id="{A8CBFA83-5070-4F71-B7A7-38DD2E6E7EFA}"/>
              </a:ext>
            </a:extLst>
          </p:cNvPr>
          <p:cNvPicPr>
            <a:picLocks noChangeAspect="1"/>
          </p:cNvPicPr>
          <p:nvPr/>
        </p:nvPicPr>
        <p:blipFill>
          <a:blip r:embed="rId11"/>
          <a:stretch>
            <a:fillRect/>
          </a:stretch>
        </p:blipFill>
        <p:spPr>
          <a:xfrm>
            <a:off x="2809742" y="3777760"/>
            <a:ext cx="1571169" cy="205256"/>
          </a:xfrm>
          <a:prstGeom prst="rect">
            <a:avLst/>
          </a:prstGeom>
        </p:spPr>
      </p:pic>
      <p:pic>
        <p:nvPicPr>
          <p:cNvPr id="12" name="Picture 11">
            <a:extLst>
              <a:ext uri="{FF2B5EF4-FFF2-40B4-BE49-F238E27FC236}">
                <a16:creationId xmlns:a16="http://schemas.microsoft.com/office/drawing/2014/main" id="{38A411FC-6437-4BD3-AE0B-8B90E9370472}"/>
              </a:ext>
            </a:extLst>
          </p:cNvPr>
          <p:cNvPicPr>
            <a:picLocks noChangeAspect="1"/>
          </p:cNvPicPr>
          <p:nvPr/>
        </p:nvPicPr>
        <p:blipFill>
          <a:blip r:embed="rId12"/>
          <a:stretch>
            <a:fillRect/>
          </a:stretch>
        </p:blipFill>
        <p:spPr>
          <a:xfrm>
            <a:off x="1205443" y="1859101"/>
            <a:ext cx="770216" cy="231630"/>
          </a:xfrm>
          <a:prstGeom prst="rect">
            <a:avLst/>
          </a:prstGeom>
        </p:spPr>
      </p:pic>
      <p:pic>
        <p:nvPicPr>
          <p:cNvPr id="13" name="Picture 12">
            <a:extLst>
              <a:ext uri="{FF2B5EF4-FFF2-40B4-BE49-F238E27FC236}">
                <a16:creationId xmlns:a16="http://schemas.microsoft.com/office/drawing/2014/main" id="{897DC1CD-B453-4FEB-867D-5B27CB20A15C}"/>
              </a:ext>
            </a:extLst>
          </p:cNvPr>
          <p:cNvPicPr>
            <a:picLocks noChangeAspect="1"/>
          </p:cNvPicPr>
          <p:nvPr/>
        </p:nvPicPr>
        <p:blipFill>
          <a:blip r:embed="rId13"/>
          <a:stretch>
            <a:fillRect/>
          </a:stretch>
        </p:blipFill>
        <p:spPr>
          <a:xfrm>
            <a:off x="2508633" y="2542994"/>
            <a:ext cx="816935" cy="262151"/>
          </a:xfrm>
          <a:prstGeom prst="rect">
            <a:avLst/>
          </a:prstGeom>
        </p:spPr>
      </p:pic>
      <p:pic>
        <p:nvPicPr>
          <p:cNvPr id="14" name="Picture 13">
            <a:extLst>
              <a:ext uri="{FF2B5EF4-FFF2-40B4-BE49-F238E27FC236}">
                <a16:creationId xmlns:a16="http://schemas.microsoft.com/office/drawing/2014/main" id="{39B7C719-8867-4847-9B3A-E9689041BFA0}"/>
              </a:ext>
            </a:extLst>
          </p:cNvPr>
          <p:cNvPicPr>
            <a:picLocks noChangeAspect="1"/>
          </p:cNvPicPr>
          <p:nvPr/>
        </p:nvPicPr>
        <p:blipFill rotWithShape="1">
          <a:blip r:embed="rId14"/>
          <a:srcRect l="12099" t="19457" r="7635" b="25573"/>
          <a:stretch/>
        </p:blipFill>
        <p:spPr>
          <a:xfrm>
            <a:off x="667831" y="2432056"/>
            <a:ext cx="544787" cy="373089"/>
          </a:xfrm>
          <a:prstGeom prst="rect">
            <a:avLst/>
          </a:prstGeom>
        </p:spPr>
      </p:pic>
      <p:pic>
        <p:nvPicPr>
          <p:cNvPr id="15" name="Picture 14">
            <a:extLst>
              <a:ext uri="{FF2B5EF4-FFF2-40B4-BE49-F238E27FC236}">
                <a16:creationId xmlns:a16="http://schemas.microsoft.com/office/drawing/2014/main" id="{736C7F0C-AAAB-4CF5-B198-4CF39D4E61BF}"/>
              </a:ext>
            </a:extLst>
          </p:cNvPr>
          <p:cNvPicPr>
            <a:picLocks noChangeAspect="1"/>
          </p:cNvPicPr>
          <p:nvPr/>
        </p:nvPicPr>
        <p:blipFill>
          <a:blip r:embed="rId15"/>
          <a:stretch>
            <a:fillRect/>
          </a:stretch>
        </p:blipFill>
        <p:spPr>
          <a:xfrm>
            <a:off x="77395" y="2139076"/>
            <a:ext cx="958562" cy="211004"/>
          </a:xfrm>
          <a:prstGeom prst="rect">
            <a:avLst/>
          </a:prstGeom>
        </p:spPr>
      </p:pic>
      <p:pic>
        <p:nvPicPr>
          <p:cNvPr id="16" name="Picture 15">
            <a:extLst>
              <a:ext uri="{FF2B5EF4-FFF2-40B4-BE49-F238E27FC236}">
                <a16:creationId xmlns:a16="http://schemas.microsoft.com/office/drawing/2014/main" id="{D27D1135-7587-483F-B14B-77637201280F}"/>
              </a:ext>
            </a:extLst>
          </p:cNvPr>
          <p:cNvPicPr>
            <a:picLocks noChangeAspect="1"/>
          </p:cNvPicPr>
          <p:nvPr/>
        </p:nvPicPr>
        <p:blipFill>
          <a:blip r:embed="rId16"/>
          <a:stretch>
            <a:fillRect/>
          </a:stretch>
        </p:blipFill>
        <p:spPr>
          <a:xfrm>
            <a:off x="3028658" y="4039816"/>
            <a:ext cx="848571" cy="234367"/>
          </a:xfrm>
          <a:prstGeom prst="rect">
            <a:avLst/>
          </a:prstGeom>
        </p:spPr>
      </p:pic>
      <p:pic>
        <p:nvPicPr>
          <p:cNvPr id="19" name="Picture 18">
            <a:extLst>
              <a:ext uri="{FF2B5EF4-FFF2-40B4-BE49-F238E27FC236}">
                <a16:creationId xmlns:a16="http://schemas.microsoft.com/office/drawing/2014/main" id="{5656B5C0-F48D-4BF4-ACAF-684E3E833E19}"/>
              </a:ext>
            </a:extLst>
          </p:cNvPr>
          <p:cNvPicPr>
            <a:picLocks noChangeAspect="1"/>
          </p:cNvPicPr>
          <p:nvPr/>
        </p:nvPicPr>
        <p:blipFill>
          <a:blip r:embed="rId17"/>
          <a:stretch>
            <a:fillRect/>
          </a:stretch>
        </p:blipFill>
        <p:spPr>
          <a:xfrm>
            <a:off x="2841158" y="1859101"/>
            <a:ext cx="461532" cy="461532"/>
          </a:xfrm>
          <a:prstGeom prst="rect">
            <a:avLst/>
          </a:prstGeom>
          <a:solidFill>
            <a:schemeClr val="bg1"/>
          </a:solidFill>
        </p:spPr>
      </p:pic>
      <p:pic>
        <p:nvPicPr>
          <p:cNvPr id="20" name="Picture 2" descr="Image result for national cancer registries">
            <a:extLst>
              <a:ext uri="{FF2B5EF4-FFF2-40B4-BE49-F238E27FC236}">
                <a16:creationId xmlns:a16="http://schemas.microsoft.com/office/drawing/2014/main" id="{72618903-599F-4299-B50C-861D5AF133A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99374" y="1801655"/>
            <a:ext cx="373209" cy="364989"/>
          </a:xfrm>
          <a:prstGeom prst="rect">
            <a:avLst/>
          </a:prstGeom>
          <a:solidFill>
            <a:schemeClr val="bg1"/>
          </a:solidFill>
        </p:spPr>
      </p:pic>
      <p:pic>
        <p:nvPicPr>
          <p:cNvPr id="21" name="Picture 20">
            <a:extLst>
              <a:ext uri="{FF2B5EF4-FFF2-40B4-BE49-F238E27FC236}">
                <a16:creationId xmlns:a16="http://schemas.microsoft.com/office/drawing/2014/main" id="{5B540634-3875-44B3-97C7-E1216FBF2E42}"/>
              </a:ext>
            </a:extLst>
          </p:cNvPr>
          <p:cNvPicPr>
            <a:picLocks noChangeAspect="1"/>
          </p:cNvPicPr>
          <p:nvPr/>
        </p:nvPicPr>
        <p:blipFill>
          <a:blip r:embed="rId19"/>
          <a:stretch>
            <a:fillRect/>
          </a:stretch>
        </p:blipFill>
        <p:spPr>
          <a:xfrm>
            <a:off x="3204006" y="2259381"/>
            <a:ext cx="613660" cy="228490"/>
          </a:xfrm>
          <a:prstGeom prst="rect">
            <a:avLst/>
          </a:prstGeom>
          <a:solidFill>
            <a:schemeClr val="bg1"/>
          </a:solidFill>
        </p:spPr>
      </p:pic>
      <p:pic>
        <p:nvPicPr>
          <p:cNvPr id="22" name="Picture 21">
            <a:extLst>
              <a:ext uri="{FF2B5EF4-FFF2-40B4-BE49-F238E27FC236}">
                <a16:creationId xmlns:a16="http://schemas.microsoft.com/office/drawing/2014/main" id="{48C12FF4-E063-49C4-8171-BC40B5D5F077}"/>
              </a:ext>
            </a:extLst>
          </p:cNvPr>
          <p:cNvPicPr>
            <a:picLocks noChangeAspect="1"/>
          </p:cNvPicPr>
          <p:nvPr/>
        </p:nvPicPr>
        <p:blipFill>
          <a:blip r:embed="rId20"/>
          <a:stretch>
            <a:fillRect/>
          </a:stretch>
        </p:blipFill>
        <p:spPr>
          <a:xfrm>
            <a:off x="1374517" y="2504950"/>
            <a:ext cx="1120736" cy="227299"/>
          </a:xfrm>
          <a:prstGeom prst="rect">
            <a:avLst/>
          </a:prstGeom>
        </p:spPr>
      </p:pic>
      <p:pic>
        <p:nvPicPr>
          <p:cNvPr id="23" name="Picture 22">
            <a:extLst>
              <a:ext uri="{FF2B5EF4-FFF2-40B4-BE49-F238E27FC236}">
                <a16:creationId xmlns:a16="http://schemas.microsoft.com/office/drawing/2014/main" id="{AFB5979E-FBD2-44FE-922E-A89600978685}"/>
              </a:ext>
            </a:extLst>
          </p:cNvPr>
          <p:cNvPicPr>
            <a:picLocks noChangeAspect="1"/>
          </p:cNvPicPr>
          <p:nvPr/>
        </p:nvPicPr>
        <p:blipFill>
          <a:blip r:embed="rId21"/>
          <a:stretch>
            <a:fillRect/>
          </a:stretch>
        </p:blipFill>
        <p:spPr>
          <a:xfrm>
            <a:off x="1754699" y="1530381"/>
            <a:ext cx="932817" cy="346330"/>
          </a:xfrm>
          <a:prstGeom prst="rect">
            <a:avLst/>
          </a:prstGeom>
        </p:spPr>
      </p:pic>
      <p:pic>
        <p:nvPicPr>
          <p:cNvPr id="24" name="Picture 23">
            <a:extLst>
              <a:ext uri="{FF2B5EF4-FFF2-40B4-BE49-F238E27FC236}">
                <a16:creationId xmlns:a16="http://schemas.microsoft.com/office/drawing/2014/main" id="{AA79D760-DFAB-4B5F-99D3-2F7F00312E1A}"/>
              </a:ext>
            </a:extLst>
          </p:cNvPr>
          <p:cNvPicPr>
            <a:picLocks noChangeAspect="1"/>
          </p:cNvPicPr>
          <p:nvPr/>
        </p:nvPicPr>
        <p:blipFill>
          <a:blip r:embed="rId22"/>
          <a:stretch>
            <a:fillRect/>
          </a:stretch>
        </p:blipFill>
        <p:spPr>
          <a:xfrm>
            <a:off x="3576112" y="2600795"/>
            <a:ext cx="729654" cy="257999"/>
          </a:xfrm>
          <a:prstGeom prst="rect">
            <a:avLst/>
          </a:prstGeom>
        </p:spPr>
      </p:pic>
      <p:pic>
        <p:nvPicPr>
          <p:cNvPr id="25" name="Picture 24">
            <a:extLst>
              <a:ext uri="{FF2B5EF4-FFF2-40B4-BE49-F238E27FC236}">
                <a16:creationId xmlns:a16="http://schemas.microsoft.com/office/drawing/2014/main" id="{8E1C3F99-418E-4659-B22B-92E65B719122}"/>
              </a:ext>
            </a:extLst>
          </p:cNvPr>
          <p:cNvPicPr>
            <a:picLocks noChangeAspect="1"/>
          </p:cNvPicPr>
          <p:nvPr/>
        </p:nvPicPr>
        <p:blipFill>
          <a:blip r:embed="rId23"/>
          <a:stretch>
            <a:fillRect/>
          </a:stretch>
        </p:blipFill>
        <p:spPr>
          <a:xfrm>
            <a:off x="1077866" y="3360486"/>
            <a:ext cx="897793" cy="297726"/>
          </a:xfrm>
          <a:prstGeom prst="rect">
            <a:avLst/>
          </a:prstGeom>
        </p:spPr>
      </p:pic>
      <p:pic>
        <p:nvPicPr>
          <p:cNvPr id="26" name="Picture 4" descr="Image result for cancer moonshot">
            <a:extLst>
              <a:ext uri="{FF2B5EF4-FFF2-40B4-BE49-F238E27FC236}">
                <a16:creationId xmlns:a16="http://schemas.microsoft.com/office/drawing/2014/main" id="{1826468C-1F58-4D47-9C15-163A07FACD56}"/>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5939" t="11980" r="7337" b="7721"/>
          <a:stretch/>
        </p:blipFill>
        <p:spPr bwMode="auto">
          <a:xfrm>
            <a:off x="432491" y="3971132"/>
            <a:ext cx="537144" cy="3725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12">
            <a:extLst>
              <a:ext uri="{FF2B5EF4-FFF2-40B4-BE49-F238E27FC236}">
                <a16:creationId xmlns:a16="http://schemas.microsoft.com/office/drawing/2014/main" id="{C6130A4E-DA68-4EBA-B3F5-70D0B7D9963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2888" y="2855514"/>
            <a:ext cx="690882" cy="2906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16" descr="Race For Children Act">
            <a:extLst>
              <a:ext uri="{FF2B5EF4-FFF2-40B4-BE49-F238E27FC236}">
                <a16:creationId xmlns:a16="http://schemas.microsoft.com/office/drawing/2014/main" id="{51312970-38B8-415D-A6C0-44B54EC7A7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87516" y="3146139"/>
            <a:ext cx="353544" cy="353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8B89793C-0CA5-42E2-9CDA-132B519F9B28}"/>
              </a:ext>
            </a:extLst>
          </p:cNvPr>
          <p:cNvPicPr>
            <a:picLocks noChangeAspect="1"/>
          </p:cNvPicPr>
          <p:nvPr/>
        </p:nvPicPr>
        <p:blipFill>
          <a:blip r:embed="rId27"/>
          <a:stretch>
            <a:fillRect/>
          </a:stretch>
        </p:blipFill>
        <p:spPr>
          <a:xfrm>
            <a:off x="2918738" y="4646811"/>
            <a:ext cx="699243" cy="285524"/>
          </a:xfrm>
          <a:prstGeom prst="rect">
            <a:avLst/>
          </a:prstGeom>
        </p:spPr>
      </p:pic>
      <p:pic>
        <p:nvPicPr>
          <p:cNvPr id="30" name="Picture 10" descr="Image result for Cancer Immunotherapy Trials Network">
            <a:extLst>
              <a:ext uri="{FF2B5EF4-FFF2-40B4-BE49-F238E27FC236}">
                <a16:creationId xmlns:a16="http://schemas.microsoft.com/office/drawing/2014/main" id="{AC25896E-F85C-4FCF-AAEF-9661C9A53AE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41861" y="4713497"/>
            <a:ext cx="727795" cy="21447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A355895B-0837-4F35-A60E-AAC7FE1212B2}"/>
              </a:ext>
            </a:extLst>
          </p:cNvPr>
          <p:cNvPicPr>
            <a:picLocks noChangeAspect="1"/>
          </p:cNvPicPr>
          <p:nvPr/>
        </p:nvPicPr>
        <p:blipFill>
          <a:blip r:embed="rId29"/>
          <a:stretch>
            <a:fillRect/>
          </a:stretch>
        </p:blipFill>
        <p:spPr>
          <a:xfrm>
            <a:off x="1077866" y="4310488"/>
            <a:ext cx="498617" cy="285524"/>
          </a:xfrm>
          <a:prstGeom prst="rect">
            <a:avLst/>
          </a:prstGeom>
        </p:spPr>
      </p:pic>
    </p:spTree>
    <p:extLst>
      <p:ext uri="{BB962C8B-B14F-4D97-AF65-F5344CB8AC3E}">
        <p14:creationId xmlns:p14="http://schemas.microsoft.com/office/powerpoint/2010/main" val="89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9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F3BB392-159A-4157-97F2-E6E060B9A8FE}"/>
              </a:ext>
            </a:extLst>
          </p:cNvPr>
          <p:cNvPicPr>
            <a:picLocks noChangeAspect="1"/>
          </p:cNvPicPr>
          <p:nvPr/>
        </p:nvPicPr>
        <p:blipFill rotWithShape="1">
          <a:blip r:embed="rId3"/>
          <a:srcRect b="5078"/>
          <a:stretch/>
        </p:blipFill>
        <p:spPr>
          <a:xfrm>
            <a:off x="0" y="187443"/>
            <a:ext cx="9144000" cy="4526448"/>
          </a:xfrm>
          <a:prstGeom prst="rect">
            <a:avLst/>
          </a:prstGeom>
        </p:spPr>
      </p:pic>
    </p:spTree>
    <p:extLst>
      <p:ext uri="{BB962C8B-B14F-4D97-AF65-F5344CB8AC3E}">
        <p14:creationId xmlns:p14="http://schemas.microsoft.com/office/powerpoint/2010/main" val="3989578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6D90B5-6B68-4917-9D33-3EEC745B2119}"/>
              </a:ext>
            </a:extLst>
          </p:cNvPr>
          <p:cNvSpPr/>
          <p:nvPr/>
        </p:nvSpPr>
        <p:spPr>
          <a:xfrm>
            <a:off x="4676775" y="485775"/>
            <a:ext cx="4123029" cy="4295310"/>
          </a:xfrm>
          <a:prstGeom prst="roundRect">
            <a:avLst>
              <a:gd name="adj" fmla="val 5788"/>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28594">
              <a:lnSpc>
                <a:spcPct val="120000"/>
              </a:lnSpc>
              <a:spcAft>
                <a:spcPts val="200"/>
              </a:spcAft>
            </a:pPr>
            <a:r>
              <a:rPr lang="en-US" sz="1500" b="1" u="sng" dirty="0">
                <a:solidFill>
                  <a:srgbClr val="C00000"/>
                </a:solidFill>
              </a:rPr>
              <a:t>FISCAL YEAR 2020 </a:t>
            </a:r>
            <a:r>
              <a:rPr lang="en-US" sz="1500" dirty="0">
                <a:solidFill>
                  <a:schemeClr val="tx1">
                    <a:lumMod val="50000"/>
                  </a:schemeClr>
                </a:solidFill>
              </a:rPr>
              <a:t>(Initial Funding of </a:t>
            </a:r>
            <a:r>
              <a:rPr lang="en-US" sz="1500" b="1" dirty="0">
                <a:solidFill>
                  <a:schemeClr val="tx1">
                    <a:lumMod val="50000"/>
                  </a:schemeClr>
                </a:solidFill>
              </a:rPr>
              <a:t>$50M</a:t>
            </a:r>
            <a:r>
              <a:rPr lang="en-US" sz="1500" dirty="0">
                <a:solidFill>
                  <a:schemeClr val="tx1">
                    <a:lumMod val="50000"/>
                  </a:schemeClr>
                </a:solidFill>
              </a:rPr>
              <a:t>)</a:t>
            </a:r>
          </a:p>
          <a:p>
            <a:pPr marL="457189" indent="-169859">
              <a:lnSpc>
                <a:spcPct val="120000"/>
              </a:lnSpc>
              <a:spcAft>
                <a:spcPts val="600"/>
              </a:spcAft>
              <a:buClr>
                <a:srgbClr val="C00000"/>
              </a:buClr>
              <a:buSzPct val="75000"/>
              <a:buFont typeface="Wingdings" panose="05000000000000000000" pitchFamily="2" charset="2"/>
              <a:buChar char="Ø"/>
            </a:pPr>
            <a:r>
              <a:rPr lang="en-US" sz="1500" dirty="0">
                <a:solidFill>
                  <a:schemeClr val="tx1">
                    <a:lumMod val="50000"/>
                  </a:schemeClr>
                </a:solidFill>
              </a:rPr>
              <a:t>Laying the foundation</a:t>
            </a:r>
          </a:p>
          <a:p>
            <a:pPr marL="457189" indent="-169859">
              <a:lnSpc>
                <a:spcPct val="120000"/>
              </a:lnSpc>
              <a:spcAft>
                <a:spcPts val="600"/>
              </a:spcAft>
              <a:buClr>
                <a:srgbClr val="C00000"/>
              </a:buClr>
              <a:buSzPct val="75000"/>
              <a:buFont typeface="Wingdings" panose="05000000000000000000" pitchFamily="2" charset="2"/>
              <a:buChar char="Ø"/>
            </a:pPr>
            <a:r>
              <a:rPr lang="en-US" sz="1500" dirty="0">
                <a:solidFill>
                  <a:schemeClr val="tx1">
                    <a:lumMod val="50000"/>
                  </a:schemeClr>
                </a:solidFill>
              </a:rPr>
              <a:t>Accelerating progress in childhood/AYA cancer</a:t>
            </a:r>
          </a:p>
          <a:p>
            <a:pPr marL="457189" indent="-169859">
              <a:lnSpc>
                <a:spcPct val="120000"/>
              </a:lnSpc>
              <a:spcAft>
                <a:spcPts val="1800"/>
              </a:spcAft>
              <a:buClr>
                <a:srgbClr val="C00000"/>
              </a:buClr>
              <a:buSzPct val="75000"/>
              <a:buFont typeface="Wingdings" panose="05000000000000000000" pitchFamily="2" charset="2"/>
              <a:buChar char="Ø"/>
            </a:pPr>
            <a:r>
              <a:rPr lang="en-US" sz="1500" dirty="0">
                <a:solidFill>
                  <a:schemeClr val="tx1">
                    <a:lumMod val="50000"/>
                  </a:schemeClr>
                </a:solidFill>
              </a:rPr>
              <a:t>Optimize future CCDI investments</a:t>
            </a:r>
          </a:p>
          <a:p>
            <a:pPr marL="228594">
              <a:lnSpc>
                <a:spcPct val="120000"/>
              </a:lnSpc>
              <a:spcAft>
                <a:spcPts val="200"/>
              </a:spcAft>
            </a:pPr>
            <a:r>
              <a:rPr lang="en-US" sz="1500" b="1" u="sng" dirty="0">
                <a:solidFill>
                  <a:srgbClr val="004376"/>
                </a:solidFill>
              </a:rPr>
              <a:t>FISCAL YEARs 2021 – </a:t>
            </a:r>
            <a:r>
              <a:rPr lang="en-US" sz="1500" b="1" i="1" u="sng" dirty="0">
                <a:solidFill>
                  <a:srgbClr val="004376"/>
                </a:solidFill>
              </a:rPr>
              <a:t>beyond</a:t>
            </a:r>
          </a:p>
          <a:p>
            <a:pPr marL="228594">
              <a:lnSpc>
                <a:spcPct val="120000"/>
              </a:lnSpc>
              <a:spcAft>
                <a:spcPts val="600"/>
              </a:spcAft>
            </a:pPr>
            <a:r>
              <a:rPr lang="en-US" sz="1500" dirty="0">
                <a:solidFill>
                  <a:schemeClr val="tx1">
                    <a:lumMod val="50000"/>
                  </a:schemeClr>
                </a:solidFill>
              </a:rPr>
              <a:t>CCDI Leadership actively planning research opportunities to build on: </a:t>
            </a:r>
          </a:p>
          <a:p>
            <a:pPr lvl="1" indent="-171446">
              <a:lnSpc>
                <a:spcPct val="120000"/>
              </a:lnSpc>
              <a:spcAft>
                <a:spcPts val="600"/>
              </a:spcAft>
              <a:buClr>
                <a:srgbClr val="004376"/>
              </a:buClr>
              <a:buSzPct val="75000"/>
              <a:buFont typeface="Wingdings" panose="05000000000000000000" pitchFamily="2" charset="2"/>
              <a:buChar char="Ø"/>
            </a:pPr>
            <a:r>
              <a:rPr lang="en-US" sz="1500" dirty="0">
                <a:solidFill>
                  <a:schemeClr val="tx1">
                    <a:lumMod val="50000"/>
                  </a:schemeClr>
                </a:solidFill>
              </a:rPr>
              <a:t>Advisory recommendations</a:t>
            </a:r>
          </a:p>
          <a:p>
            <a:pPr lvl="1" indent="-171446">
              <a:lnSpc>
                <a:spcPct val="120000"/>
              </a:lnSpc>
              <a:spcAft>
                <a:spcPts val="600"/>
              </a:spcAft>
              <a:buClr>
                <a:srgbClr val="004376"/>
              </a:buClr>
              <a:buSzPct val="75000"/>
              <a:buFont typeface="Wingdings" panose="05000000000000000000" pitchFamily="2" charset="2"/>
              <a:buChar char="Ø"/>
            </a:pPr>
            <a:r>
              <a:rPr lang="en-US" sz="1500" dirty="0">
                <a:solidFill>
                  <a:schemeClr val="tx1">
                    <a:lumMod val="50000"/>
                  </a:schemeClr>
                </a:solidFill>
              </a:rPr>
              <a:t>Insight from diverse stakeholders</a:t>
            </a:r>
          </a:p>
          <a:p>
            <a:pPr lvl="1" indent="-171446">
              <a:lnSpc>
                <a:spcPct val="120000"/>
              </a:lnSpc>
              <a:spcAft>
                <a:spcPts val="600"/>
              </a:spcAft>
              <a:buClr>
                <a:srgbClr val="004376"/>
              </a:buClr>
              <a:buSzPct val="75000"/>
              <a:buFont typeface="Wingdings" panose="05000000000000000000" pitchFamily="2" charset="2"/>
              <a:buChar char="Ø"/>
            </a:pPr>
            <a:r>
              <a:rPr lang="en-US" sz="1500" dirty="0">
                <a:solidFill>
                  <a:schemeClr val="tx1">
                    <a:lumMod val="50000"/>
                  </a:schemeClr>
                </a:solidFill>
              </a:rPr>
              <a:t>Ongoing CCDI activities</a:t>
            </a:r>
          </a:p>
        </p:txBody>
      </p:sp>
      <p:pic>
        <p:nvPicPr>
          <p:cNvPr id="5" name="Picture 4">
            <a:extLst>
              <a:ext uri="{FF2B5EF4-FFF2-40B4-BE49-F238E27FC236}">
                <a16:creationId xmlns:a16="http://schemas.microsoft.com/office/drawing/2014/main" id="{32A31DC4-95CF-4935-BB1C-3B5DA7AA6FC5}"/>
              </a:ext>
            </a:extLst>
          </p:cNvPr>
          <p:cNvPicPr>
            <a:picLocks noChangeAspect="1"/>
          </p:cNvPicPr>
          <p:nvPr/>
        </p:nvPicPr>
        <p:blipFill rotWithShape="1">
          <a:blip r:embed="rId3"/>
          <a:srcRect l="3773" t="20646" r="2534" b="3739"/>
          <a:stretch/>
        </p:blipFill>
        <p:spPr>
          <a:xfrm>
            <a:off x="10821" y="4344"/>
            <a:ext cx="4189837" cy="5139156"/>
          </a:xfrm>
          <a:prstGeom prst="rect">
            <a:avLst/>
          </a:prstGeom>
          <a:ln>
            <a:solidFill>
              <a:schemeClr val="bg2"/>
            </a:solidFill>
          </a:ln>
        </p:spPr>
      </p:pic>
    </p:spTree>
    <p:extLst>
      <p:ext uri="{BB962C8B-B14F-4D97-AF65-F5344CB8AC3E}">
        <p14:creationId xmlns:p14="http://schemas.microsoft.com/office/powerpoint/2010/main" val="289912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BDFE-9088-264F-8008-4E2C1F55BF70}"/>
              </a:ext>
            </a:extLst>
          </p:cNvPr>
          <p:cNvSpPr>
            <a:spLocks noGrp="1"/>
          </p:cNvSpPr>
          <p:nvPr>
            <p:ph type="title"/>
          </p:nvPr>
        </p:nvSpPr>
        <p:spPr>
          <a:xfrm>
            <a:off x="2" y="0"/>
            <a:ext cx="2926079" cy="5143500"/>
          </a:xfrm>
          <a:solidFill>
            <a:srgbClr val="D6E8F6"/>
          </a:solidFill>
          <a:ln>
            <a:solidFill>
              <a:srgbClr val="D6E8F6"/>
            </a:solidFill>
          </a:ln>
        </p:spPr>
        <p:txBody>
          <a:bodyPr>
            <a:normAutofit/>
          </a:bodyPr>
          <a:lstStyle/>
          <a:p>
            <a:pPr algn="ctr"/>
            <a:br>
              <a:rPr lang="en-US" sz="3600" dirty="0">
                <a:solidFill>
                  <a:srgbClr val="000000"/>
                </a:solidFill>
                <a:latin typeface="Calibri" panose="020F0502020204030204" pitchFamily="34" charset="0"/>
                <a:cs typeface="Calibri" panose="020F0502020204030204" pitchFamily="34" charset="0"/>
              </a:rPr>
            </a:br>
            <a:r>
              <a:rPr lang="en-US" sz="3300" dirty="0">
                <a:solidFill>
                  <a:srgbClr val="000000"/>
                </a:solidFill>
                <a:cs typeface="Calibri" panose="020F0502020204030204" pitchFamily="34" charset="0"/>
              </a:rPr>
              <a:t>CCDI Working Group Report</a:t>
            </a:r>
            <a:endParaRPr lang="en-US" sz="3600" dirty="0">
              <a:solidFill>
                <a:srgbClr val="000000"/>
              </a:solidFill>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FB07425E-8D44-4346-A6E7-F5ED8FFE2E01}"/>
              </a:ext>
            </a:extLst>
          </p:cNvPr>
          <p:cNvGraphicFramePr>
            <a:graphicFrameLocks noGrp="1"/>
          </p:cNvGraphicFramePr>
          <p:nvPr>
            <p:ph idx="1"/>
          </p:nvPr>
        </p:nvGraphicFramePr>
        <p:xfrm>
          <a:off x="3108960" y="164592"/>
          <a:ext cx="5907024" cy="491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1567C7D-CACB-9A43-B5FF-0624F35CD53D}"/>
              </a:ext>
            </a:extLst>
          </p:cNvPr>
          <p:cNvSpPr txBox="1"/>
          <p:nvPr/>
        </p:nvSpPr>
        <p:spPr>
          <a:xfrm>
            <a:off x="285150" y="2698650"/>
            <a:ext cx="2441865" cy="892552"/>
          </a:xfrm>
          <a:prstGeom prst="rect">
            <a:avLst/>
          </a:prstGeom>
          <a:noFill/>
        </p:spPr>
        <p:txBody>
          <a:bodyPr wrap="square" rtlCol="0">
            <a:spAutoFit/>
          </a:bodyPr>
          <a:lstStyle/>
          <a:p>
            <a:pPr algn="ctr" defTabSz="685800" fontAlgn="auto">
              <a:spcBef>
                <a:spcPts val="0"/>
              </a:spcBef>
              <a:spcAft>
                <a:spcPts val="0"/>
              </a:spcAft>
            </a:pPr>
            <a:r>
              <a:rPr lang="en-US" sz="3200" i="1" spc="150" dirty="0">
                <a:solidFill>
                  <a:srgbClr val="1D7991"/>
                </a:solidFill>
                <a:latin typeface="Daytona Pro Condensed" panose="020B0604020202020204" pitchFamily="34" charset="0"/>
                <a:ea typeface="+mn-ea"/>
                <a:cs typeface="+mn-cs"/>
              </a:rPr>
              <a:t>24</a:t>
            </a:r>
            <a:r>
              <a:rPr lang="en-US" sz="3200" i="1" spc="150" dirty="0">
                <a:solidFill>
                  <a:srgbClr val="000000"/>
                </a:solidFill>
                <a:latin typeface="Daytona Pro Condensed" panose="020B0604020202020204" pitchFamily="34" charset="0"/>
                <a:ea typeface="+mn-ea"/>
                <a:cs typeface="+mn-cs"/>
              </a:rPr>
              <a:t> </a:t>
            </a:r>
            <a:r>
              <a:rPr lang="en-US" sz="2000" spc="150" dirty="0">
                <a:solidFill>
                  <a:srgbClr val="000000"/>
                </a:solidFill>
                <a:latin typeface="Daytona Pro Condensed" panose="020B0604020202020204" pitchFamily="34" charset="0"/>
                <a:ea typeface="+mn-ea"/>
                <a:cs typeface="+mn-cs"/>
              </a:rPr>
              <a:t>specific recommendations</a:t>
            </a:r>
          </a:p>
        </p:txBody>
      </p:sp>
    </p:spTree>
    <p:extLst>
      <p:ext uri="{BB962C8B-B14F-4D97-AF65-F5344CB8AC3E}">
        <p14:creationId xmlns:p14="http://schemas.microsoft.com/office/powerpoint/2010/main" val="263459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BDFE-9088-264F-8008-4E2C1F55BF70}"/>
              </a:ext>
            </a:extLst>
          </p:cNvPr>
          <p:cNvSpPr>
            <a:spLocks noGrp="1"/>
          </p:cNvSpPr>
          <p:nvPr>
            <p:ph type="title"/>
          </p:nvPr>
        </p:nvSpPr>
        <p:spPr>
          <a:xfrm>
            <a:off x="2" y="0"/>
            <a:ext cx="2590439" cy="5143500"/>
          </a:xfrm>
          <a:solidFill>
            <a:srgbClr val="D6E8F6"/>
          </a:solidFill>
          <a:ln>
            <a:solidFill>
              <a:srgbClr val="D6E8F6"/>
            </a:solidFill>
          </a:ln>
        </p:spPr>
        <p:txBody>
          <a:bodyPr>
            <a:normAutofit/>
          </a:bodyPr>
          <a:lstStyle/>
          <a:p>
            <a:pPr algn="ctr"/>
            <a:br>
              <a:rPr lang="en-US" sz="2800" dirty="0">
                <a:solidFill>
                  <a:srgbClr val="000000"/>
                </a:solidFill>
                <a:latin typeface="Calibri" panose="020F0502020204030204" pitchFamily="34" charset="0"/>
                <a:cs typeface="Calibri" panose="020F0502020204030204" pitchFamily="34" charset="0"/>
              </a:rPr>
            </a:br>
            <a:r>
              <a:rPr lang="en-US" dirty="0">
                <a:solidFill>
                  <a:srgbClr val="000000"/>
                </a:solidFill>
                <a:cs typeface="Calibri" panose="020F0502020204030204" pitchFamily="34" charset="0"/>
              </a:rPr>
              <a:t>CCDI Activities: </a:t>
            </a:r>
            <a:br>
              <a:rPr lang="en-US" dirty="0">
                <a:solidFill>
                  <a:srgbClr val="000000"/>
                </a:solidFill>
                <a:cs typeface="Calibri" panose="020F0502020204030204" pitchFamily="34" charset="0"/>
              </a:rPr>
            </a:br>
            <a:r>
              <a:rPr lang="en-US" dirty="0">
                <a:solidFill>
                  <a:srgbClr val="000000"/>
                </a:solidFill>
                <a:cs typeface="Calibri" panose="020F0502020204030204" pitchFamily="34" charset="0"/>
              </a:rPr>
              <a:t>Building On Recommendations</a:t>
            </a:r>
            <a:br>
              <a:rPr lang="en-US" sz="2800" dirty="0">
                <a:solidFill>
                  <a:srgbClr val="000000"/>
                </a:solidFill>
                <a:latin typeface="Daytona Pro Condensed" panose="020B0506030503040204" pitchFamily="34" charset="0"/>
                <a:cs typeface="Calibri" panose="020F0502020204030204" pitchFamily="34" charset="0"/>
              </a:rPr>
            </a:br>
            <a:endParaRPr lang="en-US" sz="2800" dirty="0">
              <a:solidFill>
                <a:srgbClr val="000000"/>
              </a:solidFill>
              <a:latin typeface="Daytona Pro Condensed" panose="020B050603050304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6B6FB6D5-E08B-4F42-8571-8443C23600FA}"/>
              </a:ext>
            </a:extLst>
          </p:cNvPr>
          <p:cNvSpPr/>
          <p:nvPr/>
        </p:nvSpPr>
        <p:spPr>
          <a:xfrm>
            <a:off x="2620737" y="89807"/>
            <a:ext cx="6368143" cy="479159"/>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457189" lvl="2" defTabSz="457178" fontAlgn="auto">
              <a:lnSpc>
                <a:spcPct val="110000"/>
              </a:lnSpc>
              <a:spcBef>
                <a:spcPts val="0"/>
              </a:spcBef>
              <a:spcAft>
                <a:spcPts val="1200"/>
              </a:spcAft>
              <a:buClr>
                <a:srgbClr val="178DA9"/>
              </a:buClr>
            </a:pPr>
            <a:r>
              <a:rPr lang="en-US" sz="1500" b="1" i="1" dirty="0">
                <a:solidFill>
                  <a:srgbClr val="0070C0"/>
                </a:solidFill>
                <a:latin typeface="Arial"/>
              </a:rPr>
              <a:t>Enhance</a:t>
            </a:r>
            <a:r>
              <a:rPr lang="en-US" sz="1500" b="1" i="1" dirty="0">
                <a:solidFill>
                  <a:srgbClr val="606060"/>
                </a:solidFill>
                <a:latin typeface="Arial"/>
              </a:rPr>
              <a:t> </a:t>
            </a:r>
            <a:r>
              <a:rPr lang="en-US" sz="1500" dirty="0">
                <a:solidFill>
                  <a:srgbClr val="606060">
                    <a:lumMod val="50000"/>
                  </a:srgbClr>
                </a:solidFill>
                <a:latin typeface="Arial"/>
              </a:rPr>
              <a:t>(Reduce Barriers) to </a:t>
            </a:r>
            <a:r>
              <a:rPr lang="en-US" sz="1500" b="1" i="1" dirty="0">
                <a:solidFill>
                  <a:srgbClr val="0070C0"/>
                </a:solidFill>
                <a:latin typeface="Arial"/>
              </a:rPr>
              <a:t>Data Sharing </a:t>
            </a:r>
            <a:endParaRPr lang="en-US" sz="1500" i="1" dirty="0">
              <a:solidFill>
                <a:srgbClr val="0070C0"/>
              </a:solidFill>
              <a:latin typeface="Arial"/>
            </a:endParaRPr>
          </a:p>
        </p:txBody>
      </p:sp>
      <p:sp>
        <p:nvSpPr>
          <p:cNvPr id="30" name="Rectangle: Rounded Corners 29">
            <a:extLst>
              <a:ext uri="{FF2B5EF4-FFF2-40B4-BE49-F238E27FC236}">
                <a16:creationId xmlns:a16="http://schemas.microsoft.com/office/drawing/2014/main" id="{0D259EA1-F2C1-469E-B0FF-833046D19BB6}"/>
              </a:ext>
            </a:extLst>
          </p:cNvPr>
          <p:cNvSpPr/>
          <p:nvPr/>
        </p:nvSpPr>
        <p:spPr>
          <a:xfrm>
            <a:off x="2620737" y="736668"/>
            <a:ext cx="6368143" cy="1852681"/>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43" lvl="2" defTabSz="457178" fontAlgn="auto">
              <a:lnSpc>
                <a:spcPct val="120000"/>
              </a:lnSpc>
              <a:spcBef>
                <a:spcPts val="0"/>
              </a:spcBef>
              <a:spcAft>
                <a:spcPts val="200"/>
              </a:spcAft>
              <a:buClr>
                <a:srgbClr val="178DA9"/>
              </a:buClr>
            </a:pPr>
            <a:r>
              <a:rPr lang="en-US" sz="1500" dirty="0">
                <a:solidFill>
                  <a:srgbClr val="606060">
                    <a:lumMod val="50000"/>
                  </a:srgbClr>
                </a:solidFill>
                <a:latin typeface="Arial"/>
              </a:rPr>
              <a:t>Establish</a:t>
            </a:r>
            <a:r>
              <a:rPr lang="en-US" sz="1500" dirty="0">
                <a:solidFill>
                  <a:srgbClr val="606060"/>
                </a:solidFill>
                <a:latin typeface="Arial"/>
              </a:rPr>
              <a:t> </a:t>
            </a:r>
            <a:r>
              <a:rPr lang="en-US" sz="1500" b="1" i="1" dirty="0">
                <a:solidFill>
                  <a:srgbClr val="0070C0"/>
                </a:solidFill>
                <a:latin typeface="Arial"/>
              </a:rPr>
              <a:t>Federated Infrastructure </a:t>
            </a:r>
            <a:r>
              <a:rPr lang="en-US" sz="1500" i="1" dirty="0">
                <a:solidFill>
                  <a:srgbClr val="606060"/>
                </a:solidFill>
                <a:latin typeface="Arial"/>
              </a:rPr>
              <a:t>(</a:t>
            </a:r>
            <a:r>
              <a:rPr lang="en-US" sz="1500" i="1" dirty="0">
                <a:solidFill>
                  <a:srgbClr val="606060">
                    <a:lumMod val="50000"/>
                  </a:srgbClr>
                </a:solidFill>
                <a:latin typeface="Arial"/>
              </a:rPr>
              <a:t>cancer data ecosystem)</a:t>
            </a:r>
            <a:r>
              <a:rPr lang="en-US" sz="1500" b="1" i="1" dirty="0">
                <a:solidFill>
                  <a:srgbClr val="606060">
                    <a:lumMod val="50000"/>
                  </a:srgbClr>
                </a:solidFill>
                <a:latin typeface="Arial"/>
              </a:rPr>
              <a:t> – </a:t>
            </a:r>
            <a:r>
              <a:rPr lang="en-US" sz="1500" dirty="0">
                <a:solidFill>
                  <a:srgbClr val="606060">
                    <a:lumMod val="50000"/>
                  </a:srgbClr>
                </a:solidFill>
                <a:latin typeface="Arial"/>
              </a:rPr>
              <a:t>sharing/ analyzing research &amp; clinical data:</a:t>
            </a:r>
          </a:p>
          <a:p>
            <a:pPr marL="685783" lvl="3" indent="-228594" defTabSz="457178" fontAlgn="auto">
              <a:lnSpc>
                <a:spcPct val="120000"/>
              </a:lnSpc>
              <a:spcBef>
                <a:spcPts val="0"/>
              </a:spcBef>
              <a:spcAft>
                <a:spcPts val="400"/>
              </a:spcAft>
              <a:buClr>
                <a:srgbClr val="0070C0"/>
              </a:buClr>
              <a:buFont typeface="Wingdings" panose="05000000000000000000" pitchFamily="2" charset="2"/>
              <a:buChar char="Ø"/>
            </a:pPr>
            <a:r>
              <a:rPr lang="en-US" sz="1500" u="sng" dirty="0">
                <a:solidFill>
                  <a:srgbClr val="606060">
                    <a:lumMod val="50000"/>
                  </a:srgbClr>
                </a:solidFill>
                <a:latin typeface="Arial"/>
              </a:rPr>
              <a:t>Identify/ connect</a:t>
            </a:r>
            <a:r>
              <a:rPr lang="en-US" sz="1500" b="1" u="sng" dirty="0">
                <a:solidFill>
                  <a:srgbClr val="606060">
                    <a:lumMod val="50000"/>
                  </a:srgbClr>
                </a:solidFill>
                <a:latin typeface="Arial"/>
              </a:rPr>
              <a:t> </a:t>
            </a:r>
            <a:r>
              <a:rPr lang="en-US" sz="1500" u="sng" dirty="0">
                <a:solidFill>
                  <a:srgbClr val="606060">
                    <a:lumMod val="50000"/>
                  </a:srgbClr>
                </a:solidFill>
                <a:latin typeface="Arial"/>
              </a:rPr>
              <a:t>data</a:t>
            </a:r>
            <a:r>
              <a:rPr lang="en-US" sz="1500" dirty="0">
                <a:solidFill>
                  <a:srgbClr val="606060">
                    <a:lumMod val="50000"/>
                  </a:srgbClr>
                </a:solidFill>
                <a:latin typeface="Arial"/>
              </a:rPr>
              <a:t> (clinical, preclinical, research, surveillance) &amp; </a:t>
            </a:r>
            <a:r>
              <a:rPr lang="en-US" sz="1500" u="sng" dirty="0">
                <a:solidFill>
                  <a:srgbClr val="606060">
                    <a:lumMod val="50000"/>
                  </a:srgbClr>
                </a:solidFill>
                <a:latin typeface="Arial"/>
              </a:rPr>
              <a:t>tools</a:t>
            </a:r>
          </a:p>
          <a:p>
            <a:pPr marL="685783" lvl="3" indent="-228594" defTabSz="457178" fontAlgn="auto">
              <a:lnSpc>
                <a:spcPct val="120000"/>
              </a:lnSpc>
              <a:spcBef>
                <a:spcPts val="0"/>
              </a:spcBef>
              <a:spcAft>
                <a:spcPts val="400"/>
              </a:spcAft>
              <a:buClr>
                <a:srgbClr val="0070C0"/>
              </a:buClr>
              <a:buFont typeface="Wingdings" panose="05000000000000000000" pitchFamily="2" charset="2"/>
              <a:buChar char="Ø"/>
            </a:pPr>
            <a:r>
              <a:rPr lang="en-US" sz="1500" dirty="0">
                <a:solidFill>
                  <a:srgbClr val="606060">
                    <a:lumMod val="50000"/>
                  </a:srgbClr>
                </a:solidFill>
                <a:latin typeface="Arial"/>
              </a:rPr>
              <a:t>Develop </a:t>
            </a:r>
            <a:r>
              <a:rPr lang="en-US" sz="1500" u="sng" dirty="0">
                <a:solidFill>
                  <a:srgbClr val="606060">
                    <a:lumMod val="50000"/>
                  </a:srgbClr>
                </a:solidFill>
                <a:latin typeface="Arial"/>
              </a:rPr>
              <a:t>enabling cancer technologies </a:t>
            </a:r>
            <a:r>
              <a:rPr lang="en-US" sz="1500" dirty="0">
                <a:solidFill>
                  <a:srgbClr val="606060">
                    <a:lumMod val="50000"/>
                  </a:srgbClr>
                </a:solidFill>
                <a:latin typeface="Arial"/>
              </a:rPr>
              <a:t>to enrich/ automate – data capture, curation, harmonization, use, &amp; publication</a:t>
            </a:r>
          </a:p>
        </p:txBody>
      </p:sp>
      <p:sp>
        <p:nvSpPr>
          <p:cNvPr id="31" name="Rectangle: Rounded Corners 30">
            <a:extLst>
              <a:ext uri="{FF2B5EF4-FFF2-40B4-BE49-F238E27FC236}">
                <a16:creationId xmlns:a16="http://schemas.microsoft.com/office/drawing/2014/main" id="{4DA71987-2BC7-4820-A97E-505F2D4E8E6D}"/>
              </a:ext>
            </a:extLst>
          </p:cNvPr>
          <p:cNvSpPr/>
          <p:nvPr/>
        </p:nvSpPr>
        <p:spPr>
          <a:xfrm>
            <a:off x="2620737" y="2735034"/>
            <a:ext cx="6368143" cy="595993"/>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457189" lvl="2" defTabSz="457178" fontAlgn="auto">
              <a:lnSpc>
                <a:spcPct val="110000"/>
              </a:lnSpc>
              <a:spcBef>
                <a:spcPts val="0"/>
              </a:spcBef>
              <a:spcAft>
                <a:spcPts val="1200"/>
              </a:spcAft>
              <a:buClr>
                <a:srgbClr val="178DA9"/>
              </a:buClr>
            </a:pPr>
            <a:r>
              <a:rPr lang="en-US" sz="1500" dirty="0">
                <a:solidFill>
                  <a:srgbClr val="606060">
                    <a:lumMod val="50000"/>
                  </a:srgbClr>
                </a:solidFill>
                <a:latin typeface="Arial"/>
                <a:cs typeface="Arial" panose="020B0604020202020204" pitchFamily="34" charset="0"/>
              </a:rPr>
              <a:t>Create </a:t>
            </a:r>
            <a:r>
              <a:rPr lang="en-US" sz="1500" b="1" i="1" dirty="0">
                <a:solidFill>
                  <a:srgbClr val="0070C0"/>
                </a:solidFill>
                <a:latin typeface="Arial"/>
                <a:cs typeface="Arial" panose="020B0604020202020204" pitchFamily="34" charset="0"/>
              </a:rPr>
              <a:t>Central Resource Catalog </a:t>
            </a:r>
            <a:r>
              <a:rPr lang="en-US" sz="1500" dirty="0">
                <a:solidFill>
                  <a:srgbClr val="606060">
                    <a:lumMod val="50000"/>
                  </a:srgbClr>
                </a:solidFill>
                <a:latin typeface="Arial"/>
                <a:cs typeface="Arial" panose="020B0604020202020204" pitchFamily="34" charset="0"/>
              </a:rPr>
              <a:t>of available pediatric/AYA data, biospecimens, &amp; tools</a:t>
            </a:r>
          </a:p>
        </p:txBody>
      </p:sp>
      <p:sp>
        <p:nvSpPr>
          <p:cNvPr id="32" name="Rectangle: Rounded Corners 31">
            <a:extLst>
              <a:ext uri="{FF2B5EF4-FFF2-40B4-BE49-F238E27FC236}">
                <a16:creationId xmlns:a16="http://schemas.microsoft.com/office/drawing/2014/main" id="{1C4E64B4-4459-43FA-8EE4-D27B5E8D4E66}"/>
              </a:ext>
            </a:extLst>
          </p:cNvPr>
          <p:cNvSpPr/>
          <p:nvPr/>
        </p:nvSpPr>
        <p:spPr>
          <a:xfrm>
            <a:off x="2629625" y="4206668"/>
            <a:ext cx="6368143" cy="823168"/>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457189" lvl="2" defTabSz="457178" fontAlgn="auto">
              <a:lnSpc>
                <a:spcPct val="120000"/>
              </a:lnSpc>
              <a:spcBef>
                <a:spcPts val="0"/>
              </a:spcBef>
              <a:spcAft>
                <a:spcPts val="1200"/>
              </a:spcAft>
              <a:buClr>
                <a:srgbClr val="178DA9"/>
              </a:buClr>
            </a:pPr>
            <a:r>
              <a:rPr lang="en-US" sz="1500" dirty="0">
                <a:solidFill>
                  <a:srgbClr val="606060">
                    <a:lumMod val="50000"/>
                  </a:srgbClr>
                </a:solidFill>
                <a:latin typeface="Arial"/>
              </a:rPr>
              <a:t>Develop a </a:t>
            </a:r>
            <a:r>
              <a:rPr lang="en-US" sz="1500" b="1" i="1" dirty="0">
                <a:solidFill>
                  <a:srgbClr val="0070C0"/>
                </a:solidFill>
                <a:latin typeface="Arial"/>
              </a:rPr>
              <a:t>National Strategy </a:t>
            </a:r>
            <a:r>
              <a:rPr lang="en-US" sz="1500" dirty="0">
                <a:solidFill>
                  <a:srgbClr val="606060">
                    <a:lumMod val="50000"/>
                  </a:srgbClr>
                </a:solidFill>
                <a:latin typeface="Arial"/>
              </a:rPr>
              <a:t>of </a:t>
            </a:r>
            <a:r>
              <a:rPr lang="en-US" sz="1500" u="sng" dirty="0">
                <a:solidFill>
                  <a:srgbClr val="606060">
                    <a:lumMod val="50000"/>
                  </a:srgbClr>
                </a:solidFill>
                <a:latin typeface="Arial"/>
              </a:rPr>
              <a:t>biospecimen collection/ archiving </a:t>
            </a:r>
            <a:r>
              <a:rPr lang="en-US" sz="1500" dirty="0">
                <a:solidFill>
                  <a:srgbClr val="606060">
                    <a:lumMod val="50000"/>
                  </a:srgbClr>
                </a:solidFill>
                <a:latin typeface="Arial"/>
              </a:rPr>
              <a:t>(germline &amp; tumor) &amp; </a:t>
            </a:r>
            <a:r>
              <a:rPr lang="en-US" sz="1500" u="sng" dirty="0">
                <a:solidFill>
                  <a:srgbClr val="606060">
                    <a:lumMod val="50000"/>
                  </a:srgbClr>
                </a:solidFill>
                <a:latin typeface="Arial"/>
              </a:rPr>
              <a:t>genomic testing </a:t>
            </a:r>
            <a:r>
              <a:rPr lang="en-US" sz="1500" dirty="0">
                <a:solidFill>
                  <a:srgbClr val="606060">
                    <a:lumMod val="50000"/>
                  </a:srgbClr>
                </a:solidFill>
                <a:latin typeface="Arial"/>
              </a:rPr>
              <a:t>(</a:t>
            </a:r>
            <a:r>
              <a:rPr lang="en-US" sz="1500" dirty="0" err="1">
                <a:solidFill>
                  <a:srgbClr val="606060">
                    <a:lumMod val="50000"/>
                  </a:srgbClr>
                </a:solidFill>
                <a:latin typeface="Arial"/>
              </a:rPr>
              <a:t>tx</a:t>
            </a:r>
            <a:r>
              <a:rPr lang="en-US" sz="1500" dirty="0">
                <a:solidFill>
                  <a:srgbClr val="606060">
                    <a:lumMod val="50000"/>
                  </a:srgbClr>
                </a:solidFill>
                <a:latin typeface="Arial"/>
              </a:rPr>
              <a:t> data </a:t>
            </a:r>
            <a:r>
              <a:rPr lang="en-US" sz="1500" dirty="0">
                <a:solidFill>
                  <a:srgbClr val="606060">
                    <a:lumMod val="50000"/>
                  </a:srgbClr>
                </a:solidFill>
                <a:latin typeface="Arial"/>
                <a:sym typeface="Wingdings" panose="05000000000000000000" pitchFamily="2" charset="2"/>
              </a:rPr>
              <a:t> </a:t>
            </a:r>
            <a:r>
              <a:rPr lang="en-US" sz="1500" dirty="0">
                <a:solidFill>
                  <a:srgbClr val="606060">
                    <a:lumMod val="50000"/>
                  </a:srgbClr>
                </a:solidFill>
                <a:latin typeface="Arial"/>
              </a:rPr>
              <a:t>outcome; relapse seq) for </a:t>
            </a:r>
            <a:r>
              <a:rPr lang="en-US" sz="1500" b="1" i="1" dirty="0">
                <a:solidFill>
                  <a:srgbClr val="0070C0"/>
                </a:solidFill>
                <a:latin typeface="Arial"/>
              </a:rPr>
              <a:t>every child</a:t>
            </a:r>
          </a:p>
        </p:txBody>
      </p:sp>
      <p:sp>
        <p:nvSpPr>
          <p:cNvPr id="33" name="Rectangle: Rounded Corners 32">
            <a:extLst>
              <a:ext uri="{FF2B5EF4-FFF2-40B4-BE49-F238E27FC236}">
                <a16:creationId xmlns:a16="http://schemas.microsoft.com/office/drawing/2014/main" id="{C082F6C2-955C-4076-8F5C-8D520B102E03}"/>
              </a:ext>
            </a:extLst>
          </p:cNvPr>
          <p:cNvSpPr/>
          <p:nvPr/>
        </p:nvSpPr>
        <p:spPr>
          <a:xfrm>
            <a:off x="2620737" y="3480052"/>
            <a:ext cx="6368143" cy="587829"/>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457189" lvl="2" defTabSz="457178" fontAlgn="auto">
              <a:lnSpc>
                <a:spcPct val="110000"/>
              </a:lnSpc>
              <a:spcBef>
                <a:spcPts val="0"/>
              </a:spcBef>
              <a:spcAft>
                <a:spcPts val="600"/>
              </a:spcAft>
              <a:buClr>
                <a:srgbClr val="178DA9"/>
              </a:buClr>
            </a:pPr>
            <a:r>
              <a:rPr lang="en-US" sz="1500" dirty="0">
                <a:solidFill>
                  <a:srgbClr val="606060">
                    <a:lumMod val="50000"/>
                  </a:srgbClr>
                </a:solidFill>
                <a:latin typeface="Arial"/>
              </a:rPr>
              <a:t>Aggregate</a:t>
            </a:r>
            <a:r>
              <a:rPr lang="en-US" sz="1500" b="1" dirty="0">
                <a:solidFill>
                  <a:srgbClr val="606060">
                    <a:lumMod val="50000"/>
                  </a:srgbClr>
                </a:solidFill>
                <a:latin typeface="Arial"/>
              </a:rPr>
              <a:t> </a:t>
            </a:r>
            <a:r>
              <a:rPr lang="en-US" sz="1500" u="sng" dirty="0">
                <a:solidFill>
                  <a:srgbClr val="606060">
                    <a:lumMod val="50000"/>
                  </a:srgbClr>
                </a:solidFill>
                <a:latin typeface="Arial"/>
              </a:rPr>
              <a:t>preclinical testing &amp; cancer model data </a:t>
            </a:r>
            <a:r>
              <a:rPr lang="en-US" sz="1500" dirty="0">
                <a:solidFill>
                  <a:srgbClr val="606060">
                    <a:lumMod val="50000"/>
                  </a:srgbClr>
                </a:solidFill>
                <a:latin typeface="Arial"/>
              </a:rPr>
              <a:t>to inform</a:t>
            </a:r>
            <a:r>
              <a:rPr lang="en-US" sz="1500" b="1" dirty="0">
                <a:solidFill>
                  <a:srgbClr val="606060">
                    <a:lumMod val="50000"/>
                  </a:srgbClr>
                </a:solidFill>
                <a:latin typeface="Arial"/>
              </a:rPr>
              <a:t> </a:t>
            </a:r>
            <a:r>
              <a:rPr lang="en-US" sz="1500" b="1" i="1" spc="-30" dirty="0">
                <a:solidFill>
                  <a:srgbClr val="0070C0"/>
                </a:solidFill>
                <a:latin typeface="Arial"/>
              </a:rPr>
              <a:t>Rapid Clinical Translation</a:t>
            </a:r>
            <a:r>
              <a:rPr lang="en-US" sz="1500" b="1" spc="-30" dirty="0">
                <a:solidFill>
                  <a:srgbClr val="0070C0"/>
                </a:solidFill>
                <a:latin typeface="Arial"/>
              </a:rPr>
              <a:t> </a:t>
            </a:r>
            <a:r>
              <a:rPr lang="en-US" sz="1500" dirty="0">
                <a:solidFill>
                  <a:srgbClr val="606060">
                    <a:lumMod val="50000"/>
                  </a:srgbClr>
                </a:solidFill>
                <a:latin typeface="Arial"/>
              </a:rPr>
              <a:t>(</a:t>
            </a:r>
            <a:r>
              <a:rPr lang="en-US" sz="1500" spc="-50" dirty="0">
                <a:solidFill>
                  <a:srgbClr val="606060">
                    <a:lumMod val="50000"/>
                  </a:srgbClr>
                </a:solidFill>
                <a:latin typeface="Arial"/>
              </a:rPr>
              <a:t>FDA Pediatric Molecular Targets List</a:t>
            </a:r>
            <a:r>
              <a:rPr lang="en-US" sz="1500" dirty="0">
                <a:solidFill>
                  <a:srgbClr val="606060">
                    <a:lumMod val="50000"/>
                  </a:srgbClr>
                </a:solidFill>
                <a:latin typeface="Arial"/>
              </a:rPr>
              <a:t>)</a:t>
            </a:r>
            <a:endParaRPr lang="en-US" sz="1500" i="1" dirty="0">
              <a:solidFill>
                <a:srgbClr val="606060">
                  <a:lumMod val="50000"/>
                </a:srgbClr>
              </a:solidFill>
              <a:latin typeface="Arial"/>
            </a:endParaRPr>
          </a:p>
        </p:txBody>
      </p:sp>
      <p:grpSp>
        <p:nvGrpSpPr>
          <p:cNvPr id="34" name="Group 33">
            <a:extLst>
              <a:ext uri="{FF2B5EF4-FFF2-40B4-BE49-F238E27FC236}">
                <a16:creationId xmlns:a16="http://schemas.microsoft.com/office/drawing/2014/main" id="{5F55ECB7-5B0D-4A35-9C4D-1E8FF6FBF5D3}"/>
              </a:ext>
            </a:extLst>
          </p:cNvPr>
          <p:cNvGrpSpPr/>
          <p:nvPr/>
        </p:nvGrpSpPr>
        <p:grpSpPr>
          <a:xfrm>
            <a:off x="2712203" y="151677"/>
            <a:ext cx="302415" cy="302404"/>
            <a:chOff x="242698" y="1461842"/>
            <a:chExt cx="302415" cy="302404"/>
          </a:xfrm>
        </p:grpSpPr>
        <p:grpSp>
          <p:nvGrpSpPr>
            <p:cNvPr id="35" name="Group 34">
              <a:extLst>
                <a:ext uri="{FF2B5EF4-FFF2-40B4-BE49-F238E27FC236}">
                  <a16:creationId xmlns:a16="http://schemas.microsoft.com/office/drawing/2014/main" id="{CD46B42B-02DB-41CC-B6B0-6EA98DD18B0B}"/>
                </a:ext>
              </a:extLst>
            </p:cNvPr>
            <p:cNvGrpSpPr>
              <a:grpSpLocks noChangeAspect="1"/>
            </p:cNvGrpSpPr>
            <p:nvPr/>
          </p:nvGrpSpPr>
          <p:grpSpPr>
            <a:xfrm>
              <a:off x="242698" y="1461842"/>
              <a:ext cx="301752" cy="301752"/>
              <a:chOff x="813418" y="1032277"/>
              <a:chExt cx="2014261" cy="2014261"/>
            </a:xfrm>
          </p:grpSpPr>
          <p:sp>
            <p:nvSpPr>
              <p:cNvPr id="37" name="Partial Circle 36">
                <a:extLst>
                  <a:ext uri="{FF2B5EF4-FFF2-40B4-BE49-F238E27FC236}">
                    <a16:creationId xmlns:a16="http://schemas.microsoft.com/office/drawing/2014/main" id="{0A221354-594E-4C52-B729-DFF7189FCAE0}"/>
                  </a:ext>
                </a:extLst>
              </p:cNvPr>
              <p:cNvSpPr/>
              <p:nvPr/>
            </p:nvSpPr>
            <p:spPr>
              <a:xfrm rot="20600009">
                <a:off x="813418" y="1032277"/>
                <a:ext cx="2014260" cy="2014260"/>
              </a:xfrm>
              <a:prstGeom prst="pie">
                <a:avLst>
                  <a:gd name="adj1" fmla="val 21284604"/>
                  <a:gd name="adj2" fmla="val 4345565"/>
                </a:avLst>
              </a:prstGeom>
              <a:solidFill>
                <a:srgbClr val="FF6600"/>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38" name="Partial Circle 37">
                <a:extLst>
                  <a:ext uri="{FF2B5EF4-FFF2-40B4-BE49-F238E27FC236}">
                    <a16:creationId xmlns:a16="http://schemas.microsoft.com/office/drawing/2014/main" id="{03CB7349-6FDD-4FD4-952D-324B95FBD3A9}"/>
                  </a:ext>
                </a:extLst>
              </p:cNvPr>
              <p:cNvSpPr/>
              <p:nvPr/>
            </p:nvSpPr>
            <p:spPr>
              <a:xfrm rot="7399996">
                <a:off x="813418" y="1032277"/>
                <a:ext cx="2014260" cy="2014260"/>
              </a:xfrm>
              <a:prstGeom prst="pie">
                <a:avLst>
                  <a:gd name="adj1" fmla="val 195860"/>
                  <a:gd name="adj2" fmla="val 4436166"/>
                </a:avLst>
              </a:prstGeom>
              <a:solidFill>
                <a:srgbClr val="8C0B2E"/>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39" name="Partial Circle 38">
                <a:extLst>
                  <a:ext uri="{FF2B5EF4-FFF2-40B4-BE49-F238E27FC236}">
                    <a16:creationId xmlns:a16="http://schemas.microsoft.com/office/drawing/2014/main" id="{23EC6A71-CFBA-4610-B54C-6F16E6F5AA26}"/>
                  </a:ext>
                </a:extLst>
              </p:cNvPr>
              <p:cNvSpPr/>
              <p:nvPr/>
            </p:nvSpPr>
            <p:spPr>
              <a:xfrm rot="3151655">
                <a:off x="813418" y="1032277"/>
                <a:ext cx="2014260" cy="2014260"/>
              </a:xfrm>
              <a:prstGeom prst="pie">
                <a:avLst>
                  <a:gd name="adj1" fmla="val 90365"/>
                  <a:gd name="adj2" fmla="val 4436166"/>
                </a:avLst>
              </a:prstGeom>
              <a:solidFill>
                <a:srgbClr val="B8FFFF"/>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40" name="Oval 39">
                <a:extLst>
                  <a:ext uri="{FF2B5EF4-FFF2-40B4-BE49-F238E27FC236}">
                    <a16:creationId xmlns:a16="http://schemas.microsoft.com/office/drawing/2014/main" id="{88A578BA-156F-4185-AA09-BA5AC0577B67}"/>
                  </a:ext>
                </a:extLst>
              </p:cNvPr>
              <p:cNvSpPr>
                <a:spLocks noChangeAspect="1"/>
              </p:cNvSpPr>
              <p:nvPr/>
            </p:nvSpPr>
            <p:spPr>
              <a:xfrm>
                <a:off x="815046" y="1033905"/>
                <a:ext cx="2011005" cy="2011005"/>
              </a:xfrm>
              <a:prstGeom prst="ellipse">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FFFFFF"/>
                  </a:solidFill>
                  <a:latin typeface="Arial"/>
                </a:endParaRPr>
              </a:p>
            </p:txBody>
          </p:sp>
          <p:sp>
            <p:nvSpPr>
              <p:cNvPr id="41" name="Partial Circle 40">
                <a:extLst>
                  <a:ext uri="{FF2B5EF4-FFF2-40B4-BE49-F238E27FC236}">
                    <a16:creationId xmlns:a16="http://schemas.microsoft.com/office/drawing/2014/main" id="{2D6CB1C7-D8E4-419D-A451-BD0FE24157EC}"/>
                  </a:ext>
                </a:extLst>
              </p:cNvPr>
              <p:cNvSpPr/>
              <p:nvPr/>
            </p:nvSpPr>
            <p:spPr>
              <a:xfrm rot="16200000">
                <a:off x="813419" y="1032278"/>
                <a:ext cx="2014260" cy="2014260"/>
              </a:xfrm>
              <a:prstGeom prst="pie">
                <a:avLst>
                  <a:gd name="adj1" fmla="val 0"/>
                  <a:gd name="adj2" fmla="val 4303393"/>
                </a:avLst>
              </a:prstGeom>
              <a:solidFill>
                <a:srgbClr val="00B050"/>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42" name="Partial Circle 41">
                <a:extLst>
                  <a:ext uri="{FF2B5EF4-FFF2-40B4-BE49-F238E27FC236}">
                    <a16:creationId xmlns:a16="http://schemas.microsoft.com/office/drawing/2014/main" id="{12C79B44-AF77-4845-8661-25A57F115689}"/>
                  </a:ext>
                </a:extLst>
              </p:cNvPr>
              <p:cNvSpPr/>
              <p:nvPr/>
            </p:nvSpPr>
            <p:spPr>
              <a:xfrm rot="10800000">
                <a:off x="813419" y="1032277"/>
                <a:ext cx="2014260" cy="2014260"/>
              </a:xfrm>
              <a:prstGeom prst="pie">
                <a:avLst>
                  <a:gd name="adj1" fmla="val 1055820"/>
                  <a:gd name="adj2" fmla="val 5392627"/>
                </a:avLst>
              </a:prstGeom>
              <a:solidFill>
                <a:srgbClr val="123E57"/>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cxnSp>
            <p:nvCxnSpPr>
              <p:cNvPr id="43" name="Straight Connector 42">
                <a:extLst>
                  <a:ext uri="{FF2B5EF4-FFF2-40B4-BE49-F238E27FC236}">
                    <a16:creationId xmlns:a16="http://schemas.microsoft.com/office/drawing/2014/main" id="{311872DF-69F0-44C3-906F-A11BAB890DA4}"/>
                  </a:ext>
                </a:extLst>
              </p:cNvPr>
              <p:cNvCxnSpPr>
                <a:cxnSpLocks/>
                <a:stCxn id="48" idx="0"/>
              </p:cNvCxnSpPr>
              <p:nvPr/>
            </p:nvCxnSpPr>
            <p:spPr>
              <a:xfrm>
                <a:off x="1820548" y="1032277"/>
                <a:ext cx="5829" cy="100713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329BE04-407C-47E0-B797-4275E8B1B342}"/>
                  </a:ext>
                </a:extLst>
              </p:cNvPr>
              <p:cNvCxnSpPr>
                <a:cxnSpLocks/>
              </p:cNvCxnSpPr>
              <p:nvPr/>
            </p:nvCxnSpPr>
            <p:spPr>
              <a:xfrm flipH="1">
                <a:off x="1826378" y="1726345"/>
                <a:ext cx="943455" cy="313062"/>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D07B3B7-C8A8-4D1B-AF56-834AB2538274}"/>
                  </a:ext>
                </a:extLst>
              </p:cNvPr>
              <p:cNvCxnSpPr>
                <a:cxnSpLocks/>
              </p:cNvCxnSpPr>
              <p:nvPr/>
            </p:nvCxnSpPr>
            <p:spPr>
              <a:xfrm flipH="1" flipV="1">
                <a:off x="1826377" y="2039408"/>
                <a:ext cx="579900" cy="805881"/>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F299510-091D-45B4-9542-203B2D73FB49}"/>
                  </a:ext>
                </a:extLst>
              </p:cNvPr>
              <p:cNvCxnSpPr>
                <a:cxnSpLocks/>
              </p:cNvCxnSpPr>
              <p:nvPr/>
            </p:nvCxnSpPr>
            <p:spPr>
              <a:xfrm flipV="1">
                <a:off x="1216412" y="2039408"/>
                <a:ext cx="609965" cy="805881"/>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A44F528-EBAA-4F99-B346-CAC27E573A25}"/>
                  </a:ext>
                </a:extLst>
              </p:cNvPr>
              <p:cNvCxnSpPr>
                <a:cxnSpLocks/>
              </p:cNvCxnSpPr>
              <p:nvPr/>
            </p:nvCxnSpPr>
            <p:spPr>
              <a:xfrm>
                <a:off x="861396" y="1726345"/>
                <a:ext cx="959152" cy="313062"/>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3DC93816-D1FD-40B9-B4F0-8A41F368E8C8}"/>
                  </a:ext>
                </a:extLst>
              </p:cNvPr>
              <p:cNvSpPr/>
              <p:nvPr/>
            </p:nvSpPr>
            <p:spPr>
              <a:xfrm>
                <a:off x="813418" y="1032277"/>
                <a:ext cx="2014260" cy="2014260"/>
              </a:xfrm>
              <a:prstGeom prst="ellipse">
                <a:avLst/>
              </a:prstGeom>
              <a:no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FFFFFF"/>
                  </a:solidFill>
                  <a:latin typeface="Arial"/>
                </a:endParaRPr>
              </a:p>
            </p:txBody>
          </p:sp>
        </p:grpSp>
        <p:sp>
          <p:nvSpPr>
            <p:cNvPr id="36" name="Teardrop 35">
              <a:extLst>
                <a:ext uri="{FF2B5EF4-FFF2-40B4-BE49-F238E27FC236}">
                  <a16:creationId xmlns:a16="http://schemas.microsoft.com/office/drawing/2014/main" id="{7367D406-3A6E-4636-B029-12E308F9D3C5}"/>
                </a:ext>
              </a:extLst>
            </p:cNvPr>
            <p:cNvSpPr/>
            <p:nvPr/>
          </p:nvSpPr>
          <p:spPr>
            <a:xfrm rot="2640124">
              <a:off x="243361" y="1462494"/>
              <a:ext cx="301752" cy="301752"/>
            </a:xfrm>
            <a:prstGeom prst="teardrop">
              <a:avLst/>
            </a:prstGeom>
            <a:no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noFill/>
                <a:latin typeface="Arial"/>
              </a:endParaRPr>
            </a:p>
          </p:txBody>
        </p:sp>
      </p:grpSp>
      <p:grpSp>
        <p:nvGrpSpPr>
          <p:cNvPr id="49" name="Group 48">
            <a:extLst>
              <a:ext uri="{FF2B5EF4-FFF2-40B4-BE49-F238E27FC236}">
                <a16:creationId xmlns:a16="http://schemas.microsoft.com/office/drawing/2014/main" id="{512313BF-A653-4A27-A1AA-344426D5D84E}"/>
              </a:ext>
            </a:extLst>
          </p:cNvPr>
          <p:cNvGrpSpPr/>
          <p:nvPr/>
        </p:nvGrpSpPr>
        <p:grpSpPr>
          <a:xfrm>
            <a:off x="2675932" y="1491399"/>
            <a:ext cx="302415" cy="302404"/>
            <a:chOff x="242698" y="1461842"/>
            <a:chExt cx="302415" cy="302404"/>
          </a:xfrm>
        </p:grpSpPr>
        <p:grpSp>
          <p:nvGrpSpPr>
            <p:cNvPr id="50" name="Group 49">
              <a:extLst>
                <a:ext uri="{FF2B5EF4-FFF2-40B4-BE49-F238E27FC236}">
                  <a16:creationId xmlns:a16="http://schemas.microsoft.com/office/drawing/2014/main" id="{DDBD2F1E-BBAD-466A-A8D7-D8FA47A2BA4C}"/>
                </a:ext>
              </a:extLst>
            </p:cNvPr>
            <p:cNvGrpSpPr>
              <a:grpSpLocks noChangeAspect="1"/>
            </p:cNvGrpSpPr>
            <p:nvPr/>
          </p:nvGrpSpPr>
          <p:grpSpPr>
            <a:xfrm>
              <a:off x="242698" y="1461842"/>
              <a:ext cx="301752" cy="301752"/>
              <a:chOff x="813418" y="1032277"/>
              <a:chExt cx="2014261" cy="2014261"/>
            </a:xfrm>
          </p:grpSpPr>
          <p:sp>
            <p:nvSpPr>
              <p:cNvPr id="52" name="Partial Circle 51">
                <a:extLst>
                  <a:ext uri="{FF2B5EF4-FFF2-40B4-BE49-F238E27FC236}">
                    <a16:creationId xmlns:a16="http://schemas.microsoft.com/office/drawing/2014/main" id="{EEFD36D2-D033-4E53-B54E-360BA81589BE}"/>
                  </a:ext>
                </a:extLst>
              </p:cNvPr>
              <p:cNvSpPr/>
              <p:nvPr/>
            </p:nvSpPr>
            <p:spPr>
              <a:xfrm rot="20600009">
                <a:off x="813418" y="1032277"/>
                <a:ext cx="2014260" cy="2014260"/>
              </a:xfrm>
              <a:prstGeom prst="pie">
                <a:avLst>
                  <a:gd name="adj1" fmla="val 21284604"/>
                  <a:gd name="adj2" fmla="val 4345565"/>
                </a:avLst>
              </a:prstGeom>
              <a:solidFill>
                <a:srgbClr val="FF6600"/>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53" name="Partial Circle 52">
                <a:extLst>
                  <a:ext uri="{FF2B5EF4-FFF2-40B4-BE49-F238E27FC236}">
                    <a16:creationId xmlns:a16="http://schemas.microsoft.com/office/drawing/2014/main" id="{FF56E20B-D3C0-4AA3-B8FA-5FA6C93275F0}"/>
                  </a:ext>
                </a:extLst>
              </p:cNvPr>
              <p:cNvSpPr/>
              <p:nvPr/>
            </p:nvSpPr>
            <p:spPr>
              <a:xfrm rot="7399996">
                <a:off x="813418" y="1032277"/>
                <a:ext cx="2014260" cy="2014260"/>
              </a:xfrm>
              <a:prstGeom prst="pie">
                <a:avLst>
                  <a:gd name="adj1" fmla="val 195860"/>
                  <a:gd name="adj2" fmla="val 4436166"/>
                </a:avLst>
              </a:prstGeom>
              <a:solidFill>
                <a:srgbClr val="8C0B2E"/>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54" name="Partial Circle 53">
                <a:extLst>
                  <a:ext uri="{FF2B5EF4-FFF2-40B4-BE49-F238E27FC236}">
                    <a16:creationId xmlns:a16="http://schemas.microsoft.com/office/drawing/2014/main" id="{99A11E7C-2C2E-43AC-A718-16449F4F186D}"/>
                  </a:ext>
                </a:extLst>
              </p:cNvPr>
              <p:cNvSpPr/>
              <p:nvPr/>
            </p:nvSpPr>
            <p:spPr>
              <a:xfrm rot="3151655">
                <a:off x="813418" y="1032277"/>
                <a:ext cx="2014260" cy="2014260"/>
              </a:xfrm>
              <a:prstGeom prst="pie">
                <a:avLst>
                  <a:gd name="adj1" fmla="val 90365"/>
                  <a:gd name="adj2" fmla="val 4436166"/>
                </a:avLst>
              </a:prstGeom>
              <a:solidFill>
                <a:srgbClr val="B8FFFF"/>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55" name="Oval 54">
                <a:extLst>
                  <a:ext uri="{FF2B5EF4-FFF2-40B4-BE49-F238E27FC236}">
                    <a16:creationId xmlns:a16="http://schemas.microsoft.com/office/drawing/2014/main" id="{1E2B201A-7DE6-4271-AA87-048597DA14B0}"/>
                  </a:ext>
                </a:extLst>
              </p:cNvPr>
              <p:cNvSpPr>
                <a:spLocks noChangeAspect="1"/>
              </p:cNvSpPr>
              <p:nvPr/>
            </p:nvSpPr>
            <p:spPr>
              <a:xfrm>
                <a:off x="815046" y="1033905"/>
                <a:ext cx="2011005" cy="2011005"/>
              </a:xfrm>
              <a:prstGeom prst="ellipse">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FFFFFF"/>
                  </a:solidFill>
                  <a:latin typeface="Arial"/>
                </a:endParaRPr>
              </a:p>
            </p:txBody>
          </p:sp>
          <p:sp>
            <p:nvSpPr>
              <p:cNvPr id="56" name="Partial Circle 55">
                <a:extLst>
                  <a:ext uri="{FF2B5EF4-FFF2-40B4-BE49-F238E27FC236}">
                    <a16:creationId xmlns:a16="http://schemas.microsoft.com/office/drawing/2014/main" id="{2B286540-CE20-4ED9-98E2-751256E2C861}"/>
                  </a:ext>
                </a:extLst>
              </p:cNvPr>
              <p:cNvSpPr/>
              <p:nvPr/>
            </p:nvSpPr>
            <p:spPr>
              <a:xfrm rot="16200000">
                <a:off x="813419" y="1032278"/>
                <a:ext cx="2014260" cy="2014260"/>
              </a:xfrm>
              <a:prstGeom prst="pie">
                <a:avLst>
                  <a:gd name="adj1" fmla="val 0"/>
                  <a:gd name="adj2" fmla="val 4303393"/>
                </a:avLst>
              </a:prstGeom>
              <a:solidFill>
                <a:srgbClr val="00B050"/>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57" name="Partial Circle 56">
                <a:extLst>
                  <a:ext uri="{FF2B5EF4-FFF2-40B4-BE49-F238E27FC236}">
                    <a16:creationId xmlns:a16="http://schemas.microsoft.com/office/drawing/2014/main" id="{6929B834-E6EA-48AF-B1E0-4718EB7D36A1}"/>
                  </a:ext>
                </a:extLst>
              </p:cNvPr>
              <p:cNvSpPr/>
              <p:nvPr/>
            </p:nvSpPr>
            <p:spPr>
              <a:xfrm rot="10800000">
                <a:off x="813419" y="1032277"/>
                <a:ext cx="2014260" cy="2014260"/>
              </a:xfrm>
              <a:prstGeom prst="pie">
                <a:avLst>
                  <a:gd name="adj1" fmla="val 1055820"/>
                  <a:gd name="adj2" fmla="val 5392627"/>
                </a:avLst>
              </a:prstGeom>
              <a:solidFill>
                <a:srgbClr val="123E57"/>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cxnSp>
            <p:nvCxnSpPr>
              <p:cNvPr id="58" name="Straight Connector 57">
                <a:extLst>
                  <a:ext uri="{FF2B5EF4-FFF2-40B4-BE49-F238E27FC236}">
                    <a16:creationId xmlns:a16="http://schemas.microsoft.com/office/drawing/2014/main" id="{2F10C08D-2B56-43C2-AEA6-38168D5DE6AF}"/>
                  </a:ext>
                </a:extLst>
              </p:cNvPr>
              <p:cNvCxnSpPr>
                <a:cxnSpLocks/>
                <a:stCxn id="63" idx="0"/>
              </p:cNvCxnSpPr>
              <p:nvPr/>
            </p:nvCxnSpPr>
            <p:spPr>
              <a:xfrm>
                <a:off x="1820548" y="1032277"/>
                <a:ext cx="5829" cy="100713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8757EBF-E52B-4279-99A9-098A7F9E3EFF}"/>
                  </a:ext>
                </a:extLst>
              </p:cNvPr>
              <p:cNvCxnSpPr>
                <a:cxnSpLocks/>
              </p:cNvCxnSpPr>
              <p:nvPr/>
            </p:nvCxnSpPr>
            <p:spPr>
              <a:xfrm flipH="1">
                <a:off x="1826378" y="1726345"/>
                <a:ext cx="943455" cy="313062"/>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997AA2FB-CE6C-496F-AF78-928FB3C177DC}"/>
                  </a:ext>
                </a:extLst>
              </p:cNvPr>
              <p:cNvCxnSpPr>
                <a:cxnSpLocks/>
              </p:cNvCxnSpPr>
              <p:nvPr/>
            </p:nvCxnSpPr>
            <p:spPr>
              <a:xfrm flipH="1" flipV="1">
                <a:off x="1826377" y="2039408"/>
                <a:ext cx="579900" cy="805881"/>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F969CCFB-9F59-4265-8FFC-4CD195C67BB7}"/>
                  </a:ext>
                </a:extLst>
              </p:cNvPr>
              <p:cNvCxnSpPr>
                <a:cxnSpLocks/>
              </p:cNvCxnSpPr>
              <p:nvPr/>
            </p:nvCxnSpPr>
            <p:spPr>
              <a:xfrm flipV="1">
                <a:off x="1216412" y="2039408"/>
                <a:ext cx="609965" cy="805881"/>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C215A25-F924-4636-842F-F2CB66C286BF}"/>
                  </a:ext>
                </a:extLst>
              </p:cNvPr>
              <p:cNvCxnSpPr>
                <a:cxnSpLocks/>
              </p:cNvCxnSpPr>
              <p:nvPr/>
            </p:nvCxnSpPr>
            <p:spPr>
              <a:xfrm>
                <a:off x="861396" y="1726345"/>
                <a:ext cx="959152" cy="313062"/>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E04EB0B7-EC7B-4CDB-8788-0E2919BA15D5}"/>
                  </a:ext>
                </a:extLst>
              </p:cNvPr>
              <p:cNvSpPr/>
              <p:nvPr/>
            </p:nvSpPr>
            <p:spPr>
              <a:xfrm>
                <a:off x="813418" y="1032277"/>
                <a:ext cx="2014260" cy="2014260"/>
              </a:xfrm>
              <a:prstGeom prst="ellipse">
                <a:avLst/>
              </a:prstGeom>
              <a:no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FFFFFF"/>
                  </a:solidFill>
                  <a:latin typeface="Arial"/>
                </a:endParaRPr>
              </a:p>
            </p:txBody>
          </p:sp>
        </p:grpSp>
        <p:sp>
          <p:nvSpPr>
            <p:cNvPr id="51" name="Teardrop 50">
              <a:extLst>
                <a:ext uri="{FF2B5EF4-FFF2-40B4-BE49-F238E27FC236}">
                  <a16:creationId xmlns:a16="http://schemas.microsoft.com/office/drawing/2014/main" id="{BAEC1297-7C07-4BD1-BB02-5F9ABC9FEA0D}"/>
                </a:ext>
              </a:extLst>
            </p:cNvPr>
            <p:cNvSpPr/>
            <p:nvPr/>
          </p:nvSpPr>
          <p:spPr>
            <a:xfrm rot="2640124">
              <a:off x="243361" y="1462494"/>
              <a:ext cx="301752" cy="301752"/>
            </a:xfrm>
            <a:prstGeom prst="teardrop">
              <a:avLst/>
            </a:prstGeom>
            <a:no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noFill/>
                <a:latin typeface="Arial"/>
              </a:endParaRPr>
            </a:p>
          </p:txBody>
        </p:sp>
      </p:grpSp>
      <p:grpSp>
        <p:nvGrpSpPr>
          <p:cNvPr id="64" name="Group 63">
            <a:extLst>
              <a:ext uri="{FF2B5EF4-FFF2-40B4-BE49-F238E27FC236}">
                <a16:creationId xmlns:a16="http://schemas.microsoft.com/office/drawing/2014/main" id="{F2090F89-AF9E-4AB3-9E2E-ADDBEFBFB413}"/>
              </a:ext>
            </a:extLst>
          </p:cNvPr>
          <p:cNvGrpSpPr/>
          <p:nvPr/>
        </p:nvGrpSpPr>
        <p:grpSpPr>
          <a:xfrm>
            <a:off x="2716639" y="2868927"/>
            <a:ext cx="303110" cy="301753"/>
            <a:chOff x="241340" y="3926174"/>
            <a:chExt cx="303110" cy="301753"/>
          </a:xfrm>
        </p:grpSpPr>
        <p:grpSp>
          <p:nvGrpSpPr>
            <p:cNvPr id="65" name="Group 64">
              <a:extLst>
                <a:ext uri="{FF2B5EF4-FFF2-40B4-BE49-F238E27FC236}">
                  <a16:creationId xmlns:a16="http://schemas.microsoft.com/office/drawing/2014/main" id="{5EAB74B4-4697-49C7-B42D-407A8EEC9F78}"/>
                </a:ext>
              </a:extLst>
            </p:cNvPr>
            <p:cNvGrpSpPr>
              <a:grpSpLocks noChangeAspect="1"/>
            </p:cNvGrpSpPr>
            <p:nvPr/>
          </p:nvGrpSpPr>
          <p:grpSpPr>
            <a:xfrm>
              <a:off x="242698" y="3926175"/>
              <a:ext cx="301752" cy="301752"/>
              <a:chOff x="3332988" y="1332738"/>
              <a:chExt cx="2478024" cy="2478024"/>
            </a:xfrm>
          </p:grpSpPr>
          <p:sp>
            <p:nvSpPr>
              <p:cNvPr id="67" name="Oval 66">
                <a:extLst>
                  <a:ext uri="{FF2B5EF4-FFF2-40B4-BE49-F238E27FC236}">
                    <a16:creationId xmlns:a16="http://schemas.microsoft.com/office/drawing/2014/main" id="{4417499A-1242-4A7D-BE56-2EA4BB3D47C2}"/>
                  </a:ext>
                </a:extLst>
              </p:cNvPr>
              <p:cNvSpPr>
                <a:spLocks noChangeAspect="1"/>
              </p:cNvSpPr>
              <p:nvPr/>
            </p:nvSpPr>
            <p:spPr>
              <a:xfrm>
                <a:off x="3332988" y="1332738"/>
                <a:ext cx="2478024" cy="2478024"/>
              </a:xfrm>
              <a:prstGeom prst="ellipse">
                <a:avLst/>
              </a:prstGeom>
              <a:solidFill>
                <a:srgbClr val="B8FFFF"/>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FFFFFF"/>
                  </a:solidFill>
                  <a:latin typeface="Arial"/>
                </a:endParaRPr>
              </a:p>
            </p:txBody>
          </p:sp>
          <p:sp>
            <p:nvSpPr>
              <p:cNvPr id="68" name="Partial Circle 67">
                <a:extLst>
                  <a:ext uri="{FF2B5EF4-FFF2-40B4-BE49-F238E27FC236}">
                    <a16:creationId xmlns:a16="http://schemas.microsoft.com/office/drawing/2014/main" id="{FAB288BF-AF7D-4E5A-8D64-4E194DE2E206}"/>
                  </a:ext>
                </a:extLst>
              </p:cNvPr>
              <p:cNvSpPr/>
              <p:nvPr/>
            </p:nvSpPr>
            <p:spPr>
              <a:xfrm>
                <a:off x="3332988" y="1332738"/>
                <a:ext cx="2478024" cy="2478024"/>
              </a:xfrm>
              <a:prstGeom prst="pie">
                <a:avLst>
                  <a:gd name="adj1" fmla="val 5395244"/>
                  <a:gd name="adj2" fmla="val 16200000"/>
                </a:avLst>
              </a:prstGeom>
              <a:solidFill>
                <a:srgbClr val="FF66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606060"/>
                  </a:solidFill>
                  <a:latin typeface="Arial"/>
                </a:endParaRPr>
              </a:p>
            </p:txBody>
          </p:sp>
          <p:cxnSp>
            <p:nvCxnSpPr>
              <p:cNvPr id="69" name="Straight Connector 68">
                <a:extLst>
                  <a:ext uri="{FF2B5EF4-FFF2-40B4-BE49-F238E27FC236}">
                    <a16:creationId xmlns:a16="http://schemas.microsoft.com/office/drawing/2014/main" id="{0F5F7337-AC62-4DF0-866C-BECBEBBB3252}"/>
                  </a:ext>
                </a:extLst>
              </p:cNvPr>
              <p:cNvCxnSpPr>
                <a:stCxn id="67" idx="0"/>
                <a:endCxn id="67" idx="4"/>
              </p:cNvCxnSpPr>
              <p:nvPr/>
            </p:nvCxnSpPr>
            <p:spPr>
              <a:xfrm>
                <a:off x="4572000" y="1332738"/>
                <a:ext cx="0" cy="2478024"/>
              </a:xfrm>
              <a:prstGeom prst="line">
                <a:avLst/>
              </a:prstGeom>
              <a:ln w="952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66" name="Teardrop 65">
              <a:extLst>
                <a:ext uri="{FF2B5EF4-FFF2-40B4-BE49-F238E27FC236}">
                  <a16:creationId xmlns:a16="http://schemas.microsoft.com/office/drawing/2014/main" id="{85B0679C-4E3F-4461-809D-F823135CF55F}"/>
                </a:ext>
              </a:extLst>
            </p:cNvPr>
            <p:cNvSpPr/>
            <p:nvPr/>
          </p:nvSpPr>
          <p:spPr>
            <a:xfrm rot="2640124">
              <a:off x="241340" y="3926174"/>
              <a:ext cx="301752" cy="301752"/>
            </a:xfrm>
            <a:prstGeom prst="teardrop">
              <a:avLst/>
            </a:prstGeom>
            <a:no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noFill/>
                <a:latin typeface="Arial"/>
              </a:endParaRPr>
            </a:p>
          </p:txBody>
        </p:sp>
      </p:grpSp>
      <p:grpSp>
        <p:nvGrpSpPr>
          <p:cNvPr id="70" name="Group 69">
            <a:extLst>
              <a:ext uri="{FF2B5EF4-FFF2-40B4-BE49-F238E27FC236}">
                <a16:creationId xmlns:a16="http://schemas.microsoft.com/office/drawing/2014/main" id="{C82A5B2B-6D47-4932-888A-CA1A02B5FF24}"/>
              </a:ext>
            </a:extLst>
          </p:cNvPr>
          <p:cNvGrpSpPr/>
          <p:nvPr/>
        </p:nvGrpSpPr>
        <p:grpSpPr>
          <a:xfrm>
            <a:off x="2728755" y="3610749"/>
            <a:ext cx="303110" cy="301753"/>
            <a:chOff x="241340" y="3926174"/>
            <a:chExt cx="303110" cy="301753"/>
          </a:xfrm>
        </p:grpSpPr>
        <p:grpSp>
          <p:nvGrpSpPr>
            <p:cNvPr id="71" name="Group 70">
              <a:extLst>
                <a:ext uri="{FF2B5EF4-FFF2-40B4-BE49-F238E27FC236}">
                  <a16:creationId xmlns:a16="http://schemas.microsoft.com/office/drawing/2014/main" id="{A3F3D720-B6EA-4673-8553-E6A7E5E999AC}"/>
                </a:ext>
              </a:extLst>
            </p:cNvPr>
            <p:cNvGrpSpPr>
              <a:grpSpLocks noChangeAspect="1"/>
            </p:cNvGrpSpPr>
            <p:nvPr/>
          </p:nvGrpSpPr>
          <p:grpSpPr>
            <a:xfrm>
              <a:off x="242698" y="3926175"/>
              <a:ext cx="301752" cy="301752"/>
              <a:chOff x="3332988" y="1332738"/>
              <a:chExt cx="2478024" cy="2478024"/>
            </a:xfrm>
          </p:grpSpPr>
          <p:sp>
            <p:nvSpPr>
              <p:cNvPr id="73" name="Oval 72">
                <a:extLst>
                  <a:ext uri="{FF2B5EF4-FFF2-40B4-BE49-F238E27FC236}">
                    <a16:creationId xmlns:a16="http://schemas.microsoft.com/office/drawing/2014/main" id="{02749836-FF9D-4993-B6BC-8C0C1EA0FD7F}"/>
                  </a:ext>
                </a:extLst>
              </p:cNvPr>
              <p:cNvSpPr>
                <a:spLocks noChangeAspect="1"/>
              </p:cNvSpPr>
              <p:nvPr/>
            </p:nvSpPr>
            <p:spPr>
              <a:xfrm>
                <a:off x="3332988" y="1332738"/>
                <a:ext cx="2478024" cy="2478024"/>
              </a:xfrm>
              <a:prstGeom prst="ellipse">
                <a:avLst/>
              </a:prstGeom>
              <a:solidFill>
                <a:srgbClr val="B8FFFF"/>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FFFFFF"/>
                  </a:solidFill>
                  <a:latin typeface="Arial"/>
                </a:endParaRPr>
              </a:p>
            </p:txBody>
          </p:sp>
          <p:sp>
            <p:nvSpPr>
              <p:cNvPr id="74" name="Partial Circle 73">
                <a:extLst>
                  <a:ext uri="{FF2B5EF4-FFF2-40B4-BE49-F238E27FC236}">
                    <a16:creationId xmlns:a16="http://schemas.microsoft.com/office/drawing/2014/main" id="{CE1797B9-0D2F-4398-A1F6-38FFB37ECEDE}"/>
                  </a:ext>
                </a:extLst>
              </p:cNvPr>
              <p:cNvSpPr/>
              <p:nvPr/>
            </p:nvSpPr>
            <p:spPr>
              <a:xfrm>
                <a:off x="3332988" y="1332738"/>
                <a:ext cx="2478024" cy="2478024"/>
              </a:xfrm>
              <a:prstGeom prst="pie">
                <a:avLst>
                  <a:gd name="adj1" fmla="val 5395244"/>
                  <a:gd name="adj2" fmla="val 16200000"/>
                </a:avLst>
              </a:prstGeom>
              <a:solidFill>
                <a:srgbClr val="FF66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606060"/>
                  </a:solidFill>
                  <a:latin typeface="Arial"/>
                </a:endParaRPr>
              </a:p>
            </p:txBody>
          </p:sp>
          <p:cxnSp>
            <p:nvCxnSpPr>
              <p:cNvPr id="75" name="Straight Connector 74">
                <a:extLst>
                  <a:ext uri="{FF2B5EF4-FFF2-40B4-BE49-F238E27FC236}">
                    <a16:creationId xmlns:a16="http://schemas.microsoft.com/office/drawing/2014/main" id="{C7CCD2D6-9ADE-4627-8C6B-CD113FB794A3}"/>
                  </a:ext>
                </a:extLst>
              </p:cNvPr>
              <p:cNvCxnSpPr>
                <a:stCxn id="73" idx="0"/>
                <a:endCxn id="73" idx="4"/>
              </p:cNvCxnSpPr>
              <p:nvPr/>
            </p:nvCxnSpPr>
            <p:spPr>
              <a:xfrm>
                <a:off x="4572000" y="1332738"/>
                <a:ext cx="0" cy="2478024"/>
              </a:xfrm>
              <a:prstGeom prst="line">
                <a:avLst/>
              </a:prstGeom>
              <a:ln w="952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2" name="Teardrop 71">
              <a:extLst>
                <a:ext uri="{FF2B5EF4-FFF2-40B4-BE49-F238E27FC236}">
                  <a16:creationId xmlns:a16="http://schemas.microsoft.com/office/drawing/2014/main" id="{6E8997CA-EB36-4CF4-B264-E703405C39D2}"/>
                </a:ext>
              </a:extLst>
            </p:cNvPr>
            <p:cNvSpPr/>
            <p:nvPr/>
          </p:nvSpPr>
          <p:spPr>
            <a:xfrm rot="2640124">
              <a:off x="241340" y="3926174"/>
              <a:ext cx="301752" cy="301752"/>
            </a:xfrm>
            <a:prstGeom prst="teardrop">
              <a:avLst/>
            </a:prstGeom>
            <a:no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noFill/>
                <a:latin typeface="Arial"/>
              </a:endParaRPr>
            </a:p>
          </p:txBody>
        </p:sp>
      </p:grpSp>
      <p:grpSp>
        <p:nvGrpSpPr>
          <p:cNvPr id="76" name="Group 75">
            <a:extLst>
              <a:ext uri="{FF2B5EF4-FFF2-40B4-BE49-F238E27FC236}">
                <a16:creationId xmlns:a16="http://schemas.microsoft.com/office/drawing/2014/main" id="{D8EE8786-53AD-4288-8CD5-F105AAC0A279}"/>
              </a:ext>
            </a:extLst>
          </p:cNvPr>
          <p:cNvGrpSpPr/>
          <p:nvPr/>
        </p:nvGrpSpPr>
        <p:grpSpPr>
          <a:xfrm>
            <a:off x="2714751" y="4440697"/>
            <a:ext cx="303110" cy="301753"/>
            <a:chOff x="241340" y="3926174"/>
            <a:chExt cx="303110" cy="301753"/>
          </a:xfrm>
        </p:grpSpPr>
        <p:grpSp>
          <p:nvGrpSpPr>
            <p:cNvPr id="77" name="Group 76">
              <a:extLst>
                <a:ext uri="{FF2B5EF4-FFF2-40B4-BE49-F238E27FC236}">
                  <a16:creationId xmlns:a16="http://schemas.microsoft.com/office/drawing/2014/main" id="{6089F378-3E7B-4CA4-8A12-4EC3ADD7800C}"/>
                </a:ext>
              </a:extLst>
            </p:cNvPr>
            <p:cNvGrpSpPr>
              <a:grpSpLocks noChangeAspect="1"/>
            </p:cNvGrpSpPr>
            <p:nvPr/>
          </p:nvGrpSpPr>
          <p:grpSpPr>
            <a:xfrm>
              <a:off x="242698" y="3926175"/>
              <a:ext cx="301752" cy="301752"/>
              <a:chOff x="3332988" y="1332738"/>
              <a:chExt cx="2478024" cy="2478024"/>
            </a:xfrm>
          </p:grpSpPr>
          <p:sp>
            <p:nvSpPr>
              <p:cNvPr id="79" name="Oval 78">
                <a:extLst>
                  <a:ext uri="{FF2B5EF4-FFF2-40B4-BE49-F238E27FC236}">
                    <a16:creationId xmlns:a16="http://schemas.microsoft.com/office/drawing/2014/main" id="{BB761236-747C-4037-B109-AF39054BB3E4}"/>
                  </a:ext>
                </a:extLst>
              </p:cNvPr>
              <p:cNvSpPr>
                <a:spLocks noChangeAspect="1"/>
              </p:cNvSpPr>
              <p:nvPr/>
            </p:nvSpPr>
            <p:spPr>
              <a:xfrm>
                <a:off x="3332988" y="1332738"/>
                <a:ext cx="2478024" cy="2478024"/>
              </a:xfrm>
              <a:prstGeom prst="ellipse">
                <a:avLst/>
              </a:prstGeom>
              <a:solidFill>
                <a:srgbClr val="B8FFFF"/>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FFFFFF"/>
                  </a:solidFill>
                  <a:latin typeface="Arial"/>
                </a:endParaRPr>
              </a:p>
            </p:txBody>
          </p:sp>
          <p:sp>
            <p:nvSpPr>
              <p:cNvPr id="80" name="Partial Circle 79">
                <a:extLst>
                  <a:ext uri="{FF2B5EF4-FFF2-40B4-BE49-F238E27FC236}">
                    <a16:creationId xmlns:a16="http://schemas.microsoft.com/office/drawing/2014/main" id="{B16896EF-08CC-4A97-A974-DA6FD47BB65D}"/>
                  </a:ext>
                </a:extLst>
              </p:cNvPr>
              <p:cNvSpPr/>
              <p:nvPr/>
            </p:nvSpPr>
            <p:spPr>
              <a:xfrm>
                <a:off x="3332988" y="1332738"/>
                <a:ext cx="2478024" cy="2478024"/>
              </a:xfrm>
              <a:prstGeom prst="pie">
                <a:avLst>
                  <a:gd name="adj1" fmla="val 5395244"/>
                  <a:gd name="adj2" fmla="val 16200000"/>
                </a:avLst>
              </a:prstGeom>
              <a:solidFill>
                <a:srgbClr val="FF66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dirty="0">
                  <a:solidFill>
                    <a:srgbClr val="606060"/>
                  </a:solidFill>
                  <a:latin typeface="Arial"/>
                </a:endParaRPr>
              </a:p>
            </p:txBody>
          </p:sp>
          <p:cxnSp>
            <p:nvCxnSpPr>
              <p:cNvPr id="81" name="Straight Connector 80">
                <a:extLst>
                  <a:ext uri="{FF2B5EF4-FFF2-40B4-BE49-F238E27FC236}">
                    <a16:creationId xmlns:a16="http://schemas.microsoft.com/office/drawing/2014/main" id="{0080AE81-317A-4FE5-8C57-E0C37AACCB9A}"/>
                  </a:ext>
                </a:extLst>
              </p:cNvPr>
              <p:cNvCxnSpPr>
                <a:stCxn id="79" idx="0"/>
                <a:endCxn id="79" idx="4"/>
              </p:cNvCxnSpPr>
              <p:nvPr/>
            </p:nvCxnSpPr>
            <p:spPr>
              <a:xfrm>
                <a:off x="4572000" y="1332738"/>
                <a:ext cx="0" cy="2478024"/>
              </a:xfrm>
              <a:prstGeom prst="line">
                <a:avLst/>
              </a:prstGeom>
              <a:ln w="952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8" name="Teardrop 77">
              <a:extLst>
                <a:ext uri="{FF2B5EF4-FFF2-40B4-BE49-F238E27FC236}">
                  <a16:creationId xmlns:a16="http://schemas.microsoft.com/office/drawing/2014/main" id="{E60CBE59-E142-428F-A519-EF21EC638D9D}"/>
                </a:ext>
              </a:extLst>
            </p:cNvPr>
            <p:cNvSpPr/>
            <p:nvPr/>
          </p:nvSpPr>
          <p:spPr>
            <a:xfrm rot="2640124">
              <a:off x="241340" y="3926174"/>
              <a:ext cx="301752" cy="301752"/>
            </a:xfrm>
            <a:prstGeom prst="teardrop">
              <a:avLst/>
            </a:prstGeom>
            <a:no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noFill/>
                <a:latin typeface="Arial"/>
              </a:endParaRPr>
            </a:p>
          </p:txBody>
        </p:sp>
      </p:grpSp>
      <p:grpSp>
        <p:nvGrpSpPr>
          <p:cNvPr id="14" name="Group 13">
            <a:extLst>
              <a:ext uri="{FF2B5EF4-FFF2-40B4-BE49-F238E27FC236}">
                <a16:creationId xmlns:a16="http://schemas.microsoft.com/office/drawing/2014/main" id="{99AE042E-62D3-4C0C-809F-90F3C0A1EA4A}"/>
              </a:ext>
            </a:extLst>
          </p:cNvPr>
          <p:cNvGrpSpPr/>
          <p:nvPr/>
        </p:nvGrpSpPr>
        <p:grpSpPr>
          <a:xfrm>
            <a:off x="20894" y="2158919"/>
            <a:ext cx="2651785" cy="1502960"/>
            <a:chOff x="6352287" y="37840"/>
            <a:chExt cx="2755911" cy="1502960"/>
          </a:xfrm>
        </p:grpSpPr>
        <p:grpSp>
          <p:nvGrpSpPr>
            <p:cNvPr id="15" name="Group 14">
              <a:extLst>
                <a:ext uri="{FF2B5EF4-FFF2-40B4-BE49-F238E27FC236}">
                  <a16:creationId xmlns:a16="http://schemas.microsoft.com/office/drawing/2014/main" id="{83E0F707-13FA-412B-8843-4BF6E1BD3E65}"/>
                </a:ext>
              </a:extLst>
            </p:cNvPr>
            <p:cNvGrpSpPr/>
            <p:nvPr/>
          </p:nvGrpSpPr>
          <p:grpSpPr>
            <a:xfrm>
              <a:off x="6352287" y="37840"/>
              <a:ext cx="2755911" cy="1485031"/>
              <a:chOff x="7807858" y="888711"/>
              <a:chExt cx="2821081" cy="1559484"/>
            </a:xfrm>
          </p:grpSpPr>
          <p:sp>
            <p:nvSpPr>
              <p:cNvPr id="21" name="Rectangle 20">
                <a:extLst>
                  <a:ext uri="{FF2B5EF4-FFF2-40B4-BE49-F238E27FC236}">
                    <a16:creationId xmlns:a16="http://schemas.microsoft.com/office/drawing/2014/main" id="{A61B9C0B-E99E-4277-8C6E-D709A7E2A3DF}"/>
                  </a:ext>
                </a:extLst>
              </p:cNvPr>
              <p:cNvSpPr/>
              <p:nvPr/>
            </p:nvSpPr>
            <p:spPr>
              <a:xfrm>
                <a:off x="7807858" y="888711"/>
                <a:ext cx="2732235" cy="1559484"/>
              </a:xfrm>
              <a:prstGeom prst="rect">
                <a:avLst/>
              </a:prstGeom>
              <a:solidFill>
                <a:srgbClr val="F3F7FB"/>
              </a:solidFill>
              <a:ln w="12700">
                <a:solidFill>
                  <a:srgbClr val="2061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FFFFFF"/>
                  </a:solidFill>
                  <a:latin typeface="Arial"/>
                </a:endParaRPr>
              </a:p>
            </p:txBody>
          </p:sp>
          <p:grpSp>
            <p:nvGrpSpPr>
              <p:cNvPr id="22" name="Group 21">
                <a:extLst>
                  <a:ext uri="{FF2B5EF4-FFF2-40B4-BE49-F238E27FC236}">
                    <a16:creationId xmlns:a16="http://schemas.microsoft.com/office/drawing/2014/main" id="{25DB3CE6-410E-4275-99E7-0D97B6946A3B}"/>
                  </a:ext>
                </a:extLst>
              </p:cNvPr>
              <p:cNvGrpSpPr/>
              <p:nvPr/>
            </p:nvGrpSpPr>
            <p:grpSpPr>
              <a:xfrm>
                <a:off x="7999732" y="944352"/>
                <a:ext cx="2629207" cy="1453249"/>
                <a:chOff x="444952" y="1626607"/>
                <a:chExt cx="2983238" cy="1682523"/>
              </a:xfrm>
            </p:grpSpPr>
            <p:sp>
              <p:nvSpPr>
                <p:cNvPr id="23" name="TextBox 22">
                  <a:extLst>
                    <a:ext uri="{FF2B5EF4-FFF2-40B4-BE49-F238E27FC236}">
                      <a16:creationId xmlns:a16="http://schemas.microsoft.com/office/drawing/2014/main" id="{9E538649-4069-4CF1-923D-029E14D1D6BA}"/>
                    </a:ext>
                  </a:extLst>
                </p:cNvPr>
                <p:cNvSpPr txBox="1"/>
                <p:nvPr/>
              </p:nvSpPr>
              <p:spPr>
                <a:xfrm>
                  <a:off x="465362" y="1626607"/>
                  <a:ext cx="2728698" cy="374199"/>
                </a:xfrm>
                <a:prstGeom prst="rect">
                  <a:avLst/>
                </a:prstGeom>
                <a:noFill/>
              </p:spPr>
              <p:txBody>
                <a:bodyPr wrap="none" rtlCol="0">
                  <a:spAutoFit/>
                </a:bodyPr>
                <a:lstStyle/>
                <a:p>
                  <a:pPr defTabSz="685800" fontAlgn="auto">
                    <a:spcBef>
                      <a:spcPts val="0"/>
                    </a:spcBef>
                    <a:spcAft>
                      <a:spcPts val="0"/>
                    </a:spcAft>
                  </a:pPr>
                  <a:r>
                    <a:rPr lang="en-US" sz="1400" dirty="0">
                      <a:solidFill>
                        <a:srgbClr val="606060"/>
                      </a:solidFill>
                      <a:latin typeface="Arial Narrow" panose="020B0606020202030204" pitchFamily="34" charset="0"/>
                      <a:ea typeface="+mn-ea"/>
                      <a:cs typeface="+mn-cs"/>
                    </a:rPr>
                    <a:t> = </a:t>
                  </a:r>
                  <a:r>
                    <a:rPr lang="en-US" sz="1400" dirty="0">
                      <a:solidFill>
                        <a:srgbClr val="123E57"/>
                      </a:solidFill>
                      <a:latin typeface="Arial Narrow" panose="020B0606020202030204" pitchFamily="34" charset="0"/>
                      <a:ea typeface="+mn-ea"/>
                      <a:cs typeface="+mn-cs"/>
                    </a:rPr>
                    <a:t>Moonshot Blue Ribbon Panel</a:t>
                  </a:r>
                </a:p>
              </p:txBody>
            </p:sp>
            <p:sp>
              <p:nvSpPr>
                <p:cNvPr id="24" name="TextBox 23">
                  <a:extLst>
                    <a:ext uri="{FF2B5EF4-FFF2-40B4-BE49-F238E27FC236}">
                      <a16:creationId xmlns:a16="http://schemas.microsoft.com/office/drawing/2014/main" id="{5EB1610C-2163-4D6D-A270-27652AE6240D}"/>
                    </a:ext>
                  </a:extLst>
                </p:cNvPr>
                <p:cNvSpPr txBox="1"/>
                <p:nvPr/>
              </p:nvSpPr>
              <p:spPr>
                <a:xfrm>
                  <a:off x="461490" y="1922361"/>
                  <a:ext cx="2966700" cy="374199"/>
                </a:xfrm>
                <a:prstGeom prst="rect">
                  <a:avLst/>
                </a:prstGeom>
                <a:noFill/>
              </p:spPr>
              <p:txBody>
                <a:bodyPr wrap="none" rtlCol="0">
                  <a:spAutoFit/>
                </a:bodyPr>
                <a:lstStyle/>
                <a:p>
                  <a:pPr defTabSz="685800" fontAlgn="auto">
                    <a:spcBef>
                      <a:spcPts val="0"/>
                    </a:spcBef>
                    <a:spcAft>
                      <a:spcPts val="0"/>
                    </a:spcAft>
                  </a:pPr>
                  <a:r>
                    <a:rPr lang="en-US" sz="1400" dirty="0">
                      <a:solidFill>
                        <a:srgbClr val="606060"/>
                      </a:solidFill>
                      <a:latin typeface="Arial Narrow" panose="020B0606020202030204" pitchFamily="34" charset="0"/>
                      <a:ea typeface="+mn-ea"/>
                      <a:cs typeface="+mn-cs"/>
                    </a:rPr>
                    <a:t> = </a:t>
                  </a:r>
                  <a:r>
                    <a:rPr lang="en-US" sz="1400" i="1" dirty="0">
                      <a:solidFill>
                        <a:srgbClr val="00B050"/>
                      </a:solidFill>
                      <a:latin typeface="Arial Narrow" panose="020B0606020202030204" pitchFamily="34" charset="0"/>
                      <a:ea typeface="+mn-ea"/>
                      <a:cs typeface="+mn-cs"/>
                    </a:rPr>
                    <a:t>ad hoc </a:t>
                  </a:r>
                  <a:r>
                    <a:rPr lang="en-US" sz="1400" dirty="0">
                      <a:solidFill>
                        <a:srgbClr val="00B050"/>
                      </a:solidFill>
                      <a:latin typeface="Arial Narrow" panose="020B0606020202030204" pitchFamily="34" charset="0"/>
                      <a:ea typeface="+mn-ea"/>
                      <a:cs typeface="+mn-cs"/>
                    </a:rPr>
                    <a:t>NCAB Data Science WG</a:t>
                  </a:r>
                </a:p>
              </p:txBody>
            </p:sp>
            <p:sp>
              <p:nvSpPr>
                <p:cNvPr id="25" name="TextBox 24">
                  <a:extLst>
                    <a:ext uri="{FF2B5EF4-FFF2-40B4-BE49-F238E27FC236}">
                      <a16:creationId xmlns:a16="http://schemas.microsoft.com/office/drawing/2014/main" id="{E06846D7-4C6F-4720-9D22-263965B6B959}"/>
                    </a:ext>
                  </a:extLst>
                </p:cNvPr>
                <p:cNvSpPr txBox="1"/>
                <p:nvPr/>
              </p:nvSpPr>
              <p:spPr>
                <a:xfrm>
                  <a:off x="467762" y="2934931"/>
                  <a:ext cx="2175837" cy="374199"/>
                </a:xfrm>
                <a:prstGeom prst="rect">
                  <a:avLst/>
                </a:prstGeom>
                <a:noFill/>
              </p:spPr>
              <p:txBody>
                <a:bodyPr wrap="none" rtlCol="0">
                  <a:spAutoFit/>
                </a:bodyPr>
                <a:lstStyle/>
                <a:p>
                  <a:pPr defTabSz="685800" fontAlgn="auto">
                    <a:spcBef>
                      <a:spcPts val="0"/>
                    </a:spcBef>
                    <a:spcAft>
                      <a:spcPts val="0"/>
                    </a:spcAft>
                  </a:pPr>
                  <a:r>
                    <a:rPr lang="en-US" sz="1400" dirty="0">
                      <a:solidFill>
                        <a:srgbClr val="606060"/>
                      </a:solidFill>
                      <a:latin typeface="Arial Narrow" panose="020B0606020202030204" pitchFamily="34" charset="0"/>
                      <a:ea typeface="+mn-ea"/>
                      <a:cs typeface="+mn-cs"/>
                    </a:rPr>
                    <a:t> = </a:t>
                  </a:r>
                  <a:r>
                    <a:rPr lang="en-US" sz="1400" dirty="0">
                      <a:solidFill>
                        <a:srgbClr val="BB0E3D">
                          <a:lumMod val="75000"/>
                        </a:srgbClr>
                      </a:solidFill>
                      <a:latin typeface="Arial Narrow" panose="020B0606020202030204" pitchFamily="34" charset="0"/>
                      <a:ea typeface="+mn-ea"/>
                      <a:cs typeface="+mn-cs"/>
                    </a:rPr>
                    <a:t>CTAC Informatics WG</a:t>
                  </a:r>
                </a:p>
              </p:txBody>
            </p:sp>
            <p:sp>
              <p:nvSpPr>
                <p:cNvPr id="26" name="TextBox 25">
                  <a:extLst>
                    <a:ext uri="{FF2B5EF4-FFF2-40B4-BE49-F238E27FC236}">
                      <a16:creationId xmlns:a16="http://schemas.microsoft.com/office/drawing/2014/main" id="{D3E90070-3AAB-4712-AB99-5E4FFA297CF1}"/>
                    </a:ext>
                  </a:extLst>
                </p:cNvPr>
                <p:cNvSpPr txBox="1"/>
                <p:nvPr/>
              </p:nvSpPr>
              <p:spPr>
                <a:xfrm>
                  <a:off x="465362" y="2618739"/>
                  <a:ext cx="2748047" cy="374199"/>
                </a:xfrm>
                <a:prstGeom prst="rect">
                  <a:avLst/>
                </a:prstGeom>
                <a:noFill/>
              </p:spPr>
              <p:txBody>
                <a:bodyPr wrap="none" rtlCol="0">
                  <a:spAutoFit/>
                </a:bodyPr>
                <a:lstStyle/>
                <a:p>
                  <a:pPr defTabSz="685800" fontAlgn="auto">
                    <a:spcBef>
                      <a:spcPts val="0"/>
                    </a:spcBef>
                    <a:spcAft>
                      <a:spcPts val="0"/>
                    </a:spcAft>
                  </a:pPr>
                  <a:r>
                    <a:rPr lang="en-US" sz="1400" dirty="0">
                      <a:solidFill>
                        <a:srgbClr val="606060"/>
                      </a:solidFill>
                      <a:latin typeface="Arial Narrow" panose="020B0606020202030204" pitchFamily="34" charset="0"/>
                      <a:ea typeface="+mn-ea"/>
                      <a:cs typeface="+mn-cs"/>
                    </a:rPr>
                    <a:t> = </a:t>
                  </a:r>
                  <a:r>
                    <a:rPr lang="en-US" sz="1400" dirty="0">
                      <a:solidFill>
                        <a:srgbClr val="009999">
                          <a:lumMod val="75000"/>
                        </a:srgbClr>
                      </a:solidFill>
                      <a:latin typeface="Arial Narrow" panose="020B0606020202030204" pitchFamily="34" charset="0"/>
                      <a:ea typeface="+mn-ea"/>
                      <a:cs typeface="+mn-cs"/>
                    </a:rPr>
                    <a:t>CCDI Symposium Discussion</a:t>
                  </a:r>
                </a:p>
              </p:txBody>
            </p:sp>
            <p:sp>
              <p:nvSpPr>
                <p:cNvPr id="27" name="TextBox 26">
                  <a:extLst>
                    <a:ext uri="{FF2B5EF4-FFF2-40B4-BE49-F238E27FC236}">
                      <a16:creationId xmlns:a16="http://schemas.microsoft.com/office/drawing/2014/main" id="{0FEA02E2-4577-4A0D-BDD5-B53D1FE774F4}"/>
                    </a:ext>
                  </a:extLst>
                </p:cNvPr>
                <p:cNvSpPr txBox="1"/>
                <p:nvPr/>
              </p:nvSpPr>
              <p:spPr>
                <a:xfrm>
                  <a:off x="444952" y="2270536"/>
                  <a:ext cx="2444180" cy="374199"/>
                </a:xfrm>
                <a:prstGeom prst="rect">
                  <a:avLst/>
                </a:prstGeom>
                <a:noFill/>
              </p:spPr>
              <p:txBody>
                <a:bodyPr wrap="none" rtlCol="0">
                  <a:spAutoFit/>
                </a:bodyPr>
                <a:lstStyle/>
                <a:p>
                  <a:pPr defTabSz="685800" fontAlgn="auto">
                    <a:spcBef>
                      <a:spcPts val="0"/>
                    </a:spcBef>
                    <a:spcAft>
                      <a:spcPts val="0"/>
                    </a:spcAft>
                  </a:pPr>
                  <a:r>
                    <a:rPr lang="en-US" sz="1400" dirty="0">
                      <a:solidFill>
                        <a:srgbClr val="606060"/>
                      </a:solidFill>
                      <a:latin typeface="Arial Narrow" panose="020B0606020202030204" pitchFamily="34" charset="0"/>
                      <a:ea typeface="+mn-ea"/>
                      <a:cs typeface="+mn-cs"/>
                    </a:rPr>
                    <a:t> = </a:t>
                  </a:r>
                  <a:r>
                    <a:rPr lang="en-US" sz="1400" i="1" dirty="0">
                      <a:solidFill>
                        <a:srgbClr val="FF6600"/>
                      </a:solidFill>
                      <a:latin typeface="Arial Narrow" panose="020B0606020202030204" pitchFamily="34" charset="0"/>
                      <a:ea typeface="+mn-ea"/>
                      <a:cs typeface="+mn-cs"/>
                    </a:rPr>
                    <a:t>ad hoc </a:t>
                  </a:r>
                  <a:r>
                    <a:rPr lang="en-US" sz="1400" dirty="0">
                      <a:solidFill>
                        <a:srgbClr val="FF6600"/>
                      </a:solidFill>
                      <a:latin typeface="Arial Narrow" panose="020B0606020202030204" pitchFamily="34" charset="0"/>
                      <a:ea typeface="+mn-ea"/>
                      <a:cs typeface="+mn-cs"/>
                    </a:rPr>
                    <a:t>BSA WG on CCDI</a:t>
                  </a:r>
                </a:p>
              </p:txBody>
            </p:sp>
          </p:grpSp>
        </p:grpSp>
        <p:sp>
          <p:nvSpPr>
            <p:cNvPr id="16" name="Partial Circle 15">
              <a:extLst>
                <a:ext uri="{FF2B5EF4-FFF2-40B4-BE49-F238E27FC236}">
                  <a16:creationId xmlns:a16="http://schemas.microsoft.com/office/drawing/2014/main" id="{4D6B783B-34EE-4840-90CA-570B62465ABA}"/>
                </a:ext>
              </a:extLst>
            </p:cNvPr>
            <p:cNvSpPr>
              <a:spLocks noChangeAspect="1"/>
            </p:cNvSpPr>
            <p:nvPr/>
          </p:nvSpPr>
          <p:spPr>
            <a:xfrm>
              <a:off x="6509785" y="1268155"/>
              <a:ext cx="277846" cy="272645"/>
            </a:xfrm>
            <a:prstGeom prst="pie">
              <a:avLst>
                <a:gd name="adj1" fmla="val 11815711"/>
                <a:gd name="adj2" fmla="val 16200000"/>
              </a:avLst>
            </a:prstGeom>
            <a:solidFill>
              <a:srgbClr val="8C0B2E"/>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17" name="Partial Circle 16">
              <a:extLst>
                <a:ext uri="{FF2B5EF4-FFF2-40B4-BE49-F238E27FC236}">
                  <a16:creationId xmlns:a16="http://schemas.microsoft.com/office/drawing/2014/main" id="{EFA2719F-8AC9-45E9-8E45-96B9ACAEA8D9}"/>
                </a:ext>
              </a:extLst>
            </p:cNvPr>
            <p:cNvSpPr>
              <a:spLocks noChangeAspect="1"/>
            </p:cNvSpPr>
            <p:nvPr/>
          </p:nvSpPr>
          <p:spPr>
            <a:xfrm>
              <a:off x="6493457" y="1004539"/>
              <a:ext cx="277846" cy="272645"/>
            </a:xfrm>
            <a:prstGeom prst="pie">
              <a:avLst>
                <a:gd name="adj1" fmla="val 11815711"/>
                <a:gd name="adj2" fmla="val 16200000"/>
              </a:avLst>
            </a:prstGeom>
            <a:solidFill>
              <a:srgbClr val="B8FFFF"/>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18" name="Partial Circle 17">
              <a:extLst>
                <a:ext uri="{FF2B5EF4-FFF2-40B4-BE49-F238E27FC236}">
                  <a16:creationId xmlns:a16="http://schemas.microsoft.com/office/drawing/2014/main" id="{BB7471DF-C2A4-452F-AE42-774614116F38}"/>
                </a:ext>
              </a:extLst>
            </p:cNvPr>
            <p:cNvSpPr>
              <a:spLocks noChangeAspect="1"/>
            </p:cNvSpPr>
            <p:nvPr/>
          </p:nvSpPr>
          <p:spPr>
            <a:xfrm>
              <a:off x="6485293" y="700102"/>
              <a:ext cx="277846" cy="272645"/>
            </a:xfrm>
            <a:prstGeom prst="pie">
              <a:avLst>
                <a:gd name="adj1" fmla="val 11815711"/>
                <a:gd name="adj2" fmla="val 16200000"/>
              </a:avLst>
            </a:prstGeom>
            <a:solidFill>
              <a:srgbClr val="FE6600"/>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19" name="Partial Circle 18">
              <a:extLst>
                <a:ext uri="{FF2B5EF4-FFF2-40B4-BE49-F238E27FC236}">
                  <a16:creationId xmlns:a16="http://schemas.microsoft.com/office/drawing/2014/main" id="{22C53ADE-C128-4AC9-A79F-958ED404FF00}"/>
                </a:ext>
              </a:extLst>
            </p:cNvPr>
            <p:cNvSpPr>
              <a:spLocks noChangeAspect="1"/>
            </p:cNvSpPr>
            <p:nvPr/>
          </p:nvSpPr>
          <p:spPr>
            <a:xfrm>
              <a:off x="6493457" y="428321"/>
              <a:ext cx="277846" cy="272645"/>
            </a:xfrm>
            <a:prstGeom prst="pie">
              <a:avLst>
                <a:gd name="adj1" fmla="val 11815711"/>
                <a:gd name="adj2" fmla="val 16200000"/>
              </a:avLst>
            </a:prstGeom>
            <a:solidFill>
              <a:srgbClr val="00B050"/>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sp>
          <p:nvSpPr>
            <p:cNvPr id="20" name="Partial Circle 19">
              <a:extLst>
                <a:ext uri="{FF2B5EF4-FFF2-40B4-BE49-F238E27FC236}">
                  <a16:creationId xmlns:a16="http://schemas.microsoft.com/office/drawing/2014/main" id="{C2291F1E-51F2-4161-A415-0FBE3DFB8285}"/>
                </a:ext>
              </a:extLst>
            </p:cNvPr>
            <p:cNvSpPr>
              <a:spLocks noChangeAspect="1"/>
            </p:cNvSpPr>
            <p:nvPr/>
          </p:nvSpPr>
          <p:spPr>
            <a:xfrm>
              <a:off x="6485293" y="148376"/>
              <a:ext cx="277846" cy="272645"/>
            </a:xfrm>
            <a:prstGeom prst="pie">
              <a:avLst>
                <a:gd name="adj1" fmla="val 11815711"/>
                <a:gd name="adj2" fmla="val 16200000"/>
              </a:avLst>
            </a:prstGeom>
            <a:solidFill>
              <a:srgbClr val="123D56"/>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606060"/>
                </a:solidFill>
                <a:latin typeface="Arial"/>
              </a:endParaRPr>
            </a:p>
          </p:txBody>
        </p:sp>
      </p:grpSp>
    </p:spTree>
    <p:extLst>
      <p:ext uri="{BB962C8B-B14F-4D97-AF65-F5344CB8AC3E}">
        <p14:creationId xmlns:p14="http://schemas.microsoft.com/office/powerpoint/2010/main" val="282925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F5D72-DBAD-4F39-984E-264F683BA649}"/>
              </a:ext>
            </a:extLst>
          </p:cNvPr>
          <p:cNvPicPr>
            <a:picLocks noChangeAspect="1"/>
          </p:cNvPicPr>
          <p:nvPr/>
        </p:nvPicPr>
        <p:blipFill>
          <a:blip r:embed="rId3"/>
          <a:stretch>
            <a:fillRect/>
          </a:stretch>
        </p:blipFill>
        <p:spPr>
          <a:xfrm>
            <a:off x="7966441" y="118612"/>
            <a:ext cx="1042994" cy="1138682"/>
          </a:xfrm>
          <a:prstGeom prst="rect">
            <a:avLst/>
          </a:prstGeom>
        </p:spPr>
      </p:pic>
      <p:pic>
        <p:nvPicPr>
          <p:cNvPr id="6" name="Picture 5">
            <a:extLst>
              <a:ext uri="{FF2B5EF4-FFF2-40B4-BE49-F238E27FC236}">
                <a16:creationId xmlns:a16="http://schemas.microsoft.com/office/drawing/2014/main" id="{2A1AC024-6F2B-7F41-AB3C-90B9317F0163}"/>
              </a:ext>
            </a:extLst>
          </p:cNvPr>
          <p:cNvPicPr>
            <a:picLocks noChangeAspect="1"/>
          </p:cNvPicPr>
          <p:nvPr/>
        </p:nvPicPr>
        <p:blipFill rotWithShape="1">
          <a:blip r:embed="rId4"/>
          <a:srcRect r="53039"/>
          <a:stretch/>
        </p:blipFill>
        <p:spPr>
          <a:xfrm>
            <a:off x="1" y="0"/>
            <a:ext cx="4294143" cy="5143500"/>
          </a:xfrm>
          <a:prstGeom prst="rect">
            <a:avLst/>
          </a:prstGeom>
        </p:spPr>
      </p:pic>
      <p:sp>
        <p:nvSpPr>
          <p:cNvPr id="4" name="TextBox 3">
            <a:extLst>
              <a:ext uri="{FF2B5EF4-FFF2-40B4-BE49-F238E27FC236}">
                <a16:creationId xmlns:a16="http://schemas.microsoft.com/office/drawing/2014/main" id="{7DD6C0FA-A09F-AF4B-A349-D6F78C6E13CF}"/>
              </a:ext>
            </a:extLst>
          </p:cNvPr>
          <p:cNvSpPr txBox="1"/>
          <p:nvPr/>
        </p:nvSpPr>
        <p:spPr>
          <a:xfrm>
            <a:off x="1989912" y="52400"/>
            <a:ext cx="5927272" cy="954107"/>
          </a:xfrm>
          <a:prstGeom prst="rect">
            <a:avLst/>
          </a:prstGeom>
          <a:noFill/>
        </p:spPr>
        <p:txBody>
          <a:bodyPr wrap="square" rtlCol="0">
            <a:spAutoFit/>
          </a:bodyPr>
          <a:lstStyle/>
          <a:p>
            <a:pPr algn="ctr"/>
            <a:r>
              <a:rPr lang="en-US" sz="2800" b="1" dirty="0">
                <a:solidFill>
                  <a:srgbClr val="83368E"/>
                </a:solidFill>
              </a:rPr>
              <a:t>Establish Infrastructure to Manage &amp; Share Data</a:t>
            </a:r>
          </a:p>
        </p:txBody>
      </p:sp>
      <p:sp>
        <p:nvSpPr>
          <p:cNvPr id="2" name="TextBox 1">
            <a:extLst>
              <a:ext uri="{FF2B5EF4-FFF2-40B4-BE49-F238E27FC236}">
                <a16:creationId xmlns:a16="http://schemas.microsoft.com/office/drawing/2014/main" id="{A9E82C76-7BC7-B642-842F-9C33EAC8FF74}"/>
              </a:ext>
            </a:extLst>
          </p:cNvPr>
          <p:cNvSpPr txBox="1"/>
          <p:nvPr/>
        </p:nvSpPr>
        <p:spPr>
          <a:xfrm>
            <a:off x="3461656" y="1257294"/>
            <a:ext cx="5461909" cy="3549883"/>
          </a:xfrm>
          <a:prstGeom prst="rect">
            <a:avLst/>
          </a:prstGeom>
          <a:ln>
            <a:solidFill>
              <a:srgbClr val="83368E"/>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0000"/>
              </a:lnSpc>
              <a:spcAft>
                <a:spcPts val="600"/>
              </a:spcAft>
              <a:buClr>
                <a:srgbClr val="C00000"/>
              </a:buClr>
            </a:pPr>
            <a:r>
              <a:rPr lang="en-US" sz="1500" u="sng" dirty="0">
                <a:solidFill>
                  <a:srgbClr val="000000"/>
                </a:solidFill>
                <a:latin typeface="Arial" panose="020B0604020202020204" pitchFamily="34" charset="0"/>
                <a:cs typeface="Arial" panose="020B0604020202020204" pitchFamily="34" charset="0"/>
              </a:rPr>
              <a:t>NCI Activities:</a:t>
            </a:r>
          </a:p>
          <a:p>
            <a:pPr marL="171446" indent="-171446">
              <a:lnSpc>
                <a:spcPct val="120000"/>
              </a:lnSpc>
              <a:spcAft>
                <a:spcPts val="200"/>
              </a:spcAft>
              <a:buClr>
                <a:srgbClr val="83368E"/>
              </a:buClr>
              <a:buFont typeface="Wingdings" panose="05000000000000000000" pitchFamily="2" charset="2"/>
              <a:buChar char="§"/>
            </a:pPr>
            <a:r>
              <a:rPr lang="en-US" sz="1500" dirty="0">
                <a:solidFill>
                  <a:srgbClr val="000000"/>
                </a:solidFill>
                <a:latin typeface="Arial" panose="020B0604020202020204" pitchFamily="34" charset="0"/>
                <a:cs typeface="Arial" panose="020B0604020202020204" pitchFamily="34" charset="0"/>
              </a:rPr>
              <a:t>Develop a </a:t>
            </a:r>
            <a:r>
              <a:rPr lang="en-US" sz="1500" b="1" u="sng" dirty="0">
                <a:solidFill>
                  <a:srgbClr val="C00000"/>
                </a:solidFill>
                <a:latin typeface="Arial" panose="020B0604020202020204" pitchFamily="34" charset="0"/>
                <a:cs typeface="Arial" panose="020B0604020202020204" pitchFamily="34" charset="0"/>
              </a:rPr>
              <a:t>Federated Pediatric Cancer Data Ecosystem </a:t>
            </a:r>
            <a:r>
              <a:rPr lang="en-US" sz="1500" dirty="0">
                <a:solidFill>
                  <a:schemeClr val="tx1">
                    <a:lumMod val="50000"/>
                  </a:schemeClr>
                </a:solidFill>
                <a:latin typeface="Arial" panose="020B0604020202020204" pitchFamily="34" charset="0"/>
                <a:cs typeface="Arial" panose="020B0604020202020204" pitchFamily="34" charset="0"/>
              </a:rPr>
              <a:t>of research repositories &amp; patient registries</a:t>
            </a:r>
            <a:r>
              <a:rPr lang="en-US" sz="1500" dirty="0">
                <a:solidFill>
                  <a:srgbClr val="000000"/>
                </a:solidFill>
                <a:latin typeface="Arial" panose="020B0604020202020204" pitchFamily="34" charset="0"/>
                <a:cs typeface="Arial" panose="020B0604020202020204" pitchFamily="34" charset="0"/>
              </a:rPr>
              <a:t>:</a:t>
            </a:r>
          </a:p>
          <a:p>
            <a:pPr marL="342892" lvl="1" indent="-171446">
              <a:lnSpc>
                <a:spcPct val="120000"/>
              </a:lnSpc>
              <a:spcAft>
                <a:spcPts val="800"/>
              </a:spcAft>
              <a:buClr>
                <a:srgbClr val="C00000"/>
              </a:buClr>
              <a:buFont typeface="Arial" panose="020B0604020202020204" pitchFamily="34" charset="0"/>
              <a:buChar char="-"/>
            </a:pPr>
            <a:r>
              <a:rPr lang="en-US" sz="1500" b="1" dirty="0">
                <a:solidFill>
                  <a:srgbClr val="83368E"/>
                </a:solidFill>
                <a:latin typeface="Arial" panose="020B0604020202020204" pitchFamily="34" charset="0"/>
                <a:cs typeface="Arial" panose="020B0604020202020204" pitchFamily="34" charset="0"/>
              </a:rPr>
              <a:t>National Childhood Cancer Registry</a:t>
            </a:r>
            <a:r>
              <a:rPr lang="en-US" sz="1500" dirty="0">
                <a:solidFill>
                  <a:srgbClr val="83368E"/>
                </a:solidFill>
                <a:latin typeface="Arial" panose="020B0604020202020204" pitchFamily="34" charset="0"/>
                <a:cs typeface="Arial" panose="020B0604020202020204" pitchFamily="34" charset="0"/>
              </a:rPr>
              <a:t> </a:t>
            </a:r>
            <a:r>
              <a:rPr lang="en-US" sz="1500" i="1" dirty="0">
                <a:solidFill>
                  <a:srgbClr val="000000"/>
                </a:solidFill>
                <a:latin typeface="Arial" panose="020B0604020202020204" pitchFamily="34" charset="0"/>
                <a:cs typeface="Arial" panose="020B0604020202020204" pitchFamily="34" charset="0"/>
              </a:rPr>
              <a:t>(NCCR)* </a:t>
            </a:r>
            <a:r>
              <a:rPr lang="en-US" sz="1500" dirty="0">
                <a:solidFill>
                  <a:srgbClr val="000000"/>
                </a:solidFill>
                <a:latin typeface="Arial" panose="020B0604020202020204" pitchFamily="34" charset="0"/>
                <a:cs typeface="Arial" panose="020B0604020202020204" pitchFamily="34" charset="0"/>
              </a:rPr>
              <a:t>– link clinical patient data </a:t>
            </a:r>
            <a:r>
              <a:rPr lang="en-US" sz="1500" i="1" dirty="0">
                <a:solidFill>
                  <a:srgbClr val="000000"/>
                </a:solidFill>
                <a:latin typeface="Arial" panose="020B0604020202020204" pitchFamily="34" charset="0"/>
                <a:cs typeface="Arial" panose="020B0604020202020204" pitchFamily="34" charset="0"/>
              </a:rPr>
              <a:t>(e.g. SEER, VPR, PPCR*, CCRN)</a:t>
            </a:r>
          </a:p>
          <a:p>
            <a:pPr marL="342892" lvl="1" indent="-171446">
              <a:lnSpc>
                <a:spcPct val="120000"/>
              </a:lnSpc>
              <a:spcAft>
                <a:spcPts val="800"/>
              </a:spcAft>
              <a:buClr>
                <a:srgbClr val="C00000"/>
              </a:buClr>
              <a:buFont typeface="Arial" panose="020B0604020202020204" pitchFamily="34" charset="0"/>
              <a:buChar char="-"/>
            </a:pPr>
            <a:r>
              <a:rPr lang="en-US" sz="1500" b="1" dirty="0">
                <a:solidFill>
                  <a:srgbClr val="83368E"/>
                </a:solidFill>
                <a:latin typeface="Arial" panose="020B0604020202020204" pitchFamily="34" charset="0"/>
                <a:cs typeface="Arial" panose="020B0604020202020204" pitchFamily="34" charset="0"/>
              </a:rPr>
              <a:t>Pediatric Preclinical Data Commons</a:t>
            </a:r>
            <a:r>
              <a:rPr lang="en-US" sz="1500" b="1" dirty="0">
                <a:solidFill>
                  <a:srgbClr val="000000"/>
                </a:solidFill>
                <a:latin typeface="Arial" panose="020B0604020202020204" pitchFamily="34" charset="0"/>
                <a:cs typeface="Arial" panose="020B0604020202020204" pitchFamily="34" charset="0"/>
              </a:rPr>
              <a:t> </a:t>
            </a:r>
            <a:r>
              <a:rPr lang="en-US" sz="1500" i="1" dirty="0">
                <a:solidFill>
                  <a:srgbClr val="000000"/>
                </a:solidFill>
                <a:latin typeface="Arial" panose="020B0604020202020204" pitchFamily="34" charset="0"/>
                <a:cs typeface="Arial" panose="020B0604020202020204" pitchFamily="34" charset="0"/>
              </a:rPr>
              <a:t>(PPDC)*</a:t>
            </a:r>
          </a:p>
          <a:p>
            <a:pPr marL="342892" lvl="1" indent="-171446">
              <a:lnSpc>
                <a:spcPct val="120000"/>
              </a:lnSpc>
              <a:spcAft>
                <a:spcPts val="200"/>
              </a:spcAft>
              <a:buClr>
                <a:srgbClr val="C00000"/>
              </a:buClr>
              <a:buFont typeface="Arial" panose="020B0604020202020204" pitchFamily="34" charset="0"/>
              <a:buChar char="-"/>
            </a:pPr>
            <a:r>
              <a:rPr lang="en-US" sz="1500" b="1" dirty="0">
                <a:solidFill>
                  <a:srgbClr val="83368E"/>
                </a:solidFill>
                <a:latin typeface="Arial" panose="020B0604020202020204" pitchFamily="34" charset="0"/>
                <a:cs typeface="Arial" panose="020B0604020202020204" pitchFamily="34" charset="0"/>
              </a:rPr>
              <a:t>Pediatric/ AYA Data </a:t>
            </a:r>
            <a:r>
              <a:rPr lang="en-US" sz="1500" dirty="0">
                <a:solidFill>
                  <a:schemeClr val="tx1">
                    <a:lumMod val="50000"/>
                  </a:schemeClr>
                </a:solidFill>
                <a:latin typeface="Arial" panose="020B0604020202020204" pitchFamily="34" charset="0"/>
                <a:cs typeface="Arial" panose="020B0604020202020204" pitchFamily="34" charset="0"/>
              </a:rPr>
              <a:t>from Care Centers (link/ transfer):</a:t>
            </a:r>
          </a:p>
          <a:p>
            <a:pPr marL="628634" lvl="2" indent="-171446">
              <a:lnSpc>
                <a:spcPct val="120000"/>
              </a:lnSpc>
              <a:spcAft>
                <a:spcPts val="200"/>
              </a:spcAft>
              <a:buClr>
                <a:srgbClr val="C00000"/>
              </a:buClr>
              <a:buFont typeface="Courier New" panose="02070309020205020404" pitchFamily="49" charset="0"/>
              <a:buChar char="o"/>
            </a:pPr>
            <a:r>
              <a:rPr lang="en-US" sz="1500" u="sng" dirty="0">
                <a:solidFill>
                  <a:schemeClr val="tx1">
                    <a:lumMod val="50000"/>
                  </a:schemeClr>
                </a:solidFill>
                <a:latin typeface="Arial" panose="020B0604020202020204" pitchFamily="34" charset="0"/>
                <a:cs typeface="Arial" panose="020B0604020202020204" pitchFamily="34" charset="0"/>
              </a:rPr>
              <a:t>NCI data repositories </a:t>
            </a:r>
            <a:r>
              <a:rPr lang="en-US" sz="1500" dirty="0">
                <a:solidFill>
                  <a:schemeClr val="tx1">
                    <a:lumMod val="50000"/>
                  </a:schemeClr>
                </a:solidFill>
                <a:latin typeface="Arial" panose="020B0604020202020204" pitchFamily="34" charset="0"/>
                <a:cs typeface="Arial" panose="020B0604020202020204" pitchFamily="34" charset="0"/>
              </a:rPr>
              <a:t>(rare tumors/ clinically-relevant variants) </a:t>
            </a:r>
          </a:p>
          <a:p>
            <a:pPr marL="628634" lvl="2" indent="-171446">
              <a:lnSpc>
                <a:spcPct val="120000"/>
              </a:lnSpc>
              <a:spcAft>
                <a:spcPts val="600"/>
              </a:spcAft>
              <a:buClr>
                <a:srgbClr val="C00000"/>
              </a:buClr>
              <a:buFont typeface="Courier New" panose="02070309020205020404" pitchFamily="49" charset="0"/>
              <a:buChar char="o"/>
            </a:pPr>
            <a:r>
              <a:rPr lang="en-US" sz="1500" u="sng" dirty="0">
                <a:solidFill>
                  <a:schemeClr val="tx1">
                    <a:lumMod val="50000"/>
                  </a:schemeClr>
                </a:solidFill>
                <a:latin typeface="Arial" panose="020B0604020202020204" pitchFamily="34" charset="0"/>
                <a:cs typeface="Arial" panose="020B0604020202020204" pitchFamily="34" charset="0"/>
              </a:rPr>
              <a:t>NCCR</a:t>
            </a:r>
            <a:r>
              <a:rPr lang="en-US" sz="1500" dirty="0">
                <a:solidFill>
                  <a:schemeClr val="tx1">
                    <a:lumMod val="50000"/>
                  </a:schemeClr>
                </a:solidFill>
                <a:latin typeface="Arial" panose="020B0604020202020204" pitchFamily="34" charset="0"/>
                <a:cs typeface="Arial" panose="020B0604020202020204" pitchFamily="34" charset="0"/>
              </a:rPr>
              <a:t> patient-linked registry</a:t>
            </a:r>
            <a:endParaRPr lang="en-US" sz="1500" dirty="0">
              <a:solidFill>
                <a:srgbClr val="000000"/>
              </a:solidFill>
              <a:latin typeface="Arial" panose="020B0604020202020204" pitchFamily="34" charset="0"/>
              <a:cs typeface="Arial" panose="020B0604020202020204" pitchFamily="34" charset="0"/>
            </a:endParaRPr>
          </a:p>
          <a:p>
            <a:pPr marL="171446" indent="-171446">
              <a:lnSpc>
                <a:spcPct val="120000"/>
              </a:lnSpc>
              <a:spcAft>
                <a:spcPts val="1200"/>
              </a:spcAft>
              <a:buClr>
                <a:srgbClr val="83368E"/>
              </a:buClr>
              <a:buFont typeface="Wingdings" panose="05000000000000000000" pitchFamily="2" charset="2"/>
              <a:buChar char="§"/>
            </a:pPr>
            <a:r>
              <a:rPr lang="en-US" sz="1500" dirty="0">
                <a:solidFill>
                  <a:srgbClr val="000000"/>
                </a:solidFill>
                <a:latin typeface="Arial" panose="020B0604020202020204" pitchFamily="34" charset="0"/>
                <a:cs typeface="Arial" panose="020B0604020202020204" pitchFamily="34" charset="0"/>
              </a:rPr>
              <a:t>Searchable </a:t>
            </a:r>
            <a:r>
              <a:rPr lang="en-US" sz="1500" b="1" dirty="0">
                <a:solidFill>
                  <a:srgbClr val="83368E"/>
                </a:solidFill>
                <a:latin typeface="Arial" panose="020B0604020202020204" pitchFamily="34" charset="0"/>
                <a:cs typeface="Arial" panose="020B0604020202020204" pitchFamily="34" charset="0"/>
              </a:rPr>
              <a:t>catalog</a:t>
            </a:r>
            <a:r>
              <a:rPr lang="en-US" sz="1500" dirty="0">
                <a:solidFill>
                  <a:srgbClr val="000000"/>
                </a:solidFill>
                <a:latin typeface="Arial" panose="020B0604020202020204" pitchFamily="34" charset="0"/>
                <a:cs typeface="Arial" panose="020B0604020202020204" pitchFamily="34" charset="0"/>
              </a:rPr>
              <a:t> of pediatric data, tools, &amp; resources</a:t>
            </a:r>
          </a:p>
        </p:txBody>
      </p:sp>
    </p:spTree>
    <p:extLst>
      <p:ext uri="{BB962C8B-B14F-4D97-AF65-F5344CB8AC3E}">
        <p14:creationId xmlns:p14="http://schemas.microsoft.com/office/powerpoint/2010/main" val="389955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D9FC3-0382-44A9-8A6D-6B96309CD3DB}"/>
              </a:ext>
            </a:extLst>
          </p:cNvPr>
          <p:cNvPicPr>
            <a:picLocks noChangeAspect="1"/>
          </p:cNvPicPr>
          <p:nvPr/>
        </p:nvPicPr>
        <p:blipFill>
          <a:blip r:embed="rId3"/>
          <a:stretch>
            <a:fillRect/>
          </a:stretch>
        </p:blipFill>
        <p:spPr>
          <a:xfrm>
            <a:off x="7739744" y="66628"/>
            <a:ext cx="1404257" cy="1365608"/>
          </a:xfrm>
          <a:prstGeom prst="rect">
            <a:avLst/>
          </a:prstGeom>
        </p:spPr>
      </p:pic>
      <p:pic>
        <p:nvPicPr>
          <p:cNvPr id="4" name="Picture 3">
            <a:extLst>
              <a:ext uri="{FF2B5EF4-FFF2-40B4-BE49-F238E27FC236}">
                <a16:creationId xmlns:a16="http://schemas.microsoft.com/office/drawing/2014/main" id="{5EF73C11-1CF4-7B4B-A0E7-C85A9BCB7C23}"/>
              </a:ext>
            </a:extLst>
          </p:cNvPr>
          <p:cNvPicPr>
            <a:picLocks noChangeAspect="1"/>
          </p:cNvPicPr>
          <p:nvPr/>
        </p:nvPicPr>
        <p:blipFill rotWithShape="1">
          <a:blip r:embed="rId4"/>
          <a:srcRect r="52787"/>
          <a:stretch/>
        </p:blipFill>
        <p:spPr>
          <a:xfrm>
            <a:off x="0" y="0"/>
            <a:ext cx="4317168" cy="5143500"/>
          </a:xfrm>
          <a:prstGeom prst="rect">
            <a:avLst/>
          </a:prstGeom>
        </p:spPr>
      </p:pic>
      <p:sp>
        <p:nvSpPr>
          <p:cNvPr id="5" name="TextBox 4">
            <a:extLst>
              <a:ext uri="{FF2B5EF4-FFF2-40B4-BE49-F238E27FC236}">
                <a16:creationId xmlns:a16="http://schemas.microsoft.com/office/drawing/2014/main" id="{B9F0F900-E134-4C4E-A927-A57F90AD8840}"/>
              </a:ext>
            </a:extLst>
          </p:cNvPr>
          <p:cNvSpPr txBox="1"/>
          <p:nvPr/>
        </p:nvSpPr>
        <p:spPr>
          <a:xfrm>
            <a:off x="1024617" y="228706"/>
            <a:ext cx="7094766" cy="461665"/>
          </a:xfrm>
          <a:prstGeom prst="rect">
            <a:avLst/>
          </a:prstGeom>
          <a:noFill/>
        </p:spPr>
        <p:txBody>
          <a:bodyPr wrap="square" rtlCol="0">
            <a:spAutoFit/>
          </a:bodyPr>
          <a:lstStyle/>
          <a:p>
            <a:pPr algn="ctr"/>
            <a:r>
              <a:rPr lang="en-US" sz="2400" b="1" dirty="0">
                <a:solidFill>
                  <a:srgbClr val="BB3B4A"/>
                </a:solidFill>
              </a:rPr>
              <a:t>Develop Resources to Analyze &amp; Use Data</a:t>
            </a:r>
          </a:p>
        </p:txBody>
      </p:sp>
      <p:sp>
        <p:nvSpPr>
          <p:cNvPr id="7" name="TextBox 6">
            <a:extLst>
              <a:ext uri="{FF2B5EF4-FFF2-40B4-BE49-F238E27FC236}">
                <a16:creationId xmlns:a16="http://schemas.microsoft.com/office/drawing/2014/main" id="{627A160D-444C-8D49-AB32-616169D9A609}"/>
              </a:ext>
            </a:extLst>
          </p:cNvPr>
          <p:cNvSpPr txBox="1"/>
          <p:nvPr/>
        </p:nvSpPr>
        <p:spPr>
          <a:xfrm>
            <a:off x="3249384" y="1274874"/>
            <a:ext cx="5706838" cy="3580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0000"/>
              </a:lnSpc>
              <a:spcAft>
                <a:spcPts val="600"/>
              </a:spcAft>
            </a:pPr>
            <a:r>
              <a:rPr lang="en-US" sz="1500" u="sng" spc="-20" dirty="0">
                <a:solidFill>
                  <a:schemeClr val="tx1">
                    <a:lumMod val="50000"/>
                  </a:schemeClr>
                </a:solidFill>
                <a:latin typeface="Arial" panose="020B0604020202020204" pitchFamily="34" charset="0"/>
                <a:cs typeface="Arial" panose="020B0604020202020204" pitchFamily="34" charset="0"/>
              </a:rPr>
              <a:t>NCI Activities:</a:t>
            </a:r>
          </a:p>
          <a:p>
            <a:pPr marL="173034" indent="-173034">
              <a:lnSpc>
                <a:spcPct val="120000"/>
              </a:lnSpc>
              <a:spcAft>
                <a:spcPts val="1200"/>
              </a:spcAft>
              <a:buClr>
                <a:schemeClr val="accent1"/>
              </a:buClr>
              <a:buFont typeface="Wingdings" panose="05000000000000000000" pitchFamily="2" charset="2"/>
              <a:buChar char="§"/>
            </a:pPr>
            <a:r>
              <a:rPr lang="en-US" sz="1500" spc="-20" dirty="0">
                <a:solidFill>
                  <a:schemeClr val="tx1">
                    <a:lumMod val="50000"/>
                  </a:schemeClr>
                </a:solidFill>
                <a:latin typeface="Arial" panose="020B0604020202020204" pitchFamily="34" charset="0"/>
                <a:cs typeface="Arial" panose="020B0604020202020204" pitchFamily="34" charset="0"/>
              </a:rPr>
              <a:t>Develop or transfer </a:t>
            </a:r>
            <a:r>
              <a:rPr lang="en-US" sz="1500" b="1" spc="-20" dirty="0">
                <a:solidFill>
                  <a:srgbClr val="BB3B4A"/>
                </a:solidFill>
                <a:latin typeface="Arial" panose="020B0604020202020204" pitchFamily="34" charset="0"/>
                <a:cs typeface="Arial" panose="020B0604020202020204" pitchFamily="34" charset="0"/>
              </a:rPr>
              <a:t>tools &amp; pipelines </a:t>
            </a:r>
            <a:r>
              <a:rPr lang="en-US" sz="1500" spc="-20" dirty="0">
                <a:solidFill>
                  <a:schemeClr val="tx1">
                    <a:lumMod val="50000"/>
                  </a:schemeClr>
                </a:solidFill>
                <a:latin typeface="Arial" panose="020B0604020202020204" pitchFamily="34" charset="0"/>
                <a:cs typeface="Arial" panose="020B0604020202020204" pitchFamily="34" charset="0"/>
              </a:rPr>
              <a:t>to NCI resources</a:t>
            </a:r>
          </a:p>
          <a:p>
            <a:pPr marL="173034" indent="-173034">
              <a:lnSpc>
                <a:spcPct val="120000"/>
              </a:lnSpc>
              <a:spcAft>
                <a:spcPts val="200"/>
              </a:spcAft>
              <a:buClr>
                <a:schemeClr val="accent1"/>
              </a:buClr>
              <a:buFont typeface="Wingdings" panose="05000000000000000000" pitchFamily="2" charset="2"/>
              <a:buChar char="§"/>
            </a:pPr>
            <a:r>
              <a:rPr lang="en-US" sz="1500" b="1" spc="-20" dirty="0">
                <a:solidFill>
                  <a:srgbClr val="BB3B4A"/>
                </a:solidFill>
                <a:latin typeface="Arial" panose="020B0604020202020204" pitchFamily="34" charset="0"/>
                <a:cs typeface="Arial" panose="020B0604020202020204" pitchFamily="34" charset="0"/>
              </a:rPr>
              <a:t>Computational methods </a:t>
            </a:r>
            <a:r>
              <a:rPr lang="en-US" sz="1500" spc="-20" dirty="0">
                <a:solidFill>
                  <a:schemeClr val="tx1">
                    <a:lumMod val="50000"/>
                  </a:schemeClr>
                </a:solidFill>
                <a:latin typeface="Arial" panose="020B0604020202020204" pitchFamily="34" charset="0"/>
                <a:cs typeface="Arial" panose="020B0604020202020204" pitchFamily="34" charset="0"/>
              </a:rPr>
              <a:t>&amp; tools – </a:t>
            </a:r>
            <a:r>
              <a:rPr lang="en-US" sz="1500" i="1" spc="-20" dirty="0">
                <a:solidFill>
                  <a:schemeClr val="tx1">
                    <a:lumMod val="50000"/>
                  </a:schemeClr>
                </a:solidFill>
                <a:latin typeface="Arial" panose="020B0604020202020204" pitchFamily="34" charset="0"/>
                <a:cs typeface="Arial" panose="020B0604020202020204" pitchFamily="34" charset="0"/>
              </a:rPr>
              <a:t>annotate, integrate, translate data from multiple repositories or registries</a:t>
            </a:r>
          </a:p>
          <a:p>
            <a:pPr marL="400040" lvl="1" indent="-114297">
              <a:lnSpc>
                <a:spcPct val="120000"/>
              </a:lnSpc>
              <a:spcAft>
                <a:spcPts val="200"/>
              </a:spcAft>
              <a:buClr>
                <a:schemeClr val="accent1"/>
              </a:buClr>
              <a:buFont typeface="Arial" panose="020B0604020202020204" pitchFamily="34" charset="0"/>
              <a:buChar char="-"/>
            </a:pPr>
            <a:r>
              <a:rPr lang="en-US" sz="1500" spc="-20" dirty="0">
                <a:solidFill>
                  <a:schemeClr val="tx1">
                    <a:lumMod val="50000"/>
                  </a:schemeClr>
                </a:solidFill>
                <a:latin typeface="Arial" panose="020B0604020202020204" pitchFamily="34" charset="0"/>
                <a:cs typeface="Arial" panose="020B0604020202020204" pitchFamily="34" charset="0"/>
              </a:rPr>
              <a:t>Interpreting </a:t>
            </a:r>
            <a:r>
              <a:rPr lang="en-US" sz="1500" u="sng" spc="-20" dirty="0">
                <a:solidFill>
                  <a:schemeClr val="tx1">
                    <a:lumMod val="50000"/>
                  </a:schemeClr>
                </a:solidFill>
                <a:latin typeface="Arial" panose="020B0604020202020204" pitchFamily="34" charset="0"/>
                <a:cs typeface="Arial" panose="020B0604020202020204" pitchFamily="34" charset="0"/>
              </a:rPr>
              <a:t>pathology images </a:t>
            </a:r>
            <a:r>
              <a:rPr lang="en-US" sz="1500" spc="-20" dirty="0">
                <a:solidFill>
                  <a:schemeClr val="tx1">
                    <a:lumMod val="50000"/>
                  </a:schemeClr>
                </a:solidFill>
                <a:latin typeface="Arial" panose="020B0604020202020204" pitchFamily="34" charset="0"/>
                <a:cs typeface="Arial" panose="020B0604020202020204" pitchFamily="34" charset="0"/>
              </a:rPr>
              <a:t>&amp; </a:t>
            </a:r>
            <a:r>
              <a:rPr lang="en-US" sz="1500" u="sng" spc="-20" dirty="0">
                <a:solidFill>
                  <a:schemeClr val="tx1">
                    <a:lumMod val="50000"/>
                  </a:schemeClr>
                </a:solidFill>
                <a:latin typeface="Arial" panose="020B0604020202020204" pitchFamily="34" charset="0"/>
                <a:cs typeface="Arial" panose="020B0604020202020204" pitchFamily="34" charset="0"/>
              </a:rPr>
              <a:t>patient reports</a:t>
            </a:r>
            <a:r>
              <a:rPr lang="en-US" sz="1500" spc="-20" dirty="0">
                <a:solidFill>
                  <a:schemeClr val="tx1">
                    <a:lumMod val="50000"/>
                  </a:schemeClr>
                </a:solidFill>
                <a:latin typeface="Arial" panose="020B0604020202020204" pitchFamily="34" charset="0"/>
                <a:cs typeface="Arial" panose="020B0604020202020204" pitchFamily="34" charset="0"/>
              </a:rPr>
              <a:t>*</a:t>
            </a:r>
          </a:p>
          <a:p>
            <a:pPr marL="400040" lvl="1" indent="-114297">
              <a:lnSpc>
                <a:spcPct val="120000"/>
              </a:lnSpc>
              <a:spcAft>
                <a:spcPts val="1200"/>
              </a:spcAft>
              <a:buClr>
                <a:schemeClr val="accent1"/>
              </a:buClr>
              <a:buFont typeface="Arial" panose="020B0604020202020204" pitchFamily="34" charset="0"/>
              <a:buChar char="-"/>
            </a:pPr>
            <a:r>
              <a:rPr lang="en-US" sz="1500" spc="-20" dirty="0">
                <a:solidFill>
                  <a:schemeClr val="tx1">
                    <a:lumMod val="50000"/>
                  </a:schemeClr>
                </a:solidFill>
                <a:latin typeface="Arial" panose="020B0604020202020204" pitchFamily="34" charset="0"/>
                <a:cs typeface="Arial" panose="020B0604020202020204" pitchFamily="34" charset="0"/>
              </a:rPr>
              <a:t>Identifying &amp; validating </a:t>
            </a:r>
            <a:r>
              <a:rPr lang="en-US" sz="1500" u="sng" spc="-20" dirty="0">
                <a:solidFill>
                  <a:schemeClr val="tx1">
                    <a:lumMod val="50000"/>
                  </a:schemeClr>
                </a:solidFill>
                <a:latin typeface="Arial" panose="020B0604020202020204" pitchFamily="34" charset="0"/>
                <a:cs typeface="Arial" panose="020B0604020202020204" pitchFamily="34" charset="0"/>
              </a:rPr>
              <a:t>molecular targets</a:t>
            </a:r>
            <a:r>
              <a:rPr lang="en-US" sz="1500" spc="-20" dirty="0">
                <a:solidFill>
                  <a:schemeClr val="tx1">
                    <a:lumMod val="50000"/>
                  </a:schemeClr>
                </a:solidFill>
                <a:latin typeface="Arial" panose="020B0604020202020204" pitchFamily="34" charset="0"/>
                <a:cs typeface="Arial" panose="020B0604020202020204" pitchFamily="34" charset="0"/>
              </a:rPr>
              <a:t>*</a:t>
            </a:r>
          </a:p>
          <a:p>
            <a:pPr marL="173034" indent="-173034">
              <a:lnSpc>
                <a:spcPct val="120000"/>
              </a:lnSpc>
              <a:spcAft>
                <a:spcPts val="1200"/>
              </a:spcAft>
              <a:buClr>
                <a:schemeClr val="accent1"/>
              </a:buClr>
              <a:buFont typeface="Wingdings" panose="05000000000000000000" pitchFamily="2" charset="2"/>
              <a:buChar char="§"/>
            </a:pPr>
            <a:r>
              <a:rPr lang="en-US" sz="1500" spc="-20" dirty="0">
                <a:solidFill>
                  <a:schemeClr val="tx1">
                    <a:lumMod val="50000"/>
                  </a:schemeClr>
                </a:solidFill>
                <a:latin typeface="Arial" panose="020B0604020202020204" pitchFamily="34" charset="0"/>
                <a:cs typeface="Arial" panose="020B0604020202020204" pitchFamily="34" charset="0"/>
              </a:rPr>
              <a:t>Automated curation of data </a:t>
            </a:r>
            <a:r>
              <a:rPr lang="en-US" sz="1500" i="1" spc="-20" dirty="0">
                <a:solidFill>
                  <a:schemeClr val="tx1">
                    <a:lumMod val="50000"/>
                  </a:schemeClr>
                </a:solidFill>
                <a:latin typeface="Arial" panose="020B0604020202020204" pitchFamily="34" charset="0"/>
                <a:cs typeface="Arial" panose="020B0604020202020204" pitchFamily="34" charset="0"/>
              </a:rPr>
              <a:t>(e.g. Natural Language Processing)</a:t>
            </a:r>
            <a:r>
              <a:rPr lang="en-US" sz="1500" spc="-20" dirty="0">
                <a:solidFill>
                  <a:schemeClr val="tx1">
                    <a:lumMod val="50000"/>
                  </a:schemeClr>
                </a:solidFill>
                <a:latin typeface="Arial" panose="020B0604020202020204" pitchFamily="34" charset="0"/>
                <a:cs typeface="Arial" panose="020B0604020202020204" pitchFamily="34" charset="0"/>
              </a:rPr>
              <a:t> for </a:t>
            </a:r>
            <a:r>
              <a:rPr lang="en-US" sz="1500" i="1" spc="-20" dirty="0">
                <a:solidFill>
                  <a:schemeClr val="tx1">
                    <a:lumMod val="50000"/>
                  </a:schemeClr>
                </a:solidFill>
                <a:latin typeface="Arial" panose="020B0604020202020204" pitchFamily="34" charset="0"/>
                <a:cs typeface="Arial" panose="020B0604020202020204" pitchFamily="34" charset="0"/>
              </a:rPr>
              <a:t>refining, scaling &amp; real-world data capture</a:t>
            </a:r>
          </a:p>
          <a:p>
            <a:pPr marL="173034" indent="-173034">
              <a:lnSpc>
                <a:spcPct val="120000"/>
              </a:lnSpc>
              <a:spcAft>
                <a:spcPts val="1200"/>
              </a:spcAft>
              <a:buClr>
                <a:schemeClr val="accent1"/>
              </a:buClr>
              <a:buFont typeface="Wingdings" panose="05000000000000000000" pitchFamily="2" charset="2"/>
              <a:buChar char="§"/>
            </a:pPr>
            <a:r>
              <a:rPr lang="en-US" sz="1500" spc="-20" dirty="0">
                <a:solidFill>
                  <a:schemeClr val="tx1">
                    <a:lumMod val="50000"/>
                  </a:schemeClr>
                </a:solidFill>
                <a:latin typeface="Arial" panose="020B0604020202020204" pitchFamily="34" charset="0"/>
                <a:cs typeface="Arial" panose="020B0604020202020204" pitchFamily="34" charset="0"/>
              </a:rPr>
              <a:t>Interactive </a:t>
            </a:r>
            <a:r>
              <a:rPr lang="en-US" sz="1500" b="1" spc="-20" dirty="0">
                <a:solidFill>
                  <a:srgbClr val="BB3B4A"/>
                </a:solidFill>
                <a:latin typeface="Arial" panose="020B0604020202020204" pitchFamily="34" charset="0"/>
                <a:cs typeface="Arial" panose="020B0604020202020204" pitchFamily="34" charset="0"/>
              </a:rPr>
              <a:t>data portals </a:t>
            </a:r>
            <a:r>
              <a:rPr lang="en-US" sz="1500" spc="-20" dirty="0">
                <a:solidFill>
                  <a:schemeClr val="tx1">
                    <a:lumMod val="50000"/>
                  </a:schemeClr>
                </a:solidFill>
                <a:latin typeface="Arial" panose="020B0604020202020204" pitchFamily="34" charset="0"/>
                <a:cs typeface="Arial" panose="020B0604020202020204" pitchFamily="34" charset="0"/>
              </a:rPr>
              <a:t>– </a:t>
            </a:r>
            <a:r>
              <a:rPr lang="en-US" sz="1500" i="1" spc="-20" dirty="0">
                <a:solidFill>
                  <a:schemeClr val="tx1">
                    <a:lumMod val="50000"/>
                  </a:schemeClr>
                </a:solidFill>
                <a:latin typeface="Arial" panose="020B0604020202020204" pitchFamily="34" charset="0"/>
                <a:cs typeface="Arial" panose="020B0604020202020204" pitchFamily="34" charset="0"/>
              </a:rPr>
              <a:t>engagement &amp; resource accessibility</a:t>
            </a:r>
          </a:p>
          <a:p>
            <a:pPr marL="173034" indent="-173034">
              <a:lnSpc>
                <a:spcPct val="120000"/>
              </a:lnSpc>
              <a:spcAft>
                <a:spcPts val="600"/>
              </a:spcAft>
              <a:buClr>
                <a:schemeClr val="accent1"/>
              </a:buClr>
              <a:buFont typeface="Wingdings" panose="05000000000000000000" pitchFamily="2" charset="2"/>
              <a:buChar char="§"/>
            </a:pPr>
            <a:r>
              <a:rPr lang="en-US" sz="1500" spc="-20" dirty="0">
                <a:solidFill>
                  <a:schemeClr val="tx1">
                    <a:lumMod val="50000"/>
                  </a:schemeClr>
                </a:solidFill>
                <a:latin typeface="Arial" panose="020B0604020202020204" pitchFamily="34" charset="0"/>
                <a:cs typeface="Arial" panose="020B0604020202020204" pitchFamily="34" charset="0"/>
              </a:rPr>
              <a:t>Pediatric </a:t>
            </a:r>
            <a:r>
              <a:rPr lang="en-US" sz="1500" b="1" spc="-20" dirty="0">
                <a:solidFill>
                  <a:srgbClr val="BB3B4A"/>
                </a:solidFill>
                <a:latin typeface="Arial" panose="020B0604020202020204" pitchFamily="34" charset="0"/>
                <a:cs typeface="Arial" panose="020B0604020202020204" pitchFamily="34" charset="0"/>
              </a:rPr>
              <a:t>data model </a:t>
            </a:r>
            <a:r>
              <a:rPr lang="en-US" sz="1500" spc="-20" dirty="0">
                <a:solidFill>
                  <a:schemeClr val="tx1">
                    <a:lumMod val="50000"/>
                  </a:schemeClr>
                </a:solidFill>
                <a:latin typeface="Arial" panose="020B0604020202020204" pitchFamily="34" charset="0"/>
                <a:cs typeface="Arial" panose="020B0604020202020204" pitchFamily="34" charset="0"/>
              </a:rPr>
              <a:t>&amp; terminology </a:t>
            </a:r>
            <a:r>
              <a:rPr lang="en-US" sz="1500" b="1" spc="-20" dirty="0">
                <a:solidFill>
                  <a:srgbClr val="BB3B4A"/>
                </a:solidFill>
                <a:latin typeface="Arial" panose="020B0604020202020204" pitchFamily="34" charset="0"/>
                <a:cs typeface="Arial" panose="020B0604020202020204" pitchFamily="34" charset="0"/>
              </a:rPr>
              <a:t>harmonization</a:t>
            </a:r>
            <a:r>
              <a:rPr lang="en-US" sz="1500" spc="-20" dirty="0">
                <a:solidFill>
                  <a:schemeClr val="tx1">
                    <a:lumMod val="50000"/>
                  </a:schemeClr>
                </a:solidFill>
                <a:latin typeface="Arial" panose="020B0604020202020204" pitchFamily="34" charset="0"/>
                <a:cs typeface="Arial" panose="020B0604020202020204" pitchFamily="34" charset="0"/>
              </a:rPr>
              <a:t> (</a:t>
            </a:r>
            <a:r>
              <a:rPr lang="en-US" sz="1500" i="1" spc="-50" dirty="0">
                <a:solidFill>
                  <a:schemeClr val="tx1">
                    <a:lumMod val="50000"/>
                  </a:schemeClr>
                </a:solidFill>
                <a:latin typeface="Arial" panose="020B0604020202020204" pitchFamily="34" charset="0"/>
                <a:cs typeface="Arial" panose="020B0604020202020204" pitchFamily="34" charset="0"/>
              </a:rPr>
              <a:t>PCDC</a:t>
            </a:r>
            <a:r>
              <a:rPr lang="en-US" sz="1500" spc="-20"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7292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19F71-E9D3-488C-B376-2F64068F26CB}"/>
              </a:ext>
            </a:extLst>
          </p:cNvPr>
          <p:cNvPicPr>
            <a:picLocks noChangeAspect="1"/>
          </p:cNvPicPr>
          <p:nvPr/>
        </p:nvPicPr>
        <p:blipFill>
          <a:blip r:embed="rId3"/>
          <a:stretch>
            <a:fillRect/>
          </a:stretch>
        </p:blipFill>
        <p:spPr>
          <a:xfrm>
            <a:off x="7618514" y="220429"/>
            <a:ext cx="1497719" cy="1261625"/>
          </a:xfrm>
          <a:prstGeom prst="rect">
            <a:avLst/>
          </a:prstGeom>
        </p:spPr>
      </p:pic>
      <p:pic>
        <p:nvPicPr>
          <p:cNvPr id="9" name="Picture 8">
            <a:extLst>
              <a:ext uri="{FF2B5EF4-FFF2-40B4-BE49-F238E27FC236}">
                <a16:creationId xmlns:a16="http://schemas.microsoft.com/office/drawing/2014/main" id="{A836FAC1-4A60-C84D-AA6B-CD977E581706}"/>
              </a:ext>
            </a:extLst>
          </p:cNvPr>
          <p:cNvPicPr>
            <a:picLocks noChangeAspect="1"/>
          </p:cNvPicPr>
          <p:nvPr/>
        </p:nvPicPr>
        <p:blipFill rotWithShape="1">
          <a:blip r:embed="rId4"/>
          <a:srcRect t="2758" r="53232"/>
          <a:stretch/>
        </p:blipFill>
        <p:spPr>
          <a:xfrm>
            <a:off x="0" y="107576"/>
            <a:ext cx="4276498" cy="5001643"/>
          </a:xfrm>
          <a:prstGeom prst="rect">
            <a:avLst/>
          </a:prstGeom>
        </p:spPr>
      </p:pic>
      <p:sp>
        <p:nvSpPr>
          <p:cNvPr id="5" name="TextBox 4">
            <a:extLst>
              <a:ext uri="{FF2B5EF4-FFF2-40B4-BE49-F238E27FC236}">
                <a16:creationId xmlns:a16="http://schemas.microsoft.com/office/drawing/2014/main" id="{BBB89AD5-0376-394E-A635-CA2E65602C34}"/>
              </a:ext>
            </a:extLst>
          </p:cNvPr>
          <p:cNvSpPr txBox="1"/>
          <p:nvPr/>
        </p:nvSpPr>
        <p:spPr>
          <a:xfrm>
            <a:off x="1185863" y="77373"/>
            <a:ext cx="6728270" cy="923330"/>
          </a:xfrm>
          <a:prstGeom prst="rect">
            <a:avLst/>
          </a:prstGeom>
          <a:noFill/>
        </p:spPr>
        <p:txBody>
          <a:bodyPr wrap="square" rtlCol="0">
            <a:spAutoFit/>
          </a:bodyPr>
          <a:lstStyle/>
          <a:p>
            <a:pPr algn="ctr"/>
            <a:r>
              <a:rPr lang="en-US" sz="2700" b="1" dirty="0">
                <a:solidFill>
                  <a:srgbClr val="EC6E34"/>
                </a:solidFill>
              </a:rPr>
              <a:t>Create Comprehensive &amp; Meaningful Data Sets for Discovery</a:t>
            </a:r>
          </a:p>
        </p:txBody>
      </p:sp>
      <p:sp>
        <p:nvSpPr>
          <p:cNvPr id="7" name="TextBox 6">
            <a:extLst>
              <a:ext uri="{FF2B5EF4-FFF2-40B4-BE49-F238E27FC236}">
                <a16:creationId xmlns:a16="http://schemas.microsoft.com/office/drawing/2014/main" id="{00FC8F5B-770F-D041-87B7-D2900E446D68}"/>
              </a:ext>
            </a:extLst>
          </p:cNvPr>
          <p:cNvSpPr txBox="1"/>
          <p:nvPr/>
        </p:nvSpPr>
        <p:spPr>
          <a:xfrm>
            <a:off x="3886201" y="1308347"/>
            <a:ext cx="5004707" cy="3524235"/>
          </a:xfrm>
          <a:prstGeom prst="rect">
            <a:avLst/>
          </a:prstGeom>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20000"/>
              </a:lnSpc>
              <a:spcAft>
                <a:spcPts val="600"/>
              </a:spcAft>
              <a:buClr>
                <a:srgbClr val="C00000"/>
              </a:buClr>
            </a:pPr>
            <a:r>
              <a:rPr lang="en-US" sz="1500" u="sng" dirty="0">
                <a:solidFill>
                  <a:schemeClr val="tx1">
                    <a:lumMod val="50000"/>
                  </a:schemeClr>
                </a:solidFill>
                <a:latin typeface="Arial" panose="020B0604020202020204" pitchFamily="34" charset="0"/>
                <a:cs typeface="Arial" panose="020B0604020202020204" pitchFamily="34" charset="0"/>
              </a:rPr>
              <a:t>NCI Activities:</a:t>
            </a:r>
            <a:endParaRPr lang="en-US" sz="1500" dirty="0">
              <a:solidFill>
                <a:schemeClr val="tx1">
                  <a:lumMod val="50000"/>
                </a:schemeClr>
              </a:solidFill>
              <a:latin typeface="Arial" panose="020B0604020202020204" pitchFamily="34" charset="0"/>
              <a:cs typeface="Arial" panose="020B0604020202020204" pitchFamily="34" charset="0"/>
            </a:endParaRPr>
          </a:p>
          <a:p>
            <a:pPr marL="171446" indent="-171446">
              <a:lnSpc>
                <a:spcPct val="120000"/>
              </a:lnSpc>
              <a:spcAft>
                <a:spcPts val="200"/>
              </a:spcAft>
              <a:buClr>
                <a:srgbClr val="FF6600"/>
              </a:buClr>
              <a:buFont typeface="Wingdings" panose="05000000000000000000" pitchFamily="2" charset="2"/>
              <a:buChar char="§"/>
            </a:pPr>
            <a:r>
              <a:rPr lang="en-US" sz="1500" b="1" dirty="0">
                <a:solidFill>
                  <a:srgbClr val="EC6E34"/>
                </a:solidFill>
                <a:latin typeface="Arial" panose="020B0604020202020204" pitchFamily="34" charset="0"/>
                <a:cs typeface="Arial" panose="020B0604020202020204" pitchFamily="34" charset="0"/>
              </a:rPr>
              <a:t>Sequencing</a:t>
            </a:r>
            <a:r>
              <a:rPr lang="en-US" sz="1500" dirty="0">
                <a:solidFill>
                  <a:schemeClr val="tx1">
                    <a:lumMod val="50000"/>
                  </a:schemeClr>
                </a:solidFill>
                <a:latin typeface="Arial" panose="020B0604020202020204" pitchFamily="34" charset="0"/>
                <a:cs typeface="Arial" panose="020B0604020202020204" pitchFamily="34" charset="0"/>
              </a:rPr>
              <a:t> &amp; characterization:</a:t>
            </a:r>
          </a:p>
          <a:p>
            <a:pPr marL="342892" lvl="1" indent="-171446">
              <a:lnSpc>
                <a:spcPct val="120000"/>
              </a:lnSpc>
              <a:spcAft>
                <a:spcPts val="200"/>
              </a:spcAft>
              <a:buClr>
                <a:srgbClr val="FE6600"/>
              </a:buClr>
              <a:buFont typeface="Arial" panose="020B0604020202020204" pitchFamily="34" charset="0"/>
              <a:buChar char="-"/>
            </a:pPr>
            <a:r>
              <a:rPr lang="en-US" sz="1500" dirty="0">
                <a:solidFill>
                  <a:schemeClr val="tx1">
                    <a:lumMod val="50000"/>
                  </a:schemeClr>
                </a:solidFill>
                <a:latin typeface="Arial" panose="020B0604020202020204" pitchFamily="34" charset="0"/>
                <a:cs typeface="Arial" panose="020B0604020202020204" pitchFamily="34" charset="0"/>
              </a:rPr>
              <a:t>Germline &amp; tumor samples </a:t>
            </a:r>
            <a:r>
              <a:rPr lang="en-US" sz="1500" i="1" dirty="0">
                <a:solidFill>
                  <a:schemeClr val="tx1">
                    <a:lumMod val="50000"/>
                  </a:schemeClr>
                </a:solidFill>
                <a:latin typeface="Arial" panose="020B0604020202020204" pitchFamily="34" charset="0"/>
                <a:cs typeface="Arial" panose="020B0604020202020204" pitchFamily="34" charset="0"/>
              </a:rPr>
              <a:t>(clinical trials: diagnosis, </a:t>
            </a:r>
            <a:r>
              <a:rPr lang="en-US" sz="1500" i="1" u="sng" dirty="0">
                <a:solidFill>
                  <a:schemeClr val="tx1">
                    <a:lumMod val="50000"/>
                  </a:schemeClr>
                </a:solidFill>
                <a:latin typeface="Arial" panose="020B0604020202020204" pitchFamily="34" charset="0"/>
                <a:cs typeface="Arial" panose="020B0604020202020204" pitchFamily="34" charset="0"/>
              </a:rPr>
              <a:t>relapse</a:t>
            </a:r>
            <a:r>
              <a:rPr lang="en-US" sz="1500" i="1" dirty="0">
                <a:solidFill>
                  <a:schemeClr val="tx1">
                    <a:lumMod val="50000"/>
                  </a:schemeClr>
                </a:solidFill>
                <a:latin typeface="Arial" panose="020B0604020202020204" pitchFamily="34" charset="0"/>
                <a:cs typeface="Arial" panose="020B0604020202020204" pitchFamily="34" charset="0"/>
              </a:rPr>
              <a:t>)</a:t>
            </a:r>
            <a:r>
              <a:rPr lang="en-US" sz="1500" dirty="0">
                <a:solidFill>
                  <a:schemeClr val="tx1">
                    <a:lumMod val="50000"/>
                  </a:schemeClr>
                </a:solidFill>
                <a:latin typeface="Arial" panose="020B0604020202020204" pitchFamily="34" charset="0"/>
                <a:cs typeface="Arial" panose="020B0604020202020204" pitchFamily="34" charset="0"/>
              </a:rPr>
              <a:t>*</a:t>
            </a:r>
          </a:p>
          <a:p>
            <a:pPr marL="342892" lvl="1" indent="-171446">
              <a:lnSpc>
                <a:spcPct val="120000"/>
              </a:lnSpc>
              <a:spcAft>
                <a:spcPts val="200"/>
              </a:spcAft>
              <a:buClr>
                <a:srgbClr val="FE6600"/>
              </a:buClr>
              <a:buFont typeface="Arial" panose="020B0604020202020204" pitchFamily="34" charset="0"/>
              <a:buChar char="-"/>
            </a:pPr>
            <a:r>
              <a:rPr lang="en-US" sz="1500" dirty="0">
                <a:solidFill>
                  <a:schemeClr val="tx1">
                    <a:lumMod val="50000"/>
                  </a:schemeClr>
                </a:solidFill>
                <a:latin typeface="Arial" panose="020B0604020202020204" pitchFamily="34" charset="0"/>
                <a:cs typeface="Arial" panose="020B0604020202020204" pitchFamily="34" charset="0"/>
              </a:rPr>
              <a:t>Pediatric </a:t>
            </a:r>
            <a:r>
              <a:rPr lang="en-US" sz="1500" u="sng" dirty="0">
                <a:solidFill>
                  <a:schemeClr val="tx1">
                    <a:lumMod val="50000"/>
                  </a:schemeClr>
                </a:solidFill>
                <a:latin typeface="Arial" panose="020B0604020202020204" pitchFamily="34" charset="0"/>
                <a:cs typeface="Arial" panose="020B0604020202020204" pitchFamily="34" charset="0"/>
              </a:rPr>
              <a:t>pre-clinical</a:t>
            </a:r>
            <a:r>
              <a:rPr lang="en-US" sz="1500" dirty="0">
                <a:solidFill>
                  <a:schemeClr val="tx1">
                    <a:lumMod val="50000"/>
                  </a:schemeClr>
                </a:solidFill>
                <a:latin typeface="Arial" panose="020B0604020202020204" pitchFamily="34" charset="0"/>
                <a:cs typeface="Arial" panose="020B0604020202020204" pitchFamily="34" charset="0"/>
              </a:rPr>
              <a:t> models </a:t>
            </a:r>
            <a:r>
              <a:rPr lang="en-US" sz="1500" i="1" dirty="0">
                <a:solidFill>
                  <a:schemeClr val="tx1">
                    <a:lumMod val="50000"/>
                  </a:schemeClr>
                </a:solidFill>
                <a:latin typeface="Arial" panose="020B0604020202020204" pitchFamily="34" charset="0"/>
                <a:cs typeface="Arial" panose="020B0604020202020204" pitchFamily="34" charset="0"/>
              </a:rPr>
              <a:t>(PDX, cell lines)</a:t>
            </a:r>
            <a:r>
              <a:rPr lang="en-US" sz="1500" dirty="0">
                <a:solidFill>
                  <a:schemeClr val="tx1">
                    <a:lumMod val="50000"/>
                  </a:schemeClr>
                </a:solidFill>
                <a:latin typeface="Arial" panose="020B0604020202020204" pitchFamily="34" charset="0"/>
                <a:cs typeface="Arial" panose="020B0604020202020204" pitchFamily="34" charset="0"/>
              </a:rPr>
              <a:t>*</a:t>
            </a:r>
          </a:p>
          <a:p>
            <a:pPr marL="342892" lvl="1" indent="-171446">
              <a:lnSpc>
                <a:spcPct val="120000"/>
              </a:lnSpc>
              <a:spcAft>
                <a:spcPts val="800"/>
              </a:spcAft>
              <a:buClr>
                <a:srgbClr val="FE6600"/>
              </a:buClr>
              <a:buFont typeface="Arial" panose="020B0604020202020204" pitchFamily="34" charset="0"/>
              <a:buChar char="-"/>
            </a:pPr>
            <a:r>
              <a:rPr lang="en-US" sz="1500" u="sng" dirty="0">
                <a:solidFill>
                  <a:schemeClr val="tx1">
                    <a:lumMod val="50000"/>
                  </a:schemeClr>
                </a:solidFill>
                <a:latin typeface="Arial" panose="020B0604020202020204" pitchFamily="34" charset="0"/>
                <a:cs typeface="Arial" panose="020B0604020202020204" pitchFamily="34" charset="0"/>
              </a:rPr>
              <a:t>Secondary cancers </a:t>
            </a:r>
            <a:r>
              <a:rPr lang="en-US" sz="1500" dirty="0">
                <a:solidFill>
                  <a:schemeClr val="tx1">
                    <a:lumMod val="50000"/>
                  </a:schemeClr>
                </a:solidFill>
                <a:latin typeface="Arial" panose="020B0604020202020204" pitchFamily="34" charset="0"/>
                <a:cs typeface="Arial" panose="020B0604020202020204" pitchFamily="34" charset="0"/>
              </a:rPr>
              <a:t>from survivors*</a:t>
            </a:r>
          </a:p>
          <a:p>
            <a:pPr marL="171446" indent="-171446">
              <a:lnSpc>
                <a:spcPct val="120000"/>
              </a:lnSpc>
              <a:spcAft>
                <a:spcPts val="200"/>
              </a:spcAft>
              <a:buClr>
                <a:srgbClr val="FE6600"/>
              </a:buClr>
              <a:buFont typeface="Wingdings" panose="05000000000000000000" pitchFamily="2" charset="2"/>
              <a:buChar char="§"/>
            </a:pPr>
            <a:r>
              <a:rPr lang="en-US" sz="1500" dirty="0">
                <a:solidFill>
                  <a:schemeClr val="tx1">
                    <a:lumMod val="50000"/>
                  </a:schemeClr>
                </a:solidFill>
                <a:latin typeface="Arial" panose="020B0604020202020204" pitchFamily="34" charset="0"/>
                <a:cs typeface="Arial" panose="020B0604020202020204" pitchFamily="34" charset="0"/>
              </a:rPr>
              <a:t>Explore </a:t>
            </a:r>
            <a:r>
              <a:rPr lang="en-US" sz="1500" b="1" dirty="0">
                <a:solidFill>
                  <a:srgbClr val="EC6E34"/>
                </a:solidFill>
                <a:latin typeface="Arial" panose="020B0604020202020204" pitchFamily="34" charset="0"/>
                <a:cs typeface="Arial" panose="020B0604020202020204" pitchFamily="34" charset="0"/>
              </a:rPr>
              <a:t>risk</a:t>
            </a:r>
            <a:r>
              <a:rPr lang="en-US" sz="1500" dirty="0">
                <a:solidFill>
                  <a:schemeClr val="tx1">
                    <a:lumMod val="50000"/>
                  </a:schemeClr>
                </a:solidFill>
                <a:latin typeface="Arial" panose="020B0604020202020204" pitchFamily="34" charset="0"/>
                <a:cs typeface="Arial" panose="020B0604020202020204" pitchFamily="34" charset="0"/>
              </a:rPr>
              <a:t> &amp; </a:t>
            </a:r>
            <a:r>
              <a:rPr lang="en-US" sz="1500" b="1" dirty="0">
                <a:solidFill>
                  <a:srgbClr val="EC6E34"/>
                </a:solidFill>
                <a:latin typeface="Arial" panose="020B0604020202020204" pitchFamily="34" charset="0"/>
                <a:cs typeface="Arial" panose="020B0604020202020204" pitchFamily="34" charset="0"/>
              </a:rPr>
              <a:t>susceptibility</a:t>
            </a:r>
            <a:r>
              <a:rPr lang="en-US" sz="1500" dirty="0">
                <a:solidFill>
                  <a:schemeClr val="tx1">
                    <a:lumMod val="50000"/>
                  </a:schemeClr>
                </a:solidFill>
                <a:latin typeface="Arial" panose="020B0604020202020204" pitchFamily="34" charset="0"/>
                <a:cs typeface="Arial" panose="020B0604020202020204" pitchFamily="34" charset="0"/>
              </a:rPr>
              <a:t> in patients/ survivors:</a:t>
            </a:r>
          </a:p>
          <a:p>
            <a:pPr lvl="1" indent="-171446">
              <a:lnSpc>
                <a:spcPct val="120000"/>
              </a:lnSpc>
              <a:spcAft>
                <a:spcPts val="200"/>
              </a:spcAft>
              <a:buClr>
                <a:srgbClr val="FE6600"/>
              </a:buClr>
              <a:buFont typeface="Arial" panose="020B0604020202020204" pitchFamily="34" charset="0"/>
              <a:buChar char="-"/>
            </a:pPr>
            <a:r>
              <a:rPr lang="en-US" sz="1500" dirty="0">
                <a:solidFill>
                  <a:schemeClr val="tx1">
                    <a:lumMod val="50000"/>
                  </a:schemeClr>
                </a:solidFill>
                <a:latin typeface="Arial" panose="020B0604020202020204" pitchFamily="34" charset="0"/>
                <a:cs typeface="Arial" panose="020B0604020202020204" pitchFamily="34" charset="0"/>
              </a:rPr>
              <a:t>Environmental exposures</a:t>
            </a:r>
          </a:p>
          <a:p>
            <a:pPr lvl="1" indent="-171446">
              <a:lnSpc>
                <a:spcPct val="120000"/>
              </a:lnSpc>
              <a:spcAft>
                <a:spcPts val="800"/>
              </a:spcAft>
              <a:buClr>
                <a:srgbClr val="FE6600"/>
              </a:buClr>
              <a:buFont typeface="Arial" panose="020B0604020202020204" pitchFamily="34" charset="0"/>
              <a:buChar char="-"/>
            </a:pPr>
            <a:r>
              <a:rPr lang="en-US" sz="1500" dirty="0">
                <a:solidFill>
                  <a:schemeClr val="tx1">
                    <a:lumMod val="50000"/>
                  </a:schemeClr>
                </a:solidFill>
                <a:latin typeface="Arial" panose="020B0604020202020204" pitchFamily="34" charset="0"/>
                <a:cs typeface="Arial" panose="020B0604020202020204" pitchFamily="34" charset="0"/>
              </a:rPr>
              <a:t>Metabolomic profiling </a:t>
            </a:r>
            <a:r>
              <a:rPr lang="en-US" sz="1500" i="1" dirty="0">
                <a:solidFill>
                  <a:schemeClr val="tx1">
                    <a:lumMod val="50000"/>
                  </a:schemeClr>
                </a:solidFill>
                <a:latin typeface="Arial" panose="020B0604020202020204" pitchFamily="34" charset="0"/>
                <a:cs typeface="Arial" panose="020B0604020202020204" pitchFamily="34" charset="0"/>
              </a:rPr>
              <a:t>(inherited predisposition)</a:t>
            </a:r>
            <a:endParaRPr lang="en-US" sz="1500" dirty="0">
              <a:solidFill>
                <a:schemeClr val="tx1">
                  <a:lumMod val="50000"/>
                </a:schemeClr>
              </a:solidFill>
              <a:latin typeface="Arial" panose="020B0604020202020204" pitchFamily="34" charset="0"/>
              <a:cs typeface="Arial" panose="020B0604020202020204" pitchFamily="34" charset="0"/>
            </a:endParaRPr>
          </a:p>
          <a:p>
            <a:pPr marL="171446" indent="-171446">
              <a:lnSpc>
                <a:spcPct val="120000"/>
              </a:lnSpc>
              <a:spcAft>
                <a:spcPts val="200"/>
              </a:spcAft>
              <a:buClr>
                <a:srgbClr val="FE6600"/>
              </a:buClr>
              <a:buFont typeface="Wingdings" panose="05000000000000000000" pitchFamily="2" charset="2"/>
              <a:buChar char="§"/>
            </a:pPr>
            <a:r>
              <a:rPr lang="en-US" sz="1500" dirty="0">
                <a:solidFill>
                  <a:schemeClr val="tx1">
                    <a:lumMod val="50000"/>
                  </a:schemeClr>
                </a:solidFill>
                <a:latin typeface="Arial" panose="020B0604020202020204" pitchFamily="34" charset="0"/>
                <a:cs typeface="Arial" panose="020B0604020202020204" pitchFamily="34" charset="0"/>
              </a:rPr>
              <a:t>Develop &amp; characterize </a:t>
            </a:r>
            <a:r>
              <a:rPr lang="en-US" sz="1500" b="1" dirty="0">
                <a:solidFill>
                  <a:srgbClr val="EC6E34"/>
                </a:solidFill>
                <a:latin typeface="Arial" panose="020B0604020202020204" pitchFamily="34" charset="0"/>
                <a:cs typeface="Arial" panose="020B0604020202020204" pitchFamily="34" charset="0"/>
              </a:rPr>
              <a:t>cancer models </a:t>
            </a:r>
            <a:r>
              <a:rPr lang="en-US" sz="1500" i="1" dirty="0">
                <a:solidFill>
                  <a:schemeClr val="tx1">
                    <a:lumMod val="50000"/>
                  </a:schemeClr>
                </a:solidFill>
                <a:latin typeface="Arial" panose="020B0604020202020204" pitchFamily="34" charset="0"/>
                <a:cs typeface="Arial" panose="020B0604020202020204" pitchFamily="34" charset="0"/>
              </a:rPr>
              <a:t>(pediatric brain &amp; solid cancers: cell lines, organoids)</a:t>
            </a:r>
          </a:p>
        </p:txBody>
      </p:sp>
    </p:spTree>
    <p:extLst>
      <p:ext uri="{BB962C8B-B14F-4D97-AF65-F5344CB8AC3E}">
        <p14:creationId xmlns:p14="http://schemas.microsoft.com/office/powerpoint/2010/main" val="5116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B0E266-8053-5D49-9FFD-13AF248C0BCD}"/>
              </a:ext>
            </a:extLst>
          </p:cNvPr>
          <p:cNvPicPr>
            <a:picLocks noChangeAspect="1"/>
          </p:cNvPicPr>
          <p:nvPr/>
        </p:nvPicPr>
        <p:blipFill rotWithShape="1">
          <a:blip r:embed="rId3"/>
          <a:srcRect r="52787"/>
          <a:stretch/>
        </p:blipFill>
        <p:spPr>
          <a:xfrm>
            <a:off x="0" y="16328"/>
            <a:ext cx="4317168" cy="5143500"/>
          </a:xfrm>
          <a:prstGeom prst="rect">
            <a:avLst/>
          </a:prstGeom>
        </p:spPr>
      </p:pic>
      <p:sp>
        <p:nvSpPr>
          <p:cNvPr id="5" name="TextBox 4">
            <a:extLst>
              <a:ext uri="{FF2B5EF4-FFF2-40B4-BE49-F238E27FC236}">
                <a16:creationId xmlns:a16="http://schemas.microsoft.com/office/drawing/2014/main" id="{3596B859-F321-DB4F-A0FF-CC8DA9F895B7}"/>
              </a:ext>
            </a:extLst>
          </p:cNvPr>
          <p:cNvSpPr txBox="1"/>
          <p:nvPr/>
        </p:nvSpPr>
        <p:spPr>
          <a:xfrm>
            <a:off x="1350170" y="52639"/>
            <a:ext cx="6826821" cy="553998"/>
          </a:xfrm>
          <a:prstGeom prst="rect">
            <a:avLst/>
          </a:prstGeom>
          <a:noFill/>
        </p:spPr>
        <p:txBody>
          <a:bodyPr wrap="square" rtlCol="0">
            <a:spAutoFit/>
          </a:bodyPr>
          <a:lstStyle/>
          <a:p>
            <a:r>
              <a:rPr lang="en-US" sz="3000" b="1" dirty="0">
                <a:solidFill>
                  <a:srgbClr val="319FBE"/>
                </a:solidFill>
              </a:rPr>
              <a:t>Moving Discoveries Into the Clinic</a:t>
            </a:r>
          </a:p>
        </p:txBody>
      </p:sp>
      <p:sp>
        <p:nvSpPr>
          <p:cNvPr id="7" name="TextBox 6">
            <a:extLst>
              <a:ext uri="{FF2B5EF4-FFF2-40B4-BE49-F238E27FC236}">
                <a16:creationId xmlns:a16="http://schemas.microsoft.com/office/drawing/2014/main" id="{9214AE33-02B1-374A-B16D-E8F131DB5229}"/>
              </a:ext>
            </a:extLst>
          </p:cNvPr>
          <p:cNvSpPr txBox="1"/>
          <p:nvPr/>
        </p:nvSpPr>
        <p:spPr>
          <a:xfrm>
            <a:off x="3358414" y="1164691"/>
            <a:ext cx="5519696" cy="327288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20000"/>
              </a:lnSpc>
            </a:pPr>
            <a:r>
              <a:rPr lang="en-US" sz="1500" u="sng" dirty="0">
                <a:solidFill>
                  <a:schemeClr val="tx1">
                    <a:lumMod val="50000"/>
                  </a:schemeClr>
                </a:solidFill>
                <a:latin typeface="Arial" panose="020B0604020202020204" pitchFamily="34" charset="0"/>
                <a:cs typeface="Arial" panose="020B0604020202020204" pitchFamily="34" charset="0"/>
              </a:rPr>
              <a:t>NCI Activities</a:t>
            </a:r>
            <a:r>
              <a:rPr lang="en-US" sz="1500" dirty="0">
                <a:solidFill>
                  <a:schemeClr val="tx1">
                    <a:lumMod val="50000"/>
                  </a:schemeClr>
                </a:solidFill>
                <a:latin typeface="Arial" panose="020B0604020202020204" pitchFamily="34" charset="0"/>
                <a:cs typeface="Arial" panose="020B0604020202020204" pitchFamily="34" charset="0"/>
              </a:rPr>
              <a:t>:</a:t>
            </a:r>
          </a:p>
          <a:p>
            <a:pPr marL="173034" indent="-173034">
              <a:lnSpc>
                <a:spcPct val="120000"/>
              </a:lnSpc>
              <a:spcAft>
                <a:spcPts val="1000"/>
              </a:spcAft>
              <a:buClr>
                <a:srgbClr val="1D7991"/>
              </a:buClr>
              <a:buFont typeface="Wingdings" panose="05000000000000000000" pitchFamily="2" charset="2"/>
              <a:buChar char="§"/>
            </a:pPr>
            <a:r>
              <a:rPr lang="en-US" sz="1500" dirty="0">
                <a:solidFill>
                  <a:schemeClr val="tx1">
                    <a:lumMod val="50000"/>
                  </a:schemeClr>
                </a:solidFill>
                <a:latin typeface="Arial" panose="020B0604020202020204" pitchFamily="34" charset="0"/>
                <a:cs typeface="Arial" panose="020B0604020202020204" pitchFamily="34" charset="0"/>
              </a:rPr>
              <a:t>Analyze molecular &amp; clinical data to validate variants on </a:t>
            </a:r>
            <a:r>
              <a:rPr lang="en-US" sz="1500" b="1" dirty="0">
                <a:solidFill>
                  <a:srgbClr val="1D7991"/>
                </a:solidFill>
                <a:latin typeface="Arial" panose="020B0604020202020204" pitchFamily="34" charset="0"/>
                <a:cs typeface="Arial" panose="020B0604020202020204" pitchFamily="34" charset="0"/>
              </a:rPr>
              <a:t>FDA Relevant Molecular Targets List</a:t>
            </a:r>
            <a:r>
              <a:rPr lang="en-US" sz="1500" dirty="0">
                <a:solidFill>
                  <a:schemeClr val="tx1">
                    <a:lumMod val="50000"/>
                  </a:schemeClr>
                </a:solidFill>
                <a:latin typeface="Arial" panose="020B0604020202020204" pitchFamily="34" charset="0"/>
                <a:cs typeface="Arial" panose="020B0604020202020204" pitchFamily="34" charset="0"/>
              </a:rPr>
              <a:t>*</a:t>
            </a:r>
          </a:p>
          <a:p>
            <a:pPr marL="173034" indent="-173034">
              <a:lnSpc>
                <a:spcPct val="120000"/>
              </a:lnSpc>
              <a:spcAft>
                <a:spcPts val="1000"/>
              </a:spcAft>
              <a:buClr>
                <a:srgbClr val="1D7991"/>
              </a:buClr>
              <a:buFont typeface="Wingdings" panose="05000000000000000000" pitchFamily="2" charset="2"/>
              <a:buChar char="§"/>
            </a:pPr>
            <a:r>
              <a:rPr lang="en-US" sz="1500" dirty="0">
                <a:solidFill>
                  <a:schemeClr val="tx1">
                    <a:lumMod val="50000"/>
                  </a:schemeClr>
                </a:solidFill>
                <a:latin typeface="Arial" panose="020B0604020202020204" pitchFamily="34" charset="0"/>
                <a:cs typeface="Arial" panose="020B0604020202020204" pitchFamily="34" charset="0"/>
              </a:rPr>
              <a:t>Establish &amp; translate </a:t>
            </a:r>
            <a:r>
              <a:rPr lang="en-US" sz="1500" b="1" dirty="0">
                <a:solidFill>
                  <a:srgbClr val="1D7991"/>
                </a:solidFill>
                <a:latin typeface="Arial" panose="020B0604020202020204" pitchFamily="34" charset="0"/>
                <a:cs typeface="Arial" panose="020B0604020202020204" pitchFamily="34" charset="0"/>
              </a:rPr>
              <a:t>Rare Pediatric Tumor Cell Atlas </a:t>
            </a:r>
            <a:r>
              <a:rPr lang="en-US" sz="1500" dirty="0">
                <a:solidFill>
                  <a:schemeClr val="tx1">
                    <a:lumMod val="50000"/>
                  </a:schemeClr>
                </a:solidFill>
                <a:latin typeface="Arial" panose="020B0604020202020204" pitchFamily="34" charset="0"/>
                <a:cs typeface="Arial" panose="020B0604020202020204" pitchFamily="34" charset="0"/>
              </a:rPr>
              <a:t>data to the clinic </a:t>
            </a:r>
            <a:r>
              <a:rPr lang="en-US" sz="1500" i="1" dirty="0">
                <a:solidFill>
                  <a:schemeClr val="tx1">
                    <a:lumMod val="50000"/>
                  </a:schemeClr>
                </a:solidFill>
                <a:latin typeface="Arial" panose="020B0604020202020204" pitchFamily="34" charset="0"/>
                <a:cs typeface="Arial" panose="020B0604020202020204" pitchFamily="34" charset="0"/>
              </a:rPr>
              <a:t>(</a:t>
            </a:r>
            <a:r>
              <a:rPr lang="en-US" sz="1500" i="1" dirty="0" err="1">
                <a:solidFill>
                  <a:schemeClr val="tx1">
                    <a:lumMod val="50000"/>
                  </a:schemeClr>
                </a:solidFill>
                <a:latin typeface="Arial" panose="020B0604020202020204" pitchFamily="34" charset="0"/>
                <a:cs typeface="Arial" panose="020B0604020202020204" pitchFamily="34" charset="0"/>
              </a:rPr>
              <a:t>MyPART</a:t>
            </a:r>
            <a:r>
              <a:rPr lang="en-US" sz="1500" i="1" dirty="0">
                <a:solidFill>
                  <a:schemeClr val="tx1">
                    <a:lumMod val="50000"/>
                  </a:schemeClr>
                </a:solidFill>
                <a:latin typeface="Arial" panose="020B0604020202020204" pitchFamily="34" charset="0"/>
                <a:cs typeface="Arial" panose="020B0604020202020204" pitchFamily="34" charset="0"/>
              </a:rPr>
              <a:t>)</a:t>
            </a:r>
            <a:r>
              <a:rPr lang="en-US" sz="1500" dirty="0">
                <a:solidFill>
                  <a:schemeClr val="tx1">
                    <a:lumMod val="50000"/>
                  </a:schemeClr>
                </a:solidFill>
                <a:latin typeface="Arial" panose="020B0604020202020204" pitchFamily="34" charset="0"/>
                <a:cs typeface="Arial" panose="020B0604020202020204" pitchFamily="34" charset="0"/>
              </a:rPr>
              <a:t>*</a:t>
            </a:r>
          </a:p>
          <a:p>
            <a:pPr marL="173034" indent="-173034">
              <a:lnSpc>
                <a:spcPct val="120000"/>
              </a:lnSpc>
              <a:spcAft>
                <a:spcPts val="200"/>
              </a:spcAft>
              <a:buClr>
                <a:srgbClr val="1D7991"/>
              </a:buClr>
              <a:buFont typeface="Wingdings" panose="05000000000000000000" pitchFamily="2" charset="2"/>
              <a:buChar char="§"/>
            </a:pPr>
            <a:r>
              <a:rPr lang="en-US" sz="1500" dirty="0">
                <a:solidFill>
                  <a:schemeClr val="tx1">
                    <a:lumMod val="50000"/>
                  </a:schemeClr>
                </a:solidFill>
                <a:latin typeface="Arial" panose="020B0604020202020204" pitchFamily="34" charset="0"/>
                <a:cs typeface="Arial" panose="020B0604020202020204" pitchFamily="34" charset="0"/>
              </a:rPr>
              <a:t>Improve &amp; enhance efficiency of clinical trials data:</a:t>
            </a:r>
          </a:p>
          <a:p>
            <a:pPr marL="342892" lvl="1" indent="-171446">
              <a:lnSpc>
                <a:spcPct val="120000"/>
              </a:lnSpc>
              <a:spcAft>
                <a:spcPts val="200"/>
              </a:spcAft>
              <a:buClr>
                <a:srgbClr val="1D7991"/>
              </a:buClr>
              <a:buFont typeface="Arial" panose="020B0604020202020204" pitchFamily="34" charset="0"/>
              <a:buChar char="-"/>
            </a:pPr>
            <a:r>
              <a:rPr lang="en-US" sz="1500" dirty="0">
                <a:solidFill>
                  <a:schemeClr val="tx1">
                    <a:lumMod val="50000"/>
                  </a:schemeClr>
                </a:solidFill>
                <a:latin typeface="Arial" panose="020B0604020202020204" pitchFamily="34" charset="0"/>
                <a:cs typeface="Arial" panose="020B0604020202020204" pitchFamily="34" charset="0"/>
              </a:rPr>
              <a:t>Comprehensive central monitoring &amp; safety reports</a:t>
            </a:r>
          </a:p>
          <a:p>
            <a:pPr marL="342892" lvl="1" indent="-171446">
              <a:lnSpc>
                <a:spcPct val="120000"/>
              </a:lnSpc>
              <a:spcAft>
                <a:spcPts val="1000"/>
              </a:spcAft>
              <a:buClr>
                <a:srgbClr val="1D7991"/>
              </a:buClr>
              <a:buFont typeface="Arial" panose="020B0604020202020204" pitchFamily="34" charset="0"/>
              <a:buChar char="-"/>
            </a:pPr>
            <a:r>
              <a:rPr lang="en-US" sz="1500" dirty="0">
                <a:solidFill>
                  <a:schemeClr val="tx1">
                    <a:lumMod val="50000"/>
                  </a:schemeClr>
                </a:solidFill>
                <a:latin typeface="Arial" panose="020B0604020202020204" pitchFamily="34" charset="0"/>
                <a:cs typeface="Arial" panose="020B0604020202020204" pitchFamily="34" charset="0"/>
              </a:rPr>
              <a:t>Increased </a:t>
            </a:r>
            <a:r>
              <a:rPr lang="en-US" sz="1500" b="1" dirty="0">
                <a:solidFill>
                  <a:srgbClr val="1D7991"/>
                </a:solidFill>
                <a:latin typeface="Arial" panose="020B0604020202020204" pitchFamily="34" charset="0"/>
                <a:cs typeface="Arial" panose="020B0604020202020204" pitchFamily="34" charset="0"/>
              </a:rPr>
              <a:t>quality of data </a:t>
            </a:r>
            <a:r>
              <a:rPr lang="en-US" sz="1500" i="1" dirty="0">
                <a:solidFill>
                  <a:schemeClr val="tx1">
                    <a:lumMod val="50000"/>
                  </a:schemeClr>
                </a:solidFill>
                <a:latin typeface="Arial" panose="020B0604020202020204" pitchFamily="34" charset="0"/>
                <a:cs typeface="Arial" panose="020B0604020202020204" pitchFamily="34" charset="0"/>
              </a:rPr>
              <a:t>(self-reports, PRO) </a:t>
            </a:r>
            <a:r>
              <a:rPr lang="en-US" sz="1500" dirty="0">
                <a:solidFill>
                  <a:schemeClr val="tx1">
                    <a:lumMod val="50000"/>
                  </a:schemeClr>
                </a:solidFill>
                <a:latin typeface="Arial" panose="020B0604020202020204" pitchFamily="34" charset="0"/>
                <a:cs typeface="Arial" panose="020B0604020202020204" pitchFamily="34" charset="0"/>
              </a:rPr>
              <a:t>collected</a:t>
            </a:r>
          </a:p>
          <a:p>
            <a:pPr marL="171446" indent="-171446">
              <a:lnSpc>
                <a:spcPct val="120000"/>
              </a:lnSpc>
              <a:spcAft>
                <a:spcPts val="1000"/>
              </a:spcAft>
              <a:buClr>
                <a:srgbClr val="1D7991"/>
              </a:buClr>
              <a:buFont typeface="Wingdings" panose="05000000000000000000" pitchFamily="2" charset="2"/>
              <a:buChar char="§"/>
            </a:pPr>
            <a:r>
              <a:rPr lang="en-US" sz="1500" dirty="0">
                <a:solidFill>
                  <a:schemeClr val="tx1">
                    <a:lumMod val="50000"/>
                  </a:schemeClr>
                </a:solidFill>
                <a:latin typeface="Arial" panose="020B0604020202020204" pitchFamily="34" charset="0"/>
                <a:cs typeface="Arial" panose="020B0604020202020204" pitchFamily="34" charset="0"/>
              </a:rPr>
              <a:t>Exploring genetic susceptibility to </a:t>
            </a:r>
            <a:r>
              <a:rPr lang="en-US" sz="1500" i="1" u="sng" dirty="0">
                <a:solidFill>
                  <a:srgbClr val="1D7991"/>
                </a:solidFill>
                <a:latin typeface="Arial" panose="020B0604020202020204" pitchFamily="34" charset="0"/>
                <a:cs typeface="Arial" panose="020B0604020202020204" pitchFamily="34" charset="0"/>
              </a:rPr>
              <a:t>adverse events </a:t>
            </a:r>
            <a:r>
              <a:rPr lang="en-US" sz="1500" i="1" dirty="0">
                <a:solidFill>
                  <a:schemeClr val="tx1">
                    <a:lumMod val="50000"/>
                  </a:schemeClr>
                </a:solidFill>
                <a:latin typeface="Arial" panose="020B0604020202020204" pitchFamily="34" charset="0"/>
                <a:cs typeface="Arial" panose="020B0604020202020204" pitchFamily="34" charset="0"/>
              </a:rPr>
              <a:t>(post treatment); &amp;</a:t>
            </a:r>
            <a:r>
              <a:rPr lang="en-US" sz="1500" dirty="0">
                <a:solidFill>
                  <a:schemeClr val="tx1">
                    <a:lumMod val="50000"/>
                  </a:schemeClr>
                </a:solidFill>
                <a:latin typeface="Arial" panose="020B0604020202020204" pitchFamily="34" charset="0"/>
                <a:cs typeface="Arial" panose="020B0604020202020204" pitchFamily="34" charset="0"/>
              </a:rPr>
              <a:t> risks/benefits of </a:t>
            </a:r>
            <a:r>
              <a:rPr lang="en-US" sz="1500" i="1" u="sng" dirty="0">
                <a:solidFill>
                  <a:srgbClr val="1D7991"/>
                </a:solidFill>
                <a:latin typeface="Arial" panose="020B0604020202020204" pitchFamily="34" charset="0"/>
                <a:cs typeface="Arial" panose="020B0604020202020204" pitchFamily="34" charset="0"/>
              </a:rPr>
              <a:t>proton therapy</a:t>
            </a:r>
            <a:r>
              <a:rPr lang="en-US" sz="1500" dirty="0">
                <a:solidFill>
                  <a:schemeClr val="tx1">
                    <a:lumMod val="50000"/>
                  </a:schemeClr>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2886C765-104B-433B-9ABD-86B9C1CEA562}"/>
              </a:ext>
            </a:extLst>
          </p:cNvPr>
          <p:cNvPicPr>
            <a:picLocks noChangeAspect="1"/>
          </p:cNvPicPr>
          <p:nvPr/>
        </p:nvPicPr>
        <p:blipFill rotWithShape="1">
          <a:blip r:embed="rId4"/>
          <a:srcRect t="4078" b="10127"/>
          <a:stretch/>
        </p:blipFill>
        <p:spPr>
          <a:xfrm>
            <a:off x="7919357" y="8570"/>
            <a:ext cx="1142359" cy="1150761"/>
          </a:xfrm>
          <a:prstGeom prst="rect">
            <a:avLst/>
          </a:prstGeom>
        </p:spPr>
      </p:pic>
    </p:spTree>
    <p:extLst>
      <p:ext uri="{BB962C8B-B14F-4D97-AF65-F5344CB8AC3E}">
        <p14:creationId xmlns:p14="http://schemas.microsoft.com/office/powerpoint/2010/main" val="366272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5622</TotalTime>
  <Words>1136</Words>
  <Application>Microsoft Office PowerPoint</Application>
  <PresentationFormat>On-screen Show (16:9)</PresentationFormat>
  <Paragraphs>120</Paragraphs>
  <Slides>17</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Arial Narrow</vt:lpstr>
      <vt:lpstr>Calibri</vt:lpstr>
      <vt:lpstr>Calibri Light</vt:lpstr>
      <vt:lpstr>Courier New</vt:lpstr>
      <vt:lpstr>Daytona Pro Condensed</vt:lpstr>
      <vt:lpstr>SapientCentroSlab-Light</vt:lpstr>
      <vt:lpstr>Wingdings</vt:lpstr>
      <vt:lpstr>NCI PPT Template 16x9 BLUE</vt:lpstr>
      <vt:lpstr>1_Office Theme</vt:lpstr>
      <vt:lpstr>1_NCI PPT Template 16x9 WHITE</vt:lpstr>
      <vt:lpstr>The Childhood Cancer Data Initiative:  Tools &amp; Resources</vt:lpstr>
      <vt:lpstr>PowerPoint Presentation</vt:lpstr>
      <vt:lpstr>PowerPoint Presentation</vt:lpstr>
      <vt:lpstr> CCDI Working Group Report</vt:lpstr>
      <vt:lpstr> CCDI Activities:  Building On Recommendations </vt:lpstr>
      <vt:lpstr>PowerPoint Presentation</vt:lpstr>
      <vt:lpstr>PowerPoint Presentation</vt:lpstr>
      <vt:lpstr>PowerPoint Presentation</vt:lpstr>
      <vt:lpstr>PowerPoint Presentation</vt:lpstr>
      <vt:lpstr>Pediatric Molecular Target List (PMTL)</vt:lpstr>
      <vt:lpstr>PowerPoint Presentation</vt:lpstr>
      <vt:lpstr>CCDI - ITCR Supplements: Tools</vt:lpstr>
      <vt:lpstr>CCDI – P30 Supplements: Tools</vt:lpstr>
      <vt:lpstr>CCDI Resources: Childhood Cancer Datasets Catalog </vt:lpstr>
      <vt:lpstr>CCDI: Other Resources </vt:lpstr>
      <vt:lpstr>PowerPoint Presentation</vt:lpstr>
      <vt:lpstr>PowerPoint Presentation</vt:lpstr>
    </vt:vector>
  </TitlesOfParts>
  <Company>Sapient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Sapient</dc:creator>
  <cp:lastModifiedBy>Flores-Toro, Joe (NIH/OD) [E]</cp:lastModifiedBy>
  <cp:revision>217</cp:revision>
  <dcterms:created xsi:type="dcterms:W3CDTF">2013-05-02T18:01:03Z</dcterms:created>
  <dcterms:modified xsi:type="dcterms:W3CDTF">2021-09-23T07:06:57Z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ies>
</file>