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222" r:id="rId2"/>
    <p:sldId id="2230" r:id="rId3"/>
    <p:sldId id="2226" r:id="rId4"/>
    <p:sldId id="2227" r:id="rId5"/>
    <p:sldId id="2229" r:id="rId6"/>
    <p:sldId id="290" r:id="rId7"/>
    <p:sldId id="2223" r:id="rId8"/>
    <p:sldId id="2231" r:id="rId9"/>
    <p:sldId id="2237" r:id="rId10"/>
    <p:sldId id="2242" r:id="rId11"/>
    <p:sldId id="2243" r:id="rId12"/>
    <p:sldId id="2244" r:id="rId13"/>
    <p:sldId id="2241" r:id="rId14"/>
    <p:sldId id="2245" r:id="rId15"/>
    <p:sldId id="2246" r:id="rId16"/>
    <p:sldId id="2248" r:id="rId17"/>
    <p:sldId id="2239" r:id="rId18"/>
    <p:sldId id="2251" r:id="rId19"/>
    <p:sldId id="2253" r:id="rId20"/>
    <p:sldId id="2250" r:id="rId21"/>
    <p:sldId id="2252" r:id="rId22"/>
    <p:sldId id="2249" r:id="rId23"/>
    <p:sldId id="2255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EE00"/>
    <a:srgbClr val="FF5D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92"/>
    <p:restoredTop sz="85840"/>
  </p:normalViewPr>
  <p:slideViewPr>
    <p:cSldViewPr snapToGrid="0" snapToObjects="1">
      <p:cViewPr varScale="1">
        <p:scale>
          <a:sx n="191" d="100"/>
          <a:sy n="191" d="100"/>
        </p:scale>
        <p:origin x="728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9BE300-098D-CB46-93F3-74C457B3290C}" type="datetimeFigureOut">
              <a:rPr lang="en-US" smtClean="0"/>
              <a:t>2/4/22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7F7AF4-356F-B84C-A15E-4E5824951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415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FB1E8C-9DF4-B44D-A9BF-9BBC30E30AA2}" type="slidenum">
              <a:rPr lang="en-US">
                <a:solidFill>
                  <a:prstClr val="black"/>
                </a:solidFill>
                <a:latin typeface="Arial" pitchFamily="29" charset="0"/>
              </a:rPr>
              <a:pPr/>
              <a:t>1</a:t>
            </a:fld>
            <a:endParaRPr lang="en-US">
              <a:solidFill>
                <a:prstClr val="black"/>
              </a:solidFill>
              <a:latin typeface="Arial" pitchFamily="29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7763" y="688975"/>
            <a:ext cx="4565650" cy="3424238"/>
          </a:xfrm>
          <a:solidFill>
            <a:srgbClr val="FFFFFF"/>
          </a:solidFill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352925"/>
            <a:ext cx="5081587" cy="41243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z="1800" dirty="0">
              <a:latin typeface="Arial" pitchFamily="29" charset="0"/>
              <a:ea typeface="ＭＳ Ｐゴシック" pitchFamily="29" charset="-128"/>
              <a:cs typeface="ＭＳ Ｐゴシック" pitchFamily="2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583769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5879619" indent="-35447153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5A0909F-CFD4-DA4F-9B32-0E1D1731B5A4}" type="slidenum">
              <a:rPr lang="en-US" sz="1200">
                <a:latin typeface="Calibri" charset="0"/>
              </a:rPr>
              <a:pPr eaLnBrk="1" hangingPunct="1"/>
              <a:t>10</a:t>
            </a:fld>
            <a:endParaRPr lang="en-US" sz="1200">
              <a:latin typeface="Calibri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4942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5879619" indent="-35447153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5A0909F-CFD4-DA4F-9B32-0E1D1731B5A4}" type="slidenum">
              <a:rPr lang="en-US" sz="1200">
                <a:latin typeface="Calibri" charset="0"/>
              </a:rPr>
              <a:pPr eaLnBrk="1" hangingPunct="1"/>
              <a:t>11</a:t>
            </a:fld>
            <a:endParaRPr lang="en-US" sz="1200">
              <a:latin typeface="Calibri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5944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5879619" indent="-35447153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5A0909F-CFD4-DA4F-9B32-0E1D1731B5A4}" type="slidenum">
              <a:rPr lang="en-US" sz="1200">
                <a:latin typeface="Calibri" charset="0"/>
              </a:rPr>
              <a:pPr eaLnBrk="1" hangingPunct="1"/>
              <a:t>12</a:t>
            </a:fld>
            <a:endParaRPr lang="en-US" sz="1200">
              <a:latin typeface="Calibri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8635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5879619" indent="-35447153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5A0909F-CFD4-DA4F-9B32-0E1D1731B5A4}" type="slidenum">
              <a:rPr lang="en-US" sz="1200">
                <a:latin typeface="Calibri" charset="0"/>
              </a:rPr>
              <a:pPr eaLnBrk="1" hangingPunct="1"/>
              <a:t>13</a:t>
            </a:fld>
            <a:endParaRPr lang="en-US" sz="1200">
              <a:latin typeface="Calibri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9631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5879619" indent="-35447153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5A0909F-CFD4-DA4F-9B32-0E1D1731B5A4}" type="slidenum">
              <a:rPr lang="en-US" sz="1200">
                <a:latin typeface="Calibri" charset="0"/>
              </a:rPr>
              <a:pPr eaLnBrk="1" hangingPunct="1"/>
              <a:t>14</a:t>
            </a:fld>
            <a:endParaRPr lang="en-US" sz="1200">
              <a:latin typeface="Calibri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8083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5879619" indent="-35447153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5A0909F-CFD4-DA4F-9B32-0E1D1731B5A4}" type="slidenum">
              <a:rPr lang="en-US" sz="1200">
                <a:latin typeface="Calibri" charset="0"/>
              </a:rPr>
              <a:pPr eaLnBrk="1" hangingPunct="1"/>
              <a:t>15</a:t>
            </a:fld>
            <a:endParaRPr lang="en-US" sz="1200">
              <a:latin typeface="Calibri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2649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5879619" indent="-35447153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5A0909F-CFD4-DA4F-9B32-0E1D1731B5A4}" type="slidenum">
              <a:rPr lang="en-US" sz="1200">
                <a:latin typeface="Calibri" charset="0"/>
              </a:rPr>
              <a:pPr eaLnBrk="1" hangingPunct="1"/>
              <a:t>16</a:t>
            </a:fld>
            <a:endParaRPr lang="en-US" sz="1200">
              <a:latin typeface="Calibri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100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5879619" indent="-35447153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5A0909F-CFD4-DA4F-9B32-0E1D1731B5A4}" type="slidenum">
              <a:rPr lang="en-US" sz="1200">
                <a:latin typeface="Calibri" charset="0"/>
              </a:rPr>
              <a:pPr eaLnBrk="1" hangingPunct="1"/>
              <a:t>17</a:t>
            </a:fld>
            <a:endParaRPr lang="en-US" sz="1200">
              <a:latin typeface="Calibri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290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5879619" indent="-35447153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5A0909F-CFD4-DA4F-9B32-0E1D1731B5A4}" type="slidenum">
              <a:rPr lang="en-US" sz="1200">
                <a:latin typeface="Calibri" charset="0"/>
              </a:rPr>
              <a:pPr eaLnBrk="1" hangingPunct="1"/>
              <a:t>18</a:t>
            </a:fld>
            <a:endParaRPr lang="en-US" sz="1200">
              <a:latin typeface="Calibri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8985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5879619" indent="-35447153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5A0909F-CFD4-DA4F-9B32-0E1D1731B5A4}" type="slidenum">
              <a:rPr lang="en-US" sz="1200">
                <a:latin typeface="Calibri" charset="0"/>
              </a:rPr>
              <a:pPr eaLnBrk="1" hangingPunct="1"/>
              <a:t>19</a:t>
            </a:fld>
            <a:endParaRPr lang="en-US" sz="1200">
              <a:latin typeface="Calibri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247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5879619" indent="-35447153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5A0909F-CFD4-DA4F-9B32-0E1D1731B5A4}" type="slidenum">
              <a:rPr lang="en-US" sz="1200">
                <a:latin typeface="Calibri" charset="0"/>
              </a:rPr>
              <a:pPr eaLnBrk="1" hangingPunct="1"/>
              <a:t>2</a:t>
            </a:fld>
            <a:endParaRPr lang="en-US" sz="1200">
              <a:latin typeface="Calibri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7087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5879619" indent="-35447153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5A0909F-CFD4-DA4F-9B32-0E1D1731B5A4}" type="slidenum">
              <a:rPr lang="en-US" sz="1200">
                <a:latin typeface="Calibri" charset="0"/>
              </a:rPr>
              <a:pPr eaLnBrk="1" hangingPunct="1"/>
              <a:t>20</a:t>
            </a:fld>
            <a:endParaRPr lang="en-US" sz="1200">
              <a:latin typeface="Calibri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67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5879619" indent="-35447153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5A0909F-CFD4-DA4F-9B32-0E1D1731B5A4}" type="slidenum">
              <a:rPr lang="en-US" sz="1200">
                <a:latin typeface="Calibri" charset="0"/>
              </a:rPr>
              <a:pPr eaLnBrk="1" hangingPunct="1"/>
              <a:t>21</a:t>
            </a:fld>
            <a:endParaRPr lang="en-US" sz="1200">
              <a:latin typeface="Calibri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6271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5879619" indent="-35447153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5A0909F-CFD4-DA4F-9B32-0E1D1731B5A4}" type="slidenum">
              <a:rPr lang="en-US" sz="1200">
                <a:latin typeface="Calibri" charset="0"/>
              </a:rPr>
              <a:pPr eaLnBrk="1" hangingPunct="1"/>
              <a:t>22</a:t>
            </a:fld>
            <a:endParaRPr lang="en-US" sz="1200">
              <a:latin typeface="Calibri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1768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5879619" indent="-35447153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5A0909F-CFD4-DA4F-9B32-0E1D1731B5A4}" type="slidenum">
              <a:rPr lang="en-US" sz="1200">
                <a:latin typeface="Calibri" charset="0"/>
              </a:rPr>
              <a:pPr eaLnBrk="1" hangingPunct="1"/>
              <a:t>23</a:t>
            </a:fld>
            <a:endParaRPr lang="en-US" sz="1200">
              <a:latin typeface="Calibri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834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5879619" indent="-35447153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5A0909F-CFD4-DA4F-9B32-0E1D1731B5A4}" type="slidenum">
              <a:rPr lang="en-US" sz="1200">
                <a:latin typeface="Calibri" charset="0"/>
              </a:rPr>
              <a:pPr eaLnBrk="1" hangingPunct="1"/>
              <a:t>3</a:t>
            </a:fld>
            <a:endParaRPr lang="en-US" sz="1200">
              <a:latin typeface="Calibri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869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5879619" indent="-35447153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5A0909F-CFD4-DA4F-9B32-0E1D1731B5A4}" type="slidenum">
              <a:rPr lang="en-US" sz="1200">
                <a:latin typeface="Calibri" charset="0"/>
              </a:rPr>
              <a:pPr eaLnBrk="1" hangingPunct="1"/>
              <a:t>4</a:t>
            </a:fld>
            <a:endParaRPr lang="en-US" sz="1200">
              <a:latin typeface="Calibri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395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5879619" indent="-35447153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5A0909F-CFD4-DA4F-9B32-0E1D1731B5A4}" type="slidenum">
              <a:rPr lang="en-US" sz="1200">
                <a:latin typeface="Calibri" charset="0"/>
              </a:rPr>
              <a:pPr eaLnBrk="1" hangingPunct="1"/>
              <a:t>5</a:t>
            </a:fld>
            <a:endParaRPr lang="en-US" sz="1200">
              <a:latin typeface="Calibri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621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5879619" indent="-35447153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5A0909F-CFD4-DA4F-9B32-0E1D1731B5A4}" type="slidenum">
              <a:rPr lang="en-US" sz="1200">
                <a:latin typeface="Calibri" charset="0"/>
              </a:rPr>
              <a:pPr eaLnBrk="1" hangingPunct="1"/>
              <a:t>6</a:t>
            </a:fld>
            <a:endParaRPr lang="en-US" sz="1200">
              <a:latin typeface="Calibri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5879619" indent="-35447153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5A0909F-CFD4-DA4F-9B32-0E1D1731B5A4}" type="slidenum">
              <a:rPr lang="en-US" sz="1200">
                <a:latin typeface="Calibri" charset="0"/>
              </a:rPr>
              <a:pPr eaLnBrk="1" hangingPunct="1"/>
              <a:t>7</a:t>
            </a:fld>
            <a:endParaRPr lang="en-US" sz="1200">
              <a:latin typeface="Calibri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353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5879619" indent="-35447153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5A0909F-CFD4-DA4F-9B32-0E1D1731B5A4}" type="slidenum">
              <a:rPr lang="en-US" sz="1200">
                <a:latin typeface="Calibri" charset="0"/>
              </a:rPr>
              <a:pPr eaLnBrk="1" hangingPunct="1"/>
              <a:t>8</a:t>
            </a:fld>
            <a:endParaRPr lang="en-US" sz="1200">
              <a:latin typeface="Calibri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8462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5879619" indent="-35447153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5A0909F-CFD4-DA4F-9B32-0E1D1731B5A4}" type="slidenum">
              <a:rPr lang="en-US" sz="1200">
                <a:latin typeface="Calibri" charset="0"/>
              </a:rPr>
              <a:pPr eaLnBrk="1" hangingPunct="1"/>
              <a:t>9</a:t>
            </a:fld>
            <a:endParaRPr lang="en-US" sz="1200">
              <a:latin typeface="Calibri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550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AE92B-5B97-704D-AA49-900264B34190}" type="datetimeFigureOut">
              <a:rPr lang="en-US" smtClean="0"/>
              <a:t>2/4/22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1B6F7-62AD-6840-B8D6-4B2A7D2C7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537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AE92B-5B97-704D-AA49-900264B34190}" type="datetimeFigureOut">
              <a:rPr lang="en-US" smtClean="0"/>
              <a:t>2/4/22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1B6F7-62AD-6840-B8D6-4B2A7D2C7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102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AE92B-5B97-704D-AA49-900264B34190}" type="datetimeFigureOut">
              <a:rPr lang="en-US" smtClean="0"/>
              <a:t>2/4/22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1B6F7-62AD-6840-B8D6-4B2A7D2C7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90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/>
          <p:cNvSpPr>
            <a:spLocks noChangeArrowheads="1"/>
          </p:cNvSpPr>
          <p:nvPr userDrawn="1"/>
        </p:nvSpPr>
        <p:spPr bwMode="auto">
          <a:xfrm>
            <a:off x="0" y="13106400"/>
            <a:ext cx="18288000" cy="609600"/>
          </a:xfrm>
          <a:prstGeom prst="rect">
            <a:avLst/>
          </a:prstGeom>
          <a:solidFill>
            <a:srgbClr val="DFDFB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1830388" eaLnBrk="0" hangingPunct="0">
              <a:defRPr/>
            </a:pPr>
            <a:endParaRPr lang="en-US" sz="3500">
              <a:latin typeface="Tahoma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4" name="Picture 11" descr="broad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0964" y="13258800"/>
            <a:ext cx="35083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2"/>
          <p:cNvSpPr txBox="1">
            <a:spLocks noChangeArrowheads="1"/>
          </p:cNvSpPr>
          <p:nvPr userDrawn="1"/>
        </p:nvSpPr>
        <p:spPr bwMode="auto">
          <a:xfrm>
            <a:off x="13784264" y="13273090"/>
            <a:ext cx="3999813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1830388" eaLnBrk="0" hangingPunct="0">
              <a:defRPr/>
            </a:pPr>
            <a:r>
              <a:rPr lang="en-US" sz="1700">
                <a:latin typeface="Tahoma" pitchFamily="-112" charset="0"/>
                <a:ea typeface="ＭＳ Ｐゴシック" pitchFamily="-112" charset="-128"/>
                <a:cs typeface="ＭＳ Ｐゴシック" pitchFamily="-112" charset="-128"/>
              </a:rPr>
              <a:t>The Broad Institute of MIT and Harvard</a:t>
            </a:r>
          </a:p>
        </p:txBody>
      </p:sp>
      <p:sp>
        <p:nvSpPr>
          <p:cNvPr id="6" name="Rectangle 13"/>
          <p:cNvSpPr>
            <a:spLocks noChangeArrowheads="1"/>
          </p:cNvSpPr>
          <p:nvPr userDrawn="1"/>
        </p:nvSpPr>
        <p:spPr bwMode="auto">
          <a:xfrm>
            <a:off x="152400" y="13258800"/>
            <a:ext cx="18288000" cy="609600"/>
          </a:xfrm>
          <a:prstGeom prst="rect">
            <a:avLst/>
          </a:prstGeom>
          <a:solidFill>
            <a:srgbClr val="DFDFB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1830388" eaLnBrk="0" hangingPunct="0">
              <a:defRPr/>
            </a:pPr>
            <a:endParaRPr lang="en-US" sz="3500">
              <a:latin typeface="Tahoma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7" name="Picture 14" descr="broad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3364" y="13411200"/>
            <a:ext cx="35083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5"/>
          <p:cNvSpPr txBox="1">
            <a:spLocks noChangeArrowheads="1"/>
          </p:cNvSpPr>
          <p:nvPr userDrawn="1"/>
        </p:nvSpPr>
        <p:spPr bwMode="auto">
          <a:xfrm>
            <a:off x="13936664" y="13425490"/>
            <a:ext cx="3999813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1830388" eaLnBrk="0" hangingPunct="0">
              <a:defRPr/>
            </a:pPr>
            <a:r>
              <a:rPr lang="en-US" sz="1700">
                <a:latin typeface="Tahoma" pitchFamily="-112" charset="0"/>
                <a:ea typeface="ＭＳ Ｐゴシック" pitchFamily="-112" charset="-128"/>
                <a:cs typeface="ＭＳ Ｐゴシック" pitchFamily="-112" charset="-128"/>
              </a:rPr>
              <a:t>The Broad Institute of MIT and Harvard</a:t>
            </a:r>
          </a:p>
        </p:txBody>
      </p:sp>
      <p:sp>
        <p:nvSpPr>
          <p:cNvPr id="9" name="Rectangle 16"/>
          <p:cNvSpPr>
            <a:spLocks noChangeArrowheads="1"/>
          </p:cNvSpPr>
          <p:nvPr userDrawn="1"/>
        </p:nvSpPr>
        <p:spPr bwMode="auto">
          <a:xfrm>
            <a:off x="304800" y="13411200"/>
            <a:ext cx="18288000" cy="609600"/>
          </a:xfrm>
          <a:prstGeom prst="rect">
            <a:avLst/>
          </a:prstGeom>
          <a:solidFill>
            <a:srgbClr val="DFDFB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1830388" eaLnBrk="0" hangingPunct="0">
              <a:defRPr/>
            </a:pPr>
            <a:endParaRPr lang="en-US" sz="3500">
              <a:latin typeface="Tahoma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10" name="Picture 17" descr="broad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5764" y="13563600"/>
            <a:ext cx="35083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8"/>
          <p:cNvSpPr txBox="1">
            <a:spLocks noChangeArrowheads="1"/>
          </p:cNvSpPr>
          <p:nvPr userDrawn="1"/>
        </p:nvSpPr>
        <p:spPr bwMode="auto">
          <a:xfrm>
            <a:off x="14089064" y="13577888"/>
            <a:ext cx="3999813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1830388" eaLnBrk="0" hangingPunct="0">
              <a:defRPr/>
            </a:pPr>
            <a:r>
              <a:rPr lang="en-US" sz="1700">
                <a:latin typeface="Tahoma" pitchFamily="-112" charset="0"/>
                <a:ea typeface="ＭＳ Ｐゴシック" pitchFamily="-112" charset="-128"/>
                <a:cs typeface="ＭＳ Ｐゴシック" pitchFamily="-112" charset="-128"/>
              </a:rPr>
              <a:t>The Broad Institute of MIT and Harvard</a:t>
            </a:r>
          </a:p>
        </p:txBody>
      </p:sp>
      <p:cxnSp>
        <p:nvCxnSpPr>
          <p:cNvPr id="12" name="Straight Connector 15"/>
          <p:cNvCxnSpPr>
            <a:cxnSpLocks noChangeShapeType="1"/>
          </p:cNvCxnSpPr>
          <p:nvPr userDrawn="1"/>
        </p:nvCxnSpPr>
        <p:spPr bwMode="auto">
          <a:xfrm flipV="1">
            <a:off x="306388" y="762000"/>
            <a:ext cx="7237412" cy="1588"/>
          </a:xfrm>
          <a:prstGeom prst="line">
            <a:avLst/>
          </a:prstGeom>
          <a:noFill/>
          <a:ln w="19050">
            <a:solidFill>
              <a:srgbClr val="34697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13" name="Picture 16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56"/>
          <a:stretch/>
        </p:blipFill>
        <p:spPr bwMode="auto">
          <a:xfrm>
            <a:off x="7620000" y="104778"/>
            <a:ext cx="1428750" cy="676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06362"/>
            <a:ext cx="71628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l">
              <a:defRPr sz="3200" b="1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16334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/>
          <p:cNvSpPr>
            <a:spLocks noChangeArrowheads="1"/>
          </p:cNvSpPr>
          <p:nvPr userDrawn="1"/>
        </p:nvSpPr>
        <p:spPr bwMode="auto">
          <a:xfrm>
            <a:off x="0" y="13106400"/>
            <a:ext cx="18288000" cy="609600"/>
          </a:xfrm>
          <a:prstGeom prst="rect">
            <a:avLst/>
          </a:prstGeom>
          <a:solidFill>
            <a:srgbClr val="DFDFB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1830388" eaLnBrk="0" hangingPunct="0">
              <a:defRPr/>
            </a:pPr>
            <a:endParaRPr lang="en-US" sz="3500">
              <a:latin typeface="Tahoma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4" name="Picture 11" descr="broad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0964" y="13258800"/>
            <a:ext cx="35083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2"/>
          <p:cNvSpPr txBox="1">
            <a:spLocks noChangeArrowheads="1"/>
          </p:cNvSpPr>
          <p:nvPr userDrawn="1"/>
        </p:nvSpPr>
        <p:spPr bwMode="auto">
          <a:xfrm>
            <a:off x="13784264" y="13273090"/>
            <a:ext cx="3999813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1830388" eaLnBrk="0" hangingPunct="0">
              <a:defRPr/>
            </a:pPr>
            <a:r>
              <a:rPr lang="en-US" sz="1700">
                <a:latin typeface="Tahoma" pitchFamily="-112" charset="0"/>
                <a:ea typeface="ＭＳ Ｐゴシック" pitchFamily="-112" charset="-128"/>
                <a:cs typeface="ＭＳ Ｐゴシック" pitchFamily="-112" charset="-128"/>
              </a:rPr>
              <a:t>The Broad Institute of MIT and Harvard</a:t>
            </a:r>
          </a:p>
        </p:txBody>
      </p:sp>
      <p:sp>
        <p:nvSpPr>
          <p:cNvPr id="6" name="Rectangle 13"/>
          <p:cNvSpPr>
            <a:spLocks noChangeArrowheads="1"/>
          </p:cNvSpPr>
          <p:nvPr userDrawn="1"/>
        </p:nvSpPr>
        <p:spPr bwMode="auto">
          <a:xfrm>
            <a:off x="152400" y="13258800"/>
            <a:ext cx="18288000" cy="609600"/>
          </a:xfrm>
          <a:prstGeom prst="rect">
            <a:avLst/>
          </a:prstGeom>
          <a:solidFill>
            <a:srgbClr val="DFDFB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1830388" eaLnBrk="0" hangingPunct="0">
              <a:defRPr/>
            </a:pPr>
            <a:endParaRPr lang="en-US" sz="3500">
              <a:latin typeface="Tahoma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7" name="Picture 14" descr="broad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3364" y="13411200"/>
            <a:ext cx="35083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5"/>
          <p:cNvSpPr txBox="1">
            <a:spLocks noChangeArrowheads="1"/>
          </p:cNvSpPr>
          <p:nvPr userDrawn="1"/>
        </p:nvSpPr>
        <p:spPr bwMode="auto">
          <a:xfrm>
            <a:off x="13936664" y="13425490"/>
            <a:ext cx="3999813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1830388" eaLnBrk="0" hangingPunct="0">
              <a:defRPr/>
            </a:pPr>
            <a:r>
              <a:rPr lang="en-US" sz="1700">
                <a:latin typeface="Tahoma" pitchFamily="-112" charset="0"/>
                <a:ea typeface="ＭＳ Ｐゴシック" pitchFamily="-112" charset="-128"/>
                <a:cs typeface="ＭＳ Ｐゴシック" pitchFamily="-112" charset="-128"/>
              </a:rPr>
              <a:t>The Broad Institute of MIT and Harvard</a:t>
            </a:r>
          </a:p>
        </p:txBody>
      </p:sp>
      <p:sp>
        <p:nvSpPr>
          <p:cNvPr id="9" name="Rectangle 16"/>
          <p:cNvSpPr>
            <a:spLocks noChangeArrowheads="1"/>
          </p:cNvSpPr>
          <p:nvPr userDrawn="1"/>
        </p:nvSpPr>
        <p:spPr bwMode="auto">
          <a:xfrm>
            <a:off x="304800" y="13411200"/>
            <a:ext cx="18288000" cy="609600"/>
          </a:xfrm>
          <a:prstGeom prst="rect">
            <a:avLst/>
          </a:prstGeom>
          <a:solidFill>
            <a:srgbClr val="DFDFB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1830388" eaLnBrk="0" hangingPunct="0">
              <a:defRPr/>
            </a:pPr>
            <a:endParaRPr lang="en-US" sz="3500">
              <a:latin typeface="Tahoma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10" name="Picture 17" descr="broad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5764" y="13563600"/>
            <a:ext cx="35083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8"/>
          <p:cNvSpPr txBox="1">
            <a:spLocks noChangeArrowheads="1"/>
          </p:cNvSpPr>
          <p:nvPr userDrawn="1"/>
        </p:nvSpPr>
        <p:spPr bwMode="auto">
          <a:xfrm>
            <a:off x="14089064" y="13577888"/>
            <a:ext cx="3999813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1830388" eaLnBrk="0" hangingPunct="0">
              <a:defRPr/>
            </a:pPr>
            <a:r>
              <a:rPr lang="en-US" sz="1700">
                <a:latin typeface="Tahoma" pitchFamily="-112" charset="0"/>
                <a:ea typeface="ＭＳ Ｐゴシック" pitchFamily="-112" charset="-128"/>
                <a:cs typeface="ＭＳ Ｐゴシック" pitchFamily="-112" charset="-128"/>
              </a:rPr>
              <a:t>The Broad Institute of MIT and Harvard</a:t>
            </a:r>
          </a:p>
        </p:txBody>
      </p:sp>
      <p:cxnSp>
        <p:nvCxnSpPr>
          <p:cNvPr id="12" name="Straight Connector 15"/>
          <p:cNvCxnSpPr>
            <a:cxnSpLocks noChangeShapeType="1"/>
          </p:cNvCxnSpPr>
          <p:nvPr userDrawn="1"/>
        </p:nvCxnSpPr>
        <p:spPr bwMode="auto">
          <a:xfrm flipV="1">
            <a:off x="306388" y="762000"/>
            <a:ext cx="7237412" cy="1588"/>
          </a:xfrm>
          <a:prstGeom prst="line">
            <a:avLst/>
          </a:prstGeom>
          <a:noFill/>
          <a:ln w="19050">
            <a:solidFill>
              <a:srgbClr val="34697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13" name="Picture 16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04777"/>
            <a:ext cx="142875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400800"/>
            <a:ext cx="1295400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06362"/>
            <a:ext cx="71628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l">
              <a:defRPr sz="3600" b="1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97356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/>
          <p:cNvSpPr>
            <a:spLocks noChangeArrowheads="1"/>
          </p:cNvSpPr>
          <p:nvPr userDrawn="1"/>
        </p:nvSpPr>
        <p:spPr bwMode="auto">
          <a:xfrm>
            <a:off x="0" y="13106400"/>
            <a:ext cx="18288000" cy="609600"/>
          </a:xfrm>
          <a:prstGeom prst="rect">
            <a:avLst/>
          </a:prstGeom>
          <a:solidFill>
            <a:srgbClr val="DFDFB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1830388" eaLnBrk="0" hangingPunct="0">
              <a:defRPr/>
            </a:pPr>
            <a:endParaRPr lang="en-US" sz="3500">
              <a:latin typeface="Tahoma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4" name="Picture 11" descr="broad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0963" y="13258800"/>
            <a:ext cx="35083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2"/>
          <p:cNvSpPr txBox="1">
            <a:spLocks noChangeArrowheads="1"/>
          </p:cNvSpPr>
          <p:nvPr userDrawn="1"/>
        </p:nvSpPr>
        <p:spPr bwMode="auto">
          <a:xfrm>
            <a:off x="13784263" y="13273088"/>
            <a:ext cx="3970337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1830388" eaLnBrk="0" hangingPunct="0">
              <a:defRPr/>
            </a:pPr>
            <a:r>
              <a:rPr lang="en-US" sz="1700">
                <a:latin typeface="Tahoma" pitchFamily="-112" charset="0"/>
                <a:ea typeface="ＭＳ Ｐゴシック" pitchFamily="-112" charset="-128"/>
                <a:cs typeface="ＭＳ Ｐゴシック" pitchFamily="-112" charset="-128"/>
              </a:rPr>
              <a:t>The Broad Institute of MIT and Harvard</a:t>
            </a:r>
          </a:p>
        </p:txBody>
      </p:sp>
      <p:sp>
        <p:nvSpPr>
          <p:cNvPr id="6" name="Rectangle 13"/>
          <p:cNvSpPr>
            <a:spLocks noChangeArrowheads="1"/>
          </p:cNvSpPr>
          <p:nvPr userDrawn="1"/>
        </p:nvSpPr>
        <p:spPr bwMode="auto">
          <a:xfrm>
            <a:off x="152400" y="13258800"/>
            <a:ext cx="18288000" cy="609600"/>
          </a:xfrm>
          <a:prstGeom prst="rect">
            <a:avLst/>
          </a:prstGeom>
          <a:solidFill>
            <a:srgbClr val="DFDFB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1830388" eaLnBrk="0" hangingPunct="0">
              <a:defRPr/>
            </a:pPr>
            <a:endParaRPr lang="en-US" sz="3500">
              <a:latin typeface="Tahoma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7" name="Picture 14" descr="broad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3363" y="13411200"/>
            <a:ext cx="35083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5"/>
          <p:cNvSpPr txBox="1">
            <a:spLocks noChangeArrowheads="1"/>
          </p:cNvSpPr>
          <p:nvPr userDrawn="1"/>
        </p:nvSpPr>
        <p:spPr bwMode="auto">
          <a:xfrm>
            <a:off x="13936663" y="13425488"/>
            <a:ext cx="3970337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1830388" eaLnBrk="0" hangingPunct="0">
              <a:defRPr/>
            </a:pPr>
            <a:r>
              <a:rPr lang="en-US" sz="1700">
                <a:latin typeface="Tahoma" pitchFamily="-112" charset="0"/>
                <a:ea typeface="ＭＳ Ｐゴシック" pitchFamily="-112" charset="-128"/>
                <a:cs typeface="ＭＳ Ｐゴシック" pitchFamily="-112" charset="-128"/>
              </a:rPr>
              <a:t>The Broad Institute of MIT and Harvard</a:t>
            </a:r>
          </a:p>
        </p:txBody>
      </p:sp>
      <p:sp>
        <p:nvSpPr>
          <p:cNvPr id="9" name="Rectangle 16"/>
          <p:cNvSpPr>
            <a:spLocks noChangeArrowheads="1"/>
          </p:cNvSpPr>
          <p:nvPr userDrawn="1"/>
        </p:nvSpPr>
        <p:spPr bwMode="auto">
          <a:xfrm>
            <a:off x="304800" y="13411200"/>
            <a:ext cx="18288000" cy="609600"/>
          </a:xfrm>
          <a:prstGeom prst="rect">
            <a:avLst/>
          </a:prstGeom>
          <a:solidFill>
            <a:srgbClr val="DFDFB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1830388" eaLnBrk="0" hangingPunct="0">
              <a:defRPr/>
            </a:pPr>
            <a:endParaRPr lang="en-US" sz="3500">
              <a:latin typeface="Tahoma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10" name="Picture 17" descr="broad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5763" y="13563600"/>
            <a:ext cx="35083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8"/>
          <p:cNvSpPr txBox="1">
            <a:spLocks noChangeArrowheads="1"/>
          </p:cNvSpPr>
          <p:nvPr userDrawn="1"/>
        </p:nvSpPr>
        <p:spPr bwMode="auto">
          <a:xfrm>
            <a:off x="14089063" y="13577888"/>
            <a:ext cx="3970337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1830388" eaLnBrk="0" hangingPunct="0">
              <a:defRPr/>
            </a:pPr>
            <a:r>
              <a:rPr lang="en-US" sz="1700">
                <a:latin typeface="Tahoma" pitchFamily="-112" charset="0"/>
                <a:ea typeface="ＭＳ Ｐゴシック" pitchFamily="-112" charset="-128"/>
                <a:cs typeface="ＭＳ Ｐゴシック" pitchFamily="-112" charset="-128"/>
              </a:rPr>
              <a:t>The Broad Institute of MIT and Harvard</a:t>
            </a:r>
          </a:p>
        </p:txBody>
      </p:sp>
      <p:cxnSp>
        <p:nvCxnSpPr>
          <p:cNvPr id="12" name="Straight Connector 15"/>
          <p:cNvCxnSpPr>
            <a:cxnSpLocks noChangeShapeType="1"/>
          </p:cNvCxnSpPr>
          <p:nvPr userDrawn="1"/>
        </p:nvCxnSpPr>
        <p:spPr bwMode="auto">
          <a:xfrm flipV="1">
            <a:off x="306388" y="762000"/>
            <a:ext cx="7237412" cy="1588"/>
          </a:xfrm>
          <a:prstGeom prst="line">
            <a:avLst/>
          </a:prstGeom>
          <a:noFill/>
          <a:ln w="19050">
            <a:solidFill>
              <a:srgbClr val="34697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13" name="Picture 16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04775"/>
            <a:ext cx="142875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06362"/>
            <a:ext cx="71628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l">
              <a:defRPr sz="3600" b="1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8612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/>
          <p:cNvSpPr>
            <a:spLocks noChangeArrowheads="1"/>
          </p:cNvSpPr>
          <p:nvPr userDrawn="1"/>
        </p:nvSpPr>
        <p:spPr bwMode="auto">
          <a:xfrm>
            <a:off x="0" y="13106400"/>
            <a:ext cx="18288000" cy="609600"/>
          </a:xfrm>
          <a:prstGeom prst="rect">
            <a:avLst/>
          </a:prstGeom>
          <a:solidFill>
            <a:srgbClr val="DFDFB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1830388" eaLnBrk="0" hangingPunct="0">
              <a:defRPr/>
            </a:pPr>
            <a:endParaRPr lang="en-US" sz="3500">
              <a:latin typeface="Tahoma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4" name="Picture 11" descr="broad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0963" y="13258800"/>
            <a:ext cx="35083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2"/>
          <p:cNvSpPr txBox="1">
            <a:spLocks noChangeArrowheads="1"/>
          </p:cNvSpPr>
          <p:nvPr userDrawn="1"/>
        </p:nvSpPr>
        <p:spPr bwMode="auto">
          <a:xfrm>
            <a:off x="13784263" y="13273088"/>
            <a:ext cx="3970337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1830388" eaLnBrk="0" hangingPunct="0">
              <a:defRPr/>
            </a:pPr>
            <a:r>
              <a:rPr lang="en-US" sz="1700">
                <a:latin typeface="Tahoma" pitchFamily="-112" charset="0"/>
                <a:ea typeface="ＭＳ Ｐゴシック" pitchFamily="-112" charset="-128"/>
                <a:cs typeface="ＭＳ Ｐゴシック" pitchFamily="-112" charset="-128"/>
              </a:rPr>
              <a:t>The Broad Institute of MIT and Harvard</a:t>
            </a:r>
          </a:p>
        </p:txBody>
      </p:sp>
      <p:sp>
        <p:nvSpPr>
          <p:cNvPr id="6" name="Rectangle 13"/>
          <p:cNvSpPr>
            <a:spLocks noChangeArrowheads="1"/>
          </p:cNvSpPr>
          <p:nvPr userDrawn="1"/>
        </p:nvSpPr>
        <p:spPr bwMode="auto">
          <a:xfrm>
            <a:off x="152400" y="13258800"/>
            <a:ext cx="18288000" cy="609600"/>
          </a:xfrm>
          <a:prstGeom prst="rect">
            <a:avLst/>
          </a:prstGeom>
          <a:solidFill>
            <a:srgbClr val="DFDFB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1830388" eaLnBrk="0" hangingPunct="0">
              <a:defRPr/>
            </a:pPr>
            <a:endParaRPr lang="en-US" sz="3500">
              <a:latin typeface="Tahoma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7" name="Picture 14" descr="broad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3363" y="13411200"/>
            <a:ext cx="35083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5"/>
          <p:cNvSpPr txBox="1">
            <a:spLocks noChangeArrowheads="1"/>
          </p:cNvSpPr>
          <p:nvPr userDrawn="1"/>
        </p:nvSpPr>
        <p:spPr bwMode="auto">
          <a:xfrm>
            <a:off x="13936663" y="13425488"/>
            <a:ext cx="3970337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1830388" eaLnBrk="0" hangingPunct="0">
              <a:defRPr/>
            </a:pPr>
            <a:r>
              <a:rPr lang="en-US" sz="1700">
                <a:latin typeface="Tahoma" pitchFamily="-112" charset="0"/>
                <a:ea typeface="ＭＳ Ｐゴシック" pitchFamily="-112" charset="-128"/>
                <a:cs typeface="ＭＳ Ｐゴシック" pitchFamily="-112" charset="-128"/>
              </a:rPr>
              <a:t>The Broad Institute of MIT and Harvard</a:t>
            </a:r>
          </a:p>
        </p:txBody>
      </p:sp>
      <p:sp>
        <p:nvSpPr>
          <p:cNvPr id="9" name="Rectangle 16"/>
          <p:cNvSpPr>
            <a:spLocks noChangeArrowheads="1"/>
          </p:cNvSpPr>
          <p:nvPr userDrawn="1"/>
        </p:nvSpPr>
        <p:spPr bwMode="auto">
          <a:xfrm>
            <a:off x="304800" y="13411200"/>
            <a:ext cx="18288000" cy="609600"/>
          </a:xfrm>
          <a:prstGeom prst="rect">
            <a:avLst/>
          </a:prstGeom>
          <a:solidFill>
            <a:srgbClr val="DFDFB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1830388" eaLnBrk="0" hangingPunct="0">
              <a:defRPr/>
            </a:pPr>
            <a:endParaRPr lang="en-US" sz="3500">
              <a:latin typeface="Tahoma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10" name="Picture 17" descr="broad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5763" y="13563600"/>
            <a:ext cx="35083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8"/>
          <p:cNvSpPr txBox="1">
            <a:spLocks noChangeArrowheads="1"/>
          </p:cNvSpPr>
          <p:nvPr userDrawn="1"/>
        </p:nvSpPr>
        <p:spPr bwMode="auto">
          <a:xfrm>
            <a:off x="14089063" y="13577888"/>
            <a:ext cx="3970337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1830388" eaLnBrk="0" hangingPunct="0">
              <a:defRPr/>
            </a:pPr>
            <a:r>
              <a:rPr lang="en-US" sz="1700">
                <a:latin typeface="Tahoma" pitchFamily="-112" charset="0"/>
                <a:ea typeface="ＭＳ Ｐゴシック" pitchFamily="-112" charset="-128"/>
                <a:cs typeface="ＭＳ Ｐゴシック" pitchFamily="-112" charset="-128"/>
              </a:rPr>
              <a:t>The Broad Institute of MIT and Harvard</a:t>
            </a:r>
          </a:p>
        </p:txBody>
      </p:sp>
      <p:cxnSp>
        <p:nvCxnSpPr>
          <p:cNvPr id="12" name="Straight Connector 15"/>
          <p:cNvCxnSpPr>
            <a:cxnSpLocks noChangeShapeType="1"/>
          </p:cNvCxnSpPr>
          <p:nvPr userDrawn="1"/>
        </p:nvCxnSpPr>
        <p:spPr bwMode="auto">
          <a:xfrm flipV="1">
            <a:off x="306388" y="762000"/>
            <a:ext cx="7237412" cy="1588"/>
          </a:xfrm>
          <a:prstGeom prst="line">
            <a:avLst/>
          </a:prstGeom>
          <a:noFill/>
          <a:ln w="19050">
            <a:solidFill>
              <a:srgbClr val="34697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13" name="Picture 16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04775"/>
            <a:ext cx="142875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400800"/>
            <a:ext cx="1295400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06362"/>
            <a:ext cx="71628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l">
              <a:defRPr sz="3600" b="1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915136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/>
          <p:cNvSpPr>
            <a:spLocks noChangeArrowheads="1"/>
          </p:cNvSpPr>
          <p:nvPr userDrawn="1"/>
        </p:nvSpPr>
        <p:spPr bwMode="auto">
          <a:xfrm>
            <a:off x="0" y="13106400"/>
            <a:ext cx="18288000" cy="609600"/>
          </a:xfrm>
          <a:prstGeom prst="rect">
            <a:avLst/>
          </a:prstGeom>
          <a:solidFill>
            <a:srgbClr val="DFDFB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1830388" eaLnBrk="0" hangingPunct="0">
              <a:defRPr/>
            </a:pPr>
            <a:endParaRPr lang="en-US" sz="3500">
              <a:latin typeface="Tahoma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4" name="Picture 11" descr="broad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0963" y="13258800"/>
            <a:ext cx="35083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2"/>
          <p:cNvSpPr txBox="1">
            <a:spLocks noChangeArrowheads="1"/>
          </p:cNvSpPr>
          <p:nvPr userDrawn="1"/>
        </p:nvSpPr>
        <p:spPr bwMode="auto">
          <a:xfrm>
            <a:off x="13784263" y="13273088"/>
            <a:ext cx="3970337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1830388" eaLnBrk="0" hangingPunct="0">
              <a:defRPr/>
            </a:pPr>
            <a:r>
              <a:rPr lang="en-US" sz="1700">
                <a:latin typeface="Tahoma" pitchFamily="-112" charset="0"/>
                <a:ea typeface="ＭＳ Ｐゴシック" pitchFamily="-112" charset="-128"/>
                <a:cs typeface="ＭＳ Ｐゴシック" pitchFamily="-112" charset="-128"/>
              </a:rPr>
              <a:t>The Broad Institute of MIT and Harvard</a:t>
            </a:r>
          </a:p>
        </p:txBody>
      </p:sp>
      <p:sp>
        <p:nvSpPr>
          <p:cNvPr id="6" name="Rectangle 13"/>
          <p:cNvSpPr>
            <a:spLocks noChangeArrowheads="1"/>
          </p:cNvSpPr>
          <p:nvPr userDrawn="1"/>
        </p:nvSpPr>
        <p:spPr bwMode="auto">
          <a:xfrm>
            <a:off x="152400" y="13258800"/>
            <a:ext cx="18288000" cy="609600"/>
          </a:xfrm>
          <a:prstGeom prst="rect">
            <a:avLst/>
          </a:prstGeom>
          <a:solidFill>
            <a:srgbClr val="DFDFB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1830388" eaLnBrk="0" hangingPunct="0">
              <a:defRPr/>
            </a:pPr>
            <a:endParaRPr lang="en-US" sz="3500">
              <a:latin typeface="Tahoma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7" name="Picture 14" descr="broad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3363" y="13411200"/>
            <a:ext cx="35083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5"/>
          <p:cNvSpPr txBox="1">
            <a:spLocks noChangeArrowheads="1"/>
          </p:cNvSpPr>
          <p:nvPr userDrawn="1"/>
        </p:nvSpPr>
        <p:spPr bwMode="auto">
          <a:xfrm>
            <a:off x="13936663" y="13425488"/>
            <a:ext cx="3970337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1830388" eaLnBrk="0" hangingPunct="0">
              <a:defRPr/>
            </a:pPr>
            <a:r>
              <a:rPr lang="en-US" sz="1700">
                <a:latin typeface="Tahoma" pitchFamily="-112" charset="0"/>
                <a:ea typeface="ＭＳ Ｐゴシック" pitchFamily="-112" charset="-128"/>
                <a:cs typeface="ＭＳ Ｐゴシック" pitchFamily="-112" charset="-128"/>
              </a:rPr>
              <a:t>The Broad Institute of MIT and Harvard</a:t>
            </a:r>
          </a:p>
        </p:txBody>
      </p:sp>
      <p:sp>
        <p:nvSpPr>
          <p:cNvPr id="9" name="Rectangle 16"/>
          <p:cNvSpPr>
            <a:spLocks noChangeArrowheads="1"/>
          </p:cNvSpPr>
          <p:nvPr userDrawn="1"/>
        </p:nvSpPr>
        <p:spPr bwMode="auto">
          <a:xfrm>
            <a:off x="304800" y="13411200"/>
            <a:ext cx="18288000" cy="609600"/>
          </a:xfrm>
          <a:prstGeom prst="rect">
            <a:avLst/>
          </a:prstGeom>
          <a:solidFill>
            <a:srgbClr val="DFDFB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1830388" eaLnBrk="0" hangingPunct="0">
              <a:defRPr/>
            </a:pPr>
            <a:endParaRPr lang="en-US" sz="3500">
              <a:latin typeface="Tahoma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10" name="Picture 17" descr="broad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5763" y="13563600"/>
            <a:ext cx="35083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8"/>
          <p:cNvSpPr txBox="1">
            <a:spLocks noChangeArrowheads="1"/>
          </p:cNvSpPr>
          <p:nvPr userDrawn="1"/>
        </p:nvSpPr>
        <p:spPr bwMode="auto">
          <a:xfrm>
            <a:off x="14089063" y="13577888"/>
            <a:ext cx="3970337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1830388" eaLnBrk="0" hangingPunct="0">
              <a:defRPr/>
            </a:pPr>
            <a:r>
              <a:rPr lang="en-US" sz="1700">
                <a:latin typeface="Tahoma" pitchFamily="-112" charset="0"/>
                <a:ea typeface="ＭＳ Ｐゴシック" pitchFamily="-112" charset="-128"/>
                <a:cs typeface="ＭＳ Ｐゴシック" pitchFamily="-112" charset="-128"/>
              </a:rPr>
              <a:t>The Broad Institute of MIT and Harvard</a:t>
            </a:r>
          </a:p>
        </p:txBody>
      </p:sp>
      <p:cxnSp>
        <p:nvCxnSpPr>
          <p:cNvPr id="12" name="Straight Connector 15"/>
          <p:cNvCxnSpPr>
            <a:cxnSpLocks noChangeShapeType="1"/>
          </p:cNvCxnSpPr>
          <p:nvPr userDrawn="1"/>
        </p:nvCxnSpPr>
        <p:spPr bwMode="auto">
          <a:xfrm flipV="1">
            <a:off x="306388" y="762000"/>
            <a:ext cx="7237412" cy="1588"/>
          </a:xfrm>
          <a:prstGeom prst="line">
            <a:avLst/>
          </a:prstGeom>
          <a:noFill/>
          <a:ln w="19050">
            <a:solidFill>
              <a:srgbClr val="34697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13" name="Picture 16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14"/>
          <a:stretch/>
        </p:blipFill>
        <p:spPr bwMode="auto">
          <a:xfrm>
            <a:off x="7620000" y="104775"/>
            <a:ext cx="142875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06362"/>
            <a:ext cx="71628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l">
              <a:defRPr sz="3600" b="1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826248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/>
          <p:cNvSpPr>
            <a:spLocks noChangeArrowheads="1"/>
          </p:cNvSpPr>
          <p:nvPr userDrawn="1"/>
        </p:nvSpPr>
        <p:spPr bwMode="auto">
          <a:xfrm>
            <a:off x="0" y="13106400"/>
            <a:ext cx="18288000" cy="609600"/>
          </a:xfrm>
          <a:prstGeom prst="rect">
            <a:avLst/>
          </a:prstGeom>
          <a:solidFill>
            <a:srgbClr val="DFDFB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1830388" eaLnBrk="0" hangingPunct="0">
              <a:defRPr/>
            </a:pPr>
            <a:endParaRPr lang="en-US" sz="3500">
              <a:latin typeface="Tahoma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4" name="Picture 11" descr="broad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0963" y="13258800"/>
            <a:ext cx="35083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2"/>
          <p:cNvSpPr txBox="1">
            <a:spLocks noChangeArrowheads="1"/>
          </p:cNvSpPr>
          <p:nvPr userDrawn="1"/>
        </p:nvSpPr>
        <p:spPr bwMode="auto">
          <a:xfrm>
            <a:off x="13784263" y="13273088"/>
            <a:ext cx="3970337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1830388" eaLnBrk="0" hangingPunct="0">
              <a:defRPr/>
            </a:pPr>
            <a:r>
              <a:rPr lang="en-US" sz="1700">
                <a:latin typeface="Tahoma" pitchFamily="-112" charset="0"/>
                <a:ea typeface="ＭＳ Ｐゴシック" pitchFamily="-112" charset="-128"/>
                <a:cs typeface="ＭＳ Ｐゴシック" pitchFamily="-112" charset="-128"/>
              </a:rPr>
              <a:t>The Broad Institute of MIT and Harvard</a:t>
            </a:r>
          </a:p>
        </p:txBody>
      </p:sp>
      <p:sp>
        <p:nvSpPr>
          <p:cNvPr id="6" name="Rectangle 13"/>
          <p:cNvSpPr>
            <a:spLocks noChangeArrowheads="1"/>
          </p:cNvSpPr>
          <p:nvPr userDrawn="1"/>
        </p:nvSpPr>
        <p:spPr bwMode="auto">
          <a:xfrm>
            <a:off x="152400" y="13258800"/>
            <a:ext cx="18288000" cy="609600"/>
          </a:xfrm>
          <a:prstGeom prst="rect">
            <a:avLst/>
          </a:prstGeom>
          <a:solidFill>
            <a:srgbClr val="DFDFB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1830388" eaLnBrk="0" hangingPunct="0">
              <a:defRPr/>
            </a:pPr>
            <a:endParaRPr lang="en-US" sz="3500">
              <a:latin typeface="Tahoma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7" name="Picture 14" descr="broad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3363" y="13411200"/>
            <a:ext cx="35083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5"/>
          <p:cNvSpPr txBox="1">
            <a:spLocks noChangeArrowheads="1"/>
          </p:cNvSpPr>
          <p:nvPr userDrawn="1"/>
        </p:nvSpPr>
        <p:spPr bwMode="auto">
          <a:xfrm>
            <a:off x="13936663" y="13425488"/>
            <a:ext cx="3970337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1830388" eaLnBrk="0" hangingPunct="0">
              <a:defRPr/>
            </a:pPr>
            <a:r>
              <a:rPr lang="en-US" sz="1700">
                <a:latin typeface="Tahoma" pitchFamily="-112" charset="0"/>
                <a:ea typeface="ＭＳ Ｐゴシック" pitchFamily="-112" charset="-128"/>
                <a:cs typeface="ＭＳ Ｐゴシック" pitchFamily="-112" charset="-128"/>
              </a:rPr>
              <a:t>The Broad Institute of MIT and Harvard</a:t>
            </a:r>
          </a:p>
        </p:txBody>
      </p:sp>
      <p:sp>
        <p:nvSpPr>
          <p:cNvPr id="9" name="Rectangle 16"/>
          <p:cNvSpPr>
            <a:spLocks noChangeArrowheads="1"/>
          </p:cNvSpPr>
          <p:nvPr userDrawn="1"/>
        </p:nvSpPr>
        <p:spPr bwMode="auto">
          <a:xfrm>
            <a:off x="304800" y="13411200"/>
            <a:ext cx="18288000" cy="609600"/>
          </a:xfrm>
          <a:prstGeom prst="rect">
            <a:avLst/>
          </a:prstGeom>
          <a:solidFill>
            <a:srgbClr val="DFDFB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1830388" eaLnBrk="0" hangingPunct="0">
              <a:defRPr/>
            </a:pPr>
            <a:endParaRPr lang="en-US" sz="3500">
              <a:latin typeface="Tahoma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10" name="Picture 17" descr="broad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5763" y="13563600"/>
            <a:ext cx="35083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8"/>
          <p:cNvSpPr txBox="1">
            <a:spLocks noChangeArrowheads="1"/>
          </p:cNvSpPr>
          <p:nvPr userDrawn="1"/>
        </p:nvSpPr>
        <p:spPr bwMode="auto">
          <a:xfrm>
            <a:off x="14089063" y="13577888"/>
            <a:ext cx="3970337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1830388" eaLnBrk="0" hangingPunct="0">
              <a:defRPr/>
            </a:pPr>
            <a:r>
              <a:rPr lang="en-US" sz="1700">
                <a:latin typeface="Tahoma" pitchFamily="-112" charset="0"/>
                <a:ea typeface="ＭＳ Ｐゴシック" pitchFamily="-112" charset="-128"/>
                <a:cs typeface="ＭＳ Ｐゴシック" pitchFamily="-112" charset="-128"/>
              </a:rPr>
              <a:t>The Broad Institute of MIT and Harvard</a:t>
            </a:r>
          </a:p>
        </p:txBody>
      </p:sp>
      <p:cxnSp>
        <p:nvCxnSpPr>
          <p:cNvPr id="12" name="Straight Connector 15"/>
          <p:cNvCxnSpPr>
            <a:cxnSpLocks noChangeShapeType="1"/>
          </p:cNvCxnSpPr>
          <p:nvPr userDrawn="1"/>
        </p:nvCxnSpPr>
        <p:spPr bwMode="auto">
          <a:xfrm flipV="1">
            <a:off x="306388" y="762000"/>
            <a:ext cx="7237412" cy="1588"/>
          </a:xfrm>
          <a:prstGeom prst="line">
            <a:avLst/>
          </a:prstGeom>
          <a:noFill/>
          <a:ln w="19050">
            <a:solidFill>
              <a:srgbClr val="34697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13" name="Picture 16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04775"/>
            <a:ext cx="142875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400800"/>
            <a:ext cx="1295400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06362"/>
            <a:ext cx="71628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l">
              <a:defRPr sz="3600" b="1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270634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/>
          <p:cNvSpPr>
            <a:spLocks noChangeArrowheads="1"/>
          </p:cNvSpPr>
          <p:nvPr userDrawn="1"/>
        </p:nvSpPr>
        <p:spPr bwMode="auto">
          <a:xfrm>
            <a:off x="0" y="13106400"/>
            <a:ext cx="18288000" cy="609600"/>
          </a:xfrm>
          <a:prstGeom prst="rect">
            <a:avLst/>
          </a:prstGeom>
          <a:solidFill>
            <a:srgbClr val="DFDFB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1830388" eaLnBrk="0" hangingPunct="0">
              <a:defRPr/>
            </a:pPr>
            <a:endParaRPr lang="en-US" sz="3500">
              <a:latin typeface="Tahoma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4" name="Picture 11" descr="broad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0963" y="13258800"/>
            <a:ext cx="35083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2"/>
          <p:cNvSpPr txBox="1">
            <a:spLocks noChangeArrowheads="1"/>
          </p:cNvSpPr>
          <p:nvPr userDrawn="1"/>
        </p:nvSpPr>
        <p:spPr bwMode="auto">
          <a:xfrm>
            <a:off x="13784263" y="13273088"/>
            <a:ext cx="3970337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1830388" eaLnBrk="0" hangingPunct="0">
              <a:defRPr/>
            </a:pPr>
            <a:r>
              <a:rPr lang="en-US" sz="1700">
                <a:latin typeface="Tahoma" pitchFamily="-112" charset="0"/>
                <a:ea typeface="ＭＳ Ｐゴシック" pitchFamily="-112" charset="-128"/>
                <a:cs typeface="ＭＳ Ｐゴシック" pitchFamily="-112" charset="-128"/>
              </a:rPr>
              <a:t>The Broad Institute of MIT and Harvard</a:t>
            </a:r>
          </a:p>
        </p:txBody>
      </p:sp>
      <p:sp>
        <p:nvSpPr>
          <p:cNvPr id="6" name="Rectangle 13"/>
          <p:cNvSpPr>
            <a:spLocks noChangeArrowheads="1"/>
          </p:cNvSpPr>
          <p:nvPr userDrawn="1"/>
        </p:nvSpPr>
        <p:spPr bwMode="auto">
          <a:xfrm>
            <a:off x="152400" y="13258800"/>
            <a:ext cx="18288000" cy="609600"/>
          </a:xfrm>
          <a:prstGeom prst="rect">
            <a:avLst/>
          </a:prstGeom>
          <a:solidFill>
            <a:srgbClr val="DFDFB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1830388" eaLnBrk="0" hangingPunct="0">
              <a:defRPr/>
            </a:pPr>
            <a:endParaRPr lang="en-US" sz="3500">
              <a:latin typeface="Tahoma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7" name="Picture 14" descr="broad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3363" y="13411200"/>
            <a:ext cx="35083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5"/>
          <p:cNvSpPr txBox="1">
            <a:spLocks noChangeArrowheads="1"/>
          </p:cNvSpPr>
          <p:nvPr userDrawn="1"/>
        </p:nvSpPr>
        <p:spPr bwMode="auto">
          <a:xfrm>
            <a:off x="13936663" y="13425488"/>
            <a:ext cx="3970337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1830388" eaLnBrk="0" hangingPunct="0">
              <a:defRPr/>
            </a:pPr>
            <a:r>
              <a:rPr lang="en-US" sz="1700">
                <a:latin typeface="Tahoma" pitchFamily="-112" charset="0"/>
                <a:ea typeface="ＭＳ Ｐゴシック" pitchFamily="-112" charset="-128"/>
                <a:cs typeface="ＭＳ Ｐゴシック" pitchFamily="-112" charset="-128"/>
              </a:rPr>
              <a:t>The Broad Institute of MIT and Harvard</a:t>
            </a:r>
          </a:p>
        </p:txBody>
      </p:sp>
      <p:sp>
        <p:nvSpPr>
          <p:cNvPr id="9" name="Rectangle 16"/>
          <p:cNvSpPr>
            <a:spLocks noChangeArrowheads="1"/>
          </p:cNvSpPr>
          <p:nvPr userDrawn="1"/>
        </p:nvSpPr>
        <p:spPr bwMode="auto">
          <a:xfrm>
            <a:off x="304800" y="13411200"/>
            <a:ext cx="18288000" cy="609600"/>
          </a:xfrm>
          <a:prstGeom prst="rect">
            <a:avLst/>
          </a:prstGeom>
          <a:solidFill>
            <a:srgbClr val="DFDFB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1830388" eaLnBrk="0" hangingPunct="0">
              <a:defRPr/>
            </a:pPr>
            <a:endParaRPr lang="en-US" sz="3500">
              <a:latin typeface="Tahoma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10" name="Picture 17" descr="broad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5763" y="13563600"/>
            <a:ext cx="35083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8"/>
          <p:cNvSpPr txBox="1">
            <a:spLocks noChangeArrowheads="1"/>
          </p:cNvSpPr>
          <p:nvPr userDrawn="1"/>
        </p:nvSpPr>
        <p:spPr bwMode="auto">
          <a:xfrm>
            <a:off x="14089063" y="13577888"/>
            <a:ext cx="3970337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1830388" eaLnBrk="0" hangingPunct="0">
              <a:defRPr/>
            </a:pPr>
            <a:r>
              <a:rPr lang="en-US" sz="1700">
                <a:latin typeface="Tahoma" pitchFamily="-112" charset="0"/>
                <a:ea typeface="ＭＳ Ｐゴシック" pitchFamily="-112" charset="-128"/>
                <a:cs typeface="ＭＳ Ｐゴシック" pitchFamily="-112" charset="-128"/>
              </a:rPr>
              <a:t>The Broad Institute of MIT and Harvard</a:t>
            </a:r>
          </a:p>
        </p:txBody>
      </p:sp>
      <p:cxnSp>
        <p:nvCxnSpPr>
          <p:cNvPr id="12" name="Straight Connector 15"/>
          <p:cNvCxnSpPr>
            <a:cxnSpLocks noChangeShapeType="1"/>
          </p:cNvCxnSpPr>
          <p:nvPr userDrawn="1"/>
        </p:nvCxnSpPr>
        <p:spPr bwMode="auto">
          <a:xfrm flipV="1">
            <a:off x="306388" y="762000"/>
            <a:ext cx="7237412" cy="1588"/>
          </a:xfrm>
          <a:prstGeom prst="line">
            <a:avLst/>
          </a:prstGeom>
          <a:noFill/>
          <a:ln w="19050">
            <a:solidFill>
              <a:srgbClr val="34697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13" name="Picture 16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04775"/>
            <a:ext cx="142875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400800"/>
            <a:ext cx="1295400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06362"/>
            <a:ext cx="71628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l">
              <a:defRPr sz="3600" b="1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52723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AE92B-5B97-704D-AA49-900264B34190}" type="datetimeFigureOut">
              <a:rPr lang="en-US" smtClean="0"/>
              <a:t>2/4/22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1B6F7-62AD-6840-B8D6-4B2A7D2C7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469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AE92B-5B97-704D-AA49-900264B34190}" type="datetimeFigureOut">
              <a:rPr lang="en-US" smtClean="0"/>
              <a:t>2/4/22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1B6F7-62AD-6840-B8D6-4B2A7D2C7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46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AE92B-5B97-704D-AA49-900264B34190}" type="datetimeFigureOut">
              <a:rPr lang="en-US" smtClean="0"/>
              <a:t>2/4/22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1B6F7-62AD-6840-B8D6-4B2A7D2C7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87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AE92B-5B97-704D-AA49-900264B34190}" type="datetimeFigureOut">
              <a:rPr lang="en-US" smtClean="0"/>
              <a:t>2/4/22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1B6F7-62AD-6840-B8D6-4B2A7D2C7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176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AE92B-5B97-704D-AA49-900264B34190}" type="datetimeFigureOut">
              <a:rPr lang="en-US" smtClean="0"/>
              <a:t>2/4/22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1B6F7-62AD-6840-B8D6-4B2A7D2C7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904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AE92B-5B97-704D-AA49-900264B34190}" type="datetimeFigureOut">
              <a:rPr lang="en-US" smtClean="0"/>
              <a:t>2/4/22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1B6F7-62AD-6840-B8D6-4B2A7D2C7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63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AE92B-5B97-704D-AA49-900264B34190}" type="datetimeFigureOut">
              <a:rPr lang="en-US" smtClean="0"/>
              <a:t>2/4/22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1B6F7-62AD-6840-B8D6-4B2A7D2C7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096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AE92B-5B97-704D-AA49-900264B34190}" type="datetimeFigureOut">
              <a:rPr lang="en-US" smtClean="0"/>
              <a:t>2/4/22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1B6F7-62AD-6840-B8D6-4B2A7D2C7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954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AE92B-5B97-704D-AA49-900264B34190}" type="datetimeFigureOut">
              <a:rPr lang="en-US" smtClean="0"/>
              <a:t>2/4/22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1B6F7-62AD-6840-B8D6-4B2A7D2C7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91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  <p:sldLayoutId id="2147483674" r:id="rId13"/>
    <p:sldLayoutId id="2147483676" r:id="rId14"/>
    <p:sldLayoutId id="2147483677" r:id="rId15"/>
    <p:sldLayoutId id="2147483678" r:id="rId16"/>
    <p:sldLayoutId id="2147483680" r:id="rId17"/>
    <p:sldLayoutId id="214748368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1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9144000" cy="1388533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" pitchFamily="-106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757132" y="176698"/>
            <a:ext cx="3185500" cy="1187094"/>
            <a:chOff x="4913582" y="249572"/>
            <a:chExt cx="2810736" cy="947650"/>
          </a:xfrm>
        </p:grpSpPr>
        <p:pic>
          <p:nvPicPr>
            <p:cNvPr id="46" name="Picture 45" descr="MCC-logo 2014 NCI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1244" y="249572"/>
              <a:ext cx="2515539" cy="876102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 bwMode="auto">
            <a:xfrm>
              <a:off x="4913582" y="655869"/>
              <a:ext cx="2810736" cy="54135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pitchFamily="30" charset="0"/>
              </a:endParaRPr>
            </a:p>
          </p:txBody>
        </p:sp>
      </p:grpSp>
      <p:pic>
        <p:nvPicPr>
          <p:cNvPr id="52234" name="Picture 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79733" y="0"/>
            <a:ext cx="1976967" cy="136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 bwMode="auto">
          <a:xfrm>
            <a:off x="3742267" y="677332"/>
            <a:ext cx="3352800" cy="69426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" pitchFamily="-10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70875" y="701040"/>
            <a:ext cx="3169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30"/>
            <a:r>
              <a:rPr lang="en-US" dirty="0">
                <a:solidFill>
                  <a:srgbClr val="00174B"/>
                </a:solidFill>
                <a:latin typeface="Cambria"/>
                <a:cs typeface="Cambria"/>
              </a:rPr>
              <a:t>Department of Medicine</a:t>
            </a:r>
          </a:p>
        </p:txBody>
      </p:sp>
      <p:sp>
        <p:nvSpPr>
          <p:cNvPr id="88" name="Text Box 20"/>
          <p:cNvSpPr txBox="1">
            <a:spLocks noChangeArrowheads="1"/>
          </p:cNvSpPr>
          <p:nvPr/>
        </p:nvSpPr>
        <p:spPr bwMode="auto">
          <a:xfrm>
            <a:off x="0" y="4346332"/>
            <a:ext cx="9143999" cy="12626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1425" tIns="45713" rIns="91425" bIns="45713">
            <a:prstTxWarp prst="textNoShape">
              <a:avLst/>
            </a:prstTxWarp>
            <a:spAutoFit/>
          </a:bodyPr>
          <a:lstStyle/>
          <a:p>
            <a:pPr algn="ctr" defTabSz="457130">
              <a:lnSpc>
                <a:spcPct val="60000"/>
              </a:lnSpc>
              <a:spcBef>
                <a:spcPts val="2100"/>
              </a:spcBef>
              <a:spcAft>
                <a:spcPts val="900"/>
              </a:spcAft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PI’s: Jim Robinson and </a:t>
            </a:r>
            <a:r>
              <a:rPr lang="en-US" sz="2400" dirty="0">
                <a:latin typeface="Arial"/>
                <a:cs typeface="Arial"/>
              </a:rPr>
              <a:t>Jill P. </a:t>
            </a:r>
            <a:r>
              <a:rPr lang="en-US" sz="2400" dirty="0" err="1">
                <a:latin typeface="Arial"/>
                <a:cs typeface="Arial"/>
              </a:rPr>
              <a:t>Mesirov</a:t>
            </a:r>
            <a:endParaRPr lang="en-US" sz="2400" dirty="0">
              <a:solidFill>
                <a:srgbClr val="808080"/>
              </a:solidFill>
              <a:latin typeface="Arial"/>
              <a:cs typeface="Arial"/>
            </a:endParaRPr>
          </a:p>
          <a:p>
            <a:pPr algn="ctr" defTabSz="457130">
              <a:lnSpc>
                <a:spcPct val="60000"/>
              </a:lnSpc>
              <a:spcAft>
                <a:spcPts val="600"/>
              </a:spcAft>
            </a:pPr>
            <a:endParaRPr lang="en-US" sz="2400" dirty="0">
              <a:latin typeface="Arial"/>
              <a:cs typeface="Arial"/>
            </a:endParaRPr>
          </a:p>
          <a:p>
            <a:pPr algn="ctr" defTabSz="457130">
              <a:lnSpc>
                <a:spcPct val="60000"/>
              </a:lnSpc>
              <a:spcAft>
                <a:spcPts val="600"/>
              </a:spcAft>
            </a:pPr>
            <a:endParaRPr lang="en-US" sz="2400" dirty="0">
              <a:latin typeface="Arial"/>
              <a:cs typeface="Arial"/>
            </a:endParaRPr>
          </a:p>
          <a:p>
            <a:pPr algn="ctr" defTabSz="457130">
              <a:lnSpc>
                <a:spcPct val="60000"/>
              </a:lnSpc>
              <a:spcAft>
                <a:spcPts val="600"/>
              </a:spcAft>
            </a:pPr>
            <a:r>
              <a:rPr lang="en-US" sz="2400" dirty="0">
                <a:latin typeface="Arial"/>
                <a:cs typeface="Arial"/>
              </a:rPr>
              <a:t>ITCR monthly meeting, February 2022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-1" y="2128298"/>
            <a:ext cx="9143999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+mn-lt"/>
                <a:cs typeface="Gill Sans"/>
              </a:rPr>
              <a:t>The Integrative Genomics Viewer (IGV) </a:t>
            </a:r>
          </a:p>
          <a:p>
            <a:r>
              <a:rPr lang="en-US" sz="3200" b="1" dirty="0">
                <a:latin typeface="+mn-lt"/>
                <a:cs typeface="Gill Sans"/>
              </a:rPr>
              <a:t>for Cancer Research</a:t>
            </a:r>
          </a:p>
        </p:txBody>
      </p:sp>
    </p:spTree>
    <p:extLst>
      <p:ext uri="{BB962C8B-B14F-4D97-AF65-F5344CB8AC3E}">
        <p14:creationId xmlns:p14="http://schemas.microsoft.com/office/powerpoint/2010/main" val="816771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sz="3200" dirty="0">
                <a:latin typeface="Arial" charset="0"/>
                <a:ea typeface="Arial" charset="0"/>
                <a:cs typeface="Arial" charset="0"/>
              </a:rPr>
              <a:t>Evolve IGV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BB11DA-E2CC-EF46-8248-B56C585F9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334" y="2399665"/>
            <a:ext cx="4859020" cy="17376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F52297F-DA4B-E448-91BD-72CE83EACCB0}"/>
              </a:ext>
            </a:extLst>
          </p:cNvPr>
          <p:cNvSpPr/>
          <p:nvPr/>
        </p:nvSpPr>
        <p:spPr>
          <a:xfrm>
            <a:off x="3320375" y="2221129"/>
            <a:ext cx="3767847" cy="20946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3BFDC34-CAFC-6D4C-8892-8A199F3506A7}"/>
              </a:ext>
            </a:extLst>
          </p:cNvPr>
          <p:cNvSpPr/>
          <p:nvPr/>
        </p:nvSpPr>
        <p:spPr>
          <a:xfrm>
            <a:off x="2380035" y="3067455"/>
            <a:ext cx="376136" cy="1069828"/>
          </a:xfrm>
          <a:prstGeom prst="ellipse">
            <a:avLst/>
          </a:prstGeom>
          <a:noFill/>
          <a:ln w="25400">
            <a:solidFill>
              <a:srgbClr val="FF5D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C69158-5657-E246-A38C-76E2F21CAF1B}"/>
              </a:ext>
            </a:extLst>
          </p:cNvPr>
          <p:cNvSpPr txBox="1"/>
          <p:nvPr/>
        </p:nvSpPr>
        <p:spPr>
          <a:xfrm>
            <a:off x="3138791" y="4409873"/>
            <a:ext cx="2647841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5D48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Represents an insertion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3D31FA2-DC34-DE4B-ACEA-AB6086FB6BFF}"/>
              </a:ext>
            </a:extLst>
          </p:cNvPr>
          <p:cNvCxnSpPr>
            <a:cxnSpLocks/>
          </p:cNvCxnSpPr>
          <p:nvPr/>
        </p:nvCxnSpPr>
        <p:spPr>
          <a:xfrm flipH="1" flipV="1">
            <a:off x="2665379" y="4091888"/>
            <a:ext cx="473412" cy="50265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0DCD8B4-06D4-D240-BB23-11665323AF0B}"/>
              </a:ext>
            </a:extLst>
          </p:cNvPr>
          <p:cNvSpPr txBox="1"/>
          <p:nvPr/>
        </p:nvSpPr>
        <p:spPr>
          <a:xfrm>
            <a:off x="543931" y="1094712"/>
            <a:ext cx="5689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Example 1: </a:t>
            </a:r>
            <a:r>
              <a:rPr lang="en-US" sz="2400" dirty="0"/>
              <a:t>Improved visualization for indels</a:t>
            </a:r>
          </a:p>
        </p:txBody>
      </p:sp>
    </p:spTree>
    <p:extLst>
      <p:ext uri="{BB962C8B-B14F-4D97-AF65-F5344CB8AC3E}">
        <p14:creationId xmlns:p14="http://schemas.microsoft.com/office/powerpoint/2010/main" val="386892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sz="3200" dirty="0">
                <a:latin typeface="Arial" charset="0"/>
                <a:ea typeface="Arial" charset="0"/>
                <a:cs typeface="Arial" charset="0"/>
              </a:rPr>
              <a:t>Evolve IGV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BB11DA-E2CC-EF46-8248-B56C585F9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334" y="2399665"/>
            <a:ext cx="4859020" cy="17376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F52297F-DA4B-E448-91BD-72CE83EACCB0}"/>
              </a:ext>
            </a:extLst>
          </p:cNvPr>
          <p:cNvSpPr/>
          <p:nvPr/>
        </p:nvSpPr>
        <p:spPr>
          <a:xfrm>
            <a:off x="3320375" y="2221129"/>
            <a:ext cx="3767847" cy="20946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3BFDC34-CAFC-6D4C-8892-8A199F3506A7}"/>
              </a:ext>
            </a:extLst>
          </p:cNvPr>
          <p:cNvSpPr/>
          <p:nvPr/>
        </p:nvSpPr>
        <p:spPr>
          <a:xfrm>
            <a:off x="2380035" y="3067455"/>
            <a:ext cx="376136" cy="1069828"/>
          </a:xfrm>
          <a:prstGeom prst="ellipse">
            <a:avLst/>
          </a:prstGeom>
          <a:noFill/>
          <a:ln w="25400">
            <a:solidFill>
              <a:srgbClr val="FF5D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C69158-5657-E246-A38C-76E2F21CAF1B}"/>
              </a:ext>
            </a:extLst>
          </p:cNvPr>
          <p:cNvSpPr txBox="1"/>
          <p:nvPr/>
        </p:nvSpPr>
        <p:spPr>
          <a:xfrm>
            <a:off x="3138791" y="4409873"/>
            <a:ext cx="2647841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5D48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Represents an insertion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3D31FA2-DC34-DE4B-ACEA-AB6086FB6BFF}"/>
              </a:ext>
            </a:extLst>
          </p:cNvPr>
          <p:cNvCxnSpPr>
            <a:cxnSpLocks/>
          </p:cNvCxnSpPr>
          <p:nvPr/>
        </p:nvCxnSpPr>
        <p:spPr>
          <a:xfrm flipH="1" flipV="1">
            <a:off x="2665379" y="4091888"/>
            <a:ext cx="473412" cy="50265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56E5E69-D8EA-F844-890A-693CE92D94CB}"/>
              </a:ext>
            </a:extLst>
          </p:cNvPr>
          <p:cNvSpPr txBox="1"/>
          <p:nvPr/>
        </p:nvSpPr>
        <p:spPr>
          <a:xfrm>
            <a:off x="3810000" y="2843879"/>
            <a:ext cx="2288896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5D48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Reference sequence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9B6506F-10BF-5442-8C7F-67A484A7D9EE}"/>
              </a:ext>
            </a:extLst>
          </p:cNvPr>
          <p:cNvCxnSpPr>
            <a:cxnSpLocks/>
          </p:cNvCxnSpPr>
          <p:nvPr/>
        </p:nvCxnSpPr>
        <p:spPr>
          <a:xfrm flipH="1">
            <a:off x="3412788" y="3020250"/>
            <a:ext cx="322633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9665893-E4B9-8143-ACAA-E1A19C87637A}"/>
              </a:ext>
            </a:extLst>
          </p:cNvPr>
          <p:cNvSpPr txBox="1"/>
          <p:nvPr/>
        </p:nvSpPr>
        <p:spPr>
          <a:xfrm>
            <a:off x="543931" y="1094712"/>
            <a:ext cx="5689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Example 1: </a:t>
            </a:r>
            <a:r>
              <a:rPr lang="en-US" sz="2400" dirty="0"/>
              <a:t>Improved visualization for indels</a:t>
            </a:r>
          </a:p>
        </p:txBody>
      </p:sp>
    </p:spTree>
    <p:extLst>
      <p:ext uri="{BB962C8B-B14F-4D97-AF65-F5344CB8AC3E}">
        <p14:creationId xmlns:p14="http://schemas.microsoft.com/office/powerpoint/2010/main" val="14130013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sz="3200" dirty="0">
                <a:latin typeface="Arial" charset="0"/>
                <a:ea typeface="Arial" charset="0"/>
                <a:cs typeface="Arial" charset="0"/>
              </a:rPr>
              <a:t>Evolve IGV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BB11DA-E2CC-EF46-8248-B56C585F9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334" y="2399665"/>
            <a:ext cx="4859020" cy="17376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F52297F-DA4B-E448-91BD-72CE83EACCB0}"/>
              </a:ext>
            </a:extLst>
          </p:cNvPr>
          <p:cNvSpPr/>
          <p:nvPr/>
        </p:nvSpPr>
        <p:spPr>
          <a:xfrm>
            <a:off x="3320375" y="2221129"/>
            <a:ext cx="3767847" cy="20946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3BFDC34-CAFC-6D4C-8892-8A199F3506A7}"/>
              </a:ext>
            </a:extLst>
          </p:cNvPr>
          <p:cNvSpPr/>
          <p:nvPr/>
        </p:nvSpPr>
        <p:spPr>
          <a:xfrm>
            <a:off x="2380035" y="3067455"/>
            <a:ext cx="376136" cy="1069828"/>
          </a:xfrm>
          <a:prstGeom prst="ellipse">
            <a:avLst/>
          </a:prstGeom>
          <a:noFill/>
          <a:ln w="25400">
            <a:solidFill>
              <a:srgbClr val="FF5D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C69158-5657-E246-A38C-76E2F21CAF1B}"/>
              </a:ext>
            </a:extLst>
          </p:cNvPr>
          <p:cNvSpPr txBox="1"/>
          <p:nvPr/>
        </p:nvSpPr>
        <p:spPr>
          <a:xfrm>
            <a:off x="3138791" y="4409873"/>
            <a:ext cx="2647841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5D48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Represents an insertion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3D31FA2-DC34-DE4B-ACEA-AB6086FB6BFF}"/>
              </a:ext>
            </a:extLst>
          </p:cNvPr>
          <p:cNvCxnSpPr>
            <a:cxnSpLocks/>
          </p:cNvCxnSpPr>
          <p:nvPr/>
        </p:nvCxnSpPr>
        <p:spPr>
          <a:xfrm flipH="1" flipV="1">
            <a:off x="2665379" y="4091888"/>
            <a:ext cx="473412" cy="50265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56E5E69-D8EA-F844-890A-693CE92D94CB}"/>
              </a:ext>
            </a:extLst>
          </p:cNvPr>
          <p:cNvSpPr txBox="1"/>
          <p:nvPr/>
        </p:nvSpPr>
        <p:spPr>
          <a:xfrm>
            <a:off x="3810000" y="2843879"/>
            <a:ext cx="2288896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5D48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Reference sequence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9B6506F-10BF-5442-8C7F-67A484A7D9EE}"/>
              </a:ext>
            </a:extLst>
          </p:cNvPr>
          <p:cNvCxnSpPr>
            <a:cxnSpLocks/>
          </p:cNvCxnSpPr>
          <p:nvPr/>
        </p:nvCxnSpPr>
        <p:spPr>
          <a:xfrm flipH="1">
            <a:off x="3412788" y="3020250"/>
            <a:ext cx="322633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1D2D624-9172-7946-B351-D2839FD09C91}"/>
              </a:ext>
            </a:extLst>
          </p:cNvPr>
          <p:cNvSpPr txBox="1"/>
          <p:nvPr/>
        </p:nvSpPr>
        <p:spPr>
          <a:xfrm>
            <a:off x="1495137" y="1737332"/>
            <a:ext cx="2450799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5D48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??? Nowhere to put it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3F6189C-D4B8-2F4E-AAA4-E14F349A5BDF}"/>
              </a:ext>
            </a:extLst>
          </p:cNvPr>
          <p:cNvCxnSpPr>
            <a:cxnSpLocks/>
          </p:cNvCxnSpPr>
          <p:nvPr/>
        </p:nvCxnSpPr>
        <p:spPr>
          <a:xfrm>
            <a:off x="2529811" y="2154489"/>
            <a:ext cx="0" cy="24517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189099D-0761-4448-85AC-0606C5ED4942}"/>
              </a:ext>
            </a:extLst>
          </p:cNvPr>
          <p:cNvSpPr txBox="1"/>
          <p:nvPr/>
        </p:nvSpPr>
        <p:spPr>
          <a:xfrm>
            <a:off x="543931" y="1094712"/>
            <a:ext cx="5809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Example 1: </a:t>
            </a:r>
            <a:r>
              <a:rPr lang="en-US" sz="2400" dirty="0"/>
              <a:t>Improved visualizations for indels</a:t>
            </a:r>
          </a:p>
        </p:txBody>
      </p:sp>
    </p:spTree>
    <p:extLst>
      <p:ext uri="{BB962C8B-B14F-4D97-AF65-F5344CB8AC3E}">
        <p14:creationId xmlns:p14="http://schemas.microsoft.com/office/powerpoint/2010/main" val="8298617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sz="3200" dirty="0">
                <a:latin typeface="Arial" charset="0"/>
                <a:ea typeface="Arial" charset="0"/>
                <a:cs typeface="Arial" charset="0"/>
              </a:rPr>
              <a:t>Evolve IGV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BB11DA-E2CC-EF46-8248-B56C585F9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334" y="2399665"/>
            <a:ext cx="4859020" cy="17376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24EB33-3DCF-3641-BADC-6433ABF8CFFE}"/>
              </a:ext>
            </a:extLst>
          </p:cNvPr>
          <p:cNvSpPr txBox="1"/>
          <p:nvPr/>
        </p:nvSpPr>
        <p:spPr>
          <a:xfrm>
            <a:off x="543931" y="1094712"/>
            <a:ext cx="5689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Example 1: </a:t>
            </a:r>
            <a:r>
              <a:rPr lang="en-US" sz="2400" dirty="0"/>
              <a:t>Improved visualization for indels</a:t>
            </a:r>
          </a:p>
        </p:txBody>
      </p:sp>
    </p:spTree>
    <p:extLst>
      <p:ext uri="{BB962C8B-B14F-4D97-AF65-F5344CB8AC3E}">
        <p14:creationId xmlns:p14="http://schemas.microsoft.com/office/powerpoint/2010/main" val="7263955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sz="3200" dirty="0">
                <a:latin typeface="Arial" charset="0"/>
                <a:ea typeface="Arial" charset="0"/>
                <a:cs typeface="Arial" charset="0"/>
              </a:rPr>
              <a:t>Evolve IGV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BB11DA-E2CC-EF46-8248-B56C585F9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334" y="2399665"/>
            <a:ext cx="4859020" cy="1737618"/>
          </a:xfrm>
          <a:prstGeom prst="rect">
            <a:avLst/>
          </a:prstGeom>
        </p:spPr>
      </p:pic>
      <p:sp>
        <p:nvSpPr>
          <p:cNvPr id="2" name="Left Brace 1">
            <a:extLst>
              <a:ext uri="{FF2B5EF4-FFF2-40B4-BE49-F238E27FC236}">
                <a16:creationId xmlns:a16="http://schemas.microsoft.com/office/drawing/2014/main" id="{A779381E-789E-F545-AE8C-12549ACE629A}"/>
              </a:ext>
            </a:extLst>
          </p:cNvPr>
          <p:cNvSpPr/>
          <p:nvPr/>
        </p:nvSpPr>
        <p:spPr>
          <a:xfrm rot="5400000">
            <a:off x="5139358" y="1786736"/>
            <a:ext cx="266063" cy="959798"/>
          </a:xfrm>
          <a:prstGeom prst="leftBrace">
            <a:avLst>
              <a:gd name="adj1" fmla="val 8333"/>
              <a:gd name="adj2" fmla="val 50704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496A08-D94E-EC41-9AA8-816A48814829}"/>
              </a:ext>
            </a:extLst>
          </p:cNvPr>
          <p:cNvSpPr txBox="1"/>
          <p:nvPr/>
        </p:nvSpPr>
        <p:spPr>
          <a:xfrm>
            <a:off x="4242010" y="1730106"/>
            <a:ext cx="2267544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5D48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Expanded reference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2C463B-93FB-BC45-9CC3-3B70B67950BB}"/>
              </a:ext>
            </a:extLst>
          </p:cNvPr>
          <p:cNvSpPr txBox="1"/>
          <p:nvPr/>
        </p:nvSpPr>
        <p:spPr>
          <a:xfrm>
            <a:off x="543931" y="1094712"/>
            <a:ext cx="5689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Example 1: </a:t>
            </a:r>
            <a:r>
              <a:rPr lang="en-US" sz="2400" dirty="0"/>
              <a:t>Improved visualization for indels</a:t>
            </a:r>
          </a:p>
        </p:txBody>
      </p:sp>
    </p:spTree>
    <p:extLst>
      <p:ext uri="{BB962C8B-B14F-4D97-AF65-F5344CB8AC3E}">
        <p14:creationId xmlns:p14="http://schemas.microsoft.com/office/powerpoint/2010/main" val="2022562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sz="3200" dirty="0">
                <a:latin typeface="Arial" charset="0"/>
                <a:ea typeface="Arial" charset="0"/>
                <a:cs typeface="Arial" charset="0"/>
              </a:rPr>
              <a:t>Evolve IGV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594B72-A86E-D144-A678-FCFDD3B5EBCB}"/>
              </a:ext>
            </a:extLst>
          </p:cNvPr>
          <p:cNvSpPr txBox="1"/>
          <p:nvPr/>
        </p:nvSpPr>
        <p:spPr>
          <a:xfrm>
            <a:off x="543931" y="1094712"/>
            <a:ext cx="7230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Example 2: </a:t>
            </a:r>
            <a:r>
              <a:rPr lang="en-US" sz="2400" dirty="0"/>
              <a:t>Improved visualizations of structural variants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C07D7D-0BF1-CF43-814B-C161D840B761}"/>
              </a:ext>
            </a:extLst>
          </p:cNvPr>
          <p:cNvSpPr txBox="1"/>
          <p:nvPr/>
        </p:nvSpPr>
        <p:spPr>
          <a:xfrm>
            <a:off x="778212" y="1655046"/>
            <a:ext cx="46260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Interactive circular view </a:t>
            </a:r>
          </a:p>
          <a:p>
            <a:pPr marL="457200" indent="-254000">
              <a:buFont typeface="Arial" panose="020B0604020202020204" pitchFamily="34" charset="0"/>
              <a:buChar char="•"/>
            </a:pPr>
            <a:r>
              <a:rPr lang="en-US" sz="2000" dirty="0"/>
              <a:t>Collaboration with the </a:t>
            </a:r>
            <a:r>
              <a:rPr lang="en-US" sz="2000" dirty="0" err="1"/>
              <a:t>JBrowse</a:t>
            </a:r>
            <a:r>
              <a:rPr lang="en-US" sz="2000" dirty="0"/>
              <a:t> team</a:t>
            </a:r>
          </a:p>
          <a:p>
            <a:pPr marL="457200" indent="-254000">
              <a:buFont typeface="Arial" panose="020B0604020202020204" pitchFamily="34" charset="0"/>
              <a:buChar char="•"/>
            </a:pPr>
            <a:r>
              <a:rPr lang="en-US" sz="2000" dirty="0"/>
              <a:t>Data courtesy of the Schatz laboratory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04067B-46DE-D94F-95E4-E3544079D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0233" y="3046378"/>
            <a:ext cx="4191000" cy="356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9540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sz="3200" dirty="0">
                <a:latin typeface="Arial" charset="0"/>
                <a:ea typeface="Arial" charset="0"/>
                <a:cs typeface="Arial" charset="0"/>
              </a:rPr>
              <a:t>Evolve IGV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04067B-46DE-D94F-95E4-E3544079D4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0233" y="3046378"/>
            <a:ext cx="4191000" cy="35610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7C938F-ADE2-554E-973E-B185F4542A16}"/>
              </a:ext>
            </a:extLst>
          </p:cNvPr>
          <p:cNvSpPr txBox="1"/>
          <p:nvPr/>
        </p:nvSpPr>
        <p:spPr>
          <a:xfrm>
            <a:off x="543931" y="1094712"/>
            <a:ext cx="7230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Example 2: </a:t>
            </a:r>
            <a:r>
              <a:rPr lang="en-US" sz="2400" dirty="0"/>
              <a:t>Improved visualizations of structural variants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106FE3-753C-3642-A5BD-AB51FE67B881}"/>
              </a:ext>
            </a:extLst>
          </p:cNvPr>
          <p:cNvSpPr txBox="1"/>
          <p:nvPr/>
        </p:nvSpPr>
        <p:spPr>
          <a:xfrm>
            <a:off x="778212" y="1655046"/>
            <a:ext cx="44837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Interactive circular view </a:t>
            </a:r>
          </a:p>
          <a:p>
            <a:pPr marL="457200" indent="-254000">
              <a:buFont typeface="Arial" panose="020B0604020202020204" pitchFamily="34" charset="0"/>
              <a:buChar char="•"/>
            </a:pPr>
            <a:r>
              <a:rPr lang="en-US" sz="2000" dirty="0"/>
              <a:t>Collaboration with the </a:t>
            </a:r>
            <a:r>
              <a:rPr lang="en-US" sz="2000" dirty="0" err="1"/>
              <a:t>JBrowse</a:t>
            </a:r>
            <a:r>
              <a:rPr lang="en-US" sz="2000" dirty="0"/>
              <a:t> team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68BD2D-022B-6A46-B154-8843D0B0E123}"/>
              </a:ext>
            </a:extLst>
          </p:cNvPr>
          <p:cNvSpPr/>
          <p:nvPr/>
        </p:nvSpPr>
        <p:spPr>
          <a:xfrm>
            <a:off x="1147864" y="2762655"/>
            <a:ext cx="5778230" cy="40467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kbr3_illumina-720.mov" descr="skbr3_illumina-720.mov">
            <a:hlinkClick r:id="" action="ppaction://media"/>
            <a:extLst>
              <a:ext uri="{FF2B5EF4-FFF2-40B4-BE49-F238E27FC236}">
                <a16:creationId xmlns:a16="http://schemas.microsoft.com/office/drawing/2014/main" id="{B38861C4-B272-8143-B58D-F0F7AA847C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2608263"/>
            <a:ext cx="9144000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58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5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sz="3200" dirty="0">
                <a:latin typeface="Arial" charset="0"/>
                <a:ea typeface="Arial" charset="0"/>
                <a:cs typeface="Arial" charset="0"/>
              </a:rPr>
              <a:t>Evolve IGV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594B72-A86E-D144-A678-FCFDD3B5EBCB}"/>
              </a:ext>
            </a:extLst>
          </p:cNvPr>
          <p:cNvSpPr txBox="1"/>
          <p:nvPr/>
        </p:nvSpPr>
        <p:spPr>
          <a:xfrm>
            <a:off x="543931" y="1094712"/>
            <a:ext cx="5635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Example 3: </a:t>
            </a:r>
            <a:r>
              <a:rPr lang="en-US" sz="2400" dirty="0"/>
              <a:t>Local realignment and assembly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5D3B24-C6DE-434A-8F02-5B3F0F1933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5" t="4368" r="15810" b="3893"/>
          <a:stretch/>
        </p:blipFill>
        <p:spPr bwMode="auto">
          <a:xfrm>
            <a:off x="1695482" y="2541631"/>
            <a:ext cx="5496067" cy="20818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51F1B79-4A16-5B4D-96B6-39A242649B9E}"/>
              </a:ext>
            </a:extLst>
          </p:cNvPr>
          <p:cNvSpPr/>
          <p:nvPr/>
        </p:nvSpPr>
        <p:spPr>
          <a:xfrm>
            <a:off x="1356102" y="4161295"/>
            <a:ext cx="6176074" cy="720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F5BEE8-4228-5342-90E9-32036B354915}"/>
              </a:ext>
            </a:extLst>
          </p:cNvPr>
          <p:cNvSpPr/>
          <p:nvPr/>
        </p:nvSpPr>
        <p:spPr>
          <a:xfrm>
            <a:off x="4056499" y="2994813"/>
            <a:ext cx="466406" cy="128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C430EA-1550-154A-86B4-0253165F30FD}"/>
              </a:ext>
            </a:extLst>
          </p:cNvPr>
          <p:cNvSpPr/>
          <p:nvPr/>
        </p:nvSpPr>
        <p:spPr>
          <a:xfrm>
            <a:off x="4299045" y="3123689"/>
            <a:ext cx="223860" cy="129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38AF66-F5CE-5445-96F1-9543A9E94908}"/>
              </a:ext>
            </a:extLst>
          </p:cNvPr>
          <p:cNvSpPr/>
          <p:nvPr/>
        </p:nvSpPr>
        <p:spPr>
          <a:xfrm>
            <a:off x="4522905" y="3252716"/>
            <a:ext cx="312952" cy="1364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02BD997-C486-6D42-9E96-983475CA911E}"/>
              </a:ext>
            </a:extLst>
          </p:cNvPr>
          <p:cNvSpPr/>
          <p:nvPr/>
        </p:nvSpPr>
        <p:spPr>
          <a:xfrm>
            <a:off x="4522905" y="3393743"/>
            <a:ext cx="563161" cy="1364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4A3AB7F-A43F-0640-94C4-82CF322DD24E}"/>
              </a:ext>
            </a:extLst>
          </p:cNvPr>
          <p:cNvSpPr>
            <a:spLocks noChangeAspect="1"/>
          </p:cNvSpPr>
          <p:nvPr/>
        </p:nvSpPr>
        <p:spPr>
          <a:xfrm>
            <a:off x="955931" y="4874004"/>
            <a:ext cx="274320" cy="2743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F14FEC1-77C7-7446-B95A-15ABA360D69A}"/>
              </a:ext>
            </a:extLst>
          </p:cNvPr>
          <p:cNvSpPr>
            <a:spLocks noChangeAspect="1"/>
          </p:cNvSpPr>
          <p:nvPr/>
        </p:nvSpPr>
        <p:spPr>
          <a:xfrm>
            <a:off x="955931" y="5290913"/>
            <a:ext cx="274320" cy="2743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0527AB3-13C3-D04E-9907-DA7211C02B3A}"/>
              </a:ext>
            </a:extLst>
          </p:cNvPr>
          <p:cNvSpPr txBox="1"/>
          <p:nvPr/>
        </p:nvSpPr>
        <p:spPr>
          <a:xfrm>
            <a:off x="1242726" y="4811178"/>
            <a:ext cx="2389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Insertion markers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8F5731-55B0-264F-AE46-51BC2A20615F}"/>
              </a:ext>
            </a:extLst>
          </p:cNvPr>
          <p:cNvSpPr txBox="1"/>
          <p:nvPr/>
        </p:nvSpPr>
        <p:spPr>
          <a:xfrm>
            <a:off x="1227167" y="5217576"/>
            <a:ext cx="2389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Clipped alignments</a:t>
            </a:r>
          </a:p>
        </p:txBody>
      </p:sp>
    </p:spTree>
    <p:extLst>
      <p:ext uri="{BB962C8B-B14F-4D97-AF65-F5344CB8AC3E}">
        <p14:creationId xmlns:p14="http://schemas.microsoft.com/office/powerpoint/2010/main" val="12314288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sz="3200" dirty="0">
                <a:latin typeface="Arial" charset="0"/>
                <a:ea typeface="Arial" charset="0"/>
                <a:cs typeface="Arial" charset="0"/>
              </a:rPr>
              <a:t>Evolve IGV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594B72-A86E-D144-A678-FCFDD3B5EBCB}"/>
              </a:ext>
            </a:extLst>
          </p:cNvPr>
          <p:cNvSpPr txBox="1"/>
          <p:nvPr/>
        </p:nvSpPr>
        <p:spPr>
          <a:xfrm>
            <a:off x="543931" y="1094712"/>
            <a:ext cx="5635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Example 3: </a:t>
            </a:r>
            <a:r>
              <a:rPr lang="en-US" sz="2400" dirty="0"/>
              <a:t>Local realignment and assembly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5D3B24-C6DE-434A-8F02-5B3F0F1933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5" t="4368" r="15810" b="3893"/>
          <a:stretch/>
        </p:blipFill>
        <p:spPr bwMode="auto">
          <a:xfrm>
            <a:off x="1695482" y="2541631"/>
            <a:ext cx="5496067" cy="20818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51F1B79-4A16-5B4D-96B6-39A242649B9E}"/>
              </a:ext>
            </a:extLst>
          </p:cNvPr>
          <p:cNvSpPr/>
          <p:nvPr/>
        </p:nvSpPr>
        <p:spPr>
          <a:xfrm>
            <a:off x="1356102" y="4161295"/>
            <a:ext cx="6176074" cy="720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9FF05B6-D845-E047-AA52-D3036DFAD99A}"/>
              </a:ext>
            </a:extLst>
          </p:cNvPr>
          <p:cNvSpPr>
            <a:spLocks noChangeAspect="1"/>
          </p:cNvSpPr>
          <p:nvPr/>
        </p:nvSpPr>
        <p:spPr>
          <a:xfrm>
            <a:off x="955931" y="4874004"/>
            <a:ext cx="274320" cy="2743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06A7554-5833-0443-810D-CD227BCA8B45}"/>
              </a:ext>
            </a:extLst>
          </p:cNvPr>
          <p:cNvSpPr>
            <a:spLocks noChangeAspect="1"/>
          </p:cNvSpPr>
          <p:nvPr/>
        </p:nvSpPr>
        <p:spPr>
          <a:xfrm>
            <a:off x="955931" y="5290913"/>
            <a:ext cx="274320" cy="2743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C7AB62-DB0F-9048-83FE-1C8DEBA7AEA5}"/>
              </a:ext>
            </a:extLst>
          </p:cNvPr>
          <p:cNvSpPr txBox="1"/>
          <p:nvPr/>
        </p:nvSpPr>
        <p:spPr>
          <a:xfrm>
            <a:off x="1242726" y="4811178"/>
            <a:ext cx="2389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Insertion markers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9DA535-66A3-1D4B-BA52-EFAF431A58FB}"/>
              </a:ext>
            </a:extLst>
          </p:cNvPr>
          <p:cNvSpPr txBox="1"/>
          <p:nvPr/>
        </p:nvSpPr>
        <p:spPr>
          <a:xfrm>
            <a:off x="1227167" y="5217576"/>
            <a:ext cx="2389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Clipped alignments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EE61F4-8A96-CA4B-81D0-D4808D78A47E}"/>
              </a:ext>
            </a:extLst>
          </p:cNvPr>
          <p:cNvSpPr txBox="1"/>
          <p:nvPr/>
        </p:nvSpPr>
        <p:spPr>
          <a:xfrm>
            <a:off x="4222218" y="2061537"/>
            <a:ext cx="2841740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5D48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i="1" dirty="0"/>
              <a:t>Turn on “show soft clips”</a:t>
            </a:r>
          </a:p>
        </p:txBody>
      </p:sp>
    </p:spTree>
    <p:extLst>
      <p:ext uri="{BB962C8B-B14F-4D97-AF65-F5344CB8AC3E}">
        <p14:creationId xmlns:p14="http://schemas.microsoft.com/office/powerpoint/2010/main" val="33167385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sz="3200" dirty="0">
                <a:latin typeface="Arial" charset="0"/>
                <a:ea typeface="Arial" charset="0"/>
                <a:cs typeface="Arial" charset="0"/>
              </a:rPr>
              <a:t>Evolve IGV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594B72-A86E-D144-A678-FCFDD3B5EBCB}"/>
              </a:ext>
            </a:extLst>
          </p:cNvPr>
          <p:cNvSpPr txBox="1"/>
          <p:nvPr/>
        </p:nvSpPr>
        <p:spPr>
          <a:xfrm>
            <a:off x="543931" y="1094712"/>
            <a:ext cx="5635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Example 3: </a:t>
            </a:r>
            <a:r>
              <a:rPr lang="en-US" sz="2400" dirty="0"/>
              <a:t>Local realignment and assembly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5D3B24-C6DE-434A-8F02-5B3F0F1933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5" t="4368" r="15810" b="3893"/>
          <a:stretch/>
        </p:blipFill>
        <p:spPr bwMode="auto">
          <a:xfrm>
            <a:off x="1695482" y="2541631"/>
            <a:ext cx="5496067" cy="20818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51F1B79-4A16-5B4D-96B6-39A242649B9E}"/>
              </a:ext>
            </a:extLst>
          </p:cNvPr>
          <p:cNvSpPr/>
          <p:nvPr/>
        </p:nvSpPr>
        <p:spPr>
          <a:xfrm>
            <a:off x="1356102" y="4161295"/>
            <a:ext cx="6176074" cy="720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D486CF1-ACE6-AA4A-A4ED-4EF55DBF3696}"/>
              </a:ext>
            </a:extLst>
          </p:cNvPr>
          <p:cNvSpPr>
            <a:spLocks noChangeAspect="1"/>
          </p:cNvSpPr>
          <p:nvPr/>
        </p:nvSpPr>
        <p:spPr>
          <a:xfrm>
            <a:off x="955931" y="4874004"/>
            <a:ext cx="274320" cy="2743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5D390C3-68AB-6348-8022-FED1BC3B2ED9}"/>
              </a:ext>
            </a:extLst>
          </p:cNvPr>
          <p:cNvSpPr>
            <a:spLocks noChangeAspect="1"/>
          </p:cNvSpPr>
          <p:nvPr/>
        </p:nvSpPr>
        <p:spPr>
          <a:xfrm>
            <a:off x="955931" y="5290913"/>
            <a:ext cx="274320" cy="2743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CB1D7A-A982-4B4D-B426-31F6099347CE}"/>
              </a:ext>
            </a:extLst>
          </p:cNvPr>
          <p:cNvSpPr txBox="1"/>
          <p:nvPr/>
        </p:nvSpPr>
        <p:spPr>
          <a:xfrm>
            <a:off x="1242726" y="4811178"/>
            <a:ext cx="2389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Insertion markers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416BE6-52A4-2045-BB80-9A2933102686}"/>
              </a:ext>
            </a:extLst>
          </p:cNvPr>
          <p:cNvSpPr txBox="1"/>
          <p:nvPr/>
        </p:nvSpPr>
        <p:spPr>
          <a:xfrm>
            <a:off x="1227167" y="5217576"/>
            <a:ext cx="2389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Clipped alignments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3184BF-DB13-8C48-AB13-D2150760FD1F}"/>
              </a:ext>
            </a:extLst>
          </p:cNvPr>
          <p:cNvSpPr txBox="1"/>
          <p:nvPr/>
        </p:nvSpPr>
        <p:spPr>
          <a:xfrm>
            <a:off x="5976227" y="3857062"/>
            <a:ext cx="2799549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5D48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i="1" dirty="0"/>
              <a:t>Assemble selected reads</a:t>
            </a:r>
          </a:p>
        </p:txBody>
      </p:sp>
    </p:spTree>
    <p:extLst>
      <p:ext uri="{BB962C8B-B14F-4D97-AF65-F5344CB8AC3E}">
        <p14:creationId xmlns:p14="http://schemas.microsoft.com/office/powerpoint/2010/main" val="1342369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E2760F10-6B62-0747-9B09-CFF6D0B0D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0454" y="5037370"/>
            <a:ext cx="2991084" cy="158206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sz="3200" dirty="0">
                <a:latin typeface="Arial" charset="0"/>
                <a:ea typeface="Arial" charset="0"/>
                <a:cs typeface="Arial" charset="0"/>
              </a:rPr>
              <a:t>IGV Desktop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223FFA-3423-6D44-BBB5-42136FA35445}"/>
              </a:ext>
            </a:extLst>
          </p:cNvPr>
          <p:cNvSpPr txBox="1"/>
          <p:nvPr/>
        </p:nvSpPr>
        <p:spPr>
          <a:xfrm>
            <a:off x="207800" y="906029"/>
            <a:ext cx="8795536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The original IGV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Desktop</a:t>
            </a:r>
            <a:r>
              <a:rPr lang="en-US" sz="2400" dirty="0"/>
              <a:t> application for visualization of genomic data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Enables integration of investigators data with genome sequence, annotations,  and other local, cloud, public, and private datasets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Current usage: ~90,000 launches per week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8E5F31-C503-AF40-99E0-6DF95CE6C6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550" t="51887" b="5656"/>
          <a:stretch/>
        </p:blipFill>
        <p:spPr>
          <a:xfrm>
            <a:off x="272462" y="3328815"/>
            <a:ext cx="3724525" cy="171006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B4CFB73-7A2E-7A4C-BF76-CD9428BEEC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6782" y="4636165"/>
            <a:ext cx="2991084" cy="2062060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61545B7E-3401-A344-86E1-E8299982B3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3327301"/>
            <a:ext cx="3304315" cy="171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4433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sz="3200" dirty="0">
                <a:latin typeface="Arial" charset="0"/>
                <a:ea typeface="Arial" charset="0"/>
                <a:cs typeface="Arial" charset="0"/>
              </a:rPr>
              <a:t>Evolve IGV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594B72-A86E-D144-A678-FCFDD3B5EBCB}"/>
              </a:ext>
            </a:extLst>
          </p:cNvPr>
          <p:cNvSpPr txBox="1"/>
          <p:nvPr/>
        </p:nvSpPr>
        <p:spPr>
          <a:xfrm>
            <a:off x="543931" y="1094712"/>
            <a:ext cx="5635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Example 3: </a:t>
            </a:r>
            <a:r>
              <a:rPr lang="en-US" sz="2400" dirty="0"/>
              <a:t>Local realignment and assembly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5D3B24-C6DE-434A-8F02-5B3F0F1933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5" t="4368" r="15810" b="3893"/>
          <a:stretch/>
        </p:blipFill>
        <p:spPr bwMode="auto">
          <a:xfrm>
            <a:off x="1695482" y="2541631"/>
            <a:ext cx="5496067" cy="20818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EFA0F29-A4B9-B149-B83E-ED91D91AF9E5}"/>
              </a:ext>
            </a:extLst>
          </p:cNvPr>
          <p:cNvSpPr>
            <a:spLocks noChangeAspect="1"/>
          </p:cNvSpPr>
          <p:nvPr/>
        </p:nvSpPr>
        <p:spPr>
          <a:xfrm>
            <a:off x="955931" y="4874004"/>
            <a:ext cx="274320" cy="2743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81D1570-4439-3F4F-B379-90DB4AE98CF2}"/>
              </a:ext>
            </a:extLst>
          </p:cNvPr>
          <p:cNvSpPr>
            <a:spLocks noChangeAspect="1"/>
          </p:cNvSpPr>
          <p:nvPr/>
        </p:nvSpPr>
        <p:spPr>
          <a:xfrm>
            <a:off x="955931" y="5290913"/>
            <a:ext cx="274320" cy="2743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104063-1556-7146-AF12-C8186532ECE6}"/>
              </a:ext>
            </a:extLst>
          </p:cNvPr>
          <p:cNvSpPr txBox="1"/>
          <p:nvPr/>
        </p:nvSpPr>
        <p:spPr>
          <a:xfrm>
            <a:off x="1242726" y="4811178"/>
            <a:ext cx="2389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Insertion markers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81C80F-A386-EE40-92D4-B5F8578D6F3E}"/>
              </a:ext>
            </a:extLst>
          </p:cNvPr>
          <p:cNvSpPr txBox="1"/>
          <p:nvPr/>
        </p:nvSpPr>
        <p:spPr>
          <a:xfrm>
            <a:off x="1227167" y="5217576"/>
            <a:ext cx="2389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Clipped alignments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BBC777-EFF4-014D-929C-F4CB80C5071B}"/>
              </a:ext>
            </a:extLst>
          </p:cNvPr>
          <p:cNvSpPr txBox="1"/>
          <p:nvPr/>
        </p:nvSpPr>
        <p:spPr>
          <a:xfrm>
            <a:off x="6589465" y="4117165"/>
            <a:ext cx="2023631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5D48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Assembled contig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8E1BAD-7BBA-E34F-ABA1-CAD74FC2E611}"/>
              </a:ext>
            </a:extLst>
          </p:cNvPr>
          <p:cNvSpPr/>
          <p:nvPr/>
        </p:nvSpPr>
        <p:spPr>
          <a:xfrm>
            <a:off x="1670870" y="4186157"/>
            <a:ext cx="132751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B029E6-3AC7-724D-8564-1FE420350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5621" y="4250942"/>
            <a:ext cx="419100" cy="17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0265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sz="3200" dirty="0">
                <a:latin typeface="Arial" charset="0"/>
                <a:ea typeface="Arial" charset="0"/>
                <a:cs typeface="Arial" charset="0"/>
              </a:rPr>
              <a:t>Maintain IGV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2FD925-1710-BA46-B3D3-3982BAD37315}"/>
              </a:ext>
            </a:extLst>
          </p:cNvPr>
          <p:cNvSpPr txBox="1"/>
          <p:nvPr/>
        </p:nvSpPr>
        <p:spPr>
          <a:xfrm>
            <a:off x="304801" y="1273215"/>
            <a:ext cx="830275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Software tools require continual effort to maintain usability and quality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Primary drivers of these improvements and fixes in IGV: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The IGV user community (the squeaky wheel)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Changes in the computing and software technology environment (deprecated language features, security requirements, new data access methods, improved software packaging tools, etc.)</a:t>
            </a:r>
          </a:p>
          <a:p>
            <a:pPr marL="349250" lvl="1" indent="-338138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Frequent releases deliver improvements and bug fixes in a timely manner </a:t>
            </a:r>
          </a:p>
          <a:p>
            <a:pPr marL="806450" lvl="2" indent="-33813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17 releases in past 12 months</a:t>
            </a:r>
          </a:p>
          <a:p>
            <a:pPr marL="806450" lvl="2" indent="-33813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Current development build always available</a:t>
            </a:r>
          </a:p>
        </p:txBody>
      </p:sp>
    </p:spTree>
    <p:extLst>
      <p:ext uri="{BB962C8B-B14F-4D97-AF65-F5344CB8AC3E}">
        <p14:creationId xmlns:p14="http://schemas.microsoft.com/office/powerpoint/2010/main" val="31583268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sz="3200" dirty="0">
                <a:latin typeface="Arial" charset="0"/>
                <a:ea typeface="Arial" charset="0"/>
                <a:cs typeface="Arial" charset="0"/>
              </a:rPr>
              <a:t>Support IGV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56D384-1A53-2447-8509-E0F381854DF0}"/>
              </a:ext>
            </a:extLst>
          </p:cNvPr>
          <p:cNvSpPr txBox="1"/>
          <p:nvPr/>
        </p:nvSpPr>
        <p:spPr>
          <a:xfrm>
            <a:off x="304800" y="972747"/>
            <a:ext cx="8363712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/>
              <a:t>1. Supporting IGV’s large and diverse end user community</a:t>
            </a:r>
          </a:p>
          <a:p>
            <a:pPr marL="857250" indent="-3381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Ongoing direct user support via IGV help forum and GitHub</a:t>
            </a:r>
          </a:p>
          <a:p>
            <a:pPr marL="857250" indent="-3381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Overhaul of documentation and training materials</a:t>
            </a:r>
          </a:p>
          <a:p>
            <a:pPr marL="1438275" lvl="1" indent="-3619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Review for usability and completeness</a:t>
            </a:r>
          </a:p>
          <a:p>
            <a:pPr marL="1438275" lvl="1" indent="-3619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Move to simpler Markdown platform </a:t>
            </a:r>
          </a:p>
          <a:p>
            <a:pPr marL="1438275" lvl="1" indent="-3619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Host doc source in GitHub repo and support pull requests for community updates</a:t>
            </a:r>
          </a:p>
          <a:p>
            <a:pPr marL="1438275" lvl="1" indent="-3619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spcAft>
                <a:spcPts val="600"/>
              </a:spcAft>
            </a:pPr>
            <a:r>
              <a:rPr lang="en-US" sz="2000" dirty="0"/>
              <a:t>2. Supporting IGV’s community of software developers</a:t>
            </a:r>
          </a:p>
          <a:p>
            <a:pPr marL="857250" indent="-2778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The users of the </a:t>
            </a:r>
            <a:r>
              <a:rPr lang="en-US" sz="2000" dirty="0" err="1"/>
              <a:t>igv.js</a:t>
            </a:r>
            <a:r>
              <a:rPr lang="en-US" sz="2000" dirty="0"/>
              <a:t> component are software developers</a:t>
            </a:r>
          </a:p>
          <a:p>
            <a:pPr marL="1438275" lvl="1" indent="-27781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~180,000 NPM package downloads in the past year</a:t>
            </a:r>
          </a:p>
          <a:p>
            <a:pPr marL="1438275" lvl="1" indent="-2778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Direct support via GitHub issues</a:t>
            </a:r>
          </a:p>
          <a:p>
            <a:pPr marL="857250" indent="-2778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Developers contribute to the IGV desktop and </a:t>
            </a:r>
            <a:r>
              <a:rPr lang="en-US" sz="2000" dirty="0" err="1"/>
              <a:t>igv.js</a:t>
            </a:r>
            <a:r>
              <a:rPr lang="en-US" sz="2000" dirty="0"/>
              <a:t> code</a:t>
            </a:r>
          </a:p>
          <a:p>
            <a:pPr marL="1314450" lvl="1" indent="-27781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79 external contributors on GitHub (IGV + </a:t>
            </a:r>
            <a:r>
              <a:rPr lang="en-US" sz="2000" dirty="0" err="1"/>
              <a:t>igv.js</a:t>
            </a:r>
            <a:r>
              <a:rPr lang="en-US" sz="2000" dirty="0"/>
              <a:t>)</a:t>
            </a:r>
          </a:p>
          <a:p>
            <a:pPr marL="1314450" lvl="1" indent="-2778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Code reviews of pull requests</a:t>
            </a:r>
          </a:p>
          <a:p>
            <a:pPr marL="1314450" lvl="1" indent="-277813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945695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sz="3200" dirty="0">
                <a:latin typeface="Arial" charset="0"/>
                <a:ea typeface="Arial" charset="0"/>
                <a:cs typeface="Arial" charset="0"/>
              </a:rPr>
              <a:t>Resources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14772C-DCA7-1444-96A1-DF56B6C28270}"/>
              </a:ext>
            </a:extLst>
          </p:cNvPr>
          <p:cNvSpPr txBox="1"/>
          <p:nvPr/>
        </p:nvSpPr>
        <p:spPr>
          <a:xfrm>
            <a:off x="426720" y="1432560"/>
            <a:ext cx="8922443" cy="4549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   Project site:   https://igv.org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Help forum:   https://</a:t>
            </a:r>
            <a:r>
              <a:rPr lang="en-US" sz="2800" dirty="0" err="1"/>
              <a:t>groups.google.com</a:t>
            </a:r>
            <a:r>
              <a:rPr lang="en-US" sz="2800" dirty="0"/>
              <a:t>/group/</a:t>
            </a:r>
            <a:r>
              <a:rPr lang="en-US" sz="2800" dirty="0" err="1"/>
              <a:t>igv</a:t>
            </a:r>
            <a:r>
              <a:rPr lang="en-US" sz="2800" dirty="0"/>
              <a:t>-help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  </a:t>
            </a:r>
            <a:r>
              <a:rPr lang="en-US" sz="2800" dirty="0" err="1"/>
              <a:t>GithHub</a:t>
            </a:r>
            <a:r>
              <a:rPr lang="en-US" sz="2800" dirty="0"/>
              <a:t>:   https://github.com/igvteam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IGV Web App:   https://</a:t>
            </a:r>
            <a:r>
              <a:rPr lang="en-US" sz="2800" dirty="0" err="1"/>
              <a:t>igv.org</a:t>
            </a:r>
            <a:r>
              <a:rPr lang="en-US" sz="2800" dirty="0"/>
              <a:t>/app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   Contact:   Email: igv-team@broadinsitute.org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                     Email: jrobinso@ucsd.edu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                     Twitter: @</a:t>
            </a:r>
            <a:r>
              <a:rPr lang="en-US" sz="2800" dirty="0" err="1"/>
              <a:t>igvteam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03658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igv.js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223FFA-3423-6D44-BBB5-42136FA35445}"/>
              </a:ext>
            </a:extLst>
          </p:cNvPr>
          <p:cNvSpPr txBox="1"/>
          <p:nvPr/>
        </p:nvSpPr>
        <p:spPr>
          <a:xfrm>
            <a:off x="207799" y="906029"/>
            <a:ext cx="8936201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JavaScript component implementing IGV visualizations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Focus on </a:t>
            </a:r>
            <a:r>
              <a:rPr lang="en-US" sz="2400" b="1" dirty="0"/>
              <a:t>embedding</a:t>
            </a:r>
            <a:r>
              <a:rPr lang="en-US" sz="2400" dirty="0"/>
              <a:t> – customers are developers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Ease of use, no external dependencies, customizable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D63664-2239-E24A-907D-BDDACBEEC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3599" y="2419705"/>
            <a:ext cx="3130550" cy="2178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ABAC89-29E8-8749-BD69-3E06D799C9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775503"/>
            <a:ext cx="3225800" cy="3416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A04F6C-854E-B049-8ED9-455C3D1F3D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899" y="3762730"/>
            <a:ext cx="349885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823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9926BAF-B83E-2748-B728-A81FDABA2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6380" y="3513124"/>
            <a:ext cx="3548251" cy="2246769"/>
          </a:xfrm>
          <a:prstGeom prst="rect">
            <a:avLst/>
          </a:prstGeom>
        </p:spPr>
      </p:pic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sz="3200" dirty="0">
                <a:latin typeface="Arial" charset="0"/>
                <a:ea typeface="Arial" charset="0"/>
                <a:cs typeface="Arial" charset="0"/>
              </a:rPr>
              <a:t>IGV Web App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223FFA-3423-6D44-BBB5-42136FA35445}"/>
              </a:ext>
            </a:extLst>
          </p:cNvPr>
          <p:cNvSpPr txBox="1"/>
          <p:nvPr/>
        </p:nvSpPr>
        <p:spPr>
          <a:xfrm>
            <a:off x="374713" y="1014886"/>
            <a:ext cx="89362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IGV application in a web browser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Runs in a browser – no software to download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Supports easy sharing of visualizations as tiny URLs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Configurable genome and track menus for custom installation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E82EDE-B2EB-7240-AFB3-40CAF460E9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5070" y="4426545"/>
            <a:ext cx="2805488" cy="24383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B450AC-D2EF-4342-8B16-4B90749C07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319" y="3261655"/>
            <a:ext cx="3477059" cy="213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592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sz="3200" dirty="0">
                <a:latin typeface="Arial" charset="0"/>
                <a:ea typeface="Arial" charset="0"/>
                <a:cs typeface="Arial" charset="0"/>
              </a:rPr>
              <a:t>IGV Reports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223FFA-3423-6D44-BBB5-42136FA35445}"/>
              </a:ext>
            </a:extLst>
          </p:cNvPr>
          <p:cNvSpPr txBox="1"/>
          <p:nvPr/>
        </p:nvSpPr>
        <p:spPr>
          <a:xfrm>
            <a:off x="353931" y="954989"/>
            <a:ext cx="8936201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Creates a </a:t>
            </a:r>
            <a:r>
              <a:rPr lang="en-US" sz="2400" b="1" dirty="0"/>
              <a:t>standalone</a:t>
            </a:r>
            <a:r>
              <a:rPr lang="en-US" sz="2400" dirty="0"/>
              <a:t> report for variant review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Input =&gt; BAM/CRAM, VCF, Sequence, and annotation files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Output =&gt; Single HTML file including all data for regions of interest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No network connection or access to source data needed to view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C68B33-1F92-0E48-9F4A-57AB9B817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9103" y="2931683"/>
            <a:ext cx="6297465" cy="33960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69528A-2926-FC48-AB8C-3CC6683160BD}"/>
              </a:ext>
            </a:extLst>
          </p:cNvPr>
          <p:cNvSpPr txBox="1"/>
          <p:nvPr/>
        </p:nvSpPr>
        <p:spPr>
          <a:xfrm>
            <a:off x="734774" y="3321665"/>
            <a:ext cx="12829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Table view</a:t>
            </a:r>
          </a:p>
          <a:p>
            <a:r>
              <a:rPr lang="en-US" sz="2000" dirty="0"/>
              <a:t>of variants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FE9304-68CA-3540-B2CC-CEF6314427BB}"/>
              </a:ext>
            </a:extLst>
          </p:cNvPr>
          <p:cNvSpPr txBox="1"/>
          <p:nvPr/>
        </p:nvSpPr>
        <p:spPr>
          <a:xfrm>
            <a:off x="304800" y="5086219"/>
            <a:ext cx="18412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Alignments for</a:t>
            </a:r>
          </a:p>
          <a:p>
            <a:r>
              <a:rPr lang="en-US" sz="2000" dirty="0"/>
              <a:t>selected variant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F8ECACE4-5FFF-B944-9319-C1507776C7FD}"/>
              </a:ext>
            </a:extLst>
          </p:cNvPr>
          <p:cNvSpPr/>
          <p:nvPr/>
        </p:nvSpPr>
        <p:spPr>
          <a:xfrm>
            <a:off x="2082800" y="3051477"/>
            <a:ext cx="261257" cy="1248262"/>
          </a:xfrm>
          <a:prstGeom prst="leftBrace">
            <a:avLst>
              <a:gd name="adj1" fmla="val 27778"/>
              <a:gd name="adj2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A4EDF889-7738-514E-835C-4FCF24020DF5}"/>
              </a:ext>
            </a:extLst>
          </p:cNvPr>
          <p:cNvSpPr/>
          <p:nvPr/>
        </p:nvSpPr>
        <p:spPr>
          <a:xfrm>
            <a:off x="2061032" y="4552626"/>
            <a:ext cx="261257" cy="1775072"/>
          </a:xfrm>
          <a:prstGeom prst="leftBrace">
            <a:avLst>
              <a:gd name="adj1" fmla="val 27778"/>
              <a:gd name="adj2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27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sz="3200" dirty="0">
                <a:latin typeface="Arial" charset="0"/>
                <a:ea typeface="Arial" charset="0"/>
                <a:cs typeface="Arial" charset="0"/>
              </a:rPr>
              <a:t>IGV Brief History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223FFA-3423-6D44-BBB5-42136FA35445}"/>
              </a:ext>
            </a:extLst>
          </p:cNvPr>
          <p:cNvSpPr txBox="1"/>
          <p:nvPr/>
        </p:nvSpPr>
        <p:spPr>
          <a:xfrm>
            <a:off x="430580" y="1091247"/>
            <a:ext cx="8466985" cy="6786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4488" indent="-34448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2008 – Initial release of IGV desktop application for genome visualization of cancer datasets from primarily microarray-based assays for copy number, mutations, and gene expression.</a:t>
            </a:r>
          </a:p>
          <a:p>
            <a:pPr marL="344488" indent="-34448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2009 – Introduced support for viewing NGS sequence alignments data in the nascent SAM/BAM format.</a:t>
            </a:r>
          </a:p>
          <a:p>
            <a:pPr marL="344488" indent="-34448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Continuous evolution with support for RNA-seq data, 3</a:t>
            </a:r>
            <a:r>
              <a:rPr lang="en-US" sz="2000" baseline="30000" dirty="0"/>
              <a:t>rd</a:t>
            </a:r>
            <a:r>
              <a:rPr lang="en-US" sz="2000" dirty="0"/>
              <a:t> gen long-read sequence data, called variants in VCF format,  “*”-seq, RNA structure, and more</a:t>
            </a:r>
          </a:p>
          <a:p>
            <a:pPr marL="344488" indent="-34448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2016 – Released </a:t>
            </a:r>
            <a:r>
              <a:rPr lang="en-US" sz="2000" dirty="0" err="1"/>
              <a:t>igv.js</a:t>
            </a:r>
            <a:r>
              <a:rPr lang="en-US" sz="2000" dirty="0"/>
              <a:t>, an embeddable JavaScript component. </a:t>
            </a:r>
          </a:p>
          <a:p>
            <a:pPr marL="344488" indent="-34448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2018 – Released IGV-Web a standalone, client-only web app (https://</a:t>
            </a:r>
            <a:r>
              <a:rPr lang="en-US" sz="2000" dirty="0" err="1"/>
              <a:t>igv.org</a:t>
            </a:r>
            <a:r>
              <a:rPr lang="en-US" sz="2000" dirty="0"/>
              <a:t>/app)</a:t>
            </a:r>
          </a:p>
          <a:p>
            <a:pPr marL="344488" indent="-34448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~22 million launches of IGV Desktop </a:t>
            </a:r>
            <a:r>
              <a:rPr lang="en-US" sz="2000"/>
              <a:t>since 2011; </a:t>
            </a:r>
            <a:r>
              <a:rPr lang="en-US" sz="2000" dirty="0"/>
              <a:t>currently ~90,000 weekly</a:t>
            </a:r>
          </a:p>
          <a:p>
            <a:pPr marL="344488" indent="-34448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~19 million page hits for </a:t>
            </a:r>
            <a:r>
              <a:rPr lang="en-US" sz="2000" dirty="0" err="1"/>
              <a:t>igv.js</a:t>
            </a:r>
            <a:r>
              <a:rPr lang="en-US" sz="2000" dirty="0"/>
              <a:t> since 2016; currently ~120,000 weekly</a:t>
            </a:r>
          </a:p>
          <a:p>
            <a:pPr marL="344488" indent="-34448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~12,000 citations in the scientific literature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665290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sz="3200" dirty="0">
                <a:latin typeface="Arial" charset="0"/>
                <a:ea typeface="Arial" charset="0"/>
                <a:cs typeface="Arial" charset="0"/>
              </a:rPr>
              <a:t>New Sustainment U24 - Goals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223FFA-3423-6D44-BBB5-42136FA35445}"/>
              </a:ext>
            </a:extLst>
          </p:cNvPr>
          <p:cNvSpPr txBox="1"/>
          <p:nvPr/>
        </p:nvSpPr>
        <p:spPr>
          <a:xfrm>
            <a:off x="1316427" y="1905506"/>
            <a:ext cx="679621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2100" indent="-231775"/>
            <a:r>
              <a:rPr lang="en-US" sz="2400" b="1" dirty="0"/>
              <a:t>- </a:t>
            </a:r>
            <a:r>
              <a:rPr lang="en-US" sz="2400" dirty="0"/>
              <a:t>Evolve IGV to keep pace with the needs of the cancer genomics community.</a:t>
            </a:r>
          </a:p>
          <a:p>
            <a:endParaRPr lang="en-US" sz="2400" dirty="0"/>
          </a:p>
          <a:p>
            <a:pPr marL="292100" indent="-231775"/>
            <a:r>
              <a:rPr lang="en-US" sz="2400" b="1" dirty="0"/>
              <a:t>- </a:t>
            </a:r>
            <a:r>
              <a:rPr lang="en-US" sz="2400" dirty="0"/>
              <a:t>Maintain IGV to ensure continued high levels of utility, usability, and reliability. </a:t>
            </a:r>
          </a:p>
          <a:p>
            <a:endParaRPr lang="en-US" sz="2400" dirty="0"/>
          </a:p>
          <a:p>
            <a:pPr marL="292100" indent="-231775"/>
            <a:r>
              <a:rPr lang="en-US" sz="2400" b="1" dirty="0"/>
              <a:t>- </a:t>
            </a:r>
            <a:r>
              <a:rPr lang="en-US" sz="2400" dirty="0"/>
              <a:t>Support the IGV user and open-source developer communities. </a:t>
            </a:r>
          </a:p>
        </p:txBody>
      </p:sp>
    </p:spTree>
    <p:extLst>
      <p:ext uri="{BB962C8B-B14F-4D97-AF65-F5344CB8AC3E}">
        <p14:creationId xmlns:p14="http://schemas.microsoft.com/office/powerpoint/2010/main" val="3697196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sz="3200" dirty="0">
                <a:latin typeface="Arial" charset="0"/>
                <a:ea typeface="Arial" charset="0"/>
                <a:cs typeface="Arial" charset="0"/>
              </a:rPr>
              <a:t>Evolve IGV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ADC9A1-9E15-4D45-9AB6-81B5106C752E}"/>
              </a:ext>
            </a:extLst>
          </p:cNvPr>
          <p:cNvSpPr/>
          <p:nvPr/>
        </p:nvSpPr>
        <p:spPr>
          <a:xfrm>
            <a:off x="595086" y="1225008"/>
            <a:ext cx="74821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We will continue to evolve IGV to leverage recent and future advances in genomics technologies and methods that are key to moving cancer research and treatment forward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594B72-A86E-D144-A678-FCFDD3B5EBCB}"/>
              </a:ext>
            </a:extLst>
          </p:cNvPr>
          <p:cNvSpPr txBox="1"/>
          <p:nvPr/>
        </p:nvSpPr>
        <p:spPr>
          <a:xfrm>
            <a:off x="595087" y="2558731"/>
            <a:ext cx="67768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Community driven process.  Some initial goals include:</a:t>
            </a:r>
          </a:p>
          <a:p>
            <a:endParaRPr lang="en-US" sz="2000" dirty="0"/>
          </a:p>
          <a:p>
            <a:pPr marL="457200" indent="-225425">
              <a:buFont typeface="Arial" panose="020B0604020202020204" pitchFamily="34" charset="0"/>
              <a:buChar char="•"/>
            </a:pPr>
            <a:r>
              <a:rPr lang="en-US" sz="2000" dirty="0"/>
              <a:t>Improved visualizations of indels in both long and short read alignments.</a:t>
            </a:r>
          </a:p>
          <a:p>
            <a:pPr marL="457200" indent="-225425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57200" indent="-225425">
              <a:buFont typeface="Arial" panose="020B0604020202020204" pitchFamily="34" charset="0"/>
              <a:buChar char="•"/>
            </a:pPr>
            <a:r>
              <a:rPr lang="en-US" sz="2000" dirty="0"/>
              <a:t>New options for viewing long range structural events, including integration with external visualizations.</a:t>
            </a:r>
          </a:p>
          <a:p>
            <a:pPr marL="231775"/>
            <a:endParaRPr lang="en-US" sz="2000" dirty="0"/>
          </a:p>
          <a:p>
            <a:pPr marL="457200" indent="-225425">
              <a:buFont typeface="Arial" panose="020B0604020202020204" pitchFamily="34" charset="0"/>
              <a:buChar char="•"/>
            </a:pPr>
            <a:r>
              <a:rPr lang="en-US" sz="2000" dirty="0"/>
              <a:t>Integration with external tools for local re-alignment and assembly for the interpretation of structural variants.</a:t>
            </a:r>
          </a:p>
        </p:txBody>
      </p:sp>
    </p:spTree>
    <p:extLst>
      <p:ext uri="{BB962C8B-B14F-4D97-AF65-F5344CB8AC3E}">
        <p14:creationId xmlns:p14="http://schemas.microsoft.com/office/powerpoint/2010/main" val="736607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sz="3200" dirty="0">
                <a:latin typeface="Arial" charset="0"/>
                <a:ea typeface="Arial" charset="0"/>
                <a:cs typeface="Arial" charset="0"/>
              </a:rPr>
              <a:t>Evolve IGV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BB11DA-E2CC-EF46-8248-B56C585F9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334" y="2399665"/>
            <a:ext cx="4859020" cy="17376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F52297F-DA4B-E448-91BD-72CE83EACCB0}"/>
              </a:ext>
            </a:extLst>
          </p:cNvPr>
          <p:cNvSpPr/>
          <p:nvPr/>
        </p:nvSpPr>
        <p:spPr>
          <a:xfrm>
            <a:off x="3320375" y="2221129"/>
            <a:ext cx="3767847" cy="20946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4079BB-EB7B-3D46-9A7C-F40B0F5F1AF2}"/>
              </a:ext>
            </a:extLst>
          </p:cNvPr>
          <p:cNvSpPr txBox="1"/>
          <p:nvPr/>
        </p:nvSpPr>
        <p:spPr>
          <a:xfrm>
            <a:off x="543931" y="1094712"/>
            <a:ext cx="5689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Example 1: </a:t>
            </a:r>
            <a:r>
              <a:rPr lang="en-US" sz="2400" dirty="0"/>
              <a:t>Improved visualization for indels</a:t>
            </a:r>
          </a:p>
        </p:txBody>
      </p:sp>
    </p:spTree>
    <p:extLst>
      <p:ext uri="{BB962C8B-B14F-4D97-AF65-F5344CB8AC3E}">
        <p14:creationId xmlns:p14="http://schemas.microsoft.com/office/powerpoint/2010/main" val="30164976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14269</TotalTime>
  <Words>926</Words>
  <Application>Microsoft Macintosh PowerPoint</Application>
  <PresentationFormat>On-screen Show (4:3)</PresentationFormat>
  <Paragraphs>164</Paragraphs>
  <Slides>23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Cambria</vt:lpstr>
      <vt:lpstr>Tahoma</vt:lpstr>
      <vt:lpstr>Times</vt:lpstr>
      <vt:lpstr>Office Theme</vt:lpstr>
      <vt:lpstr>PowerPoint Presentation</vt:lpstr>
      <vt:lpstr>IGV Desktop</vt:lpstr>
      <vt:lpstr>igv.js</vt:lpstr>
      <vt:lpstr>IGV Web App</vt:lpstr>
      <vt:lpstr>IGV Reports</vt:lpstr>
      <vt:lpstr>IGV Brief History</vt:lpstr>
      <vt:lpstr>New Sustainment U24 - Goals</vt:lpstr>
      <vt:lpstr>Evolve IGV</vt:lpstr>
      <vt:lpstr>Evolve IGV</vt:lpstr>
      <vt:lpstr>Evolve IGV</vt:lpstr>
      <vt:lpstr>Evolve IGV</vt:lpstr>
      <vt:lpstr>Evolve IGV</vt:lpstr>
      <vt:lpstr>Evolve IGV</vt:lpstr>
      <vt:lpstr>Evolve IGV</vt:lpstr>
      <vt:lpstr>Evolve IGV</vt:lpstr>
      <vt:lpstr>Evolve IGV</vt:lpstr>
      <vt:lpstr>Evolve IGV</vt:lpstr>
      <vt:lpstr>Evolve IGV</vt:lpstr>
      <vt:lpstr>Evolve IGV</vt:lpstr>
      <vt:lpstr>Evolve IGV</vt:lpstr>
      <vt:lpstr>Maintain IGV</vt:lpstr>
      <vt:lpstr>Support IGV</vt:lpstr>
      <vt:lpstr>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Robinson, James</cp:lastModifiedBy>
  <cp:revision>256</cp:revision>
  <cp:lastPrinted>2017-06-01T15:41:48Z</cp:lastPrinted>
  <dcterms:created xsi:type="dcterms:W3CDTF">2017-05-08T21:08:20Z</dcterms:created>
  <dcterms:modified xsi:type="dcterms:W3CDTF">2022-02-04T17:33:17Z</dcterms:modified>
</cp:coreProperties>
</file>