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56" r:id="rId2"/>
    <p:sldId id="1948" r:id="rId3"/>
    <p:sldId id="1949" r:id="rId4"/>
    <p:sldId id="274" r:id="rId5"/>
    <p:sldId id="2026" r:id="rId6"/>
    <p:sldId id="2016" r:id="rId7"/>
    <p:sldId id="548" r:id="rId8"/>
    <p:sldId id="310" r:id="rId9"/>
    <p:sldId id="1947" r:id="rId10"/>
    <p:sldId id="1996"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1">
          <p15:clr>
            <a:srgbClr val="A4A3A4"/>
          </p15:clr>
        </p15:guide>
        <p15:guide id="2" orient="horz" pos="-512">
          <p15:clr>
            <a:srgbClr val="A4A3A4"/>
          </p15:clr>
        </p15:guide>
        <p15:guide id="3" orient="horz" pos="3065">
          <p15:clr>
            <a:srgbClr val="A4A3A4"/>
          </p15:clr>
        </p15:guide>
        <p15:guide id="4" orient="horz" pos="1984">
          <p15:clr>
            <a:srgbClr val="A4A3A4"/>
          </p15:clr>
        </p15:guide>
        <p15:guide id="5" orient="horz" pos="400">
          <p15:clr>
            <a:srgbClr val="A4A3A4"/>
          </p15:clr>
        </p15:guide>
        <p15:guide id="6" orient="horz" pos="16">
          <p15:clr>
            <a:srgbClr val="A4A3A4"/>
          </p15:clr>
        </p15:guide>
        <p15:guide id="7" orient="horz" pos="544">
          <p15:clr>
            <a:srgbClr val="A4A3A4"/>
          </p15:clr>
        </p15:guide>
        <p15:guide id="8" orient="horz" pos="2969">
          <p15:clr>
            <a:srgbClr val="A4A3A4"/>
          </p15:clr>
        </p15:guide>
        <p15:guide id="9" pos="5568">
          <p15:clr>
            <a:srgbClr val="A4A3A4"/>
          </p15:clr>
        </p15:guide>
        <p15:guide id="10" pos="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iffith, Malachi" initials="GM" lastIdx="1" clrIdx="0">
    <p:extLst>
      <p:ext uri="{19B8F6BF-5375-455C-9EA6-DF929625EA0E}">
        <p15:presenceInfo xmlns:p15="http://schemas.microsoft.com/office/powerpoint/2012/main" userId="S::mgriffit@wustl.edu::9d633e79-9750-4d9a-b531-cd75308c7a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D9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48"/>
    <p:restoredTop sz="82326" autoAdjust="0"/>
  </p:normalViewPr>
  <p:slideViewPr>
    <p:cSldViewPr snapToObjects="1">
      <p:cViewPr varScale="1">
        <p:scale>
          <a:sx n="215" d="100"/>
          <a:sy n="215" d="100"/>
        </p:scale>
        <p:origin x="1232" y="184"/>
      </p:cViewPr>
      <p:guideLst>
        <p:guide orient="horz" pos="3161"/>
        <p:guide orient="horz" pos="-512"/>
        <p:guide orient="horz" pos="3065"/>
        <p:guide orient="horz" pos="1984"/>
        <p:guide orient="horz" pos="400"/>
        <p:guide orient="horz" pos="16"/>
        <p:guide orient="horz" pos="544"/>
        <p:guide orient="horz" pos="2969"/>
        <p:guide pos="5568"/>
        <p:guide pos="240"/>
      </p:guideLst>
    </p:cSldViewPr>
  </p:slideViewPr>
  <p:notesTextViewPr>
    <p:cViewPr>
      <p:scale>
        <a:sx n="140" d="100"/>
        <a:sy n="140" d="100"/>
      </p:scale>
      <p:origin x="0" y="0"/>
    </p:cViewPr>
  </p:notesTextViewPr>
  <p:sorterViewPr>
    <p:cViewPr>
      <p:scale>
        <a:sx n="180" d="100"/>
        <a:sy n="1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64B9ED-9926-AA49-8086-75BD65493B99}" type="datetimeFigureOut">
              <a:rPr lang="en-US" smtClean="0"/>
              <a:t>9/21/21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D68D3-7CAB-724A-AC39-4E62AB0EFBF2}" type="slidenum">
              <a:rPr lang="en-US" smtClean="0"/>
              <a:t>‹#›</a:t>
            </a:fld>
            <a:endParaRPr lang="en-US"/>
          </a:p>
        </p:txBody>
      </p:sp>
    </p:spTree>
    <p:extLst>
      <p:ext uri="{BB962C8B-B14F-4D97-AF65-F5344CB8AC3E}">
        <p14:creationId xmlns:p14="http://schemas.microsoft.com/office/powerpoint/2010/main" val="20360489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7EC6FA-03DB-3341-9B66-6E978F60E5A9}" type="datetimeFigureOut">
              <a:rPr lang="en-US" smtClean="0"/>
              <a:t>9/21/21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9D50AF-F628-504F-B99D-05BB4C0BF79D}" type="slidenum">
              <a:rPr lang="en-US" smtClean="0"/>
              <a:t>‹#›</a:t>
            </a:fld>
            <a:endParaRPr lang="en-US"/>
          </a:p>
        </p:txBody>
      </p:sp>
    </p:spTree>
    <p:extLst>
      <p:ext uri="{BB962C8B-B14F-4D97-AF65-F5344CB8AC3E}">
        <p14:creationId xmlns:p14="http://schemas.microsoft.com/office/powerpoint/2010/main" val="29732250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99D50AF-F628-504F-B99D-05BB4C0BF79D}" type="slidenum">
              <a:rPr lang="en-US" smtClean="0"/>
              <a:t>1</a:t>
            </a:fld>
            <a:endParaRPr lang="en-US"/>
          </a:p>
        </p:txBody>
      </p:sp>
    </p:spTree>
    <p:extLst>
      <p:ext uri="{BB962C8B-B14F-4D97-AF65-F5344CB8AC3E}">
        <p14:creationId xmlns:p14="http://schemas.microsoft.com/office/powerpoint/2010/main" val="1269764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indent="-171450">
              <a:buFontTx/>
              <a:buChar char="-"/>
            </a:pPr>
            <a:r>
              <a:rPr lang="en-US" sz="1200" b="0" i="0" kern="1200" dirty="0">
                <a:solidFill>
                  <a:schemeClr val="tx1"/>
                </a:solidFill>
                <a:effectLst/>
                <a:latin typeface="+mn-lt"/>
                <a:ea typeface="+mn-ea"/>
                <a:cs typeface="+mn-cs"/>
              </a:rPr>
              <a:t>A major focus of our work is on understanding how T cells can recognize tumor cells by their unique features.  Our goal here is to really leverage the immune system’s remarkable ability to identify and destroy cells infected with non-self or “foreign” elements.  Instead of the foreign element here being a pathogen that has invaded a cell, it is the tumor cell itself.</a:t>
            </a:r>
          </a:p>
          <a:p>
            <a:pPr marL="171450" indent="-171450">
              <a:buFontTx/>
              <a:buChar char="-"/>
            </a:pPr>
            <a:r>
              <a:rPr lang="en-US" sz="1200" b="0" i="0" kern="1200" dirty="0">
                <a:solidFill>
                  <a:schemeClr val="tx1"/>
                </a:solidFill>
                <a:effectLst/>
                <a:latin typeface="+mn-lt"/>
                <a:ea typeface="+mn-ea"/>
                <a:cs typeface="+mn-cs"/>
              </a:rPr>
              <a:t>The reason this works is because tumors acquire somatic mutations and these genomic alterations create unique peptides that can be recognized as foreign.</a:t>
            </a:r>
          </a:p>
          <a:p>
            <a:pPr marL="171450" indent="-171450">
              <a:buFontTx/>
              <a:buChar char="-"/>
            </a:pPr>
            <a:r>
              <a:rPr lang="en-US" sz="1200" b="0" i="0" kern="1200" dirty="0">
                <a:solidFill>
                  <a:schemeClr val="tx1"/>
                </a:solidFill>
                <a:effectLst/>
                <a:latin typeface="+mn-lt"/>
                <a:ea typeface="+mn-ea"/>
                <a:cs typeface="+mn-cs"/>
              </a:rPr>
              <a:t>Depicted here is an example of the simplest form of neoantigen.  A single nucleotide change leading to a single amino acid substitution.  </a:t>
            </a:r>
          </a:p>
          <a:p>
            <a:pPr marL="171450" indent="-171450">
              <a:buFontTx/>
              <a:buChar char="-"/>
            </a:pPr>
            <a:r>
              <a:rPr lang="en-US" sz="1200" b="0" i="0" kern="1200" dirty="0">
                <a:solidFill>
                  <a:schemeClr val="tx1"/>
                </a:solidFill>
                <a:effectLst/>
                <a:latin typeface="+mn-lt"/>
                <a:ea typeface="+mn-ea"/>
                <a:cs typeface="+mn-cs"/>
              </a:rPr>
              <a:t>In normal cells, the wild type peptide may be presented by MHC but it will be recognized as self by the immune system</a:t>
            </a:r>
          </a:p>
          <a:p>
            <a:pPr marL="171450" indent="-171450">
              <a:buFontTx/>
              <a:buChar char="-"/>
            </a:pPr>
            <a:r>
              <a:rPr lang="en-US" sz="1200" b="0" i="0" kern="1200" dirty="0">
                <a:solidFill>
                  <a:schemeClr val="tx1"/>
                </a:solidFill>
                <a:effectLst/>
                <a:latin typeface="+mn-lt"/>
                <a:ea typeface="+mn-ea"/>
                <a:cs typeface="+mn-cs"/>
              </a:rPr>
              <a:t>In the tumor cells, if the altered version of the peptide is presented it can lead to T cell recognition and ultimately cell death.</a:t>
            </a:r>
          </a:p>
          <a:p>
            <a:pPr marL="171450" indent="-171450">
              <a:buFontTx/>
              <a:buChar char="-"/>
            </a:pPr>
            <a:r>
              <a:rPr lang="en-US" sz="1200" b="0" i="0" kern="1200" dirty="0">
                <a:solidFill>
                  <a:schemeClr val="tx1"/>
                </a:solidFill>
                <a:effectLst/>
                <a:latin typeface="+mn-lt"/>
                <a:ea typeface="+mn-ea"/>
                <a:cs typeface="+mn-cs"/>
              </a:rPr>
              <a:t>Two relatively new forms of cancer therapy that both rely on this principle are checkpoint inhibition therapies and personalized neoantigen vaccines. </a:t>
            </a:r>
          </a:p>
          <a:p>
            <a:pPr marL="171450" indent="-171450">
              <a:buFontTx/>
              <a:buChar char="-"/>
            </a:pPr>
            <a:r>
              <a:rPr lang="en-US" sz="1200" b="0" i="0" kern="1200" dirty="0">
                <a:solidFill>
                  <a:schemeClr val="tx1"/>
                </a:solidFill>
                <a:effectLst/>
                <a:latin typeface="+mn-lt"/>
                <a:ea typeface="+mn-ea"/>
                <a:cs typeface="+mn-cs"/>
              </a:rPr>
              <a:t>In checkpoint blockade therapy you are inhibiting signaling molecules that the tumor upregulates to avoid immune recognition, effectively taking the breaks off of the immune system so that it can more aggressively recognize foreign antigens in the tumor.</a:t>
            </a:r>
          </a:p>
          <a:p>
            <a:pPr marL="171450" indent="-171450">
              <a:buFontTx/>
              <a:buChar char="-"/>
            </a:pPr>
            <a:r>
              <a:rPr lang="en-US" sz="1200" b="0" i="0" kern="1200" dirty="0">
                <a:solidFill>
                  <a:schemeClr val="tx1"/>
                </a:solidFill>
                <a:effectLst/>
                <a:latin typeface="+mn-lt"/>
                <a:ea typeface="+mn-ea"/>
                <a:cs typeface="+mn-cs"/>
              </a:rPr>
              <a:t>In personalized neoantigen vaccines you are identifying a set of these peptides and delivering them to the patient to stimulate an immune response against the unique features of their tumor.</a:t>
            </a: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Neoantigens are antigens encoded by tumor-specific mutated genes. </a:t>
            </a:r>
          </a:p>
          <a:p>
            <a:pPr marL="171450" indent="-171450">
              <a:buFontTx/>
              <a:buChar char="-"/>
            </a:pPr>
            <a:r>
              <a:rPr lang="en-US" dirty="0"/>
              <a:t>Tumor-specific antigen presented by MHC Class I or II molecules on the cell surface</a:t>
            </a:r>
          </a:p>
          <a:p>
            <a:pPr marL="171450" indent="-171450">
              <a:buFontTx/>
              <a:buChar char="-"/>
            </a:pPr>
            <a:r>
              <a:rPr lang="en-US" dirty="0"/>
              <a:t>Created by somatic mutations in cancer leading to expression only on tumor cells</a:t>
            </a:r>
          </a:p>
          <a:p>
            <a:pPr marL="171450" indent="-171450" eaLnBrk="1" hangingPunct="1">
              <a:buFontTx/>
              <a:buChar char="-"/>
            </a:pPr>
            <a:r>
              <a:rPr lang="en-US" sz="1200" dirty="0">
                <a:ea typeface="ＭＳ Ｐゴシック" pitchFamily="30" charset="-128"/>
                <a:cs typeface="Avenir Medium"/>
              </a:rPr>
              <a:t>Tumor-specific epitopes (</a:t>
            </a:r>
            <a:r>
              <a:rPr lang="en-US" sz="1200" b="1" dirty="0">
                <a:ea typeface="ＭＳ Ｐゴシック" pitchFamily="30" charset="-128"/>
                <a:cs typeface="Avenir Medium"/>
              </a:rPr>
              <a:t>‘</a:t>
            </a:r>
            <a:r>
              <a:rPr lang="en-US" sz="1200" b="1" i="1" dirty="0">
                <a:ea typeface="ＭＳ Ｐゴシック" pitchFamily="30" charset="-128"/>
                <a:cs typeface="Avenir Medium"/>
              </a:rPr>
              <a:t>Neoepitopes</a:t>
            </a:r>
            <a:r>
              <a:rPr lang="en-US" sz="1200" b="1" dirty="0">
                <a:ea typeface="ＭＳ Ｐゴシック" pitchFamily="30" charset="-128"/>
                <a:cs typeface="Avenir Medium"/>
              </a:rPr>
              <a:t>’</a:t>
            </a:r>
            <a:r>
              <a:rPr lang="en-US" sz="1200" dirty="0">
                <a:ea typeface="ＭＳ Ｐゴシック" pitchFamily="30" charset="-128"/>
                <a:cs typeface="Avenir Medium"/>
              </a:rPr>
              <a:t>) are</a:t>
            </a:r>
            <a:r>
              <a:rPr lang="en-US" sz="1200" b="1" dirty="0">
                <a:ea typeface="ＭＳ Ｐゴシック" pitchFamily="30" charset="-128"/>
                <a:cs typeface="Avenir Medium"/>
              </a:rPr>
              <a:t> </a:t>
            </a:r>
            <a:r>
              <a:rPr lang="en-US" sz="1200" dirty="0">
                <a:ea typeface="ＭＳ Ｐゴシック" pitchFamily="30" charset="-128"/>
                <a:cs typeface="Avenir Medium"/>
              </a:rPr>
              <a:t>unique to each patient</a:t>
            </a:r>
          </a:p>
          <a:p>
            <a:pPr marL="171450" indent="-171450" eaLnBrk="1" hangingPunct="1">
              <a:buFontTx/>
              <a:buChar char="-"/>
            </a:pPr>
            <a:r>
              <a:rPr lang="en-US" sz="1200" dirty="0">
                <a:ea typeface="ＭＳ Ｐゴシック" pitchFamily="30" charset="-128"/>
                <a:cs typeface="Avenir Medium"/>
              </a:rPr>
              <a:t>These unique </a:t>
            </a:r>
            <a:r>
              <a:rPr lang="en-US" sz="1200" b="1" dirty="0">
                <a:ea typeface="ＭＳ Ｐゴシック" pitchFamily="30" charset="-128"/>
                <a:cs typeface="Avenir Medium"/>
              </a:rPr>
              <a:t>tumor epitopes </a:t>
            </a:r>
            <a:r>
              <a:rPr lang="en-US" sz="1200" dirty="0">
                <a:ea typeface="ＭＳ Ｐゴシック" pitchFamily="30" charset="-128"/>
                <a:cs typeface="Avenir Medium"/>
              </a:rPr>
              <a:t>result from </a:t>
            </a:r>
            <a:r>
              <a:rPr lang="en-US" sz="1200" b="1" dirty="0">
                <a:ea typeface="ＭＳ Ｐゴシック" pitchFamily="30" charset="-128"/>
                <a:cs typeface="Avenir Medium"/>
              </a:rPr>
              <a:t>somatic changes in the tumor genome (i.e. non-synonymous substitutions, insertions, deletions, splice site alterations, fusions, etc.)</a:t>
            </a:r>
          </a:p>
          <a:p>
            <a:pPr marL="171450" indent="-171450" eaLnBrk="1" hangingPunct="1">
              <a:buFontTx/>
              <a:buChar char="-"/>
            </a:pPr>
            <a:r>
              <a:rPr lang="en-US" sz="1200" dirty="0">
                <a:ea typeface="ＭＳ Ｐゴシック" pitchFamily="30" charset="-128"/>
                <a:cs typeface="Avenir Medium"/>
              </a:rPr>
              <a:t>Historically, </a:t>
            </a:r>
            <a:r>
              <a:rPr lang="en-US" sz="1200" b="1" dirty="0">
                <a:ea typeface="ＭＳ Ｐゴシック" pitchFamily="30" charset="-128"/>
                <a:cs typeface="Avenir Medium"/>
              </a:rPr>
              <a:t>experimental techniques </a:t>
            </a:r>
            <a:r>
              <a:rPr lang="en-US" sz="1200" dirty="0">
                <a:ea typeface="ＭＳ Ｐゴシック" pitchFamily="30" charset="-128"/>
                <a:cs typeface="Avenir Medium"/>
              </a:rPr>
              <a:t>have not been capable of </a:t>
            </a:r>
            <a:r>
              <a:rPr lang="en-US" sz="1200" b="1" dirty="0">
                <a:ea typeface="ＭＳ Ｐゴシック" pitchFamily="30" charset="-128"/>
                <a:cs typeface="Avenir Medium"/>
              </a:rPr>
              <a:t>rapidly </a:t>
            </a:r>
            <a:r>
              <a:rPr lang="en-US" sz="1200" dirty="0">
                <a:ea typeface="ＭＳ Ｐゴシック" pitchFamily="30" charset="-128"/>
                <a:cs typeface="Avenir Medium"/>
              </a:rPr>
              <a:t>and systematically identifying neoepitopes </a:t>
            </a:r>
            <a:r>
              <a:rPr lang="mr-IN" sz="1200" dirty="0">
                <a:ea typeface="ＭＳ Ｐゴシック" pitchFamily="30" charset="-128"/>
                <a:cs typeface="Avenir Medium"/>
              </a:rPr>
              <a:t>…</a:t>
            </a:r>
            <a:endParaRPr lang="en-US" sz="1200" dirty="0">
              <a:ea typeface="ＭＳ Ｐゴシック" pitchFamily="30" charset="-128"/>
              <a:cs typeface="Avenir Medium"/>
            </a:endParaRPr>
          </a:p>
          <a:p>
            <a:endParaRPr lang="en-US" dirty="0"/>
          </a:p>
        </p:txBody>
      </p:sp>
      <p:sp>
        <p:nvSpPr>
          <p:cNvPr id="4" name="Slide Number Placeholder 3"/>
          <p:cNvSpPr>
            <a:spLocks noGrp="1"/>
          </p:cNvSpPr>
          <p:nvPr>
            <p:ph type="sldNum" sz="quarter" idx="5"/>
          </p:nvPr>
        </p:nvSpPr>
        <p:spPr/>
        <p:txBody>
          <a:bodyPr/>
          <a:lstStyle/>
          <a:p>
            <a:fld id="{2F7E5D11-41C6-BC46-9B79-814B3B4596A6}" type="slidenum">
              <a:rPr lang="en-US" smtClean="0"/>
              <a:t>2</a:t>
            </a:fld>
            <a:endParaRPr lang="en-US"/>
          </a:p>
        </p:txBody>
      </p:sp>
    </p:spTree>
    <p:extLst>
      <p:ext uri="{BB962C8B-B14F-4D97-AF65-F5344CB8AC3E}">
        <p14:creationId xmlns:p14="http://schemas.microsoft.com/office/powerpoint/2010/main" val="3059315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Identifying neoantigens and designing a personalized neoantigen vaccine is a complex workflow</a:t>
            </a:r>
          </a:p>
          <a:p>
            <a:pPr marL="171450" indent="-171450">
              <a:buFontTx/>
              <a:buChar char="-"/>
            </a:pPr>
            <a:r>
              <a:rPr lang="en-US" dirty="0"/>
              <a:t>At a high level, one starts with tumor samples from a patient.  </a:t>
            </a:r>
          </a:p>
          <a:p>
            <a:pPr marL="628650" lvl="1" indent="-171450">
              <a:buFontTx/>
              <a:buChar char="-"/>
            </a:pPr>
            <a:r>
              <a:rPr lang="en-US" dirty="0"/>
              <a:t>Sequence data are mined to detect a variety of somatic variant types and determine the HLA alleles of the patient. </a:t>
            </a:r>
          </a:p>
          <a:p>
            <a:pPr marL="628650" lvl="1" indent="-171450">
              <a:buFontTx/>
              <a:buChar char="-"/>
            </a:pPr>
            <a:r>
              <a:rPr lang="en-US" dirty="0"/>
              <a:t>Additional predictors are applied to anticipate peptide processing, transport and stability.  </a:t>
            </a:r>
          </a:p>
          <a:p>
            <a:pPr marL="628650" lvl="1" indent="-171450">
              <a:buFontTx/>
              <a:buChar char="-"/>
            </a:pPr>
            <a:r>
              <a:rPr lang="en-US" dirty="0"/>
              <a:t>The unique peptides of the patients tumor are modeled to predict their binding and presentation by the patients MHC alleles.</a:t>
            </a:r>
          </a:p>
          <a:p>
            <a:pPr marL="628650" lvl="1" indent="-171450">
              <a:buFontTx/>
              <a:buChar char="-"/>
            </a:pPr>
            <a:r>
              <a:rPr lang="en-US" dirty="0"/>
              <a:t>Finally a set of usual 5-30 of the best candidate neoantigens are selected and packaged into a vaccine (which may be formulated in a variety of ways) and delivered to the patient.  </a:t>
            </a:r>
          </a:p>
          <a:p>
            <a:pPr marL="628650" lvl="1" indent="-171450">
              <a:buFontTx/>
              <a:buChar char="-"/>
            </a:pPr>
            <a:r>
              <a:rPr lang="en-US" dirty="0"/>
              <a:t>All of this is done as quickly as possible</a:t>
            </a:r>
          </a:p>
          <a:p>
            <a:pPr marL="171450" lvl="0" indent="-171450">
              <a:buFontTx/>
              <a:buChar char="-"/>
            </a:pPr>
            <a:r>
              <a:rPr lang="en-US" dirty="0"/>
              <a:t>One of the inspiring things about this approach is that it builds on everything we have been doing to advance tumor genome sequencing and analysis over the past 20 years.  Literally several dozen bioinformatics tools developed in labs around the world are needed to go from raw data to a finalize vaccine design personalized for each patient’s tumor and MHC complement. We are standing on the top of a mountain here and the view is spectacular.</a:t>
            </a:r>
          </a:p>
        </p:txBody>
      </p:sp>
      <p:sp>
        <p:nvSpPr>
          <p:cNvPr id="4" name="Slide Number Placeholder 3"/>
          <p:cNvSpPr>
            <a:spLocks noGrp="1"/>
          </p:cNvSpPr>
          <p:nvPr>
            <p:ph type="sldNum" sz="quarter" idx="5"/>
          </p:nvPr>
        </p:nvSpPr>
        <p:spPr/>
        <p:txBody>
          <a:bodyPr/>
          <a:lstStyle/>
          <a:p>
            <a:fld id="{099D50AF-F628-504F-B99D-05BB4C0BF79D}" type="slidenum">
              <a:rPr lang="en-US" smtClean="0"/>
              <a:t>3</a:t>
            </a:fld>
            <a:endParaRPr lang="en-US"/>
          </a:p>
        </p:txBody>
      </p:sp>
    </p:spTree>
    <p:extLst>
      <p:ext uri="{BB962C8B-B14F-4D97-AF65-F5344CB8AC3E}">
        <p14:creationId xmlns:p14="http://schemas.microsoft.com/office/powerpoint/2010/main" val="127473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We created </a:t>
            </a:r>
            <a:r>
              <a:rPr lang="en-US" dirty="0" err="1"/>
              <a:t>pVACtools</a:t>
            </a:r>
            <a:r>
              <a:rPr lang="en-US" dirty="0"/>
              <a:t> to facilitate the process of end-to-end neoantigen analysis including consideration of the features I have just introduced as examples and many more.  </a:t>
            </a:r>
            <a:r>
              <a:rPr lang="en-US" dirty="0" err="1"/>
              <a:t>pVACtools</a:t>
            </a:r>
            <a:r>
              <a:rPr lang="en-US" dirty="0"/>
              <a:t> is a highly modular analysis tool kit implemented in Python that is designed to support each step of neoantigen analysis.  Its modularity is aimed at supporting customized approaches and use cases for neoantigen analysis ranging from basic to translational studies.  We use it in several contexts but probably most heavily to create personalized neoantigen vaccine design in collaboration with an immunotherapy tumor board for a variety of clinical trials.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I don’t expect you to read all these details but, in broad terms it breaks the process down into components of data QC, HLA typing, various kinds of somatic variant detection, prioritization, visualization and packaging into a vaccine formulation.</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To maximize the broad adoption of </a:t>
            </a:r>
            <a:r>
              <a:rPr lang="en-US" dirty="0" err="1"/>
              <a:t>pVACtools</a:t>
            </a:r>
            <a:r>
              <a:rPr lang="en-US" dirty="0"/>
              <a:t> and integration into other workflows we have tried to always use standard file formats for inputs and outputs.  Essentially everything it needs for most functionality can be encoded in a single input VCF.  In order to incorporate some features specific to neoantigens we created another tool </a:t>
            </a:r>
            <a:r>
              <a:rPr lang="en-US" dirty="0" err="1"/>
              <a:t>VAtools</a:t>
            </a:r>
            <a:r>
              <a:rPr lang="en-US" dirty="0"/>
              <a:t> to help users prepare this VCF.</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If you want to learn more about this tool I would encourage you to visit </a:t>
            </a:r>
            <a:r>
              <a:rPr lang="en-US" dirty="0" err="1"/>
              <a:t>pvactools.org</a:t>
            </a:r>
            <a:endParaRPr lang="en-US" dirty="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err="1"/>
              <a:t>pVACseq</a:t>
            </a:r>
            <a:r>
              <a:rPr lang="en-US" dirty="0"/>
              <a:t> - </a:t>
            </a:r>
            <a:r>
              <a:rPr lang="en-US" dirty="0">
                <a:latin typeface="Avenir Black"/>
                <a:cs typeface="Avenir Black"/>
              </a:rPr>
              <a:t>Neoantigen prediction for SNVs and Indels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err="1">
                <a:latin typeface="Avenir Black"/>
                <a:cs typeface="Avenir Black"/>
              </a:rPr>
              <a:t>pVACfuse</a:t>
            </a:r>
            <a:r>
              <a:rPr lang="en-US" baseline="0" dirty="0">
                <a:latin typeface="Avenir Black"/>
                <a:cs typeface="Avenir Black"/>
              </a:rPr>
              <a:t> - </a:t>
            </a:r>
            <a:r>
              <a:rPr lang="en-US" dirty="0" err="1">
                <a:latin typeface="Avenir Black"/>
                <a:cs typeface="Avenir Black"/>
              </a:rPr>
              <a:t>Neoantigen</a:t>
            </a:r>
            <a:r>
              <a:rPr lang="en-US" dirty="0">
                <a:latin typeface="Avenir Black"/>
                <a:cs typeface="Avenir Black"/>
              </a:rPr>
              <a:t> prediction for fusions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err="1">
                <a:latin typeface="Avenir Black"/>
                <a:cs typeface="Avenir Black"/>
              </a:rPr>
              <a:t>pVACvector</a:t>
            </a:r>
            <a:r>
              <a:rPr lang="en-US" dirty="0">
                <a:latin typeface="Avenir Black"/>
                <a:cs typeface="Avenir Black"/>
              </a:rPr>
              <a:t> - Optimizing design of spacers and shortlisted </a:t>
            </a:r>
            <a:r>
              <a:rPr lang="en-US" dirty="0" err="1">
                <a:latin typeface="Avenir Black"/>
                <a:cs typeface="Avenir Black"/>
              </a:rPr>
              <a:t>neoantigens</a:t>
            </a:r>
            <a:r>
              <a:rPr lang="en-US" dirty="0">
                <a:latin typeface="Avenir Black"/>
                <a:cs typeface="Avenir Black"/>
              </a:rPr>
              <a:t> to prevent high-affinity </a:t>
            </a:r>
            <a:r>
              <a:rPr lang="en-US" dirty="0" err="1">
                <a:latin typeface="Avenir Black"/>
                <a:cs typeface="Avenir Black"/>
              </a:rPr>
              <a:t>junctional</a:t>
            </a:r>
            <a:r>
              <a:rPr lang="en-US" dirty="0">
                <a:latin typeface="Avenir Black"/>
                <a:cs typeface="Avenir Black"/>
              </a:rPr>
              <a:t> epitopes (DNA Vector vaccines)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err="1">
                <a:latin typeface="Avenir Black"/>
                <a:cs typeface="Avenir Black"/>
              </a:rPr>
              <a:t>pVACviz</a:t>
            </a:r>
            <a:r>
              <a:rPr lang="en-US" dirty="0">
                <a:latin typeface="Avenir Black"/>
                <a:cs typeface="Avenir Black"/>
              </a:rPr>
              <a:t> - Browser-based UI for launching, managing, reviewing, and visualizing the results of </a:t>
            </a:r>
            <a:r>
              <a:rPr lang="en-US" dirty="0" err="1">
                <a:latin typeface="Avenir Black"/>
                <a:cs typeface="Avenir Black"/>
              </a:rPr>
              <a:t>pVACtools</a:t>
            </a:r>
            <a:r>
              <a:rPr lang="en-US" dirty="0">
                <a:latin typeface="Avenir Black"/>
                <a:cs typeface="Avenir Black"/>
              </a:rPr>
              <a:t> processes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err="1">
                <a:latin typeface="Avenir Black"/>
                <a:cs typeface="Avenir Black"/>
              </a:rPr>
              <a:t>pVACapi</a:t>
            </a:r>
            <a:r>
              <a:rPr lang="en-US" baseline="0" dirty="0">
                <a:latin typeface="Avenir Black"/>
                <a:cs typeface="Avenir Black"/>
              </a:rPr>
              <a:t> - </a:t>
            </a:r>
            <a:r>
              <a:rPr lang="en-US" dirty="0">
                <a:latin typeface="Avenir Black"/>
                <a:cs typeface="Avenir Black"/>
              </a:rPr>
              <a:t>HTTP REST interface to the </a:t>
            </a:r>
            <a:r>
              <a:rPr lang="en-US" dirty="0" err="1">
                <a:latin typeface="Avenir Black"/>
                <a:cs typeface="Avenir Black"/>
              </a:rPr>
              <a:t>pVACtools</a:t>
            </a:r>
            <a:r>
              <a:rPr lang="en-US" dirty="0">
                <a:latin typeface="Avenir Black"/>
                <a:cs typeface="Avenir Black"/>
              </a:rPr>
              <a:t> suite</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latin typeface="Avenir Black"/>
              <a:cs typeface="Avenir Black"/>
            </a:endParaRPr>
          </a:p>
          <a:p>
            <a:endParaRPr lang="en-US" dirty="0"/>
          </a:p>
        </p:txBody>
      </p:sp>
      <p:sp>
        <p:nvSpPr>
          <p:cNvPr id="4" name="Slide Number Placeholder 3"/>
          <p:cNvSpPr>
            <a:spLocks noGrp="1"/>
          </p:cNvSpPr>
          <p:nvPr>
            <p:ph type="sldNum" sz="quarter" idx="10"/>
          </p:nvPr>
        </p:nvSpPr>
        <p:spPr/>
        <p:txBody>
          <a:bodyPr/>
          <a:lstStyle/>
          <a:p>
            <a:fld id="{099D50AF-F628-504F-B99D-05BB4C0BF79D}" type="slidenum">
              <a:rPr lang="en-US" smtClean="0"/>
              <a:t>4</a:t>
            </a:fld>
            <a:endParaRPr lang="en-US"/>
          </a:p>
        </p:txBody>
      </p:sp>
    </p:spTree>
    <p:extLst>
      <p:ext uri="{BB962C8B-B14F-4D97-AF65-F5344CB8AC3E}">
        <p14:creationId xmlns:p14="http://schemas.microsoft.com/office/powerpoint/2010/main" val="2179682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01B5BFC-C116-D449-90B9-D6F68C5CCB97}" type="slidenum">
              <a:rPr lang="en-US" smtClean="0"/>
              <a:t>5</a:t>
            </a:fld>
            <a:endParaRPr lang="en-US"/>
          </a:p>
        </p:txBody>
      </p:sp>
    </p:spTree>
    <p:extLst>
      <p:ext uri="{BB962C8B-B14F-4D97-AF65-F5344CB8AC3E}">
        <p14:creationId xmlns:p14="http://schemas.microsoft.com/office/powerpoint/2010/main" val="4068469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indent="-171450">
              <a:buFontTx/>
              <a:buChar char="-"/>
            </a:pPr>
            <a:r>
              <a:rPr lang="en-US" dirty="0"/>
              <a:t>As I’m sure you can appreciate by now, there are a lot of relevant factors that we want to take into account when modeling neoantigens.  </a:t>
            </a:r>
          </a:p>
          <a:p>
            <a:pPr marL="171450" indent="-171450">
              <a:buFontTx/>
              <a:buChar char="-"/>
            </a:pPr>
            <a:r>
              <a:rPr lang="en-US" dirty="0"/>
              <a:t>In our own studies we are tackling this challenge in two ways.</a:t>
            </a:r>
          </a:p>
          <a:p>
            <a:pPr marL="171450" indent="-171450">
              <a:buFontTx/>
              <a:buChar char="-"/>
            </a:pPr>
            <a:r>
              <a:rPr lang="en-US" dirty="0"/>
              <a:t>The first, involves trying to organize and synthesize important features into a report and developing an interactive graphical interface to aid our immunotherapy tumor board in evaluating each neoantigen and selecting candidate for cancer vaccines.</a:t>
            </a:r>
          </a:p>
          <a:p>
            <a:pPr marL="171450" indent="-171450">
              <a:buFontTx/>
              <a:buChar char="-"/>
            </a:pPr>
            <a:r>
              <a:rPr lang="en-US" dirty="0"/>
              <a:t>Shown here is a brief demo of this interface which we call </a:t>
            </a:r>
            <a:r>
              <a:rPr lang="en-US" dirty="0" err="1"/>
              <a:t>pVACview</a:t>
            </a:r>
            <a:r>
              <a:rPr lang="en-US" dirty="0"/>
              <a:t> </a:t>
            </a:r>
          </a:p>
          <a:p>
            <a:pPr marL="171450" indent="-171450">
              <a:buFontTx/>
              <a:buChar char="-"/>
            </a:pPr>
            <a:r>
              <a:rPr lang="en-US" dirty="0"/>
              <a:t>This tool is designed to leverage the </a:t>
            </a:r>
            <a:r>
              <a:rPr lang="en-US" dirty="0" err="1"/>
              <a:t>pVACtools</a:t>
            </a:r>
            <a:r>
              <a:rPr lang="en-US" dirty="0"/>
              <a:t> suite of tools.  However, we use a simplified aggregated report of candidates and JSON formatted input for the features of each neoantigen in the hopes that others could plug it and the end of their own established workflows.</a:t>
            </a:r>
          </a:p>
          <a:p>
            <a:pPr marL="171450" indent="-171450">
              <a:buFontTx/>
              <a:buChar char="-"/>
            </a:pPr>
            <a:r>
              <a:rPr lang="en-US" dirty="0"/>
              <a:t>To review candidates you start by loading these input files, you are then presented with a list of candidates summarized to the level of somatic variants (one line per mutation).</a:t>
            </a:r>
          </a:p>
          <a:p>
            <a:pPr marL="628650" lvl="1" indent="-171450">
              <a:buFontTx/>
              <a:buChar char="-"/>
            </a:pPr>
            <a:r>
              <a:rPr lang="en-US" dirty="0"/>
              <a:t>From this view you can see the number of peptides meeting basic criteria and details on the variant itself such as gene expression, allele specific expression, tumor clonality, and MHC binding metrics for the best candidate arising from this mutation.</a:t>
            </a:r>
          </a:p>
          <a:p>
            <a:pPr marL="628650" lvl="1" indent="-171450">
              <a:buFontTx/>
              <a:buChar char="-"/>
            </a:pPr>
            <a:r>
              <a:rPr lang="en-US" dirty="0"/>
              <a:t>The interface then allows you to drill down and get a lot more information about each individual peptide including: transcript specific annotations and expression information, the peptide sequence, the position of the mutated amino acid relative to MHC anchor site predictions, and results from multiple individual MHC binding prediction algorithms. We currently use an ensemble approach with 8-10 algorithms used to evaluate every candidate.</a:t>
            </a:r>
          </a:p>
          <a:p>
            <a:pPr marL="628650" lvl="1" indent="-171450">
              <a:buFontTx/>
              <a:buChar char="-"/>
            </a:pPr>
            <a:r>
              <a:rPr lang="en-US" dirty="0"/>
              <a:t>As you go, you can select a status for each candidate and when the review is complete you can save and export your prioritized candidates.</a:t>
            </a:r>
          </a:p>
          <a:p>
            <a:pPr marL="171450" indent="-171450">
              <a:buFontTx/>
              <a:buChar char="-"/>
            </a:pPr>
            <a:endParaRPr lang="en-US" dirty="0"/>
          </a:p>
          <a:p>
            <a:endParaRPr lang="en-US" dirty="0"/>
          </a:p>
          <a:p>
            <a:endParaRPr lang="en-US" dirty="0"/>
          </a:p>
          <a:p>
            <a:r>
              <a:rPr lang="en-US" dirty="0"/>
              <a:t>Figure caption:</a:t>
            </a:r>
          </a:p>
          <a:p>
            <a:r>
              <a:rPr lang="en-US" dirty="0"/>
              <a:t>Potential sources of “non-self” tumor neoantigens. Genomic alterations such as point mutations (A), indels (B) and gene fusions (E) can result in the generation of missense and frameshift neoantigens. Splicing aberrations such as the retention of cancer-specific exons (C) and introns (D) can also lead to frameshift neoantigens. Epigenetic changes can alter the expression levels of immunogenic </a:t>
            </a:r>
            <a:r>
              <a:rPr lang="en-US" dirty="0" err="1"/>
              <a:t>genomically</a:t>
            </a:r>
            <a:r>
              <a:rPr lang="en-US" dirty="0"/>
              <a:t>-encoded proteins (F) including viral proteins from integrated chronically-infected cells (EBV, HPV), cancer-testis antigens (e.g., MAGE-A4) and proteins derived from LINE and HERV elements. Post-transcriptional changes (G), including translation of upstream open reading frames (</a:t>
            </a:r>
            <a:r>
              <a:rPr lang="en-US" dirty="0" err="1"/>
              <a:t>uORF</a:t>
            </a:r>
            <a:r>
              <a:rPr lang="en-US" dirty="0"/>
              <a:t>), stop codon readthrough and protein modifications, such as methylation, phosphorylation and acetylation, can generate tumor specific neoantigens as well.</a:t>
            </a:r>
          </a:p>
        </p:txBody>
      </p:sp>
      <p:sp>
        <p:nvSpPr>
          <p:cNvPr id="4" name="Slide Number Placeholder 3"/>
          <p:cNvSpPr>
            <a:spLocks noGrp="1"/>
          </p:cNvSpPr>
          <p:nvPr>
            <p:ph type="sldNum" sz="quarter" idx="5"/>
          </p:nvPr>
        </p:nvSpPr>
        <p:spPr/>
        <p:txBody>
          <a:bodyPr/>
          <a:lstStyle/>
          <a:p>
            <a:fld id="{101B5BFC-C116-D449-90B9-D6F68C5CCB97}" type="slidenum">
              <a:rPr lang="en-US" smtClean="0"/>
              <a:t>6</a:t>
            </a:fld>
            <a:endParaRPr lang="en-US"/>
          </a:p>
        </p:txBody>
      </p:sp>
    </p:spTree>
    <p:extLst>
      <p:ext uri="{BB962C8B-B14F-4D97-AF65-F5344CB8AC3E}">
        <p14:creationId xmlns:p14="http://schemas.microsoft.com/office/powerpoint/2010/main" val="197101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99D50AF-F628-504F-B99D-05BB4C0BF79D}" type="slidenum">
              <a:rPr lang="en-US" smtClean="0"/>
              <a:t>7</a:t>
            </a:fld>
            <a:endParaRPr lang="en-US"/>
          </a:p>
        </p:txBody>
      </p:sp>
    </p:spTree>
    <p:extLst>
      <p:ext uri="{BB962C8B-B14F-4D97-AF65-F5344CB8AC3E}">
        <p14:creationId xmlns:p14="http://schemas.microsoft.com/office/powerpoint/2010/main" val="3937079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With that in mind, we have involved ourselves in several clinical trials to test personalized neoantigen vaccines</a:t>
            </a:r>
          </a:p>
          <a:p>
            <a:pPr marL="171450" indent="-171450">
              <a:buFontTx/>
              <a:buChar char="-"/>
            </a:pPr>
            <a:r>
              <a:rPr lang="en-US" dirty="0"/>
              <a:t>I am aware of 29 of these trials world wide, of which our group is involved in designing the vaccines for 10.</a:t>
            </a:r>
          </a:p>
          <a:p>
            <a:pPr marL="171450" indent="-171450">
              <a:buFontTx/>
              <a:buChar char="-"/>
            </a:pPr>
            <a:r>
              <a:rPr lang="en-US" dirty="0"/>
              <a:t>At this early stage, these are mostly phase I, and small, primarily testing for safety</a:t>
            </a:r>
          </a:p>
          <a:p>
            <a:pPr marL="171450" indent="-171450">
              <a:buFontTx/>
              <a:buChar char="-"/>
            </a:pPr>
            <a:r>
              <a:rPr lang="en-US" dirty="0"/>
              <a:t>But nevertheless they allow us to explore and refine the approach in variety of tumors types and clinical scenarios with a truly wonderful group of clinical collaborators who make up our informal immunotherapy tumor board.</a:t>
            </a:r>
          </a:p>
          <a:p>
            <a:pPr marL="171450" indent="-171450">
              <a:buFontTx/>
              <a:buChar char="-"/>
            </a:pPr>
            <a:r>
              <a:rPr lang="en-US" dirty="0"/>
              <a:t>Results are yet to emerge for most of these.  In fact, just yesterday, in order to be at this meeting I missed the first internal presentation of results from the most advanced of these trials.  I hear second hand that the take home message is that the side effects appear minimal, evidence of T cell response is detected in most cases, and tumor responses and survival are promising (with the caveat that these are very early days and phase I trials are not robustly powered to assess outcome).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99D50AF-F628-504F-B99D-05BB4C0BF79D}" type="slidenum">
              <a:rPr lang="en-US" smtClean="0"/>
              <a:t>8</a:t>
            </a:fld>
            <a:endParaRPr lang="en-US"/>
          </a:p>
        </p:txBody>
      </p:sp>
    </p:spTree>
    <p:extLst>
      <p:ext uri="{BB962C8B-B14F-4D97-AF65-F5344CB8AC3E}">
        <p14:creationId xmlns:p14="http://schemas.microsoft.com/office/powerpoint/2010/main" val="1208322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would be happy to take any questions with any remaining time.</a:t>
            </a:r>
          </a:p>
        </p:txBody>
      </p:sp>
      <p:sp>
        <p:nvSpPr>
          <p:cNvPr id="4" name="Slide Number Placeholder 3"/>
          <p:cNvSpPr>
            <a:spLocks noGrp="1"/>
          </p:cNvSpPr>
          <p:nvPr>
            <p:ph type="sldNum" sz="quarter" idx="5"/>
          </p:nvPr>
        </p:nvSpPr>
        <p:spPr/>
        <p:txBody>
          <a:bodyPr/>
          <a:lstStyle/>
          <a:p>
            <a:fld id="{099D50AF-F628-504F-B99D-05BB4C0BF79D}" type="slidenum">
              <a:rPr lang="en-US" smtClean="0"/>
              <a:t>9</a:t>
            </a:fld>
            <a:endParaRPr lang="en-US"/>
          </a:p>
        </p:txBody>
      </p:sp>
    </p:spTree>
    <p:extLst>
      <p:ext uri="{BB962C8B-B14F-4D97-AF65-F5344CB8AC3E}">
        <p14:creationId xmlns:p14="http://schemas.microsoft.com/office/powerpoint/2010/main" val="318037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62508" y="2044981"/>
            <a:ext cx="5000492" cy="1102519"/>
          </a:xfrm>
        </p:spPr>
        <p:txBody>
          <a:bodyPr anchor="b">
            <a:normAutofit/>
          </a:bodyPr>
          <a:lstStyle>
            <a:lvl1pPr>
              <a:defRPr sz="2600"/>
            </a:lvl1pPr>
          </a:lstStyle>
          <a:p>
            <a:r>
              <a:rPr lang="en-US"/>
              <a:t>Click to edit Master title style</a:t>
            </a:r>
          </a:p>
        </p:txBody>
      </p:sp>
      <p:sp>
        <p:nvSpPr>
          <p:cNvPr id="3" name="Subtitle 2"/>
          <p:cNvSpPr>
            <a:spLocks noGrp="1"/>
          </p:cNvSpPr>
          <p:nvPr>
            <p:ph type="subTitle" idx="1"/>
          </p:nvPr>
        </p:nvSpPr>
        <p:spPr>
          <a:xfrm>
            <a:off x="3762508" y="3212576"/>
            <a:ext cx="5000492" cy="738472"/>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Footer Placeholder 6"/>
          <p:cNvSpPr>
            <a:spLocks noGrp="1"/>
          </p:cNvSpPr>
          <p:nvPr>
            <p:ph type="ftr" sz="quarter" idx="10"/>
          </p:nvPr>
        </p:nvSpPr>
        <p:spPr>
          <a:xfrm>
            <a:off x="3762508" y="4746779"/>
            <a:ext cx="5000492" cy="238125"/>
          </a:xfrm>
        </p:spPr>
        <p:txBody>
          <a:bodyPr/>
          <a:lstStyle/>
          <a:p>
            <a:r>
              <a:rPr lang="en-US" dirty="0"/>
              <a:t>Presenter &lt;</a:t>
            </a:r>
            <a:r>
              <a:rPr lang="en-US" dirty="0" err="1"/>
              <a:t>address@genome.wustl.edu</a:t>
            </a:r>
            <a:r>
              <a:rPr lang="en-US" dirty="0"/>
              <a:t>&gt;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10"/>
          </p:nvPr>
        </p:nvSpPr>
        <p:spPr/>
        <p:txBody>
          <a:bodyPr/>
          <a:lstStyle/>
          <a:p>
            <a:r>
              <a:rPr lang="en-US" dirty="0"/>
              <a:t>Presenter &lt;</a:t>
            </a:r>
            <a:r>
              <a:rPr lang="en-US" dirty="0" err="1"/>
              <a:t>address@genome.wustl.edu</a:t>
            </a:r>
            <a:r>
              <a:rPr lang="en-US" dirty="0"/>
              <a:t>&gt;</a:t>
            </a:r>
          </a:p>
        </p:txBody>
      </p:sp>
      <p:sp>
        <p:nvSpPr>
          <p:cNvPr id="5" name="TextBox 4">
            <a:extLst>
              <a:ext uri="{FF2B5EF4-FFF2-40B4-BE49-F238E27FC236}">
                <a16:creationId xmlns:a16="http://schemas.microsoft.com/office/drawing/2014/main" id="{CB9062B6-0047-4B4F-A586-DB1F10CE39B0}"/>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1" y="2571750"/>
            <a:ext cx="8458199" cy="628650"/>
          </a:xfrm>
        </p:spPr>
        <p:txBody>
          <a:bodyPr anchor="b">
            <a:normAutofit/>
          </a:bodyPr>
          <a:lstStyle>
            <a:lvl1pPr algn="l">
              <a:defRPr sz="2600" b="1" cap="none"/>
            </a:lvl1pPr>
          </a:lstStyle>
          <a:p>
            <a:r>
              <a:rPr lang="en-US"/>
              <a:t>Click to edit Master title style</a:t>
            </a:r>
            <a:endParaRPr lang="en-US" dirty="0"/>
          </a:p>
        </p:txBody>
      </p:sp>
      <p:sp>
        <p:nvSpPr>
          <p:cNvPr id="3" name="Text Placeholder 2"/>
          <p:cNvSpPr>
            <a:spLocks noGrp="1"/>
          </p:cNvSpPr>
          <p:nvPr>
            <p:ph type="body" idx="1"/>
          </p:nvPr>
        </p:nvSpPr>
        <p:spPr>
          <a:xfrm>
            <a:off x="381001" y="3200401"/>
            <a:ext cx="8458199" cy="514350"/>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6"/>
          <p:cNvSpPr>
            <a:spLocks noGrp="1"/>
          </p:cNvSpPr>
          <p:nvPr>
            <p:ph type="ftr" sz="quarter" idx="10"/>
          </p:nvPr>
        </p:nvSpPr>
        <p:spPr/>
        <p:txBody>
          <a:bodyPr/>
          <a:lstStyle/>
          <a:p>
            <a:r>
              <a:rPr lang="en-US"/>
              <a:t>Presenter &lt;address@genome.wustl.edu&gt;</a:t>
            </a:r>
          </a:p>
        </p:txBody>
      </p:sp>
      <p:sp>
        <p:nvSpPr>
          <p:cNvPr id="5" name="TextBox 4">
            <a:extLst>
              <a:ext uri="{FF2B5EF4-FFF2-40B4-BE49-F238E27FC236}">
                <a16:creationId xmlns:a16="http://schemas.microsoft.com/office/drawing/2014/main" id="{7AE9B79A-04B0-F84F-AEEB-C50AF10BC4EA}"/>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863600"/>
            <a:ext cx="4114800" cy="3731023"/>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863600"/>
            <a:ext cx="4191000" cy="3731023"/>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0"/>
          </p:nvPr>
        </p:nvSpPr>
        <p:spPr/>
        <p:txBody>
          <a:bodyPr/>
          <a:lstStyle/>
          <a:p>
            <a:r>
              <a:rPr lang="en-US"/>
              <a:t>Presenter &lt;address@genome.wustl.edu&gt;</a:t>
            </a:r>
          </a:p>
        </p:txBody>
      </p:sp>
      <p:sp>
        <p:nvSpPr>
          <p:cNvPr id="6" name="TextBox 5">
            <a:extLst>
              <a:ext uri="{FF2B5EF4-FFF2-40B4-BE49-F238E27FC236}">
                <a16:creationId xmlns:a16="http://schemas.microsoft.com/office/drawing/2014/main" id="{ED8F171C-C338-1C41-88B8-4D9EF7F5B8A5}"/>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776286"/>
            <a:ext cx="4116388" cy="652463"/>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1000" y="1428750"/>
            <a:ext cx="4116388" cy="3165873"/>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776287"/>
            <a:ext cx="4117975" cy="652462"/>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428750"/>
            <a:ext cx="4117975" cy="3165873"/>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p:cNvSpPr>
            <a:spLocks noGrp="1"/>
          </p:cNvSpPr>
          <p:nvPr>
            <p:ph type="ftr" sz="quarter" idx="10"/>
          </p:nvPr>
        </p:nvSpPr>
        <p:spPr/>
        <p:txBody>
          <a:bodyPr/>
          <a:lstStyle/>
          <a:p>
            <a:r>
              <a:rPr lang="en-US"/>
              <a:t>Presenter &lt;address@genome.wustl.edu&gt;</a:t>
            </a:r>
          </a:p>
        </p:txBody>
      </p:sp>
      <p:sp>
        <p:nvSpPr>
          <p:cNvPr id="8" name="TextBox 7">
            <a:extLst>
              <a:ext uri="{FF2B5EF4-FFF2-40B4-BE49-F238E27FC236}">
                <a16:creationId xmlns:a16="http://schemas.microsoft.com/office/drawing/2014/main" id="{4467756A-508A-6446-8B72-5AC572388A48}"/>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p:txBody>
          <a:bodyPr/>
          <a:lstStyle/>
          <a:p>
            <a:r>
              <a:rPr lang="en-US"/>
              <a:t>Presenter &lt;address@genome.wustl.edu&gt;</a:t>
            </a:r>
          </a:p>
        </p:txBody>
      </p:sp>
      <p:sp>
        <p:nvSpPr>
          <p:cNvPr id="4" name="TextBox 3">
            <a:extLst>
              <a:ext uri="{FF2B5EF4-FFF2-40B4-BE49-F238E27FC236}">
                <a16:creationId xmlns:a16="http://schemas.microsoft.com/office/drawing/2014/main" id="{37F7DF06-612C-0343-A762-3D3241D5D448}"/>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Presenter &lt;address@genome.wustl.edu&gt;</a:t>
            </a:r>
          </a:p>
        </p:txBody>
      </p:sp>
      <p:sp>
        <p:nvSpPr>
          <p:cNvPr id="3" name="TextBox 2">
            <a:extLst>
              <a:ext uri="{FF2B5EF4-FFF2-40B4-BE49-F238E27FC236}">
                <a16:creationId xmlns:a16="http://schemas.microsoft.com/office/drawing/2014/main" id="{EFFEB794-7FEA-7240-8526-8817B8CBC43D}"/>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1" y="204787"/>
            <a:ext cx="3084513" cy="871538"/>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04788"/>
            <a:ext cx="5187950" cy="4389835"/>
          </a:xfrm>
        </p:spPr>
        <p:txBody>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81001" y="1076326"/>
            <a:ext cx="3084513" cy="351829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7"/>
          <p:cNvSpPr>
            <a:spLocks noGrp="1"/>
          </p:cNvSpPr>
          <p:nvPr>
            <p:ph type="ftr" sz="quarter" idx="10"/>
          </p:nvPr>
        </p:nvSpPr>
        <p:spPr/>
        <p:txBody>
          <a:bodyPr/>
          <a:lstStyle/>
          <a:p>
            <a:r>
              <a:rPr lang="en-US"/>
              <a:t>Presenter &lt;address@genome.wustl.edu&gt;</a:t>
            </a:r>
          </a:p>
        </p:txBody>
      </p:sp>
      <p:sp>
        <p:nvSpPr>
          <p:cNvPr id="6" name="TextBox 5">
            <a:extLst>
              <a:ext uri="{FF2B5EF4-FFF2-40B4-BE49-F238E27FC236}">
                <a16:creationId xmlns:a16="http://schemas.microsoft.com/office/drawing/2014/main" id="{66478F71-4CE8-C142-A891-BFA97346FB78}"/>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600450"/>
            <a:ext cx="84582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81000" y="261841"/>
            <a:ext cx="8458200" cy="33386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381000" y="4025503"/>
            <a:ext cx="84582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Footer Placeholder 8"/>
          <p:cNvSpPr>
            <a:spLocks noGrp="1"/>
          </p:cNvSpPr>
          <p:nvPr>
            <p:ph type="ftr" sz="quarter" idx="10"/>
          </p:nvPr>
        </p:nvSpPr>
        <p:spPr/>
        <p:txBody>
          <a:bodyPr/>
          <a:lstStyle/>
          <a:p>
            <a:r>
              <a:rPr lang="en-US"/>
              <a:t>Presenter &lt;address@genome.wustl.edu&gt;</a:t>
            </a:r>
          </a:p>
        </p:txBody>
      </p:sp>
      <p:sp>
        <p:nvSpPr>
          <p:cNvPr id="6" name="TextBox 5">
            <a:extLst>
              <a:ext uri="{FF2B5EF4-FFF2-40B4-BE49-F238E27FC236}">
                <a16:creationId xmlns:a16="http://schemas.microsoft.com/office/drawing/2014/main" id="{7A5512B0-1AAE-3148-9356-451BC5114829}"/>
              </a:ext>
            </a:extLst>
          </p:cNvPr>
          <p:cNvSpPr txBox="1"/>
          <p:nvPr userDrawn="1"/>
        </p:nvSpPr>
        <p:spPr>
          <a:xfrm>
            <a:off x="8662639" y="4736442"/>
            <a:ext cx="377026" cy="274320"/>
          </a:xfrm>
          <a:prstGeom prst="rect">
            <a:avLst/>
          </a:prstGeom>
          <a:noFill/>
        </p:spPr>
        <p:txBody>
          <a:bodyPr wrap="none" rtlCol="0">
            <a:spAutoFit/>
          </a:bodyPr>
          <a:lstStyle/>
          <a:p>
            <a:pPr algn="ctr"/>
            <a:fld id="{E7AED128-F580-8342-8456-6A45474A3A5F}" type="slidenum">
              <a:rPr lang="en-US" sz="1200" smtClean="0"/>
              <a:pPr algn="ctr"/>
              <a:t>‹#›</a:t>
            </a:fld>
            <a:endParaRPr lang="en-US" sz="120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83887"/>
            <a:ext cx="8458200" cy="4572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81000" y="863599"/>
            <a:ext cx="8458200" cy="36131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81000" y="4713288"/>
            <a:ext cx="8001000" cy="304799"/>
          </a:xfrm>
          <a:prstGeom prst="rect">
            <a:avLst/>
          </a:prstGeom>
        </p:spPr>
        <p:txBody>
          <a:bodyPr vert="horz" lIns="91440" tIns="45720" rIns="91440" bIns="45720" rtlCol="0" anchor="ctr"/>
          <a:lstStyle>
            <a:lvl1pPr algn="l">
              <a:defRPr sz="1100">
                <a:solidFill>
                  <a:schemeClr val="tx1">
                    <a:tint val="75000"/>
                  </a:schemeClr>
                </a:solidFill>
                <a:latin typeface="+mn-lt"/>
                <a:cs typeface="Calibri"/>
              </a:defRPr>
            </a:lvl1pPr>
          </a:lstStyle>
          <a:p>
            <a:r>
              <a:rPr lang="en-US"/>
              <a:t>Presenter &lt;address@genome.wustl.edu&gt;</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dt="0"/>
  <p:txStyles>
    <p:titleStyle>
      <a:lvl1pPr algn="l" defTabSz="457200" rtl="0" eaLnBrk="1" latinLnBrk="0" hangingPunct="1">
        <a:spcBef>
          <a:spcPct val="0"/>
        </a:spcBef>
        <a:buNone/>
        <a:defRPr sz="2800" b="1" i="0" kern="1200" cap="none">
          <a:solidFill>
            <a:schemeClr val="tx1"/>
          </a:solidFill>
          <a:latin typeface="+mj-lt"/>
          <a:ea typeface="+mj-ea"/>
          <a:cs typeface="Trebuchet MS"/>
        </a:defRPr>
      </a:lvl1pPr>
    </p:titleStyle>
    <p:bodyStyle>
      <a:lvl1pPr marL="342900" indent="-342900" algn="l" defTabSz="457200" rtl="0" eaLnBrk="1" latinLnBrk="0" hangingPunct="1">
        <a:spcBef>
          <a:spcPct val="20000"/>
        </a:spcBef>
        <a:buClr>
          <a:schemeClr val="tx2">
            <a:lumMod val="50000"/>
            <a:lumOff val="50000"/>
          </a:schemeClr>
        </a:buClr>
        <a:buFont typeface="Arial"/>
        <a:buChar char="•"/>
        <a:defRPr sz="2400" kern="1200">
          <a:solidFill>
            <a:schemeClr val="tx1"/>
          </a:solidFill>
          <a:latin typeface="+mn-lt"/>
          <a:ea typeface="+mn-ea"/>
          <a:cs typeface="Trebuchet MS"/>
        </a:defRPr>
      </a:lvl1pPr>
      <a:lvl2pPr marL="742950" indent="-285750" algn="l" defTabSz="457200" rtl="0" eaLnBrk="1" latinLnBrk="0" hangingPunct="1">
        <a:spcBef>
          <a:spcPct val="20000"/>
        </a:spcBef>
        <a:buClr>
          <a:schemeClr val="tx2">
            <a:lumMod val="50000"/>
            <a:lumOff val="50000"/>
          </a:schemeClr>
        </a:buClr>
        <a:buFont typeface="Arial"/>
        <a:buChar char="•"/>
        <a:defRPr sz="2200" kern="1200">
          <a:solidFill>
            <a:schemeClr val="tx1"/>
          </a:solidFill>
          <a:latin typeface="+mn-lt"/>
          <a:ea typeface="+mn-ea"/>
          <a:cs typeface="Trebuchet MS"/>
        </a:defRPr>
      </a:lvl2pPr>
      <a:lvl3pPr marL="1143000" indent="-228600" algn="l" defTabSz="457200" rtl="0" eaLnBrk="1" latinLnBrk="0" hangingPunct="1">
        <a:spcBef>
          <a:spcPct val="20000"/>
        </a:spcBef>
        <a:buClr>
          <a:schemeClr val="tx2">
            <a:lumMod val="50000"/>
            <a:lumOff val="50000"/>
          </a:schemeClr>
        </a:buClr>
        <a:buFont typeface="Arial"/>
        <a:buChar char="•"/>
        <a:defRPr sz="2000" kern="1200">
          <a:solidFill>
            <a:schemeClr val="tx1"/>
          </a:solidFill>
          <a:latin typeface="+mn-lt"/>
          <a:ea typeface="+mn-ea"/>
          <a:cs typeface="Trebuchet MS"/>
        </a:defRPr>
      </a:lvl3pPr>
      <a:lvl4pPr marL="1600200" indent="-228600" algn="l" defTabSz="457200" rtl="0" eaLnBrk="1" latinLnBrk="0" hangingPunct="1">
        <a:spcBef>
          <a:spcPct val="20000"/>
        </a:spcBef>
        <a:buClr>
          <a:schemeClr val="tx2">
            <a:lumMod val="50000"/>
            <a:lumOff val="50000"/>
          </a:schemeClr>
        </a:buClr>
        <a:buFont typeface="Arial"/>
        <a:buChar char="•"/>
        <a:defRPr sz="2000" kern="1200">
          <a:solidFill>
            <a:schemeClr val="tx1"/>
          </a:solidFill>
          <a:latin typeface="+mn-lt"/>
          <a:ea typeface="+mn-ea"/>
          <a:cs typeface="Trebuchet MS"/>
        </a:defRPr>
      </a:lvl4pPr>
      <a:lvl5pPr marL="2057400" indent="-228600" algn="l" defTabSz="457200" rtl="0" eaLnBrk="1" latinLnBrk="0" hangingPunct="1">
        <a:spcBef>
          <a:spcPct val="20000"/>
        </a:spcBef>
        <a:buClr>
          <a:schemeClr val="tx2">
            <a:lumMod val="50000"/>
            <a:lumOff val="50000"/>
          </a:schemeClr>
        </a:buClr>
        <a:buFont typeface="Arial"/>
        <a:buChar char="•"/>
        <a:defRPr sz="2000" kern="1200">
          <a:solidFill>
            <a:schemeClr val="tx1"/>
          </a:solidFill>
          <a:latin typeface="+mn-lt"/>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griffit@wustl.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www.griffithlab.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pvactools.org/" TargetMode="External"/><Relationship Id="rId2" Type="http://schemas.openxmlformats.org/officeDocument/2006/relationships/hyperlink" Target="https://github.com/griffithlab/pVACtools" TargetMode="External"/><Relationship Id="rId1" Type="http://schemas.openxmlformats.org/officeDocument/2006/relationships/slideLayout" Target="../slideLayouts/slideLayout2.xml"/><Relationship Id="rId5" Type="http://schemas.openxmlformats.org/officeDocument/2006/relationships/hyperlink" Target="https://github.com/genome/analysis-workflows" TargetMode="External"/><Relationship Id="rId4" Type="http://schemas.openxmlformats.org/officeDocument/2006/relationships/hyperlink" Target="http://pmbio.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pvactools.org/" TargetMode="Externa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cancerimmunolres.aacrjournals.org/content/8/3/409" TargetMode="External"/><Relationship Id="rId4" Type="http://schemas.openxmlformats.org/officeDocument/2006/relationships/hyperlink" Target="https://www.ncbi.nlm.nih.gov/pubmed/3146233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pvacview.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hyperlink" Target="https://griffithlab.shinyapps.io/pvacview/"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6.jpg"/><Relationship Id="rId3" Type="http://schemas.openxmlformats.org/officeDocument/2006/relationships/image" Target="../media/image14.jpg"/><Relationship Id="rId21" Type="http://schemas.openxmlformats.org/officeDocument/2006/relationships/image" Target="../media/image31.png"/><Relationship Id="rId7" Type="http://schemas.openxmlformats.org/officeDocument/2006/relationships/image" Target="../media/image18.pn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5.jpg"/><Relationship Id="rId2" Type="http://schemas.openxmlformats.org/officeDocument/2006/relationships/notesSlide" Target="../notesSlides/notesSlide7.xml"/><Relationship Id="rId16" Type="http://schemas.openxmlformats.org/officeDocument/2006/relationships/image" Target="../media/image27.jpg"/><Relationship Id="rId20" Type="http://schemas.openxmlformats.org/officeDocument/2006/relationships/image" Target="../media/image9.jpg"/><Relationship Id="rId29"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4.jp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3.jpg"/><Relationship Id="rId28" Type="http://schemas.openxmlformats.org/officeDocument/2006/relationships/image" Target="../media/image37.jp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2.jpg"/><Relationship Id="rId27"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44.tiff"/><Relationship Id="rId13" Type="http://schemas.openxmlformats.org/officeDocument/2006/relationships/hyperlink" Target="https://clinicaltrials.gov/ct2/show/NCT03121677" TargetMode="External"/><Relationship Id="rId18" Type="http://schemas.openxmlformats.org/officeDocument/2006/relationships/hyperlink" Target="https://www.cell.com/cell/pdf/S0092-8674(17)30062-4.pdf" TargetMode="External"/><Relationship Id="rId3" Type="http://schemas.openxmlformats.org/officeDocument/2006/relationships/image" Target="../media/image39.tiff"/><Relationship Id="rId7" Type="http://schemas.openxmlformats.org/officeDocument/2006/relationships/image" Target="../media/image43.tiff"/><Relationship Id="rId12" Type="http://schemas.openxmlformats.org/officeDocument/2006/relationships/hyperlink" Target="https://clinicaltrials.gov/ct2/show/NCT03199040" TargetMode="External"/><Relationship Id="rId17" Type="http://schemas.openxmlformats.org/officeDocument/2006/relationships/hyperlink" Target="https://clinicaltrials.gov/ct2/show/NCT03730948" TargetMode="External"/><Relationship Id="rId2" Type="http://schemas.openxmlformats.org/officeDocument/2006/relationships/notesSlide" Target="../notesSlides/notesSlide8.xml"/><Relationship Id="rId16" Type="http://schemas.openxmlformats.org/officeDocument/2006/relationships/hyperlink" Target="https://clinicaltrials.gov/ct2/show/NCT03092453" TargetMode="External"/><Relationship Id="rId1" Type="http://schemas.openxmlformats.org/officeDocument/2006/relationships/slideLayout" Target="../slideLayouts/slideLayout2.xml"/><Relationship Id="rId6" Type="http://schemas.openxmlformats.org/officeDocument/2006/relationships/image" Target="../media/image42.tiff"/><Relationship Id="rId11" Type="http://schemas.openxmlformats.org/officeDocument/2006/relationships/hyperlink" Target="https://clinicaltrials.gov/ct2/show/NCT02348320" TargetMode="External"/><Relationship Id="rId5" Type="http://schemas.openxmlformats.org/officeDocument/2006/relationships/image" Target="../media/image41.tiff"/><Relationship Id="rId15" Type="http://schemas.openxmlformats.org/officeDocument/2006/relationships/hyperlink" Target="https://clinicaltrials.gov/ct2/show/NCT03122106" TargetMode="External"/><Relationship Id="rId10" Type="http://schemas.openxmlformats.org/officeDocument/2006/relationships/hyperlink" Target="https://clinicaltrials.gov/ct2/show/NCT03422094" TargetMode="External"/><Relationship Id="rId19" Type="http://schemas.openxmlformats.org/officeDocument/2006/relationships/hyperlink" Target="https://neoantigen.clinwiki.org/" TargetMode="External"/><Relationship Id="rId4" Type="http://schemas.openxmlformats.org/officeDocument/2006/relationships/image" Target="../media/image40.tiff"/><Relationship Id="rId9" Type="http://schemas.openxmlformats.org/officeDocument/2006/relationships/hyperlink" Target="https://clinicaltrials.gov/ct2/show/NCT03598816" TargetMode="External"/><Relationship Id="rId14" Type="http://schemas.openxmlformats.org/officeDocument/2006/relationships/hyperlink" Target="https://clinicaltrials.gov/ct2/show/NCT0353221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62508" y="438150"/>
            <a:ext cx="5076692" cy="110251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600" b="1" i="0" kern="1200" cap="none">
                <a:solidFill>
                  <a:schemeClr val="tx1"/>
                </a:solidFill>
                <a:latin typeface="+mj-lt"/>
                <a:ea typeface="+mj-ea"/>
                <a:cs typeface="Trebuchet MS"/>
              </a:defRPr>
            </a:lvl1pPr>
          </a:lstStyle>
          <a:p>
            <a:r>
              <a:rPr lang="en-US" sz="2200" dirty="0"/>
              <a:t>Informatics tools for identification, prioritization and clinical application of neoantigens (</a:t>
            </a:r>
            <a:r>
              <a:rPr lang="en-US" sz="2200" dirty="0" err="1"/>
              <a:t>pVACTools</a:t>
            </a:r>
            <a:r>
              <a:rPr lang="en-US" sz="2200" dirty="0"/>
              <a:t>)</a:t>
            </a:r>
          </a:p>
        </p:txBody>
      </p:sp>
      <p:sp>
        <p:nvSpPr>
          <p:cNvPr id="6" name="Subtitle 2"/>
          <p:cNvSpPr>
            <a:spLocks noGrp="1"/>
          </p:cNvSpPr>
          <p:nvPr>
            <p:ph type="subTitle" idx="1"/>
          </p:nvPr>
        </p:nvSpPr>
        <p:spPr>
          <a:xfrm>
            <a:off x="3762508" y="1809751"/>
            <a:ext cx="5000492" cy="1849856"/>
          </a:xfrm>
        </p:spPr>
        <p:txBody>
          <a:bodyPr>
            <a:normAutofit/>
          </a:bodyPr>
          <a:lstStyle/>
          <a:p>
            <a:r>
              <a:rPr lang="en-US" dirty="0">
                <a:solidFill>
                  <a:schemeClr val="tx1"/>
                </a:solidFill>
              </a:rPr>
              <a:t>ITCR Annual Meeting</a:t>
            </a:r>
          </a:p>
          <a:p>
            <a:endParaRPr lang="en-US" dirty="0">
              <a:solidFill>
                <a:schemeClr val="tx1"/>
              </a:solidFill>
            </a:endParaRPr>
          </a:p>
          <a:p>
            <a:r>
              <a:rPr lang="en-US" dirty="0">
                <a:solidFill>
                  <a:schemeClr val="tx1"/>
                </a:solidFill>
              </a:rPr>
              <a:t>September 22, 2021</a:t>
            </a:r>
          </a:p>
        </p:txBody>
      </p:sp>
      <p:sp>
        <p:nvSpPr>
          <p:cNvPr id="7" name="Subtitle 2"/>
          <p:cNvSpPr txBox="1">
            <a:spLocks/>
          </p:cNvSpPr>
          <p:nvPr/>
        </p:nvSpPr>
        <p:spPr>
          <a:xfrm>
            <a:off x="3762508" y="3734021"/>
            <a:ext cx="5000492" cy="1287543"/>
          </a:xfrm>
          <a:prstGeom prst="rect">
            <a:avLst/>
          </a:prstGeom>
        </p:spPr>
        <p:txBody>
          <a:bodyPr vert="horz" lIns="91440" tIns="45720" rIns="91440" bIns="45720" rtlCol="0">
            <a:normAutofit fontScale="62500" lnSpcReduction="20000"/>
          </a:bodyPr>
          <a:lstStyle>
            <a:lvl1pPr marL="0" indent="0" algn="l" defTabSz="457200" rtl="0" eaLnBrk="1" latinLnBrk="0" hangingPunct="1">
              <a:spcBef>
                <a:spcPct val="20000"/>
              </a:spcBef>
              <a:buClr>
                <a:schemeClr val="tx2">
                  <a:lumMod val="50000"/>
                  <a:lumOff val="50000"/>
                </a:schemeClr>
              </a:buClr>
              <a:buFont typeface="Arial"/>
              <a:buNone/>
              <a:defRPr sz="2000" kern="1200">
                <a:solidFill>
                  <a:schemeClr val="tx1">
                    <a:tint val="75000"/>
                  </a:schemeClr>
                </a:solidFill>
                <a:latin typeface="Trebuchet MS"/>
                <a:ea typeface="+mn-ea"/>
                <a:cs typeface="Trebuchet MS"/>
              </a:defRPr>
            </a:lvl1pPr>
            <a:lvl2pPr marL="457200" indent="0" algn="ctr" defTabSz="457200" rtl="0" eaLnBrk="1" latinLnBrk="0" hangingPunct="1">
              <a:spcBef>
                <a:spcPct val="20000"/>
              </a:spcBef>
              <a:buClr>
                <a:schemeClr val="tx2">
                  <a:lumMod val="50000"/>
                  <a:lumOff val="50000"/>
                </a:schemeClr>
              </a:buClr>
              <a:buFont typeface="Arial"/>
              <a:buNone/>
              <a:defRPr sz="2200" kern="1200">
                <a:solidFill>
                  <a:schemeClr val="tx1">
                    <a:tint val="75000"/>
                  </a:schemeClr>
                </a:solidFill>
                <a:latin typeface="Trebuchet MS"/>
                <a:ea typeface="+mn-ea"/>
                <a:cs typeface="Trebuchet MS"/>
              </a:defRPr>
            </a:lvl2pPr>
            <a:lvl3pPr marL="914400" indent="0" algn="ctr" defTabSz="457200" rtl="0" eaLnBrk="1" latinLnBrk="0" hangingPunct="1">
              <a:spcBef>
                <a:spcPct val="20000"/>
              </a:spcBef>
              <a:buClr>
                <a:schemeClr val="tx2">
                  <a:lumMod val="50000"/>
                  <a:lumOff val="50000"/>
                </a:schemeClr>
              </a:buClr>
              <a:buFont typeface="Arial"/>
              <a:buNone/>
              <a:defRPr sz="2000" kern="1200">
                <a:solidFill>
                  <a:schemeClr val="tx1">
                    <a:tint val="75000"/>
                  </a:schemeClr>
                </a:solidFill>
                <a:latin typeface="Trebuchet MS"/>
                <a:ea typeface="+mn-ea"/>
                <a:cs typeface="Trebuchet MS"/>
              </a:defRPr>
            </a:lvl3pPr>
            <a:lvl4pPr marL="1371600" indent="0" algn="ctr" defTabSz="457200" rtl="0" eaLnBrk="1" latinLnBrk="0" hangingPunct="1">
              <a:spcBef>
                <a:spcPct val="20000"/>
              </a:spcBef>
              <a:buClr>
                <a:schemeClr val="tx2">
                  <a:lumMod val="50000"/>
                  <a:lumOff val="50000"/>
                </a:schemeClr>
              </a:buClr>
              <a:buFont typeface="Arial"/>
              <a:buNone/>
              <a:defRPr sz="2000" kern="1200">
                <a:solidFill>
                  <a:schemeClr val="tx1">
                    <a:tint val="75000"/>
                  </a:schemeClr>
                </a:solidFill>
                <a:latin typeface="Trebuchet MS"/>
                <a:ea typeface="+mn-ea"/>
                <a:cs typeface="Trebuchet MS"/>
              </a:defRPr>
            </a:lvl4pPr>
            <a:lvl5pPr marL="1828800" indent="0" algn="ctr" defTabSz="457200" rtl="0" eaLnBrk="1" latinLnBrk="0" hangingPunct="1">
              <a:spcBef>
                <a:spcPct val="20000"/>
              </a:spcBef>
              <a:buClr>
                <a:schemeClr val="tx2">
                  <a:lumMod val="50000"/>
                  <a:lumOff val="50000"/>
                </a:schemeClr>
              </a:buClr>
              <a:buFont typeface="Arial"/>
              <a:buNone/>
              <a:defRPr sz="2000" kern="1200">
                <a:solidFill>
                  <a:schemeClr val="tx1">
                    <a:tint val="75000"/>
                  </a:schemeClr>
                </a:solidFill>
                <a:latin typeface="Trebuchet MS"/>
                <a:ea typeface="+mn-ea"/>
                <a:cs typeface="Trebuchet M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rgbClr val="2F3124"/>
                </a:solidFill>
              </a:rPr>
              <a:t>Malachi Griffith, PhD</a:t>
            </a:r>
          </a:p>
          <a:p>
            <a:r>
              <a:rPr lang="en-US" dirty="0">
                <a:solidFill>
                  <a:srgbClr val="2F3124"/>
                </a:solidFill>
              </a:rPr>
              <a:t>Associate Professor, Department of Medicine</a:t>
            </a:r>
          </a:p>
          <a:p>
            <a:r>
              <a:rPr lang="en-US" dirty="0">
                <a:solidFill>
                  <a:srgbClr val="2F3124"/>
                </a:solidFill>
              </a:rPr>
              <a:t>Associate Professor, Department of Genetics</a:t>
            </a:r>
          </a:p>
          <a:p>
            <a:r>
              <a:rPr lang="en-US" dirty="0">
                <a:solidFill>
                  <a:srgbClr val="2F3124"/>
                </a:solidFill>
              </a:rPr>
              <a:t>Washington University School of Medicine</a:t>
            </a:r>
          </a:p>
          <a:p>
            <a:r>
              <a:rPr lang="en-US" dirty="0">
                <a:solidFill>
                  <a:srgbClr val="2F3124"/>
                </a:solidFill>
                <a:hlinkClick r:id="rId3"/>
              </a:rPr>
              <a:t>mgriffit@wustl.edu</a:t>
            </a:r>
            <a:endParaRPr lang="en-US" dirty="0">
              <a:solidFill>
                <a:srgbClr val="2F3124"/>
              </a:solidFill>
            </a:endParaRPr>
          </a:p>
          <a:p>
            <a:r>
              <a:rPr lang="en-US" dirty="0">
                <a:solidFill>
                  <a:srgbClr val="2F3124"/>
                </a:solidFill>
                <a:hlinkClick r:id="rId4"/>
              </a:rPr>
              <a:t>griffithlab.org</a:t>
            </a:r>
            <a:r>
              <a:rPr lang="en-US" dirty="0">
                <a:solidFill>
                  <a:srgbClr val="2F3124"/>
                </a:solidFill>
              </a:rPr>
              <a:t> </a:t>
            </a:r>
          </a:p>
          <a:p>
            <a:endParaRPr lang="en-US" dirty="0">
              <a:solidFill>
                <a:srgbClr val="2F3124"/>
              </a:solidFill>
            </a:endParaRPr>
          </a:p>
        </p:txBody>
      </p:sp>
      <p:sp>
        <p:nvSpPr>
          <p:cNvPr id="30" name="TextBox 29"/>
          <p:cNvSpPr txBox="1"/>
          <p:nvPr/>
        </p:nvSpPr>
        <p:spPr>
          <a:xfrm>
            <a:off x="609600" y="4512953"/>
            <a:ext cx="1516110" cy="307777"/>
          </a:xfrm>
          <a:prstGeom prst="rect">
            <a:avLst/>
          </a:prstGeom>
          <a:noFill/>
        </p:spPr>
        <p:txBody>
          <a:bodyPr wrap="none" rtlCol="0">
            <a:spAutoFit/>
          </a:bodyPr>
          <a:lstStyle/>
          <a:p>
            <a:r>
              <a:rPr lang="en-US" sz="1400" dirty="0"/>
              <a:t>@</a:t>
            </a:r>
            <a:r>
              <a:rPr lang="en-US" sz="1400" dirty="0" err="1"/>
              <a:t>malachigriffith</a:t>
            </a:r>
            <a:endParaRPr lang="en-US" sz="1400" dirty="0"/>
          </a:p>
        </p:txBody>
      </p:sp>
      <p:pic>
        <p:nvPicPr>
          <p:cNvPr id="31" name="Picture 30" descr="TwitterLogo_#55ace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399732"/>
            <a:ext cx="534218" cy="5342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1D53A-8365-F34A-B03C-894983BA52CC}"/>
              </a:ext>
            </a:extLst>
          </p:cNvPr>
          <p:cNvSpPr>
            <a:spLocks noGrp="1"/>
          </p:cNvSpPr>
          <p:nvPr>
            <p:ph type="title"/>
          </p:nvPr>
        </p:nvSpPr>
        <p:spPr/>
        <p:txBody>
          <a:bodyPr>
            <a:normAutofit fontScale="90000"/>
          </a:bodyPr>
          <a:lstStyle/>
          <a:p>
            <a:r>
              <a:rPr lang="en-US" dirty="0" err="1"/>
              <a:t>pVACtools</a:t>
            </a:r>
            <a:r>
              <a:rPr lang="en-US" dirty="0"/>
              <a:t> is an open source modular tool kit</a:t>
            </a:r>
          </a:p>
        </p:txBody>
      </p:sp>
      <p:sp>
        <p:nvSpPr>
          <p:cNvPr id="3" name="Content Placeholder 2">
            <a:extLst>
              <a:ext uri="{FF2B5EF4-FFF2-40B4-BE49-F238E27FC236}">
                <a16:creationId xmlns:a16="http://schemas.microsoft.com/office/drawing/2014/main" id="{F7603FCF-B772-A04A-95D7-096671FBD45D}"/>
              </a:ext>
            </a:extLst>
          </p:cNvPr>
          <p:cNvSpPr>
            <a:spLocks noGrp="1"/>
          </p:cNvSpPr>
          <p:nvPr>
            <p:ph idx="1"/>
          </p:nvPr>
        </p:nvSpPr>
        <p:spPr/>
        <p:txBody>
          <a:bodyPr>
            <a:normAutofit fontScale="62500" lnSpcReduction="20000"/>
          </a:bodyPr>
          <a:lstStyle/>
          <a:p>
            <a:r>
              <a:rPr lang="en-US" dirty="0"/>
              <a:t>Goal is to create a tool suite that supports a broad user group with neoantigen analysis needs</a:t>
            </a:r>
          </a:p>
          <a:p>
            <a:pPr lvl="1"/>
            <a:r>
              <a:rPr lang="en-US" dirty="0"/>
              <a:t>Multiple organisms</a:t>
            </a:r>
          </a:p>
          <a:p>
            <a:pPr lvl="1"/>
            <a:r>
              <a:rPr lang="en-US" dirty="0"/>
              <a:t>Basic science -&gt; clinical trials</a:t>
            </a:r>
          </a:p>
          <a:p>
            <a:pPr lvl="1"/>
            <a:r>
              <a:rPr lang="en-US" dirty="0"/>
              <a:t>Multiple therapeutic modalities</a:t>
            </a:r>
          </a:p>
          <a:p>
            <a:endParaRPr lang="en-US" dirty="0"/>
          </a:p>
          <a:p>
            <a:r>
              <a:rPr lang="en-US" dirty="0"/>
              <a:t>Implemented in Python3</a:t>
            </a:r>
          </a:p>
          <a:p>
            <a:r>
              <a:rPr lang="en-US" dirty="0"/>
              <a:t>Leverages IEDB API, </a:t>
            </a:r>
            <a:r>
              <a:rPr lang="en-US" dirty="0" err="1"/>
              <a:t>VaxRank</a:t>
            </a:r>
            <a:r>
              <a:rPr lang="en-US" dirty="0"/>
              <a:t>, </a:t>
            </a:r>
            <a:r>
              <a:rPr lang="en-US" dirty="0" err="1"/>
              <a:t>MHCflurry</a:t>
            </a:r>
            <a:r>
              <a:rPr lang="en-US" dirty="0"/>
              <a:t>, </a:t>
            </a:r>
            <a:r>
              <a:rPr lang="en-US" dirty="0" err="1"/>
              <a:t>MHCNuggets</a:t>
            </a:r>
            <a:r>
              <a:rPr lang="en-US" dirty="0"/>
              <a:t>, and other open source efforts</a:t>
            </a:r>
          </a:p>
          <a:p>
            <a:r>
              <a:rPr lang="en-US" dirty="0">
                <a:hlinkClick r:id="rId2"/>
              </a:rPr>
              <a:t>https://github.com/griffithlab/pVACtools</a:t>
            </a:r>
            <a:r>
              <a:rPr lang="en-US" dirty="0"/>
              <a:t> </a:t>
            </a:r>
          </a:p>
          <a:p>
            <a:r>
              <a:rPr lang="en-US" dirty="0"/>
              <a:t>License</a:t>
            </a:r>
          </a:p>
          <a:p>
            <a:pPr lvl="1"/>
            <a:r>
              <a:rPr lang="en-US" dirty="0"/>
              <a:t>Was NPOSL-3.0, next release will be BSD</a:t>
            </a:r>
          </a:p>
          <a:p>
            <a:r>
              <a:rPr lang="en-US" dirty="0"/>
              <a:t>Documentation</a:t>
            </a:r>
          </a:p>
          <a:p>
            <a:pPr lvl="1"/>
            <a:r>
              <a:rPr lang="en-US" dirty="0">
                <a:hlinkClick r:id="rId3"/>
              </a:rPr>
              <a:t>http://pvactools.org/</a:t>
            </a:r>
            <a:endParaRPr lang="en-US" dirty="0"/>
          </a:p>
          <a:p>
            <a:pPr lvl="1"/>
            <a:r>
              <a:rPr lang="en-US" dirty="0">
                <a:hlinkClick r:id="rId4"/>
              </a:rPr>
              <a:t>http://pmbio.org/</a:t>
            </a:r>
            <a:endParaRPr lang="en-US" dirty="0"/>
          </a:p>
          <a:p>
            <a:r>
              <a:rPr lang="en-US" dirty="0"/>
              <a:t>CWL/Cromwell/Docker pipelines</a:t>
            </a:r>
          </a:p>
          <a:p>
            <a:pPr lvl="1"/>
            <a:r>
              <a:rPr lang="en-US" dirty="0">
                <a:hlinkClick r:id="rId5"/>
              </a:rPr>
              <a:t>https://github.com/genome/analysis-workflows</a:t>
            </a:r>
            <a:r>
              <a:rPr lang="en-US" dirty="0"/>
              <a:t> </a:t>
            </a:r>
          </a:p>
        </p:txBody>
      </p:sp>
    </p:spTree>
    <p:extLst>
      <p:ext uri="{BB962C8B-B14F-4D97-AF65-F5344CB8AC3E}">
        <p14:creationId xmlns:p14="http://schemas.microsoft.com/office/powerpoint/2010/main" val="722020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a:extLst>
              <a:ext uri="{FF2B5EF4-FFF2-40B4-BE49-F238E27FC236}">
                <a16:creationId xmlns:a16="http://schemas.microsoft.com/office/drawing/2014/main" id="{92BEB00E-F726-F246-BCD2-861E72A01EC3}"/>
              </a:ext>
            </a:extLst>
          </p:cNvPr>
          <p:cNvSpPr/>
          <p:nvPr/>
        </p:nvSpPr>
        <p:spPr>
          <a:xfrm rot="7283859">
            <a:off x="2394711" y="2349606"/>
            <a:ext cx="581291" cy="113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C05EC589-C4A4-9842-8CB1-686276DC599C}"/>
              </a:ext>
            </a:extLst>
          </p:cNvPr>
          <p:cNvPicPr>
            <a:picLocks noChangeAspect="1"/>
          </p:cNvPicPr>
          <p:nvPr/>
        </p:nvPicPr>
        <p:blipFill>
          <a:blip r:embed="rId3"/>
          <a:stretch>
            <a:fillRect/>
          </a:stretch>
        </p:blipFill>
        <p:spPr>
          <a:xfrm>
            <a:off x="908226" y="1134577"/>
            <a:ext cx="5793884" cy="1008217"/>
          </a:xfrm>
          <a:prstGeom prst="rect">
            <a:avLst/>
          </a:prstGeom>
        </p:spPr>
      </p:pic>
      <p:pic>
        <p:nvPicPr>
          <p:cNvPr id="20" name="Picture 19">
            <a:extLst>
              <a:ext uri="{FF2B5EF4-FFF2-40B4-BE49-F238E27FC236}">
                <a16:creationId xmlns:a16="http://schemas.microsoft.com/office/drawing/2014/main" id="{D2A6E1F4-05B7-2F4D-BB19-2422B0076073}"/>
              </a:ext>
            </a:extLst>
          </p:cNvPr>
          <p:cNvPicPr>
            <a:picLocks noChangeAspect="1"/>
          </p:cNvPicPr>
          <p:nvPr/>
        </p:nvPicPr>
        <p:blipFill>
          <a:blip r:embed="rId4"/>
          <a:stretch>
            <a:fillRect/>
          </a:stretch>
        </p:blipFill>
        <p:spPr>
          <a:xfrm>
            <a:off x="1531530" y="2683939"/>
            <a:ext cx="4149191" cy="1626593"/>
          </a:xfrm>
          <a:prstGeom prst="rect">
            <a:avLst/>
          </a:prstGeom>
        </p:spPr>
      </p:pic>
      <p:sp>
        <p:nvSpPr>
          <p:cNvPr id="34" name="Right Arrow 33">
            <a:extLst>
              <a:ext uri="{FF2B5EF4-FFF2-40B4-BE49-F238E27FC236}">
                <a16:creationId xmlns:a16="http://schemas.microsoft.com/office/drawing/2014/main" id="{3F1D5DFB-53CB-FF4A-BD54-BB3BADBC714E}"/>
              </a:ext>
            </a:extLst>
          </p:cNvPr>
          <p:cNvSpPr/>
          <p:nvPr/>
        </p:nvSpPr>
        <p:spPr>
          <a:xfrm rot="3512568">
            <a:off x="4302890" y="2349499"/>
            <a:ext cx="581291" cy="113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TextBox 28">
            <a:extLst>
              <a:ext uri="{FF2B5EF4-FFF2-40B4-BE49-F238E27FC236}">
                <a16:creationId xmlns:a16="http://schemas.microsoft.com/office/drawing/2014/main" id="{7EB4EC2F-D2FC-0745-9C35-136513E0BD09}"/>
              </a:ext>
            </a:extLst>
          </p:cNvPr>
          <p:cNvSpPr txBox="1"/>
          <p:nvPr/>
        </p:nvSpPr>
        <p:spPr>
          <a:xfrm>
            <a:off x="3958361" y="4172449"/>
            <a:ext cx="2260606" cy="923330"/>
          </a:xfrm>
          <a:prstGeom prst="rect">
            <a:avLst/>
          </a:prstGeom>
          <a:noFill/>
        </p:spPr>
        <p:txBody>
          <a:bodyPr wrap="square" rtlCol="0">
            <a:spAutoFit/>
          </a:bodyPr>
          <a:lstStyle/>
          <a:p>
            <a:pPr algn="ctr"/>
            <a:r>
              <a:rPr lang="en-US" sz="1350" dirty="0">
                <a:solidFill>
                  <a:srgbClr val="FF0000"/>
                </a:solidFill>
              </a:rPr>
              <a:t>Cancer Cell</a:t>
            </a:r>
          </a:p>
          <a:p>
            <a:pPr algn="ctr"/>
            <a:r>
              <a:rPr lang="en-US" sz="1350" dirty="0"/>
              <a:t>Neoantigen ‘non-self’ antigen</a:t>
            </a:r>
          </a:p>
          <a:p>
            <a:pPr algn="ctr"/>
            <a:r>
              <a:rPr lang="en-US" sz="1350" dirty="0"/>
              <a:t>recognized as foreign</a:t>
            </a:r>
          </a:p>
        </p:txBody>
      </p:sp>
      <p:sp>
        <p:nvSpPr>
          <p:cNvPr id="30" name="TextBox 29">
            <a:extLst>
              <a:ext uri="{FF2B5EF4-FFF2-40B4-BE49-F238E27FC236}">
                <a16:creationId xmlns:a16="http://schemas.microsoft.com/office/drawing/2014/main" id="{A2C5EEC6-782A-6A45-8CB1-94F16B14D324}"/>
              </a:ext>
            </a:extLst>
          </p:cNvPr>
          <p:cNvSpPr txBox="1"/>
          <p:nvPr/>
        </p:nvSpPr>
        <p:spPr>
          <a:xfrm>
            <a:off x="1531530" y="4228739"/>
            <a:ext cx="1673603" cy="715581"/>
          </a:xfrm>
          <a:prstGeom prst="rect">
            <a:avLst/>
          </a:prstGeom>
          <a:noFill/>
        </p:spPr>
        <p:txBody>
          <a:bodyPr wrap="square" rtlCol="0">
            <a:spAutoFit/>
          </a:bodyPr>
          <a:lstStyle/>
          <a:p>
            <a:pPr algn="ctr"/>
            <a:r>
              <a:rPr lang="en-US" sz="1350" dirty="0">
                <a:solidFill>
                  <a:schemeClr val="accent4">
                    <a:lumMod val="75000"/>
                  </a:schemeClr>
                </a:solidFill>
              </a:rPr>
              <a:t>Normal Cell</a:t>
            </a:r>
          </a:p>
          <a:p>
            <a:pPr algn="ctr"/>
            <a:r>
              <a:rPr lang="en-US" sz="1350" dirty="0"/>
              <a:t>WT ‘self’ antigen</a:t>
            </a:r>
          </a:p>
          <a:p>
            <a:pPr algn="ctr"/>
            <a:r>
              <a:rPr lang="en-US" sz="1350" dirty="0"/>
              <a:t>recognized as self</a:t>
            </a:r>
          </a:p>
        </p:txBody>
      </p:sp>
      <p:sp>
        <p:nvSpPr>
          <p:cNvPr id="11" name="Title 1">
            <a:extLst>
              <a:ext uri="{FF2B5EF4-FFF2-40B4-BE49-F238E27FC236}">
                <a16:creationId xmlns:a16="http://schemas.microsoft.com/office/drawing/2014/main" id="{515C7D4F-F3A3-314F-9415-9698BB5B4DE4}"/>
              </a:ext>
            </a:extLst>
          </p:cNvPr>
          <p:cNvSpPr>
            <a:spLocks noGrp="1"/>
          </p:cNvSpPr>
          <p:nvPr>
            <p:ph type="title"/>
          </p:nvPr>
        </p:nvSpPr>
        <p:spPr>
          <a:xfrm>
            <a:off x="228600" y="57151"/>
            <a:ext cx="8686800" cy="609599"/>
          </a:xfrm>
        </p:spPr>
        <p:txBody>
          <a:bodyPr>
            <a:noAutofit/>
          </a:bodyPr>
          <a:lstStyle/>
          <a:p>
            <a:r>
              <a:rPr lang="en-US" sz="1600" dirty="0"/>
              <a:t>The goal of one class of cancer immunotherapy is to leverage the immune system’s ability to attack non-self or “foreign” cells (recognized by their neoantigens)</a:t>
            </a:r>
          </a:p>
        </p:txBody>
      </p:sp>
      <p:sp>
        <p:nvSpPr>
          <p:cNvPr id="12" name="TextBox 11">
            <a:extLst>
              <a:ext uri="{FF2B5EF4-FFF2-40B4-BE49-F238E27FC236}">
                <a16:creationId xmlns:a16="http://schemas.microsoft.com/office/drawing/2014/main" id="{2E8E1353-4F67-2846-9102-E57AA2ACE4EC}"/>
              </a:ext>
            </a:extLst>
          </p:cNvPr>
          <p:cNvSpPr txBox="1"/>
          <p:nvPr/>
        </p:nvSpPr>
        <p:spPr>
          <a:xfrm>
            <a:off x="6019800" y="2400936"/>
            <a:ext cx="2971800" cy="1692771"/>
          </a:xfrm>
          <a:prstGeom prst="rect">
            <a:avLst/>
          </a:prstGeom>
          <a:noFill/>
        </p:spPr>
        <p:txBody>
          <a:bodyPr wrap="square" rtlCol="0">
            <a:spAutoFit/>
          </a:bodyPr>
          <a:lstStyle/>
          <a:p>
            <a:r>
              <a:rPr lang="en-US" sz="1600" b="1" dirty="0"/>
              <a:t>Examples of therapies that leverage neoantigens:</a:t>
            </a:r>
            <a:endParaRPr lang="en-US" sz="1600" dirty="0"/>
          </a:p>
          <a:p>
            <a:pPr marL="285750" indent="-285750">
              <a:buFont typeface="Arial" panose="020B0604020202020204" pitchFamily="34" charset="0"/>
              <a:buChar char="•"/>
            </a:pPr>
            <a:r>
              <a:rPr lang="en-US" sz="1200" dirty="0"/>
              <a:t>Checkpoint inhibition therapies</a:t>
            </a:r>
          </a:p>
          <a:p>
            <a:pPr marL="285750" indent="-285750">
              <a:buFont typeface="Arial" panose="020B0604020202020204" pitchFamily="34" charset="0"/>
              <a:buChar char="•"/>
            </a:pPr>
            <a:r>
              <a:rPr lang="en-US" sz="1200" dirty="0"/>
              <a:t>Allogeneic / Autologous vaccines</a:t>
            </a:r>
          </a:p>
          <a:p>
            <a:pPr marL="285750" indent="-285750">
              <a:buFont typeface="Arial" panose="020B0604020202020204" pitchFamily="34" charset="0"/>
              <a:buChar char="•"/>
            </a:pPr>
            <a:r>
              <a:rPr lang="en-US" sz="1200" dirty="0"/>
              <a:t>Personalized neoantigen vaccines</a:t>
            </a:r>
          </a:p>
          <a:p>
            <a:pPr marL="285750" indent="-285750">
              <a:buFont typeface="Arial" panose="020B0604020202020204" pitchFamily="34" charset="0"/>
              <a:buChar char="•"/>
            </a:pPr>
            <a:r>
              <a:rPr lang="en-US" sz="1200" dirty="0"/>
              <a:t>Neoantigen adoptive T cell transfer</a:t>
            </a:r>
          </a:p>
          <a:p>
            <a:pPr marL="285750" indent="-285750">
              <a:buFont typeface="Arial" panose="020B0604020202020204" pitchFamily="34" charset="0"/>
              <a:buChar char="•"/>
            </a:pPr>
            <a:r>
              <a:rPr lang="en-US" sz="1200" dirty="0"/>
              <a:t>Engineered neoantigen T cell</a:t>
            </a:r>
          </a:p>
          <a:p>
            <a:pPr marL="285750" indent="-285750">
              <a:buFont typeface="Arial" panose="020B0604020202020204" pitchFamily="34" charset="0"/>
              <a:buChar char="•"/>
            </a:pPr>
            <a:r>
              <a:rPr lang="en-US" sz="1200" dirty="0"/>
              <a:t>Neoantigen CAR T cell</a:t>
            </a:r>
          </a:p>
        </p:txBody>
      </p:sp>
    </p:spTree>
    <p:extLst>
      <p:ext uri="{BB962C8B-B14F-4D97-AF65-F5344CB8AC3E}">
        <p14:creationId xmlns:p14="http://schemas.microsoft.com/office/powerpoint/2010/main" val="2766356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9293AB45-6788-0D4F-80E2-6F5E83923A75}"/>
              </a:ext>
            </a:extLst>
          </p:cNvPr>
          <p:cNvSpPr txBox="1">
            <a:spLocks/>
          </p:cNvSpPr>
          <p:nvPr/>
        </p:nvSpPr>
        <p:spPr>
          <a:xfrm>
            <a:off x="228600" y="77604"/>
            <a:ext cx="8686800" cy="512946"/>
          </a:xfrm>
          <a:prstGeom prst="rect">
            <a:avLst/>
          </a:prstGeom>
        </p:spPr>
        <p:txBody>
          <a:bodyPr vert="horz" lIns="68580" tIns="34290" rIns="68580" bIns="34290" rtlCol="0" anchor="ctr">
            <a:noAutofit/>
          </a:bodyPr>
          <a:lstStyle>
            <a:lvl1pPr algn="l" defTabSz="609585" rtl="0" eaLnBrk="1" latinLnBrk="0" hangingPunct="1">
              <a:spcBef>
                <a:spcPct val="0"/>
              </a:spcBef>
              <a:buNone/>
              <a:defRPr sz="3733" b="1" i="0" kern="1200" cap="none">
                <a:solidFill>
                  <a:schemeClr val="tx1"/>
                </a:solidFill>
                <a:latin typeface="+mj-lt"/>
                <a:ea typeface="+mj-ea"/>
                <a:cs typeface="Trebuchet MS"/>
              </a:defRPr>
            </a:lvl1pPr>
          </a:lstStyle>
          <a:p>
            <a:r>
              <a:rPr lang="en-US" sz="2000" dirty="0"/>
              <a:t>Neoantigen characterization relies on a very complex analysis workflow</a:t>
            </a:r>
          </a:p>
        </p:txBody>
      </p:sp>
      <p:pic>
        <p:nvPicPr>
          <p:cNvPr id="3" name="Picture 2">
            <a:extLst>
              <a:ext uri="{FF2B5EF4-FFF2-40B4-BE49-F238E27FC236}">
                <a16:creationId xmlns:a16="http://schemas.microsoft.com/office/drawing/2014/main" id="{173693A1-C163-D54D-BD2E-F098250826C1}"/>
              </a:ext>
            </a:extLst>
          </p:cNvPr>
          <p:cNvPicPr>
            <a:picLocks noChangeAspect="1"/>
          </p:cNvPicPr>
          <p:nvPr/>
        </p:nvPicPr>
        <p:blipFill>
          <a:blip r:embed="rId3"/>
          <a:stretch>
            <a:fillRect/>
          </a:stretch>
        </p:blipFill>
        <p:spPr>
          <a:xfrm>
            <a:off x="2209800" y="819150"/>
            <a:ext cx="4586288" cy="4162345"/>
          </a:xfrm>
          <a:prstGeom prst="rect">
            <a:avLst/>
          </a:prstGeom>
        </p:spPr>
      </p:pic>
    </p:spTree>
    <p:extLst>
      <p:ext uri="{BB962C8B-B14F-4D97-AF65-F5344CB8AC3E}">
        <p14:creationId xmlns:p14="http://schemas.microsoft.com/office/powerpoint/2010/main" val="2458514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222849" y="115780"/>
            <a:ext cx="8765876" cy="512946"/>
          </a:xfrm>
          <a:prstGeom prst="rect">
            <a:avLst/>
          </a:prstGeom>
        </p:spPr>
        <p:txBody>
          <a:bodyPr vert="horz" lIns="68580" tIns="34290" rIns="68580" bIns="34290" rtlCol="0" anchor="ctr">
            <a:noAutofit/>
          </a:bodyPr>
          <a:lstStyle>
            <a:lvl1pPr algn="l" defTabSz="609585" rtl="0" eaLnBrk="1" latinLnBrk="0" hangingPunct="1">
              <a:spcBef>
                <a:spcPct val="0"/>
              </a:spcBef>
              <a:buNone/>
              <a:defRPr sz="3733" b="1" i="0" kern="1200" cap="none">
                <a:solidFill>
                  <a:schemeClr val="tx1"/>
                </a:solidFill>
                <a:latin typeface="+mj-lt"/>
                <a:ea typeface="+mj-ea"/>
                <a:cs typeface="Trebuchet MS"/>
              </a:defRPr>
            </a:lvl1pPr>
          </a:lstStyle>
          <a:p>
            <a:r>
              <a:rPr lang="en-US" sz="1800" dirty="0" err="1"/>
              <a:t>pVACtools</a:t>
            </a:r>
            <a:r>
              <a:rPr lang="en-US" sz="1800" dirty="0"/>
              <a:t> (</a:t>
            </a:r>
            <a:r>
              <a:rPr lang="en-US" sz="1800" dirty="0" err="1">
                <a:hlinkClick r:id="rId3"/>
              </a:rPr>
              <a:t>pvactools.org</a:t>
            </a:r>
            <a:r>
              <a:rPr lang="en-US" sz="1800" dirty="0"/>
              <a:t>) was created to facilitate neoantigen identification</a:t>
            </a:r>
          </a:p>
        </p:txBody>
      </p:sp>
      <p:sp>
        <p:nvSpPr>
          <p:cNvPr id="4" name="TextBox 3">
            <a:hlinkClick r:id="rId4"/>
            <a:extLst>
              <a:ext uri="{FF2B5EF4-FFF2-40B4-BE49-F238E27FC236}">
                <a16:creationId xmlns:a16="http://schemas.microsoft.com/office/drawing/2014/main" id="{5F7E90A3-A8FD-EC4B-A06C-F28D25673C31}"/>
              </a:ext>
            </a:extLst>
          </p:cNvPr>
          <p:cNvSpPr txBox="1"/>
          <p:nvPr/>
        </p:nvSpPr>
        <p:spPr>
          <a:xfrm>
            <a:off x="2403171" y="4706075"/>
            <a:ext cx="3429000" cy="276999"/>
          </a:xfrm>
          <a:prstGeom prst="rect">
            <a:avLst/>
          </a:prstGeom>
          <a:noFill/>
        </p:spPr>
        <p:txBody>
          <a:bodyPr wrap="square" rtlCol="0">
            <a:spAutoFit/>
          </a:bodyPr>
          <a:lstStyle/>
          <a:p>
            <a:pPr algn="ctr"/>
            <a:r>
              <a:rPr lang="en-US" sz="1200" dirty="0" err="1">
                <a:hlinkClick r:id="rId5"/>
              </a:rPr>
              <a:t>Hundal</a:t>
            </a:r>
            <a:r>
              <a:rPr lang="en-US" sz="1200" dirty="0">
                <a:hlinkClick r:id="rId5"/>
              </a:rPr>
              <a:t> and </a:t>
            </a:r>
            <a:r>
              <a:rPr lang="en-US" sz="1200" dirty="0" err="1">
                <a:hlinkClick r:id="rId5"/>
              </a:rPr>
              <a:t>Kiwala</a:t>
            </a:r>
            <a:r>
              <a:rPr lang="en-US" sz="1200" dirty="0">
                <a:hlinkClick r:id="rId5"/>
              </a:rPr>
              <a:t> et al. 2019</a:t>
            </a:r>
            <a:endParaRPr lang="en-US" sz="1200" dirty="0"/>
          </a:p>
        </p:txBody>
      </p:sp>
      <p:pic>
        <p:nvPicPr>
          <p:cNvPr id="6" name="Picture 5" descr="SusannaKiwala.jpg">
            <a:extLst>
              <a:ext uri="{FF2B5EF4-FFF2-40B4-BE49-F238E27FC236}">
                <a16:creationId xmlns:a16="http://schemas.microsoft.com/office/drawing/2014/main" id="{63544C51-B9ED-7C45-89A4-011DA51E464A}"/>
              </a:ext>
            </a:extLst>
          </p:cNvPr>
          <p:cNvPicPr>
            <a:picLocks noChangeAspect="1"/>
          </p:cNvPicPr>
          <p:nvPr/>
        </p:nvPicPr>
        <p:blipFill rotWithShape="1">
          <a:blip r:embed="rId6">
            <a:extLst>
              <a:ext uri="{28A0092B-C50C-407E-A947-70E740481C1C}">
                <a14:useLocalDpi xmlns:a14="http://schemas.microsoft.com/office/drawing/2010/main" val="0"/>
              </a:ext>
            </a:extLst>
          </a:blip>
          <a:srcRect l="28447"/>
          <a:stretch/>
        </p:blipFill>
        <p:spPr>
          <a:xfrm>
            <a:off x="381000" y="3539257"/>
            <a:ext cx="631759" cy="882926"/>
          </a:xfrm>
          <a:prstGeom prst="rect">
            <a:avLst/>
          </a:prstGeom>
        </p:spPr>
      </p:pic>
      <p:sp>
        <p:nvSpPr>
          <p:cNvPr id="7" name="TextBox 6">
            <a:extLst>
              <a:ext uri="{FF2B5EF4-FFF2-40B4-BE49-F238E27FC236}">
                <a16:creationId xmlns:a16="http://schemas.microsoft.com/office/drawing/2014/main" id="{583B4E02-8C84-7644-85F1-D6D00DBF81EE}"/>
              </a:ext>
            </a:extLst>
          </p:cNvPr>
          <p:cNvSpPr txBox="1"/>
          <p:nvPr/>
        </p:nvSpPr>
        <p:spPr>
          <a:xfrm>
            <a:off x="61884" y="4421784"/>
            <a:ext cx="1233516" cy="430887"/>
          </a:xfrm>
          <a:prstGeom prst="rect">
            <a:avLst/>
          </a:prstGeom>
          <a:noFill/>
        </p:spPr>
        <p:txBody>
          <a:bodyPr wrap="square" rtlCol="0">
            <a:spAutoFit/>
          </a:bodyPr>
          <a:lstStyle/>
          <a:p>
            <a:pPr algn="ctr"/>
            <a:r>
              <a:rPr lang="en-US" sz="1100" b="1" dirty="0"/>
              <a:t>Susanna </a:t>
            </a:r>
            <a:r>
              <a:rPr lang="en-US" sz="1100" b="1" dirty="0" err="1"/>
              <a:t>Kiwala</a:t>
            </a:r>
            <a:endParaRPr lang="en-US" sz="1100" b="1" dirty="0"/>
          </a:p>
        </p:txBody>
      </p:sp>
      <p:sp>
        <p:nvSpPr>
          <p:cNvPr id="2" name="TextBox 1">
            <a:extLst>
              <a:ext uri="{FF2B5EF4-FFF2-40B4-BE49-F238E27FC236}">
                <a16:creationId xmlns:a16="http://schemas.microsoft.com/office/drawing/2014/main" id="{DAFA53EC-35CE-6E4C-9C57-D7B0E2EAB42A}"/>
              </a:ext>
            </a:extLst>
          </p:cNvPr>
          <p:cNvSpPr txBox="1"/>
          <p:nvPr/>
        </p:nvSpPr>
        <p:spPr>
          <a:xfrm>
            <a:off x="7151013" y="971905"/>
            <a:ext cx="1837712" cy="4031873"/>
          </a:xfrm>
          <a:prstGeom prst="rect">
            <a:avLst/>
          </a:prstGeom>
          <a:noFill/>
        </p:spPr>
        <p:txBody>
          <a:bodyPr wrap="square" rtlCol="0">
            <a:spAutoFit/>
          </a:bodyPr>
          <a:lstStyle/>
          <a:p>
            <a:r>
              <a:rPr lang="en-US" sz="1600" b="1" dirty="0"/>
              <a:t>Inputs</a:t>
            </a:r>
          </a:p>
          <a:p>
            <a:pPr marL="285750" indent="-285750">
              <a:buFont typeface="Arial" panose="020B0604020202020204" pitchFamily="34" charset="0"/>
              <a:buChar char="•"/>
            </a:pPr>
            <a:r>
              <a:rPr lang="en-US" sz="1600" dirty="0"/>
              <a:t>Expression data</a:t>
            </a:r>
          </a:p>
          <a:p>
            <a:pPr marL="285750" indent="-285750">
              <a:buFont typeface="Arial" panose="020B0604020202020204" pitchFamily="34" charset="0"/>
              <a:buChar char="•"/>
            </a:pPr>
            <a:r>
              <a:rPr lang="en-US" sz="1600" dirty="0"/>
              <a:t>Variants (VCF)</a:t>
            </a:r>
          </a:p>
          <a:p>
            <a:endParaRPr lang="en-US" sz="1600" b="1" dirty="0"/>
          </a:p>
          <a:p>
            <a:r>
              <a:rPr lang="en-US" sz="1600" b="1" dirty="0"/>
              <a:t>Dependencies</a:t>
            </a:r>
          </a:p>
          <a:p>
            <a:pPr marL="285750" indent="-285750">
              <a:buFont typeface="Arial" panose="020B0604020202020204" pitchFamily="34" charset="0"/>
              <a:buChar char="•"/>
            </a:pPr>
            <a:r>
              <a:rPr lang="en-US" sz="1600" dirty="0" err="1"/>
              <a:t>VAtools</a:t>
            </a:r>
            <a:endParaRPr lang="en-US" sz="1600" dirty="0"/>
          </a:p>
          <a:p>
            <a:pPr marL="285750" indent="-285750">
              <a:buFont typeface="Arial" panose="020B0604020202020204" pitchFamily="34" charset="0"/>
              <a:buChar char="•"/>
            </a:pPr>
            <a:r>
              <a:rPr lang="en-US" sz="1600" dirty="0"/>
              <a:t>IEDB</a:t>
            </a:r>
          </a:p>
          <a:p>
            <a:pPr marL="285750" indent="-285750">
              <a:buFont typeface="Arial" panose="020B0604020202020204" pitchFamily="34" charset="0"/>
              <a:buChar char="•"/>
            </a:pPr>
            <a:r>
              <a:rPr lang="en-US" sz="1600" dirty="0" err="1"/>
              <a:t>MHCflurry</a:t>
            </a:r>
            <a:endParaRPr lang="en-US" sz="1600" dirty="0"/>
          </a:p>
          <a:p>
            <a:pPr marL="285750" indent="-285750">
              <a:buFont typeface="Arial" panose="020B0604020202020204" pitchFamily="34" charset="0"/>
              <a:buChar char="•"/>
            </a:pPr>
            <a:r>
              <a:rPr lang="en-US" sz="1600" dirty="0" err="1"/>
              <a:t>MHCnuggets</a:t>
            </a:r>
            <a:endParaRPr lang="en-US" sz="1600" dirty="0"/>
          </a:p>
          <a:p>
            <a:pPr marL="285750" indent="-285750">
              <a:buFont typeface="Arial" panose="020B0604020202020204" pitchFamily="34" charset="0"/>
              <a:buChar char="•"/>
            </a:pPr>
            <a:r>
              <a:rPr lang="en-US" sz="1600" dirty="0" err="1"/>
              <a:t>NetChop</a:t>
            </a:r>
            <a:endParaRPr lang="en-US" sz="1600" dirty="0"/>
          </a:p>
          <a:p>
            <a:pPr marL="285750" indent="-285750">
              <a:buFont typeface="Arial" panose="020B0604020202020204" pitchFamily="34" charset="0"/>
              <a:buChar char="•"/>
            </a:pPr>
            <a:r>
              <a:rPr lang="en-US" sz="1600" dirty="0" err="1"/>
              <a:t>NetMHCstab</a:t>
            </a:r>
            <a:endParaRPr lang="en-US" sz="1600" dirty="0"/>
          </a:p>
          <a:p>
            <a:pPr marL="285750" indent="-285750">
              <a:buFont typeface="Arial" panose="020B0604020202020204" pitchFamily="34" charset="0"/>
              <a:buChar char="•"/>
            </a:pPr>
            <a:r>
              <a:rPr lang="en-US" sz="1600" dirty="0" err="1"/>
              <a:t>Vaxrank</a:t>
            </a:r>
            <a:endParaRPr lang="en-US" sz="1600" dirty="0"/>
          </a:p>
          <a:p>
            <a:pPr marL="285750" indent="-285750">
              <a:buFont typeface="Arial" panose="020B0604020202020204" pitchFamily="34" charset="0"/>
              <a:buChar char="•"/>
            </a:pPr>
            <a:r>
              <a:rPr lang="en-US" sz="1600" dirty="0" err="1"/>
              <a:t>Agfusion</a:t>
            </a:r>
            <a:endParaRPr lang="en-US" sz="1600" dirty="0"/>
          </a:p>
          <a:p>
            <a:pPr marL="285750" indent="-285750">
              <a:buFont typeface="Arial" panose="020B0604020202020204" pitchFamily="34" charset="0"/>
              <a:buChar char="•"/>
            </a:pPr>
            <a:r>
              <a:rPr lang="en-US" sz="1600" dirty="0"/>
              <a:t>…</a:t>
            </a:r>
          </a:p>
          <a:p>
            <a:endParaRPr lang="en-US" sz="1600" b="1" dirty="0"/>
          </a:p>
        </p:txBody>
      </p:sp>
      <p:pic>
        <p:nvPicPr>
          <p:cNvPr id="8" name="Picture 7">
            <a:extLst>
              <a:ext uri="{FF2B5EF4-FFF2-40B4-BE49-F238E27FC236}">
                <a16:creationId xmlns:a16="http://schemas.microsoft.com/office/drawing/2014/main" id="{440DAA03-5900-5C4E-88A7-052083C7FD55}"/>
              </a:ext>
            </a:extLst>
          </p:cNvPr>
          <p:cNvPicPr>
            <a:picLocks noChangeAspect="1"/>
          </p:cNvPicPr>
          <p:nvPr/>
        </p:nvPicPr>
        <p:blipFill>
          <a:blip r:embed="rId7"/>
          <a:stretch>
            <a:fillRect/>
          </a:stretch>
        </p:blipFill>
        <p:spPr>
          <a:xfrm>
            <a:off x="1371600" y="742950"/>
            <a:ext cx="5638800" cy="3954693"/>
          </a:xfrm>
          <a:prstGeom prst="rect">
            <a:avLst/>
          </a:prstGeom>
        </p:spPr>
      </p:pic>
    </p:spTree>
    <p:extLst>
      <p:ext uri="{BB962C8B-B14F-4D97-AF65-F5344CB8AC3E}">
        <p14:creationId xmlns:p14="http://schemas.microsoft.com/office/powerpoint/2010/main" val="38378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ounded Rectangle 82">
            <a:extLst>
              <a:ext uri="{FF2B5EF4-FFF2-40B4-BE49-F238E27FC236}">
                <a16:creationId xmlns:a16="http://schemas.microsoft.com/office/drawing/2014/main" id="{7185C51B-61AC-0245-8E7E-11B0A2368769}"/>
              </a:ext>
            </a:extLst>
          </p:cNvPr>
          <p:cNvSpPr/>
          <p:nvPr/>
        </p:nvSpPr>
        <p:spPr>
          <a:xfrm>
            <a:off x="4708071" y="887186"/>
            <a:ext cx="1382486" cy="420188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Title 4">
            <a:extLst>
              <a:ext uri="{FF2B5EF4-FFF2-40B4-BE49-F238E27FC236}">
                <a16:creationId xmlns:a16="http://schemas.microsoft.com/office/drawing/2014/main" id="{6646D95D-62B1-2942-B629-F2E2200F9019}"/>
              </a:ext>
            </a:extLst>
          </p:cNvPr>
          <p:cNvSpPr txBox="1">
            <a:spLocks/>
          </p:cNvSpPr>
          <p:nvPr/>
        </p:nvSpPr>
        <p:spPr>
          <a:xfrm>
            <a:off x="228599" y="129484"/>
            <a:ext cx="8717437" cy="512946"/>
          </a:xfrm>
          <a:prstGeom prst="rect">
            <a:avLst/>
          </a:prstGeom>
        </p:spPr>
        <p:txBody>
          <a:bodyPr vert="horz" lIns="68580" tIns="34290" rIns="68580" bIns="34290" rtlCol="0" anchor="ctr">
            <a:noAutofit/>
          </a:bodyPr>
          <a:lstStyle>
            <a:lvl1pPr algn="l" defTabSz="609585" rtl="0" eaLnBrk="1" latinLnBrk="0" hangingPunct="1">
              <a:spcBef>
                <a:spcPct val="0"/>
              </a:spcBef>
              <a:buNone/>
              <a:defRPr sz="3733" b="1" i="0" kern="1200" cap="none">
                <a:solidFill>
                  <a:schemeClr val="tx1"/>
                </a:solidFill>
                <a:latin typeface="+mj-lt"/>
                <a:ea typeface="+mj-ea"/>
                <a:cs typeface="Trebuchet MS"/>
              </a:defRPr>
            </a:lvl1pPr>
          </a:lstStyle>
          <a:p>
            <a:r>
              <a:rPr lang="en-US" sz="2000" dirty="0" err="1"/>
              <a:t>pVACtools</a:t>
            </a:r>
            <a:r>
              <a:rPr lang="en-US" sz="2000" dirty="0"/>
              <a:t> modularity aims to broadly support neoantigen related analyses and clinical applications</a:t>
            </a:r>
          </a:p>
        </p:txBody>
      </p:sp>
      <p:sp>
        <p:nvSpPr>
          <p:cNvPr id="2" name="Rounded Rectangle 1">
            <a:extLst>
              <a:ext uri="{FF2B5EF4-FFF2-40B4-BE49-F238E27FC236}">
                <a16:creationId xmlns:a16="http://schemas.microsoft.com/office/drawing/2014/main" id="{BF0E7DF6-5D65-184A-8EC2-9CA65521AB10}"/>
              </a:ext>
            </a:extLst>
          </p:cNvPr>
          <p:cNvSpPr/>
          <p:nvPr/>
        </p:nvSpPr>
        <p:spPr>
          <a:xfrm>
            <a:off x="346978" y="2683616"/>
            <a:ext cx="996043" cy="29935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err="1"/>
              <a:t>pvactools</a:t>
            </a:r>
            <a:endParaRPr lang="en-US" sz="1400" dirty="0"/>
          </a:p>
        </p:txBody>
      </p:sp>
      <p:sp>
        <p:nvSpPr>
          <p:cNvPr id="5" name="Rounded Rectangle 4">
            <a:extLst>
              <a:ext uri="{FF2B5EF4-FFF2-40B4-BE49-F238E27FC236}">
                <a16:creationId xmlns:a16="http://schemas.microsoft.com/office/drawing/2014/main" id="{CC6F0B21-3745-624B-B01C-52EE88BD06C0}"/>
              </a:ext>
            </a:extLst>
          </p:cNvPr>
          <p:cNvSpPr/>
          <p:nvPr/>
        </p:nvSpPr>
        <p:spPr>
          <a:xfrm>
            <a:off x="1854653" y="1348378"/>
            <a:ext cx="996043" cy="29935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err="1"/>
              <a:t>pvacseq</a:t>
            </a:r>
            <a:endParaRPr lang="en-US" sz="1400" dirty="0"/>
          </a:p>
        </p:txBody>
      </p:sp>
      <p:sp>
        <p:nvSpPr>
          <p:cNvPr id="6" name="Rounded Rectangle 5">
            <a:extLst>
              <a:ext uri="{FF2B5EF4-FFF2-40B4-BE49-F238E27FC236}">
                <a16:creationId xmlns:a16="http://schemas.microsoft.com/office/drawing/2014/main" id="{CF21EF94-F2D3-B741-8907-70CC23FBE689}"/>
              </a:ext>
            </a:extLst>
          </p:cNvPr>
          <p:cNvSpPr/>
          <p:nvPr/>
        </p:nvSpPr>
        <p:spPr>
          <a:xfrm>
            <a:off x="3297008" y="1344204"/>
            <a:ext cx="996043" cy="29935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dirty="0"/>
              <a:t>run</a:t>
            </a:r>
          </a:p>
        </p:txBody>
      </p:sp>
      <p:sp>
        <p:nvSpPr>
          <p:cNvPr id="7" name="Rounded Rectangle 6">
            <a:extLst>
              <a:ext uri="{FF2B5EF4-FFF2-40B4-BE49-F238E27FC236}">
                <a16:creationId xmlns:a16="http://schemas.microsoft.com/office/drawing/2014/main" id="{425ADE5B-91FF-564B-8A1F-F88E63362D0F}"/>
              </a:ext>
            </a:extLst>
          </p:cNvPr>
          <p:cNvSpPr/>
          <p:nvPr/>
        </p:nvSpPr>
        <p:spPr>
          <a:xfrm>
            <a:off x="6553198" y="952612"/>
            <a:ext cx="1207524" cy="23404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binding_filter</a:t>
            </a:r>
            <a:endParaRPr lang="en-US" sz="1200" dirty="0"/>
          </a:p>
        </p:txBody>
      </p:sp>
      <p:sp>
        <p:nvSpPr>
          <p:cNvPr id="8" name="Rounded Rectangle 7">
            <a:extLst>
              <a:ext uri="{FF2B5EF4-FFF2-40B4-BE49-F238E27FC236}">
                <a16:creationId xmlns:a16="http://schemas.microsoft.com/office/drawing/2014/main" id="{8DD9F296-D796-3541-B4B0-FCBB2CC0E723}"/>
              </a:ext>
            </a:extLst>
          </p:cNvPr>
          <p:cNvSpPr/>
          <p:nvPr/>
        </p:nvSpPr>
        <p:spPr>
          <a:xfrm>
            <a:off x="6553198" y="1241460"/>
            <a:ext cx="1246413" cy="23608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coverage_filter</a:t>
            </a:r>
            <a:endParaRPr lang="en-US" sz="1200" dirty="0"/>
          </a:p>
        </p:txBody>
      </p:sp>
      <p:sp>
        <p:nvSpPr>
          <p:cNvPr id="9" name="Rounded Rectangle 8">
            <a:extLst>
              <a:ext uri="{FF2B5EF4-FFF2-40B4-BE49-F238E27FC236}">
                <a16:creationId xmlns:a16="http://schemas.microsoft.com/office/drawing/2014/main" id="{2429BABB-A363-074D-B620-03B131568252}"/>
              </a:ext>
            </a:extLst>
          </p:cNvPr>
          <p:cNvSpPr/>
          <p:nvPr/>
        </p:nvSpPr>
        <p:spPr>
          <a:xfrm>
            <a:off x="6553198" y="1532348"/>
            <a:ext cx="1110342" cy="23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tsl_filter</a:t>
            </a:r>
            <a:endParaRPr lang="en-US" sz="1200" dirty="0"/>
          </a:p>
        </p:txBody>
      </p:sp>
      <p:sp>
        <p:nvSpPr>
          <p:cNvPr id="10" name="Rounded Rectangle 9">
            <a:extLst>
              <a:ext uri="{FF2B5EF4-FFF2-40B4-BE49-F238E27FC236}">
                <a16:creationId xmlns:a16="http://schemas.microsoft.com/office/drawing/2014/main" id="{113FE6A1-E425-574F-8C24-18CAF4E74E7B}"/>
              </a:ext>
            </a:extLst>
          </p:cNvPr>
          <p:cNvSpPr/>
          <p:nvPr/>
        </p:nvSpPr>
        <p:spPr>
          <a:xfrm>
            <a:off x="6553198" y="1824122"/>
            <a:ext cx="1380442" cy="23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top_score_filter</a:t>
            </a:r>
            <a:endParaRPr lang="en-US" sz="1200" dirty="0"/>
          </a:p>
        </p:txBody>
      </p:sp>
      <p:sp>
        <p:nvSpPr>
          <p:cNvPr id="11" name="Rounded Rectangle 10">
            <a:extLst>
              <a:ext uri="{FF2B5EF4-FFF2-40B4-BE49-F238E27FC236}">
                <a16:creationId xmlns:a16="http://schemas.microsoft.com/office/drawing/2014/main" id="{70BD011B-7716-1144-982D-D73753FE2AF4}"/>
              </a:ext>
            </a:extLst>
          </p:cNvPr>
          <p:cNvSpPr/>
          <p:nvPr/>
        </p:nvSpPr>
        <p:spPr>
          <a:xfrm>
            <a:off x="6553198" y="2129385"/>
            <a:ext cx="1899557" cy="23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download_example_data</a:t>
            </a:r>
            <a:endParaRPr lang="en-US" sz="1200" dirty="0"/>
          </a:p>
        </p:txBody>
      </p:sp>
      <p:sp>
        <p:nvSpPr>
          <p:cNvPr id="12" name="Rounded Rectangle 11">
            <a:extLst>
              <a:ext uri="{FF2B5EF4-FFF2-40B4-BE49-F238E27FC236}">
                <a16:creationId xmlns:a16="http://schemas.microsoft.com/office/drawing/2014/main" id="{3BCE1E08-DD9F-8548-8893-1C14A8A95823}"/>
              </a:ext>
            </a:extLst>
          </p:cNvPr>
          <p:cNvSpPr/>
          <p:nvPr/>
        </p:nvSpPr>
        <p:spPr>
          <a:xfrm>
            <a:off x="6553198" y="2407670"/>
            <a:ext cx="1464128" cy="23697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install_vep_plugin</a:t>
            </a:r>
            <a:endParaRPr lang="en-US" sz="1200" dirty="0"/>
          </a:p>
        </p:txBody>
      </p:sp>
      <p:sp>
        <p:nvSpPr>
          <p:cNvPr id="13" name="Rounded Rectangle 12">
            <a:extLst>
              <a:ext uri="{FF2B5EF4-FFF2-40B4-BE49-F238E27FC236}">
                <a16:creationId xmlns:a16="http://schemas.microsoft.com/office/drawing/2014/main" id="{1EAB0185-FA86-634E-958B-6FE722914D6F}"/>
              </a:ext>
            </a:extLst>
          </p:cNvPr>
          <p:cNvSpPr/>
          <p:nvPr/>
        </p:nvSpPr>
        <p:spPr>
          <a:xfrm>
            <a:off x="6553197" y="2699445"/>
            <a:ext cx="1525799" cy="23697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list_valid_alleles</a:t>
            </a:r>
            <a:endParaRPr lang="en-US" sz="1200" dirty="0"/>
          </a:p>
        </p:txBody>
      </p:sp>
      <p:sp>
        <p:nvSpPr>
          <p:cNvPr id="14" name="Rounded Rectangle 13">
            <a:extLst>
              <a:ext uri="{FF2B5EF4-FFF2-40B4-BE49-F238E27FC236}">
                <a16:creationId xmlns:a16="http://schemas.microsoft.com/office/drawing/2014/main" id="{F8CE810D-44ED-7F46-A42B-E284C9ACBA75}"/>
              </a:ext>
            </a:extLst>
          </p:cNvPr>
          <p:cNvSpPr/>
          <p:nvPr/>
        </p:nvSpPr>
        <p:spPr>
          <a:xfrm>
            <a:off x="6553198" y="3004709"/>
            <a:ext cx="1752602"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allele_specific_cutoffs</a:t>
            </a:r>
            <a:endParaRPr lang="en-US" sz="1200" dirty="0"/>
          </a:p>
        </p:txBody>
      </p:sp>
      <p:sp>
        <p:nvSpPr>
          <p:cNvPr id="15" name="Rounded Rectangle 14">
            <a:extLst>
              <a:ext uri="{FF2B5EF4-FFF2-40B4-BE49-F238E27FC236}">
                <a16:creationId xmlns:a16="http://schemas.microsoft.com/office/drawing/2014/main" id="{CF2566C1-58BC-D143-8995-4B5AB7F70453}"/>
              </a:ext>
            </a:extLst>
          </p:cNvPr>
          <p:cNvSpPr/>
          <p:nvPr/>
        </p:nvSpPr>
        <p:spPr>
          <a:xfrm>
            <a:off x="6553198" y="3301750"/>
            <a:ext cx="1828801"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generate_protein_fasta</a:t>
            </a:r>
            <a:endParaRPr lang="en-US" sz="1200" dirty="0"/>
          </a:p>
        </p:txBody>
      </p:sp>
      <p:sp>
        <p:nvSpPr>
          <p:cNvPr id="16" name="Rounded Rectangle 15">
            <a:extLst>
              <a:ext uri="{FF2B5EF4-FFF2-40B4-BE49-F238E27FC236}">
                <a16:creationId xmlns:a16="http://schemas.microsoft.com/office/drawing/2014/main" id="{34A250BE-3AA2-4E4C-BD63-B81BA0F0D73C}"/>
              </a:ext>
            </a:extLst>
          </p:cNvPr>
          <p:cNvSpPr/>
          <p:nvPr/>
        </p:nvSpPr>
        <p:spPr>
          <a:xfrm>
            <a:off x="6553198" y="3585302"/>
            <a:ext cx="1464128"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generate_report</a:t>
            </a:r>
            <a:endParaRPr lang="en-US" sz="1200" dirty="0"/>
          </a:p>
        </p:txBody>
      </p:sp>
      <p:sp>
        <p:nvSpPr>
          <p:cNvPr id="17" name="Rounded Rectangle 16">
            <a:extLst>
              <a:ext uri="{FF2B5EF4-FFF2-40B4-BE49-F238E27FC236}">
                <a16:creationId xmlns:a16="http://schemas.microsoft.com/office/drawing/2014/main" id="{666C7F47-B0CD-5A4F-AB0F-8EFCA2F487E8}"/>
              </a:ext>
            </a:extLst>
          </p:cNvPr>
          <p:cNvSpPr/>
          <p:nvPr/>
        </p:nvSpPr>
        <p:spPr>
          <a:xfrm>
            <a:off x="1854653" y="2015997"/>
            <a:ext cx="1055913" cy="29935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err="1"/>
              <a:t>pvacbind</a:t>
            </a:r>
            <a:endParaRPr lang="en-US" sz="1400" dirty="0"/>
          </a:p>
        </p:txBody>
      </p:sp>
      <p:sp>
        <p:nvSpPr>
          <p:cNvPr id="18" name="Rounded Rectangle 17">
            <a:extLst>
              <a:ext uri="{FF2B5EF4-FFF2-40B4-BE49-F238E27FC236}">
                <a16:creationId xmlns:a16="http://schemas.microsoft.com/office/drawing/2014/main" id="{C2A62844-8A8E-EF48-A12C-93D1BC2C5C7A}"/>
              </a:ext>
            </a:extLst>
          </p:cNvPr>
          <p:cNvSpPr/>
          <p:nvPr/>
        </p:nvSpPr>
        <p:spPr>
          <a:xfrm>
            <a:off x="1854653" y="2683616"/>
            <a:ext cx="1055913" cy="29935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err="1"/>
              <a:t>pvacfuse</a:t>
            </a:r>
            <a:endParaRPr lang="en-US" sz="1400" dirty="0"/>
          </a:p>
        </p:txBody>
      </p:sp>
      <p:sp>
        <p:nvSpPr>
          <p:cNvPr id="19" name="Rounded Rectangle 18">
            <a:extLst>
              <a:ext uri="{FF2B5EF4-FFF2-40B4-BE49-F238E27FC236}">
                <a16:creationId xmlns:a16="http://schemas.microsoft.com/office/drawing/2014/main" id="{F5773CC7-13C4-404D-BB32-3A6BEC3498C7}"/>
              </a:ext>
            </a:extLst>
          </p:cNvPr>
          <p:cNvSpPr/>
          <p:nvPr/>
        </p:nvSpPr>
        <p:spPr>
          <a:xfrm>
            <a:off x="3297008" y="2683616"/>
            <a:ext cx="996043" cy="29935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run</a:t>
            </a:r>
          </a:p>
        </p:txBody>
      </p:sp>
      <p:sp>
        <p:nvSpPr>
          <p:cNvPr id="20" name="Rounded Rectangle 19">
            <a:extLst>
              <a:ext uri="{FF2B5EF4-FFF2-40B4-BE49-F238E27FC236}">
                <a16:creationId xmlns:a16="http://schemas.microsoft.com/office/drawing/2014/main" id="{345082AA-2416-6745-BE13-277F0F9BF1EF}"/>
              </a:ext>
            </a:extLst>
          </p:cNvPr>
          <p:cNvSpPr/>
          <p:nvPr/>
        </p:nvSpPr>
        <p:spPr>
          <a:xfrm>
            <a:off x="224514" y="3514160"/>
            <a:ext cx="1240972" cy="2993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download_cwls</a:t>
            </a:r>
            <a:endParaRPr lang="en-US" sz="1200" dirty="0"/>
          </a:p>
        </p:txBody>
      </p:sp>
      <p:sp>
        <p:nvSpPr>
          <p:cNvPr id="21" name="Rounded Rectangle 20">
            <a:extLst>
              <a:ext uri="{FF2B5EF4-FFF2-40B4-BE49-F238E27FC236}">
                <a16:creationId xmlns:a16="http://schemas.microsoft.com/office/drawing/2014/main" id="{356F5432-33DF-5949-A39D-25ED0106866C}"/>
              </a:ext>
            </a:extLst>
          </p:cNvPr>
          <p:cNvSpPr/>
          <p:nvPr/>
        </p:nvSpPr>
        <p:spPr>
          <a:xfrm>
            <a:off x="1854653" y="3351235"/>
            <a:ext cx="1110341" cy="2993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err="1"/>
              <a:t>pvacvector</a:t>
            </a:r>
            <a:endParaRPr lang="en-US" sz="1400" dirty="0"/>
          </a:p>
        </p:txBody>
      </p:sp>
      <p:sp>
        <p:nvSpPr>
          <p:cNvPr id="22" name="Rounded Rectangle 21">
            <a:extLst>
              <a:ext uri="{FF2B5EF4-FFF2-40B4-BE49-F238E27FC236}">
                <a16:creationId xmlns:a16="http://schemas.microsoft.com/office/drawing/2014/main" id="{33D2B9C5-1DF6-7447-905F-4754685C4E1E}"/>
              </a:ext>
            </a:extLst>
          </p:cNvPr>
          <p:cNvSpPr/>
          <p:nvPr/>
        </p:nvSpPr>
        <p:spPr>
          <a:xfrm>
            <a:off x="3297008" y="2014999"/>
            <a:ext cx="996043" cy="29935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run</a:t>
            </a:r>
          </a:p>
        </p:txBody>
      </p:sp>
      <p:sp>
        <p:nvSpPr>
          <p:cNvPr id="23" name="Rounded Rectangle 22">
            <a:extLst>
              <a:ext uri="{FF2B5EF4-FFF2-40B4-BE49-F238E27FC236}">
                <a16:creationId xmlns:a16="http://schemas.microsoft.com/office/drawing/2014/main" id="{AF470282-0F74-9844-872F-3B266F79407D}"/>
              </a:ext>
            </a:extLst>
          </p:cNvPr>
          <p:cNvSpPr/>
          <p:nvPr/>
        </p:nvSpPr>
        <p:spPr>
          <a:xfrm>
            <a:off x="3297008" y="3351235"/>
            <a:ext cx="996043" cy="29935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run</a:t>
            </a:r>
          </a:p>
        </p:txBody>
      </p:sp>
      <p:sp>
        <p:nvSpPr>
          <p:cNvPr id="24" name="Rounded Rectangle 23">
            <a:extLst>
              <a:ext uri="{FF2B5EF4-FFF2-40B4-BE49-F238E27FC236}">
                <a16:creationId xmlns:a16="http://schemas.microsoft.com/office/drawing/2014/main" id="{9A504FBA-AE1C-A44D-9B7F-254874D28832}"/>
              </a:ext>
            </a:extLst>
          </p:cNvPr>
          <p:cNvSpPr/>
          <p:nvPr/>
        </p:nvSpPr>
        <p:spPr>
          <a:xfrm>
            <a:off x="1854653" y="4018852"/>
            <a:ext cx="1110341" cy="29935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err="1"/>
              <a:t>pvacview</a:t>
            </a:r>
            <a:endParaRPr lang="en-US" sz="1400" dirty="0"/>
          </a:p>
        </p:txBody>
      </p:sp>
      <p:sp>
        <p:nvSpPr>
          <p:cNvPr id="25" name="Rounded Rectangle 24">
            <a:extLst>
              <a:ext uri="{FF2B5EF4-FFF2-40B4-BE49-F238E27FC236}">
                <a16:creationId xmlns:a16="http://schemas.microsoft.com/office/drawing/2014/main" id="{8FE70887-5B89-4D43-96BA-9BD56DF23904}"/>
              </a:ext>
            </a:extLst>
          </p:cNvPr>
          <p:cNvSpPr/>
          <p:nvPr/>
        </p:nvSpPr>
        <p:spPr>
          <a:xfrm>
            <a:off x="6553198" y="3895832"/>
            <a:ext cx="1687286"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err="1"/>
              <a:t>reference_proteome</a:t>
            </a:r>
            <a:endParaRPr lang="en-US" sz="1200" dirty="0"/>
          </a:p>
        </p:txBody>
      </p:sp>
      <p:sp>
        <p:nvSpPr>
          <p:cNvPr id="26" name="Rounded Rectangle 25">
            <a:extLst>
              <a:ext uri="{FF2B5EF4-FFF2-40B4-BE49-F238E27FC236}">
                <a16:creationId xmlns:a16="http://schemas.microsoft.com/office/drawing/2014/main" id="{2CDDE780-1026-3546-9264-C8A686992BBD}"/>
              </a:ext>
            </a:extLst>
          </p:cNvPr>
          <p:cNvSpPr/>
          <p:nvPr/>
        </p:nvSpPr>
        <p:spPr>
          <a:xfrm>
            <a:off x="6553198" y="4179384"/>
            <a:ext cx="832759"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a:t>cleavage</a:t>
            </a:r>
          </a:p>
        </p:txBody>
      </p:sp>
      <p:sp>
        <p:nvSpPr>
          <p:cNvPr id="27" name="Rounded Rectangle 26">
            <a:extLst>
              <a:ext uri="{FF2B5EF4-FFF2-40B4-BE49-F238E27FC236}">
                <a16:creationId xmlns:a16="http://schemas.microsoft.com/office/drawing/2014/main" id="{DAD12026-DFFC-244D-8B4A-F489F84874AF}"/>
              </a:ext>
            </a:extLst>
          </p:cNvPr>
          <p:cNvSpPr/>
          <p:nvPr/>
        </p:nvSpPr>
        <p:spPr>
          <a:xfrm>
            <a:off x="6553197" y="4476425"/>
            <a:ext cx="832759"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a:t>stability</a:t>
            </a:r>
          </a:p>
        </p:txBody>
      </p:sp>
      <p:sp>
        <p:nvSpPr>
          <p:cNvPr id="28" name="Rounded Rectangle 27">
            <a:extLst>
              <a:ext uri="{FF2B5EF4-FFF2-40B4-BE49-F238E27FC236}">
                <a16:creationId xmlns:a16="http://schemas.microsoft.com/office/drawing/2014/main" id="{8B03E537-8148-D24E-88C8-AD86FA3498C8}"/>
              </a:ext>
            </a:extLst>
          </p:cNvPr>
          <p:cNvSpPr/>
          <p:nvPr/>
        </p:nvSpPr>
        <p:spPr>
          <a:xfrm>
            <a:off x="6550473" y="4773469"/>
            <a:ext cx="835483" cy="24223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200" dirty="0"/>
              <a:t>visualize</a:t>
            </a:r>
          </a:p>
        </p:txBody>
      </p:sp>
      <p:pic>
        <p:nvPicPr>
          <p:cNvPr id="30" name="Picture 29">
            <a:extLst>
              <a:ext uri="{FF2B5EF4-FFF2-40B4-BE49-F238E27FC236}">
                <a16:creationId xmlns:a16="http://schemas.microsoft.com/office/drawing/2014/main" id="{3ABB7A93-38EA-C443-BA44-C70E4825A98D}"/>
              </a:ext>
            </a:extLst>
          </p:cNvPr>
          <p:cNvPicPr>
            <a:picLocks noChangeAspect="1"/>
          </p:cNvPicPr>
          <p:nvPr/>
        </p:nvPicPr>
        <p:blipFill rotWithShape="1">
          <a:blip r:embed="rId3"/>
          <a:srcRect l="9440" t="3696" r="10849" b="17321"/>
          <a:stretch/>
        </p:blipFill>
        <p:spPr>
          <a:xfrm>
            <a:off x="772885" y="4797001"/>
            <a:ext cx="232470" cy="230346"/>
          </a:xfrm>
          <a:prstGeom prst="rect">
            <a:avLst/>
          </a:prstGeom>
        </p:spPr>
        <p:style>
          <a:lnRef idx="1">
            <a:schemeClr val="dk1"/>
          </a:lnRef>
          <a:fillRef idx="2">
            <a:schemeClr val="dk1"/>
          </a:fillRef>
          <a:effectRef idx="1">
            <a:schemeClr val="dk1"/>
          </a:effectRef>
          <a:fontRef idx="minor">
            <a:schemeClr val="dk1"/>
          </a:fontRef>
        </p:style>
      </p:pic>
      <p:sp>
        <p:nvSpPr>
          <p:cNvPr id="31" name="Rounded Rectangle 30">
            <a:extLst>
              <a:ext uri="{FF2B5EF4-FFF2-40B4-BE49-F238E27FC236}">
                <a16:creationId xmlns:a16="http://schemas.microsoft.com/office/drawing/2014/main" id="{CA8DD320-9429-C744-8037-7BFFA1CEBAA3}"/>
              </a:ext>
            </a:extLst>
          </p:cNvPr>
          <p:cNvSpPr/>
          <p:nvPr/>
        </p:nvSpPr>
        <p:spPr>
          <a:xfrm>
            <a:off x="4800595" y="953966"/>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MHCflurry</a:t>
            </a:r>
            <a:endParaRPr lang="en-US" sz="1200" dirty="0"/>
          </a:p>
        </p:txBody>
      </p:sp>
      <p:sp>
        <p:nvSpPr>
          <p:cNvPr id="32" name="Rounded Rectangle 31">
            <a:extLst>
              <a:ext uri="{FF2B5EF4-FFF2-40B4-BE49-F238E27FC236}">
                <a16:creationId xmlns:a16="http://schemas.microsoft.com/office/drawing/2014/main" id="{1DE98DEC-7FE2-4941-BBB7-2CFD3446CA4A}"/>
              </a:ext>
            </a:extLst>
          </p:cNvPr>
          <p:cNvSpPr/>
          <p:nvPr/>
        </p:nvSpPr>
        <p:spPr>
          <a:xfrm>
            <a:off x="4800595" y="1249442"/>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MHCnuggetsI</a:t>
            </a:r>
            <a:endParaRPr lang="en-US" sz="1200" dirty="0"/>
          </a:p>
        </p:txBody>
      </p:sp>
      <p:sp>
        <p:nvSpPr>
          <p:cNvPr id="33" name="Rounded Rectangle 32">
            <a:extLst>
              <a:ext uri="{FF2B5EF4-FFF2-40B4-BE49-F238E27FC236}">
                <a16:creationId xmlns:a16="http://schemas.microsoft.com/office/drawing/2014/main" id="{43F96982-9FEE-D943-8D75-9A0686F906B2}"/>
              </a:ext>
            </a:extLst>
          </p:cNvPr>
          <p:cNvSpPr/>
          <p:nvPr/>
        </p:nvSpPr>
        <p:spPr>
          <a:xfrm>
            <a:off x="4800595" y="1544918"/>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MHCnuggetsII</a:t>
            </a:r>
            <a:endParaRPr lang="en-US" sz="1200" dirty="0"/>
          </a:p>
        </p:txBody>
      </p:sp>
      <p:sp>
        <p:nvSpPr>
          <p:cNvPr id="34" name="Rounded Rectangle 33">
            <a:extLst>
              <a:ext uri="{FF2B5EF4-FFF2-40B4-BE49-F238E27FC236}">
                <a16:creationId xmlns:a16="http://schemas.microsoft.com/office/drawing/2014/main" id="{6BDFCBD1-8947-1241-B1C6-C9EF833F3D4D}"/>
              </a:ext>
            </a:extLst>
          </p:cNvPr>
          <p:cNvSpPr/>
          <p:nvPr/>
        </p:nvSpPr>
        <p:spPr>
          <a:xfrm>
            <a:off x="4800595" y="1840394"/>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NNalign</a:t>
            </a:r>
            <a:endParaRPr lang="en-US" sz="1200" dirty="0"/>
          </a:p>
        </p:txBody>
      </p:sp>
      <p:sp>
        <p:nvSpPr>
          <p:cNvPr id="35" name="Rounded Rectangle 34">
            <a:extLst>
              <a:ext uri="{FF2B5EF4-FFF2-40B4-BE49-F238E27FC236}">
                <a16:creationId xmlns:a16="http://schemas.microsoft.com/office/drawing/2014/main" id="{D3327198-E49B-3147-AF19-754C57D6AAF1}"/>
              </a:ext>
            </a:extLst>
          </p:cNvPr>
          <p:cNvSpPr/>
          <p:nvPr/>
        </p:nvSpPr>
        <p:spPr>
          <a:xfrm>
            <a:off x="4800595" y="2135870"/>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NetMHC</a:t>
            </a:r>
            <a:endParaRPr lang="en-US" sz="1200" dirty="0"/>
          </a:p>
        </p:txBody>
      </p:sp>
      <p:sp>
        <p:nvSpPr>
          <p:cNvPr id="36" name="Rounded Rectangle 35">
            <a:extLst>
              <a:ext uri="{FF2B5EF4-FFF2-40B4-BE49-F238E27FC236}">
                <a16:creationId xmlns:a16="http://schemas.microsoft.com/office/drawing/2014/main" id="{DD345727-6D5F-744B-9808-86DD58933730}"/>
              </a:ext>
            </a:extLst>
          </p:cNvPr>
          <p:cNvSpPr/>
          <p:nvPr/>
        </p:nvSpPr>
        <p:spPr>
          <a:xfrm>
            <a:off x="4800595" y="2431346"/>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NetMHCIIpan</a:t>
            </a:r>
            <a:endParaRPr lang="en-US" sz="1200" dirty="0"/>
          </a:p>
        </p:txBody>
      </p:sp>
      <p:sp>
        <p:nvSpPr>
          <p:cNvPr id="37" name="Rounded Rectangle 36">
            <a:extLst>
              <a:ext uri="{FF2B5EF4-FFF2-40B4-BE49-F238E27FC236}">
                <a16:creationId xmlns:a16="http://schemas.microsoft.com/office/drawing/2014/main" id="{C701D735-99EF-4F4A-8E10-80836B3EBCE0}"/>
              </a:ext>
            </a:extLst>
          </p:cNvPr>
          <p:cNvSpPr/>
          <p:nvPr/>
        </p:nvSpPr>
        <p:spPr>
          <a:xfrm>
            <a:off x="4800595" y="2726822"/>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NetMHCcons</a:t>
            </a:r>
            <a:endParaRPr lang="en-US" sz="1200" dirty="0"/>
          </a:p>
        </p:txBody>
      </p:sp>
      <p:sp>
        <p:nvSpPr>
          <p:cNvPr id="38" name="Rounded Rectangle 37">
            <a:extLst>
              <a:ext uri="{FF2B5EF4-FFF2-40B4-BE49-F238E27FC236}">
                <a16:creationId xmlns:a16="http://schemas.microsoft.com/office/drawing/2014/main" id="{1C0639AE-5DF1-3644-AF09-437FB4765389}"/>
              </a:ext>
            </a:extLst>
          </p:cNvPr>
          <p:cNvSpPr/>
          <p:nvPr/>
        </p:nvSpPr>
        <p:spPr>
          <a:xfrm>
            <a:off x="4800595" y="3022298"/>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NetMHCpan</a:t>
            </a:r>
            <a:endParaRPr lang="en-US" sz="1200" dirty="0"/>
          </a:p>
        </p:txBody>
      </p:sp>
      <p:sp>
        <p:nvSpPr>
          <p:cNvPr id="39" name="Rounded Rectangle 38">
            <a:extLst>
              <a:ext uri="{FF2B5EF4-FFF2-40B4-BE49-F238E27FC236}">
                <a16:creationId xmlns:a16="http://schemas.microsoft.com/office/drawing/2014/main" id="{6A13232A-9CD6-914F-979E-451458057FE6}"/>
              </a:ext>
            </a:extLst>
          </p:cNvPr>
          <p:cNvSpPr/>
          <p:nvPr/>
        </p:nvSpPr>
        <p:spPr>
          <a:xfrm>
            <a:off x="4800595" y="3317774"/>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PickPocket</a:t>
            </a:r>
            <a:endParaRPr lang="en-US" sz="1200" dirty="0"/>
          </a:p>
        </p:txBody>
      </p:sp>
      <p:sp>
        <p:nvSpPr>
          <p:cNvPr id="40" name="Rounded Rectangle 39">
            <a:extLst>
              <a:ext uri="{FF2B5EF4-FFF2-40B4-BE49-F238E27FC236}">
                <a16:creationId xmlns:a16="http://schemas.microsoft.com/office/drawing/2014/main" id="{666471D3-8102-1F4C-A5EA-5B68669532FD}"/>
              </a:ext>
            </a:extLst>
          </p:cNvPr>
          <p:cNvSpPr/>
          <p:nvPr/>
        </p:nvSpPr>
        <p:spPr>
          <a:xfrm>
            <a:off x="4800595" y="3613250"/>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t>SMM</a:t>
            </a:r>
          </a:p>
        </p:txBody>
      </p:sp>
      <p:sp>
        <p:nvSpPr>
          <p:cNvPr id="41" name="Rounded Rectangle 40">
            <a:extLst>
              <a:ext uri="{FF2B5EF4-FFF2-40B4-BE49-F238E27FC236}">
                <a16:creationId xmlns:a16="http://schemas.microsoft.com/office/drawing/2014/main" id="{3B4BC275-F99E-C044-9929-B4106991EB8A}"/>
              </a:ext>
            </a:extLst>
          </p:cNvPr>
          <p:cNvSpPr/>
          <p:nvPr/>
        </p:nvSpPr>
        <p:spPr>
          <a:xfrm>
            <a:off x="4800595" y="3908726"/>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a:t>SMMPMBEC</a:t>
            </a:r>
          </a:p>
        </p:txBody>
      </p:sp>
      <p:sp>
        <p:nvSpPr>
          <p:cNvPr id="42" name="Rounded Rectangle 41">
            <a:extLst>
              <a:ext uri="{FF2B5EF4-FFF2-40B4-BE49-F238E27FC236}">
                <a16:creationId xmlns:a16="http://schemas.microsoft.com/office/drawing/2014/main" id="{20CF003C-D7E5-9E42-BAF3-E573B1CB3660}"/>
              </a:ext>
            </a:extLst>
          </p:cNvPr>
          <p:cNvSpPr/>
          <p:nvPr/>
        </p:nvSpPr>
        <p:spPr>
          <a:xfrm>
            <a:off x="4800595" y="4204202"/>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SMMalign</a:t>
            </a:r>
            <a:endParaRPr lang="en-US" sz="1200" dirty="0"/>
          </a:p>
        </p:txBody>
      </p:sp>
      <p:sp>
        <p:nvSpPr>
          <p:cNvPr id="43" name="Rounded Rectangle 42">
            <a:extLst>
              <a:ext uri="{FF2B5EF4-FFF2-40B4-BE49-F238E27FC236}">
                <a16:creationId xmlns:a16="http://schemas.microsoft.com/office/drawing/2014/main" id="{AB603E14-AE36-D14E-84DA-3C735FDB0B18}"/>
              </a:ext>
            </a:extLst>
          </p:cNvPr>
          <p:cNvSpPr/>
          <p:nvPr/>
        </p:nvSpPr>
        <p:spPr>
          <a:xfrm>
            <a:off x="4800595" y="4499678"/>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netChop</a:t>
            </a:r>
            <a:endParaRPr lang="en-US" sz="1200" dirty="0"/>
          </a:p>
        </p:txBody>
      </p:sp>
      <p:sp>
        <p:nvSpPr>
          <p:cNvPr id="44" name="Rounded Rectangle 43">
            <a:extLst>
              <a:ext uri="{FF2B5EF4-FFF2-40B4-BE49-F238E27FC236}">
                <a16:creationId xmlns:a16="http://schemas.microsoft.com/office/drawing/2014/main" id="{B48AD1F9-A706-7C46-9C73-82D81E1A1503}"/>
              </a:ext>
            </a:extLst>
          </p:cNvPr>
          <p:cNvSpPr/>
          <p:nvPr/>
        </p:nvSpPr>
        <p:spPr>
          <a:xfrm>
            <a:off x="4800595" y="4795151"/>
            <a:ext cx="1186546" cy="23404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dirty="0" err="1"/>
              <a:t>netMHC</a:t>
            </a:r>
            <a:r>
              <a:rPr lang="en-US" sz="1200" dirty="0"/>
              <a:t> Stab</a:t>
            </a:r>
          </a:p>
        </p:txBody>
      </p:sp>
      <p:sp>
        <p:nvSpPr>
          <p:cNvPr id="45" name="Rounded Rectangle 44">
            <a:extLst>
              <a:ext uri="{FF2B5EF4-FFF2-40B4-BE49-F238E27FC236}">
                <a16:creationId xmlns:a16="http://schemas.microsoft.com/office/drawing/2014/main" id="{5AF754E1-0882-1143-89CA-03A9B5B9608D}"/>
              </a:ext>
            </a:extLst>
          </p:cNvPr>
          <p:cNvSpPr/>
          <p:nvPr/>
        </p:nvSpPr>
        <p:spPr>
          <a:xfrm>
            <a:off x="3297008" y="4018852"/>
            <a:ext cx="996043" cy="29935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run</a:t>
            </a:r>
          </a:p>
        </p:txBody>
      </p:sp>
      <p:cxnSp>
        <p:nvCxnSpPr>
          <p:cNvPr id="47" name="Straight Arrow Connector 46">
            <a:extLst>
              <a:ext uri="{FF2B5EF4-FFF2-40B4-BE49-F238E27FC236}">
                <a16:creationId xmlns:a16="http://schemas.microsoft.com/office/drawing/2014/main" id="{57808415-77E0-9C44-8EEA-388A0702D53E}"/>
              </a:ext>
            </a:extLst>
          </p:cNvPr>
          <p:cNvCxnSpPr>
            <a:stCxn id="2" idx="2"/>
            <a:endCxn id="20" idx="0"/>
          </p:cNvCxnSpPr>
          <p:nvPr/>
        </p:nvCxnSpPr>
        <p:spPr>
          <a:xfrm>
            <a:off x="845000" y="2982973"/>
            <a:ext cx="0" cy="53118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5FE9C98A-269A-3449-B206-B4FA1FC21540}"/>
              </a:ext>
            </a:extLst>
          </p:cNvPr>
          <p:cNvCxnSpPr>
            <a:cxnSpLocks/>
            <a:stCxn id="2" idx="3"/>
            <a:endCxn id="5" idx="1"/>
          </p:cNvCxnSpPr>
          <p:nvPr/>
        </p:nvCxnSpPr>
        <p:spPr>
          <a:xfrm flipV="1">
            <a:off x="1343021" y="1498057"/>
            <a:ext cx="511632" cy="13352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285B7149-D4F0-AE4A-9A29-4B92D1F8CC10}"/>
              </a:ext>
            </a:extLst>
          </p:cNvPr>
          <p:cNvCxnSpPr>
            <a:cxnSpLocks/>
            <a:stCxn id="2" idx="3"/>
            <a:endCxn id="17" idx="1"/>
          </p:cNvCxnSpPr>
          <p:nvPr/>
        </p:nvCxnSpPr>
        <p:spPr>
          <a:xfrm flipV="1">
            <a:off x="1343021" y="2165676"/>
            <a:ext cx="511632" cy="6676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0CFD427C-1D3C-984C-8E04-D2373AB7116D}"/>
              </a:ext>
            </a:extLst>
          </p:cNvPr>
          <p:cNvCxnSpPr>
            <a:cxnSpLocks/>
            <a:stCxn id="2" idx="3"/>
            <a:endCxn id="18" idx="1"/>
          </p:cNvCxnSpPr>
          <p:nvPr/>
        </p:nvCxnSpPr>
        <p:spPr>
          <a:xfrm>
            <a:off x="1343021" y="2833295"/>
            <a:ext cx="51163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F4136673-108D-6C44-8AA0-B07D1FD3E579}"/>
              </a:ext>
            </a:extLst>
          </p:cNvPr>
          <p:cNvCxnSpPr>
            <a:cxnSpLocks/>
            <a:stCxn id="2" idx="3"/>
            <a:endCxn id="21" idx="1"/>
          </p:cNvCxnSpPr>
          <p:nvPr/>
        </p:nvCxnSpPr>
        <p:spPr>
          <a:xfrm>
            <a:off x="1343021" y="2833295"/>
            <a:ext cx="511632" cy="6676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21F42C86-2A7B-C54F-850C-2D02920DA658}"/>
              </a:ext>
            </a:extLst>
          </p:cNvPr>
          <p:cNvCxnSpPr>
            <a:cxnSpLocks/>
            <a:stCxn id="2" idx="3"/>
            <a:endCxn id="24" idx="1"/>
          </p:cNvCxnSpPr>
          <p:nvPr/>
        </p:nvCxnSpPr>
        <p:spPr>
          <a:xfrm>
            <a:off x="1343021" y="2833295"/>
            <a:ext cx="511632" cy="13352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699C8E00-55EF-0A4D-BFA6-BF6A7458AC50}"/>
              </a:ext>
            </a:extLst>
          </p:cNvPr>
          <p:cNvCxnSpPr>
            <a:cxnSpLocks/>
            <a:stCxn id="5" idx="3"/>
            <a:endCxn id="6" idx="1"/>
          </p:cNvCxnSpPr>
          <p:nvPr/>
        </p:nvCxnSpPr>
        <p:spPr>
          <a:xfrm flipV="1">
            <a:off x="2850696" y="1493883"/>
            <a:ext cx="446312" cy="417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43901377-F257-064C-8261-3C1545B20457}"/>
              </a:ext>
            </a:extLst>
          </p:cNvPr>
          <p:cNvCxnSpPr>
            <a:cxnSpLocks/>
            <a:stCxn id="18" idx="3"/>
            <a:endCxn id="19" idx="1"/>
          </p:cNvCxnSpPr>
          <p:nvPr/>
        </p:nvCxnSpPr>
        <p:spPr>
          <a:xfrm>
            <a:off x="2910566" y="2833295"/>
            <a:ext cx="38644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31DECB67-77FE-2F45-9E5A-0BE61966B74E}"/>
              </a:ext>
            </a:extLst>
          </p:cNvPr>
          <p:cNvCxnSpPr>
            <a:cxnSpLocks/>
            <a:stCxn id="21" idx="3"/>
            <a:endCxn id="23" idx="1"/>
          </p:cNvCxnSpPr>
          <p:nvPr/>
        </p:nvCxnSpPr>
        <p:spPr>
          <a:xfrm>
            <a:off x="2964994" y="3500914"/>
            <a:ext cx="33201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8D4DA3DF-A5C6-4E4D-A743-9BF4CBCA8C81}"/>
              </a:ext>
            </a:extLst>
          </p:cNvPr>
          <p:cNvCxnSpPr>
            <a:cxnSpLocks/>
            <a:stCxn id="24" idx="3"/>
            <a:endCxn id="45" idx="1"/>
          </p:cNvCxnSpPr>
          <p:nvPr/>
        </p:nvCxnSpPr>
        <p:spPr>
          <a:xfrm>
            <a:off x="2964994" y="4168531"/>
            <a:ext cx="33201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D570A721-2E9B-FD4F-9697-986BB7821A59}"/>
              </a:ext>
            </a:extLst>
          </p:cNvPr>
          <p:cNvCxnSpPr>
            <a:cxnSpLocks/>
            <a:stCxn id="17" idx="3"/>
            <a:endCxn id="22" idx="1"/>
          </p:cNvCxnSpPr>
          <p:nvPr/>
        </p:nvCxnSpPr>
        <p:spPr>
          <a:xfrm flipV="1">
            <a:off x="2910566" y="2164678"/>
            <a:ext cx="386442" cy="99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8" name="TextBox 77">
            <a:extLst>
              <a:ext uri="{FF2B5EF4-FFF2-40B4-BE49-F238E27FC236}">
                <a16:creationId xmlns:a16="http://schemas.microsoft.com/office/drawing/2014/main" id="{683DD948-3519-9941-B1F1-1661BF1EBC03}"/>
              </a:ext>
            </a:extLst>
          </p:cNvPr>
          <p:cNvSpPr txBox="1"/>
          <p:nvPr/>
        </p:nvSpPr>
        <p:spPr>
          <a:xfrm>
            <a:off x="375555" y="3908726"/>
            <a:ext cx="967465" cy="461665"/>
          </a:xfrm>
          <a:prstGeom prst="rect">
            <a:avLst/>
          </a:prstGeom>
          <a:noFill/>
        </p:spPr>
        <p:txBody>
          <a:bodyPr wrap="square" rtlCol="0">
            <a:spAutoFit/>
          </a:bodyPr>
          <a:lstStyle/>
          <a:p>
            <a:pPr algn="ctr"/>
            <a:r>
              <a:rPr lang="en-US" sz="1200" i="1" dirty="0"/>
              <a:t>Workflow definitions</a:t>
            </a:r>
          </a:p>
        </p:txBody>
      </p:sp>
      <p:sp>
        <p:nvSpPr>
          <p:cNvPr id="79" name="TextBox 78">
            <a:extLst>
              <a:ext uri="{FF2B5EF4-FFF2-40B4-BE49-F238E27FC236}">
                <a16:creationId xmlns:a16="http://schemas.microsoft.com/office/drawing/2014/main" id="{B685CBF1-2858-B842-BED4-D0DE98E57807}"/>
              </a:ext>
            </a:extLst>
          </p:cNvPr>
          <p:cNvSpPr txBox="1"/>
          <p:nvPr/>
        </p:nvSpPr>
        <p:spPr>
          <a:xfrm>
            <a:off x="1665511" y="845072"/>
            <a:ext cx="1374325" cy="461665"/>
          </a:xfrm>
          <a:prstGeom prst="rect">
            <a:avLst/>
          </a:prstGeom>
          <a:noFill/>
        </p:spPr>
        <p:txBody>
          <a:bodyPr wrap="square" rtlCol="0">
            <a:spAutoFit/>
          </a:bodyPr>
          <a:lstStyle/>
          <a:p>
            <a:pPr algn="ctr"/>
            <a:r>
              <a:rPr lang="en-US" sz="1200" i="1" dirty="0"/>
              <a:t>Neoantigen</a:t>
            </a:r>
          </a:p>
          <a:p>
            <a:pPr algn="ctr"/>
            <a:r>
              <a:rPr lang="en-US" sz="1200" i="1" dirty="0"/>
              <a:t>analysis classes</a:t>
            </a:r>
          </a:p>
        </p:txBody>
      </p:sp>
      <p:sp>
        <p:nvSpPr>
          <p:cNvPr id="80" name="TextBox 79">
            <a:extLst>
              <a:ext uri="{FF2B5EF4-FFF2-40B4-BE49-F238E27FC236}">
                <a16:creationId xmlns:a16="http://schemas.microsoft.com/office/drawing/2014/main" id="{3E394115-65F0-3740-A0FF-1EFA6508AF9B}"/>
              </a:ext>
            </a:extLst>
          </p:cNvPr>
          <p:cNvSpPr txBox="1"/>
          <p:nvPr/>
        </p:nvSpPr>
        <p:spPr>
          <a:xfrm>
            <a:off x="3129645" y="845072"/>
            <a:ext cx="1374325" cy="461665"/>
          </a:xfrm>
          <a:prstGeom prst="rect">
            <a:avLst/>
          </a:prstGeom>
          <a:noFill/>
        </p:spPr>
        <p:txBody>
          <a:bodyPr wrap="square" rtlCol="0">
            <a:spAutoFit/>
          </a:bodyPr>
          <a:lstStyle/>
          <a:p>
            <a:pPr algn="ctr"/>
            <a:r>
              <a:rPr lang="en-US" sz="1200" i="1" dirty="0"/>
              <a:t>Automated</a:t>
            </a:r>
          </a:p>
          <a:p>
            <a:pPr algn="ctr"/>
            <a:r>
              <a:rPr lang="en-US" sz="1200" i="1" dirty="0"/>
              <a:t>orchestration</a:t>
            </a:r>
          </a:p>
        </p:txBody>
      </p:sp>
      <p:sp>
        <p:nvSpPr>
          <p:cNvPr id="81" name="TextBox 80">
            <a:extLst>
              <a:ext uri="{FF2B5EF4-FFF2-40B4-BE49-F238E27FC236}">
                <a16:creationId xmlns:a16="http://schemas.microsoft.com/office/drawing/2014/main" id="{16FB61FC-3AF6-E342-A65D-845738D8D8E6}"/>
              </a:ext>
            </a:extLst>
          </p:cNvPr>
          <p:cNvSpPr txBox="1"/>
          <p:nvPr/>
        </p:nvSpPr>
        <p:spPr>
          <a:xfrm>
            <a:off x="4418231" y="658765"/>
            <a:ext cx="1928138" cy="276999"/>
          </a:xfrm>
          <a:prstGeom prst="rect">
            <a:avLst/>
          </a:prstGeom>
          <a:noFill/>
        </p:spPr>
        <p:txBody>
          <a:bodyPr wrap="square" rtlCol="0">
            <a:spAutoFit/>
          </a:bodyPr>
          <a:lstStyle/>
          <a:p>
            <a:pPr algn="ctr"/>
            <a:r>
              <a:rPr lang="en-US" sz="1200" i="1" dirty="0"/>
              <a:t>Algorithms implemented</a:t>
            </a:r>
          </a:p>
        </p:txBody>
      </p:sp>
      <p:sp>
        <p:nvSpPr>
          <p:cNvPr id="82" name="TextBox 81">
            <a:extLst>
              <a:ext uri="{FF2B5EF4-FFF2-40B4-BE49-F238E27FC236}">
                <a16:creationId xmlns:a16="http://schemas.microsoft.com/office/drawing/2014/main" id="{67D245A0-AD06-BE45-843B-F95621BFA3DE}"/>
              </a:ext>
            </a:extLst>
          </p:cNvPr>
          <p:cNvSpPr txBox="1"/>
          <p:nvPr/>
        </p:nvSpPr>
        <p:spPr>
          <a:xfrm>
            <a:off x="6459983" y="658765"/>
            <a:ext cx="2379217" cy="276999"/>
          </a:xfrm>
          <a:prstGeom prst="rect">
            <a:avLst/>
          </a:prstGeom>
          <a:noFill/>
        </p:spPr>
        <p:txBody>
          <a:bodyPr wrap="square" rtlCol="0">
            <a:spAutoFit/>
          </a:bodyPr>
          <a:lstStyle/>
          <a:p>
            <a:pPr algn="ctr"/>
            <a:r>
              <a:rPr lang="en-US" sz="1200" i="1" dirty="0"/>
              <a:t>Prioritization, reporting, etc.</a:t>
            </a:r>
          </a:p>
        </p:txBody>
      </p:sp>
      <p:cxnSp>
        <p:nvCxnSpPr>
          <p:cNvPr id="84" name="Straight Arrow Connector 83">
            <a:extLst>
              <a:ext uri="{FF2B5EF4-FFF2-40B4-BE49-F238E27FC236}">
                <a16:creationId xmlns:a16="http://schemas.microsoft.com/office/drawing/2014/main" id="{A04C8E34-C1AF-BA4D-8F78-51DAB71B5172}"/>
              </a:ext>
            </a:extLst>
          </p:cNvPr>
          <p:cNvCxnSpPr>
            <a:cxnSpLocks/>
            <a:stCxn id="6" idx="3"/>
            <a:endCxn id="83" idx="1"/>
          </p:cNvCxnSpPr>
          <p:nvPr/>
        </p:nvCxnSpPr>
        <p:spPr>
          <a:xfrm>
            <a:off x="4293051" y="1493883"/>
            <a:ext cx="415020" cy="1494246"/>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BB8CDF36-D8F3-A74A-B285-E0FE9BB6E404}"/>
              </a:ext>
            </a:extLst>
          </p:cNvPr>
          <p:cNvCxnSpPr>
            <a:cxnSpLocks/>
            <a:stCxn id="22" idx="3"/>
            <a:endCxn id="83" idx="1"/>
          </p:cNvCxnSpPr>
          <p:nvPr/>
        </p:nvCxnSpPr>
        <p:spPr>
          <a:xfrm>
            <a:off x="4293051" y="2164678"/>
            <a:ext cx="415020" cy="823451"/>
          </a:xfrm>
          <a:prstGeom prst="straightConnector1">
            <a:avLst/>
          </a:prstGeom>
          <a:ln w="127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a:extLst>
              <a:ext uri="{FF2B5EF4-FFF2-40B4-BE49-F238E27FC236}">
                <a16:creationId xmlns:a16="http://schemas.microsoft.com/office/drawing/2014/main" id="{D76016F4-C8F2-1645-B21B-46F0CA40356E}"/>
              </a:ext>
            </a:extLst>
          </p:cNvPr>
          <p:cNvCxnSpPr>
            <a:cxnSpLocks/>
            <a:stCxn id="19" idx="3"/>
            <a:endCxn id="83" idx="1"/>
          </p:cNvCxnSpPr>
          <p:nvPr/>
        </p:nvCxnSpPr>
        <p:spPr>
          <a:xfrm>
            <a:off x="4293051" y="2833295"/>
            <a:ext cx="415020" cy="154834"/>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11A549AF-5388-DF4C-9340-A9AC945EDA58}"/>
              </a:ext>
            </a:extLst>
          </p:cNvPr>
          <p:cNvCxnSpPr>
            <a:cxnSpLocks/>
            <a:stCxn id="23" idx="3"/>
            <a:endCxn id="83" idx="1"/>
          </p:cNvCxnSpPr>
          <p:nvPr/>
        </p:nvCxnSpPr>
        <p:spPr>
          <a:xfrm flipV="1">
            <a:off x="4293051" y="2988129"/>
            <a:ext cx="415020" cy="512785"/>
          </a:xfrm>
          <a:prstGeom prst="straightConnector1">
            <a:avLst/>
          </a:prstGeom>
          <a:ln w="127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a:extLst>
              <a:ext uri="{FF2B5EF4-FFF2-40B4-BE49-F238E27FC236}">
                <a16:creationId xmlns:a16="http://schemas.microsoft.com/office/drawing/2014/main" id="{0AFC33D7-FECF-0C48-9C88-2B551F70D2A8}"/>
              </a:ext>
            </a:extLst>
          </p:cNvPr>
          <p:cNvCxnSpPr>
            <a:cxnSpLocks/>
            <a:stCxn id="45" idx="3"/>
            <a:endCxn id="83" idx="1"/>
          </p:cNvCxnSpPr>
          <p:nvPr/>
        </p:nvCxnSpPr>
        <p:spPr>
          <a:xfrm flipV="1">
            <a:off x="4293051" y="2988129"/>
            <a:ext cx="415020" cy="1180402"/>
          </a:xfrm>
          <a:prstGeom prst="straightConnector1">
            <a:avLst/>
          </a:prstGeom>
          <a:ln w="127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8E8984E0-EA96-E048-B2B2-AC290E7FF397}"/>
              </a:ext>
            </a:extLst>
          </p:cNvPr>
          <p:cNvCxnSpPr>
            <a:cxnSpLocks/>
            <a:endCxn id="28" idx="1"/>
          </p:cNvCxnSpPr>
          <p:nvPr/>
        </p:nvCxnSpPr>
        <p:spPr>
          <a:xfrm>
            <a:off x="6090556" y="3578330"/>
            <a:ext cx="459917" cy="1316259"/>
          </a:xfrm>
          <a:prstGeom prst="straightConnector1">
            <a:avLst/>
          </a:prstGeom>
          <a:ln w="127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CBF6FAEF-F9EC-DB45-B952-0C5A36D1EFFD}"/>
              </a:ext>
            </a:extLst>
          </p:cNvPr>
          <p:cNvCxnSpPr>
            <a:cxnSpLocks/>
            <a:endCxn id="11" idx="1"/>
          </p:cNvCxnSpPr>
          <p:nvPr/>
        </p:nvCxnSpPr>
        <p:spPr>
          <a:xfrm flipV="1">
            <a:off x="6089194" y="2247871"/>
            <a:ext cx="464004" cy="1352168"/>
          </a:xfrm>
          <a:prstGeom prst="straightConnector1">
            <a:avLst/>
          </a:prstGeom>
          <a:ln w="127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422552D2-A755-5048-91AB-7150D0998F34}"/>
              </a:ext>
            </a:extLst>
          </p:cNvPr>
          <p:cNvCxnSpPr>
            <a:cxnSpLocks/>
            <a:endCxn id="13" idx="1"/>
          </p:cNvCxnSpPr>
          <p:nvPr/>
        </p:nvCxnSpPr>
        <p:spPr>
          <a:xfrm flipV="1">
            <a:off x="6089195" y="2817932"/>
            <a:ext cx="464002" cy="767370"/>
          </a:xfrm>
          <a:prstGeom prst="straightConnector1">
            <a:avLst/>
          </a:prstGeom>
          <a:ln w="127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22072DC4-5FB9-D34E-83ED-58E70376F22E}"/>
              </a:ext>
            </a:extLst>
          </p:cNvPr>
          <p:cNvCxnSpPr>
            <a:cxnSpLocks/>
            <a:endCxn id="14" idx="1"/>
          </p:cNvCxnSpPr>
          <p:nvPr/>
        </p:nvCxnSpPr>
        <p:spPr>
          <a:xfrm flipV="1">
            <a:off x="6089195" y="3125829"/>
            <a:ext cx="464003" cy="467238"/>
          </a:xfrm>
          <a:prstGeom prst="straightConnector1">
            <a:avLst/>
          </a:prstGeom>
          <a:ln w="127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8685ECF5-29F4-2043-9B85-05BB78E4E9CD}"/>
              </a:ext>
            </a:extLst>
          </p:cNvPr>
          <p:cNvCxnSpPr>
            <a:cxnSpLocks/>
            <a:stCxn id="83" idx="3"/>
            <a:endCxn id="15" idx="1"/>
          </p:cNvCxnSpPr>
          <p:nvPr/>
        </p:nvCxnSpPr>
        <p:spPr>
          <a:xfrm>
            <a:off x="6090557" y="2988129"/>
            <a:ext cx="462641" cy="434741"/>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D331E346-E60F-EC4C-8F14-1BFD43842A7D}"/>
              </a:ext>
            </a:extLst>
          </p:cNvPr>
          <p:cNvCxnSpPr>
            <a:cxnSpLocks/>
            <a:stCxn id="83" idx="3"/>
            <a:endCxn id="14" idx="1"/>
          </p:cNvCxnSpPr>
          <p:nvPr/>
        </p:nvCxnSpPr>
        <p:spPr>
          <a:xfrm>
            <a:off x="6090557" y="2988129"/>
            <a:ext cx="462641" cy="137700"/>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36DAFA22-B0D5-CA48-918F-CDA7495595C3}"/>
              </a:ext>
            </a:extLst>
          </p:cNvPr>
          <p:cNvCxnSpPr>
            <a:cxnSpLocks/>
            <a:stCxn id="83" idx="3"/>
            <a:endCxn id="13" idx="1"/>
          </p:cNvCxnSpPr>
          <p:nvPr/>
        </p:nvCxnSpPr>
        <p:spPr>
          <a:xfrm flipV="1">
            <a:off x="6090557" y="2817932"/>
            <a:ext cx="462640" cy="170197"/>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31A7FA83-D8F2-F844-9BCA-DF9B9D873B30}"/>
              </a:ext>
            </a:extLst>
          </p:cNvPr>
          <p:cNvCxnSpPr>
            <a:cxnSpLocks/>
            <a:stCxn id="83" idx="3"/>
            <a:endCxn id="11" idx="1"/>
          </p:cNvCxnSpPr>
          <p:nvPr/>
        </p:nvCxnSpPr>
        <p:spPr>
          <a:xfrm flipV="1">
            <a:off x="6090557" y="2247871"/>
            <a:ext cx="462641" cy="740258"/>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1084DD34-7DC2-6B41-AD73-7F04E2E6B21E}"/>
              </a:ext>
            </a:extLst>
          </p:cNvPr>
          <p:cNvCxnSpPr>
            <a:cxnSpLocks/>
            <a:stCxn id="83" idx="3"/>
            <a:endCxn id="10" idx="1"/>
          </p:cNvCxnSpPr>
          <p:nvPr/>
        </p:nvCxnSpPr>
        <p:spPr>
          <a:xfrm flipV="1">
            <a:off x="6090557" y="1942608"/>
            <a:ext cx="462641" cy="1045521"/>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36" name="Straight Arrow Connector 135">
            <a:extLst>
              <a:ext uri="{FF2B5EF4-FFF2-40B4-BE49-F238E27FC236}">
                <a16:creationId xmlns:a16="http://schemas.microsoft.com/office/drawing/2014/main" id="{27BF5051-782A-4448-9256-C777B4387BBC}"/>
              </a:ext>
            </a:extLst>
          </p:cNvPr>
          <p:cNvCxnSpPr>
            <a:cxnSpLocks/>
            <a:stCxn id="83" idx="3"/>
            <a:endCxn id="7" idx="1"/>
          </p:cNvCxnSpPr>
          <p:nvPr/>
        </p:nvCxnSpPr>
        <p:spPr>
          <a:xfrm flipV="1">
            <a:off x="6090557" y="1069635"/>
            <a:ext cx="462641" cy="1918494"/>
          </a:xfrm>
          <a:prstGeom prst="straightConnector1">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DE520ED2-9CF7-6547-B8DC-1BE29E16BEB8}"/>
              </a:ext>
            </a:extLst>
          </p:cNvPr>
          <p:cNvCxnSpPr>
            <a:cxnSpLocks/>
            <a:endCxn id="10" idx="1"/>
          </p:cNvCxnSpPr>
          <p:nvPr/>
        </p:nvCxnSpPr>
        <p:spPr>
          <a:xfrm flipV="1">
            <a:off x="6089193" y="1942608"/>
            <a:ext cx="464005" cy="298398"/>
          </a:xfrm>
          <a:prstGeom prst="straightConnector1">
            <a:avLst/>
          </a:prstGeom>
          <a:ln w="127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42" name="Straight Arrow Connector 141">
            <a:extLst>
              <a:ext uri="{FF2B5EF4-FFF2-40B4-BE49-F238E27FC236}">
                <a16:creationId xmlns:a16="http://schemas.microsoft.com/office/drawing/2014/main" id="{402D5239-E9E8-DC49-9AE3-178C810B3668}"/>
              </a:ext>
            </a:extLst>
          </p:cNvPr>
          <p:cNvCxnSpPr>
            <a:cxnSpLocks/>
            <a:endCxn id="7" idx="1"/>
          </p:cNvCxnSpPr>
          <p:nvPr/>
        </p:nvCxnSpPr>
        <p:spPr>
          <a:xfrm flipV="1">
            <a:off x="6088513" y="1069635"/>
            <a:ext cx="464685" cy="1175604"/>
          </a:xfrm>
          <a:prstGeom prst="straightConnector1">
            <a:avLst/>
          </a:prstGeom>
          <a:ln w="127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a:extLst>
              <a:ext uri="{FF2B5EF4-FFF2-40B4-BE49-F238E27FC236}">
                <a16:creationId xmlns:a16="http://schemas.microsoft.com/office/drawing/2014/main" id="{6B2F4381-E064-F345-ABC8-C723F23098DF}"/>
              </a:ext>
            </a:extLst>
          </p:cNvPr>
          <p:cNvCxnSpPr>
            <a:cxnSpLocks/>
            <a:endCxn id="11" idx="1"/>
          </p:cNvCxnSpPr>
          <p:nvPr/>
        </p:nvCxnSpPr>
        <p:spPr>
          <a:xfrm>
            <a:off x="6079665" y="2244562"/>
            <a:ext cx="473533" cy="3309"/>
          </a:xfrm>
          <a:prstGeom prst="straightConnector1">
            <a:avLst/>
          </a:prstGeom>
          <a:ln w="127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id="{38DDC436-EEDF-A449-BF0B-FF6F95A2AA87}"/>
              </a:ext>
            </a:extLst>
          </p:cNvPr>
          <p:cNvCxnSpPr>
            <a:cxnSpLocks/>
            <a:endCxn id="13" idx="1"/>
          </p:cNvCxnSpPr>
          <p:nvPr/>
        </p:nvCxnSpPr>
        <p:spPr>
          <a:xfrm>
            <a:off x="6099405" y="2244562"/>
            <a:ext cx="453792" cy="573370"/>
          </a:xfrm>
          <a:prstGeom prst="straightConnector1">
            <a:avLst/>
          </a:prstGeom>
          <a:ln w="127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477E6323-A750-184E-9D14-02279B22751B}"/>
              </a:ext>
            </a:extLst>
          </p:cNvPr>
          <p:cNvCxnSpPr>
            <a:cxnSpLocks/>
            <a:endCxn id="14" idx="1"/>
          </p:cNvCxnSpPr>
          <p:nvPr/>
        </p:nvCxnSpPr>
        <p:spPr>
          <a:xfrm>
            <a:off x="6099405" y="2247872"/>
            <a:ext cx="453793" cy="877957"/>
          </a:xfrm>
          <a:prstGeom prst="straightConnector1">
            <a:avLst/>
          </a:prstGeom>
          <a:ln w="127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ECE62F84-7968-7E4C-AD86-3EA661652807}"/>
              </a:ext>
            </a:extLst>
          </p:cNvPr>
          <p:cNvCxnSpPr>
            <a:cxnSpLocks/>
            <a:endCxn id="8" idx="1"/>
          </p:cNvCxnSpPr>
          <p:nvPr/>
        </p:nvCxnSpPr>
        <p:spPr>
          <a:xfrm flipV="1">
            <a:off x="6099403" y="1359503"/>
            <a:ext cx="453795" cy="118044"/>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55" name="Straight Arrow Connector 154">
            <a:extLst>
              <a:ext uri="{FF2B5EF4-FFF2-40B4-BE49-F238E27FC236}">
                <a16:creationId xmlns:a16="http://schemas.microsoft.com/office/drawing/2014/main" id="{7FD844A2-8D54-484C-8B28-6EEE048970BF}"/>
              </a:ext>
            </a:extLst>
          </p:cNvPr>
          <p:cNvCxnSpPr>
            <a:cxnSpLocks/>
            <a:endCxn id="7" idx="1"/>
          </p:cNvCxnSpPr>
          <p:nvPr/>
        </p:nvCxnSpPr>
        <p:spPr>
          <a:xfrm flipV="1">
            <a:off x="6099404" y="1069635"/>
            <a:ext cx="453794" cy="407912"/>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0" name="Straight Arrow Connector 159">
            <a:extLst>
              <a:ext uri="{FF2B5EF4-FFF2-40B4-BE49-F238E27FC236}">
                <a16:creationId xmlns:a16="http://schemas.microsoft.com/office/drawing/2014/main" id="{E24A2673-AF00-6E4A-A012-FFF5A18BF194}"/>
              </a:ext>
            </a:extLst>
          </p:cNvPr>
          <p:cNvCxnSpPr>
            <a:cxnSpLocks/>
            <a:endCxn id="9" idx="1"/>
          </p:cNvCxnSpPr>
          <p:nvPr/>
        </p:nvCxnSpPr>
        <p:spPr>
          <a:xfrm>
            <a:off x="6113005" y="1493882"/>
            <a:ext cx="440193" cy="156952"/>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3" name="Straight Arrow Connector 162">
            <a:extLst>
              <a:ext uri="{FF2B5EF4-FFF2-40B4-BE49-F238E27FC236}">
                <a16:creationId xmlns:a16="http://schemas.microsoft.com/office/drawing/2014/main" id="{8101D07A-E81A-0446-AA3D-F78FE4A35042}"/>
              </a:ext>
            </a:extLst>
          </p:cNvPr>
          <p:cNvCxnSpPr>
            <a:cxnSpLocks/>
            <a:endCxn id="10" idx="1"/>
          </p:cNvCxnSpPr>
          <p:nvPr/>
        </p:nvCxnSpPr>
        <p:spPr>
          <a:xfrm>
            <a:off x="6113005" y="1493882"/>
            <a:ext cx="440193" cy="448726"/>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6" name="Straight Arrow Connector 165">
            <a:extLst>
              <a:ext uri="{FF2B5EF4-FFF2-40B4-BE49-F238E27FC236}">
                <a16:creationId xmlns:a16="http://schemas.microsoft.com/office/drawing/2014/main" id="{846A0D4C-3180-1B4B-BE2D-5DE8D78FF499}"/>
              </a:ext>
            </a:extLst>
          </p:cNvPr>
          <p:cNvCxnSpPr>
            <a:cxnSpLocks/>
            <a:endCxn id="11" idx="1"/>
          </p:cNvCxnSpPr>
          <p:nvPr/>
        </p:nvCxnSpPr>
        <p:spPr>
          <a:xfrm>
            <a:off x="6113005" y="1493882"/>
            <a:ext cx="440193" cy="753989"/>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69" name="Straight Arrow Connector 168">
            <a:extLst>
              <a:ext uri="{FF2B5EF4-FFF2-40B4-BE49-F238E27FC236}">
                <a16:creationId xmlns:a16="http://schemas.microsoft.com/office/drawing/2014/main" id="{C75ECF58-D337-1C44-840A-FDE659217594}"/>
              </a:ext>
            </a:extLst>
          </p:cNvPr>
          <p:cNvCxnSpPr>
            <a:cxnSpLocks/>
            <a:endCxn id="12" idx="1"/>
          </p:cNvCxnSpPr>
          <p:nvPr/>
        </p:nvCxnSpPr>
        <p:spPr>
          <a:xfrm>
            <a:off x="6099402" y="1477546"/>
            <a:ext cx="453796" cy="1048611"/>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2" name="Straight Arrow Connector 171">
            <a:extLst>
              <a:ext uri="{FF2B5EF4-FFF2-40B4-BE49-F238E27FC236}">
                <a16:creationId xmlns:a16="http://schemas.microsoft.com/office/drawing/2014/main" id="{502A620A-B3E9-044A-8BB6-1456E6A23871}"/>
              </a:ext>
            </a:extLst>
          </p:cNvPr>
          <p:cNvCxnSpPr>
            <a:cxnSpLocks/>
            <a:endCxn id="13" idx="1"/>
          </p:cNvCxnSpPr>
          <p:nvPr/>
        </p:nvCxnSpPr>
        <p:spPr>
          <a:xfrm>
            <a:off x="6113005" y="1493882"/>
            <a:ext cx="440192" cy="1324050"/>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5" name="Straight Arrow Connector 174">
            <a:extLst>
              <a:ext uri="{FF2B5EF4-FFF2-40B4-BE49-F238E27FC236}">
                <a16:creationId xmlns:a16="http://schemas.microsoft.com/office/drawing/2014/main" id="{31A80506-76D4-7245-89E1-40630849F918}"/>
              </a:ext>
            </a:extLst>
          </p:cNvPr>
          <p:cNvCxnSpPr>
            <a:cxnSpLocks/>
            <a:endCxn id="14" idx="1"/>
          </p:cNvCxnSpPr>
          <p:nvPr/>
        </p:nvCxnSpPr>
        <p:spPr>
          <a:xfrm>
            <a:off x="6113005" y="1493882"/>
            <a:ext cx="440193" cy="1631947"/>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id="{9AF954F1-7C12-5A4A-92CA-27E926DFA834}"/>
              </a:ext>
            </a:extLst>
          </p:cNvPr>
          <p:cNvCxnSpPr>
            <a:cxnSpLocks/>
            <a:endCxn id="15" idx="1"/>
          </p:cNvCxnSpPr>
          <p:nvPr/>
        </p:nvCxnSpPr>
        <p:spPr>
          <a:xfrm>
            <a:off x="6099401" y="1477546"/>
            <a:ext cx="453797" cy="1945324"/>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4CFE45D2-E6D5-5B49-AD71-B7CCEC28E31C}"/>
              </a:ext>
            </a:extLst>
          </p:cNvPr>
          <p:cNvCxnSpPr>
            <a:cxnSpLocks/>
            <a:endCxn id="16" idx="1"/>
          </p:cNvCxnSpPr>
          <p:nvPr/>
        </p:nvCxnSpPr>
        <p:spPr>
          <a:xfrm>
            <a:off x="6113004" y="1493882"/>
            <a:ext cx="440194" cy="2212540"/>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84" name="Straight Arrow Connector 183">
            <a:extLst>
              <a:ext uri="{FF2B5EF4-FFF2-40B4-BE49-F238E27FC236}">
                <a16:creationId xmlns:a16="http://schemas.microsoft.com/office/drawing/2014/main" id="{C3893279-BC0A-5D45-944B-322DD16D3657}"/>
              </a:ext>
            </a:extLst>
          </p:cNvPr>
          <p:cNvCxnSpPr>
            <a:cxnSpLocks/>
            <a:endCxn id="25" idx="1"/>
          </p:cNvCxnSpPr>
          <p:nvPr/>
        </p:nvCxnSpPr>
        <p:spPr>
          <a:xfrm>
            <a:off x="6113003" y="1493882"/>
            <a:ext cx="440195" cy="2523070"/>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87" name="Straight Arrow Connector 186">
            <a:extLst>
              <a:ext uri="{FF2B5EF4-FFF2-40B4-BE49-F238E27FC236}">
                <a16:creationId xmlns:a16="http://schemas.microsoft.com/office/drawing/2014/main" id="{341451E7-F261-5B41-8620-F39144366073}"/>
              </a:ext>
            </a:extLst>
          </p:cNvPr>
          <p:cNvCxnSpPr>
            <a:cxnSpLocks/>
            <a:endCxn id="26" idx="1"/>
          </p:cNvCxnSpPr>
          <p:nvPr/>
        </p:nvCxnSpPr>
        <p:spPr>
          <a:xfrm>
            <a:off x="6113002" y="1493882"/>
            <a:ext cx="440196" cy="2806622"/>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90" name="Straight Arrow Connector 189">
            <a:extLst>
              <a:ext uri="{FF2B5EF4-FFF2-40B4-BE49-F238E27FC236}">
                <a16:creationId xmlns:a16="http://schemas.microsoft.com/office/drawing/2014/main" id="{D7292353-5CCD-184A-B426-8717DC30F2A6}"/>
              </a:ext>
            </a:extLst>
          </p:cNvPr>
          <p:cNvCxnSpPr>
            <a:cxnSpLocks/>
            <a:endCxn id="27" idx="1"/>
          </p:cNvCxnSpPr>
          <p:nvPr/>
        </p:nvCxnSpPr>
        <p:spPr>
          <a:xfrm>
            <a:off x="6113001" y="1493882"/>
            <a:ext cx="440196" cy="3103663"/>
          </a:xfrm>
          <a:prstGeom prst="straightConnector1">
            <a:avLst/>
          </a:prstGeom>
          <a:ln w="127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193" name="TextBox 192">
            <a:extLst>
              <a:ext uri="{FF2B5EF4-FFF2-40B4-BE49-F238E27FC236}">
                <a16:creationId xmlns:a16="http://schemas.microsoft.com/office/drawing/2014/main" id="{E11F5EF3-A876-CE4A-8040-31816938BDE6}"/>
              </a:ext>
            </a:extLst>
          </p:cNvPr>
          <p:cNvSpPr txBox="1"/>
          <p:nvPr/>
        </p:nvSpPr>
        <p:spPr>
          <a:xfrm>
            <a:off x="980933" y="4782711"/>
            <a:ext cx="2056973" cy="276999"/>
          </a:xfrm>
          <a:prstGeom prst="rect">
            <a:avLst/>
          </a:prstGeom>
          <a:noFill/>
        </p:spPr>
        <p:txBody>
          <a:bodyPr wrap="none" rtlCol="0">
            <a:spAutoFit/>
          </a:bodyPr>
          <a:lstStyle/>
          <a:p>
            <a:r>
              <a:rPr lang="en-US" sz="1200" dirty="0"/>
              <a:t>Parallelization implemented</a:t>
            </a:r>
          </a:p>
        </p:txBody>
      </p:sp>
      <p:pic>
        <p:nvPicPr>
          <p:cNvPr id="194" name="Picture 193">
            <a:extLst>
              <a:ext uri="{FF2B5EF4-FFF2-40B4-BE49-F238E27FC236}">
                <a16:creationId xmlns:a16="http://schemas.microsoft.com/office/drawing/2014/main" id="{8532882C-7ACA-D24B-9053-31ECAC41C49C}"/>
              </a:ext>
            </a:extLst>
          </p:cNvPr>
          <p:cNvPicPr>
            <a:picLocks noChangeAspect="1"/>
          </p:cNvPicPr>
          <p:nvPr/>
        </p:nvPicPr>
        <p:blipFill rotWithShape="1">
          <a:blip r:embed="rId3"/>
          <a:srcRect l="9440" t="3696" r="10849" b="17321"/>
          <a:stretch/>
        </p:blipFill>
        <p:spPr>
          <a:xfrm>
            <a:off x="4205721" y="1264198"/>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195" name="Picture 194">
            <a:extLst>
              <a:ext uri="{FF2B5EF4-FFF2-40B4-BE49-F238E27FC236}">
                <a16:creationId xmlns:a16="http://schemas.microsoft.com/office/drawing/2014/main" id="{F9402195-0566-F045-8ABD-25FFDB01470D}"/>
              </a:ext>
            </a:extLst>
          </p:cNvPr>
          <p:cNvPicPr>
            <a:picLocks noChangeAspect="1"/>
          </p:cNvPicPr>
          <p:nvPr/>
        </p:nvPicPr>
        <p:blipFill rotWithShape="1">
          <a:blip r:embed="rId3"/>
          <a:srcRect l="9440" t="3696" r="10849" b="17321"/>
          <a:stretch/>
        </p:blipFill>
        <p:spPr>
          <a:xfrm>
            <a:off x="4188957" y="1953682"/>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196" name="Picture 195">
            <a:extLst>
              <a:ext uri="{FF2B5EF4-FFF2-40B4-BE49-F238E27FC236}">
                <a16:creationId xmlns:a16="http://schemas.microsoft.com/office/drawing/2014/main" id="{FE39678D-FD7E-B342-AF52-23E5E32B8C40}"/>
              </a:ext>
            </a:extLst>
          </p:cNvPr>
          <p:cNvPicPr>
            <a:picLocks noChangeAspect="1"/>
          </p:cNvPicPr>
          <p:nvPr/>
        </p:nvPicPr>
        <p:blipFill rotWithShape="1">
          <a:blip r:embed="rId3"/>
          <a:srcRect l="9440" t="3696" r="10849" b="17321"/>
          <a:stretch/>
        </p:blipFill>
        <p:spPr>
          <a:xfrm>
            <a:off x="4194396" y="2624056"/>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197" name="Picture 196">
            <a:extLst>
              <a:ext uri="{FF2B5EF4-FFF2-40B4-BE49-F238E27FC236}">
                <a16:creationId xmlns:a16="http://schemas.microsoft.com/office/drawing/2014/main" id="{C3F85BC0-B313-184B-B596-3D06E70A8D6B}"/>
              </a:ext>
            </a:extLst>
          </p:cNvPr>
          <p:cNvPicPr>
            <a:picLocks noChangeAspect="1"/>
          </p:cNvPicPr>
          <p:nvPr/>
        </p:nvPicPr>
        <p:blipFill rotWithShape="1">
          <a:blip r:embed="rId3"/>
          <a:srcRect l="9440" t="3696" r="10849" b="17321"/>
          <a:stretch/>
        </p:blipFill>
        <p:spPr>
          <a:xfrm>
            <a:off x="4183727" y="3266073"/>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198" name="Picture 197">
            <a:extLst>
              <a:ext uri="{FF2B5EF4-FFF2-40B4-BE49-F238E27FC236}">
                <a16:creationId xmlns:a16="http://schemas.microsoft.com/office/drawing/2014/main" id="{4EFE0991-F373-0449-90D3-C0A0CE5E47DC}"/>
              </a:ext>
            </a:extLst>
          </p:cNvPr>
          <p:cNvPicPr>
            <a:picLocks noChangeAspect="1"/>
          </p:cNvPicPr>
          <p:nvPr/>
        </p:nvPicPr>
        <p:blipFill rotWithShape="1">
          <a:blip r:embed="rId3"/>
          <a:srcRect l="9440" t="3696" r="10849" b="17321"/>
          <a:stretch/>
        </p:blipFill>
        <p:spPr>
          <a:xfrm>
            <a:off x="4183727" y="3908726"/>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199" name="Picture 198">
            <a:extLst>
              <a:ext uri="{FF2B5EF4-FFF2-40B4-BE49-F238E27FC236}">
                <a16:creationId xmlns:a16="http://schemas.microsoft.com/office/drawing/2014/main" id="{B6A298E8-531E-D947-BD98-97E5E2674DA5}"/>
              </a:ext>
            </a:extLst>
          </p:cNvPr>
          <p:cNvPicPr>
            <a:picLocks noChangeAspect="1"/>
          </p:cNvPicPr>
          <p:nvPr/>
        </p:nvPicPr>
        <p:blipFill rotWithShape="1">
          <a:blip r:embed="rId3"/>
          <a:srcRect l="9440" t="3696" r="10849" b="17321"/>
          <a:stretch/>
        </p:blipFill>
        <p:spPr>
          <a:xfrm>
            <a:off x="6017636" y="910977"/>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200" name="Picture 199">
            <a:extLst>
              <a:ext uri="{FF2B5EF4-FFF2-40B4-BE49-F238E27FC236}">
                <a16:creationId xmlns:a16="http://schemas.microsoft.com/office/drawing/2014/main" id="{4D84C050-85BC-3449-8255-2264B71BF377}"/>
              </a:ext>
            </a:extLst>
          </p:cNvPr>
          <p:cNvPicPr>
            <a:picLocks noChangeAspect="1"/>
          </p:cNvPicPr>
          <p:nvPr/>
        </p:nvPicPr>
        <p:blipFill rotWithShape="1">
          <a:blip r:embed="rId3"/>
          <a:srcRect l="9440" t="3696" r="10849" b="17321"/>
          <a:stretch/>
        </p:blipFill>
        <p:spPr>
          <a:xfrm>
            <a:off x="8078997" y="3781681"/>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201" name="Picture 200">
            <a:extLst>
              <a:ext uri="{FF2B5EF4-FFF2-40B4-BE49-F238E27FC236}">
                <a16:creationId xmlns:a16="http://schemas.microsoft.com/office/drawing/2014/main" id="{8DA785A3-AADF-B04F-A84B-C8400B7BDBE1}"/>
              </a:ext>
            </a:extLst>
          </p:cNvPr>
          <p:cNvPicPr>
            <a:picLocks noChangeAspect="1"/>
          </p:cNvPicPr>
          <p:nvPr/>
        </p:nvPicPr>
        <p:blipFill rotWithShape="1">
          <a:blip r:embed="rId3"/>
          <a:srcRect l="9440" t="3696" r="10849" b="17321"/>
          <a:stretch/>
        </p:blipFill>
        <p:spPr>
          <a:xfrm>
            <a:off x="7316097" y="4164739"/>
            <a:ext cx="161487" cy="160012"/>
          </a:xfrm>
          <a:prstGeom prst="rect">
            <a:avLst/>
          </a:prstGeom>
        </p:spPr>
        <p:style>
          <a:lnRef idx="1">
            <a:schemeClr val="dk1"/>
          </a:lnRef>
          <a:fillRef idx="2">
            <a:schemeClr val="dk1"/>
          </a:fillRef>
          <a:effectRef idx="1">
            <a:schemeClr val="dk1"/>
          </a:effectRef>
          <a:fontRef idx="minor">
            <a:schemeClr val="dk1"/>
          </a:fontRef>
        </p:style>
      </p:pic>
      <p:pic>
        <p:nvPicPr>
          <p:cNvPr id="202" name="Picture 201">
            <a:extLst>
              <a:ext uri="{FF2B5EF4-FFF2-40B4-BE49-F238E27FC236}">
                <a16:creationId xmlns:a16="http://schemas.microsoft.com/office/drawing/2014/main" id="{FCE6E977-ACBB-9F48-ADA7-461D77851DD6}"/>
              </a:ext>
            </a:extLst>
          </p:cNvPr>
          <p:cNvPicPr>
            <a:picLocks noChangeAspect="1"/>
          </p:cNvPicPr>
          <p:nvPr/>
        </p:nvPicPr>
        <p:blipFill rotWithShape="1">
          <a:blip r:embed="rId3"/>
          <a:srcRect l="9440" t="3696" r="10849" b="17321"/>
          <a:stretch/>
        </p:blipFill>
        <p:spPr>
          <a:xfrm>
            <a:off x="7322433" y="4462936"/>
            <a:ext cx="161487" cy="160012"/>
          </a:xfrm>
          <a:prstGeom prst="rect">
            <a:avLst/>
          </a:prstGeom>
        </p:spPr>
        <p:style>
          <a:lnRef idx="1">
            <a:schemeClr val="dk1"/>
          </a:lnRef>
          <a:fillRef idx="2">
            <a:schemeClr val="dk1"/>
          </a:fillRef>
          <a:effectRef idx="1">
            <a:schemeClr val="dk1"/>
          </a:effectRef>
          <a:fontRef idx="minor">
            <a:schemeClr val="dk1"/>
          </a:fontRef>
        </p:style>
      </p:pic>
    </p:spTree>
    <p:extLst>
      <p:ext uri="{BB962C8B-B14F-4D97-AF65-F5344CB8AC3E}">
        <p14:creationId xmlns:p14="http://schemas.microsoft.com/office/powerpoint/2010/main" val="3065512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38556A2-3380-DC45-BE99-26FED7C16F13}"/>
              </a:ext>
            </a:extLst>
          </p:cNvPr>
          <p:cNvSpPr txBox="1">
            <a:spLocks/>
          </p:cNvSpPr>
          <p:nvPr/>
        </p:nvSpPr>
        <p:spPr>
          <a:xfrm>
            <a:off x="228599" y="85940"/>
            <a:ext cx="8717437" cy="512946"/>
          </a:xfrm>
          <a:prstGeom prst="rect">
            <a:avLst/>
          </a:prstGeom>
        </p:spPr>
        <p:txBody>
          <a:bodyPr vert="horz" lIns="68580" tIns="34290" rIns="68580" bIns="34290" rtlCol="0" anchor="ctr">
            <a:noAutofit/>
          </a:bodyPr>
          <a:lstStyle>
            <a:lvl1pPr algn="l" defTabSz="609585" rtl="0" eaLnBrk="1" latinLnBrk="0" hangingPunct="1">
              <a:spcBef>
                <a:spcPct val="0"/>
              </a:spcBef>
              <a:buNone/>
              <a:defRPr sz="3733" b="1" i="0" kern="1200" cap="none">
                <a:solidFill>
                  <a:schemeClr val="tx1"/>
                </a:solidFill>
                <a:latin typeface="+mj-lt"/>
                <a:ea typeface="+mj-ea"/>
                <a:cs typeface="Trebuchet MS"/>
              </a:defRPr>
            </a:lvl1pPr>
          </a:lstStyle>
          <a:p>
            <a:r>
              <a:rPr lang="en-US" sz="2000" dirty="0"/>
              <a:t>Demo: </a:t>
            </a:r>
            <a:r>
              <a:rPr lang="en-US" sz="2000" dirty="0" err="1"/>
              <a:t>pVACview</a:t>
            </a:r>
            <a:r>
              <a:rPr lang="en-US" sz="2000" dirty="0"/>
              <a:t> integrates complex data and features for neoantigen characterization</a:t>
            </a:r>
          </a:p>
        </p:txBody>
      </p:sp>
      <p:sp>
        <p:nvSpPr>
          <p:cNvPr id="2" name="TextBox 1">
            <a:extLst>
              <a:ext uri="{FF2B5EF4-FFF2-40B4-BE49-F238E27FC236}">
                <a16:creationId xmlns:a16="http://schemas.microsoft.com/office/drawing/2014/main" id="{A4FBAE5D-8C6F-484D-96B0-9122958C3907}"/>
              </a:ext>
            </a:extLst>
          </p:cNvPr>
          <p:cNvSpPr txBox="1"/>
          <p:nvPr/>
        </p:nvSpPr>
        <p:spPr>
          <a:xfrm>
            <a:off x="2378434" y="4745592"/>
            <a:ext cx="6224396" cy="369332"/>
          </a:xfrm>
          <a:prstGeom prst="rect">
            <a:avLst/>
          </a:prstGeom>
          <a:noFill/>
        </p:spPr>
        <p:txBody>
          <a:bodyPr wrap="none" rtlCol="0">
            <a:spAutoFit/>
          </a:bodyPr>
          <a:lstStyle/>
          <a:p>
            <a:r>
              <a:rPr lang="en-US" dirty="0">
                <a:hlinkClick r:id="rId3"/>
              </a:rPr>
              <a:t>pvacview.org</a:t>
            </a:r>
            <a:r>
              <a:rPr lang="en-US" dirty="0"/>
              <a:t> (</a:t>
            </a:r>
            <a:r>
              <a:rPr lang="en-US" dirty="0">
                <a:hlinkClick r:id="rId4"/>
              </a:rPr>
              <a:t>https://griffithlab.shinyapps.io/pvacview/</a:t>
            </a:r>
            <a:r>
              <a:rPr lang="en-US" dirty="0"/>
              <a:t>)</a:t>
            </a:r>
          </a:p>
        </p:txBody>
      </p:sp>
      <p:pic>
        <p:nvPicPr>
          <p:cNvPr id="8" name="Picture 7">
            <a:extLst>
              <a:ext uri="{FF2B5EF4-FFF2-40B4-BE49-F238E27FC236}">
                <a16:creationId xmlns:a16="http://schemas.microsoft.com/office/drawing/2014/main" id="{DFF4B6A5-0690-A24F-A93D-914DF5F0E7CA}"/>
              </a:ext>
            </a:extLst>
          </p:cNvPr>
          <p:cNvPicPr>
            <a:picLocks noChangeAspect="1"/>
          </p:cNvPicPr>
          <p:nvPr/>
        </p:nvPicPr>
        <p:blipFill>
          <a:blip r:embed="rId5"/>
          <a:stretch>
            <a:fillRect/>
          </a:stretch>
        </p:blipFill>
        <p:spPr>
          <a:xfrm>
            <a:off x="190426" y="3790950"/>
            <a:ext cx="990600" cy="1111709"/>
          </a:xfrm>
          <a:prstGeom prst="rect">
            <a:avLst/>
          </a:prstGeom>
        </p:spPr>
      </p:pic>
      <p:sp>
        <p:nvSpPr>
          <p:cNvPr id="9" name="TextBox 8">
            <a:extLst>
              <a:ext uri="{FF2B5EF4-FFF2-40B4-BE49-F238E27FC236}">
                <a16:creationId xmlns:a16="http://schemas.microsoft.com/office/drawing/2014/main" id="{5D8B8720-228E-B544-9B7A-3696930E1FAB}"/>
              </a:ext>
            </a:extLst>
          </p:cNvPr>
          <p:cNvSpPr txBox="1"/>
          <p:nvPr/>
        </p:nvSpPr>
        <p:spPr>
          <a:xfrm>
            <a:off x="152400" y="4887810"/>
            <a:ext cx="1104826" cy="261610"/>
          </a:xfrm>
          <a:prstGeom prst="rect">
            <a:avLst/>
          </a:prstGeom>
          <a:noFill/>
        </p:spPr>
        <p:txBody>
          <a:bodyPr wrap="square" rtlCol="0">
            <a:spAutoFit/>
          </a:bodyPr>
          <a:lstStyle/>
          <a:p>
            <a:pPr algn="ctr"/>
            <a:r>
              <a:rPr lang="en-US" sz="1100" b="1" dirty="0" err="1"/>
              <a:t>Huiming</a:t>
            </a:r>
            <a:r>
              <a:rPr lang="en-US" sz="1100" b="1" dirty="0"/>
              <a:t> Xia</a:t>
            </a:r>
          </a:p>
        </p:txBody>
      </p:sp>
      <p:pic>
        <p:nvPicPr>
          <p:cNvPr id="5" name="Picture 4">
            <a:extLst>
              <a:ext uri="{FF2B5EF4-FFF2-40B4-BE49-F238E27FC236}">
                <a16:creationId xmlns:a16="http://schemas.microsoft.com/office/drawing/2014/main" id="{0BE1DB12-EFF9-BB4C-9EA1-4AE45C4FC99A}"/>
              </a:ext>
            </a:extLst>
          </p:cNvPr>
          <p:cNvPicPr>
            <a:picLocks noChangeAspect="1"/>
          </p:cNvPicPr>
          <p:nvPr/>
        </p:nvPicPr>
        <p:blipFill>
          <a:blip r:embed="rId6"/>
          <a:stretch>
            <a:fillRect/>
          </a:stretch>
        </p:blipFill>
        <p:spPr>
          <a:xfrm>
            <a:off x="1600200" y="708374"/>
            <a:ext cx="6824501" cy="4008097"/>
          </a:xfrm>
          <a:prstGeom prst="rect">
            <a:avLst/>
          </a:prstGeom>
        </p:spPr>
      </p:pic>
    </p:spTree>
    <p:extLst>
      <p:ext uri="{BB962C8B-B14F-4D97-AF65-F5344CB8AC3E}">
        <p14:creationId xmlns:p14="http://schemas.microsoft.com/office/powerpoint/2010/main" val="2302760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8321A9D2-D957-884C-9A54-3AED2496888C}"/>
              </a:ext>
            </a:extLst>
          </p:cNvPr>
          <p:cNvGrpSpPr/>
          <p:nvPr/>
        </p:nvGrpSpPr>
        <p:grpSpPr>
          <a:xfrm>
            <a:off x="3048000" y="1123950"/>
            <a:ext cx="845147" cy="1100111"/>
            <a:chOff x="3238570" y="1014718"/>
            <a:chExt cx="845147" cy="1100111"/>
          </a:xfrm>
        </p:grpSpPr>
        <p:pic>
          <p:nvPicPr>
            <p:cNvPr id="7" name="Picture 6" descr="KatieCampbell.jpg"/>
            <p:cNvPicPr>
              <a:picLocks noChangeAspect="1"/>
            </p:cNvPicPr>
            <p:nvPr/>
          </p:nvPicPr>
          <p:blipFill rotWithShape="1">
            <a:blip r:embed="rId3">
              <a:extLst>
                <a:ext uri="{28A0092B-C50C-407E-A947-70E740481C1C}">
                  <a14:useLocalDpi xmlns:a14="http://schemas.microsoft.com/office/drawing/2010/main" val="0"/>
                </a:ext>
              </a:extLst>
            </a:blip>
            <a:srcRect l="10408" t="9942" r="7610" b="36000"/>
            <a:stretch/>
          </p:blipFill>
          <p:spPr>
            <a:xfrm>
              <a:off x="3314871" y="1014718"/>
              <a:ext cx="684592" cy="677111"/>
            </a:xfrm>
            <a:prstGeom prst="rect">
              <a:avLst/>
            </a:prstGeom>
          </p:spPr>
        </p:pic>
        <p:sp>
          <p:nvSpPr>
            <p:cNvPr id="14" name="TextBox 13"/>
            <p:cNvSpPr txBox="1"/>
            <p:nvPr/>
          </p:nvSpPr>
          <p:spPr>
            <a:xfrm>
              <a:off x="3238570" y="1683942"/>
              <a:ext cx="845147" cy="430887"/>
            </a:xfrm>
            <a:prstGeom prst="rect">
              <a:avLst/>
            </a:prstGeom>
            <a:noFill/>
          </p:spPr>
          <p:txBody>
            <a:bodyPr wrap="square" rtlCol="0" anchor="t">
              <a:spAutoFit/>
            </a:bodyPr>
            <a:lstStyle/>
            <a:p>
              <a:pPr algn="ctr"/>
              <a:r>
                <a:rPr lang="en-US" sz="1100" dirty="0"/>
                <a:t>Katie</a:t>
              </a:r>
            </a:p>
            <a:p>
              <a:pPr algn="ctr"/>
              <a:r>
                <a:rPr lang="en-US" sz="1100" dirty="0"/>
                <a:t>Campbell</a:t>
              </a:r>
            </a:p>
          </p:txBody>
        </p:sp>
      </p:grpSp>
      <p:grpSp>
        <p:nvGrpSpPr>
          <p:cNvPr id="34" name="Group 33">
            <a:extLst>
              <a:ext uri="{FF2B5EF4-FFF2-40B4-BE49-F238E27FC236}">
                <a16:creationId xmlns:a16="http://schemas.microsoft.com/office/drawing/2014/main" id="{B7033E90-EE80-F94D-A74B-DF4DC1DC218C}"/>
              </a:ext>
            </a:extLst>
          </p:cNvPr>
          <p:cNvGrpSpPr/>
          <p:nvPr/>
        </p:nvGrpSpPr>
        <p:grpSpPr>
          <a:xfrm>
            <a:off x="3030433" y="2357974"/>
            <a:ext cx="748135" cy="1126602"/>
            <a:chOff x="3266671" y="2248742"/>
            <a:chExt cx="748135" cy="1126602"/>
          </a:xfrm>
        </p:grpSpPr>
        <p:pic>
          <p:nvPicPr>
            <p:cNvPr id="8" name="Picture 7" descr="KilaninKrysiak.jpg"/>
            <p:cNvPicPr>
              <a:picLocks noChangeAspect="1"/>
            </p:cNvPicPr>
            <p:nvPr/>
          </p:nvPicPr>
          <p:blipFill rotWithShape="1">
            <a:blip r:embed="rId4">
              <a:extLst>
                <a:ext uri="{28A0092B-C50C-407E-A947-70E740481C1C}">
                  <a14:useLocalDpi xmlns:a14="http://schemas.microsoft.com/office/drawing/2010/main" val="0"/>
                </a:ext>
              </a:extLst>
            </a:blip>
            <a:srcRect l="10682" t="5606" r="5224" b="35037"/>
            <a:stretch/>
          </p:blipFill>
          <p:spPr>
            <a:xfrm>
              <a:off x="3343384" y="2248742"/>
              <a:ext cx="639530" cy="677111"/>
            </a:xfrm>
            <a:prstGeom prst="rect">
              <a:avLst/>
            </a:prstGeom>
          </p:spPr>
        </p:pic>
        <p:sp>
          <p:nvSpPr>
            <p:cNvPr id="15" name="TextBox 14"/>
            <p:cNvSpPr txBox="1"/>
            <p:nvPr/>
          </p:nvSpPr>
          <p:spPr>
            <a:xfrm>
              <a:off x="3266671" y="2944457"/>
              <a:ext cx="748135" cy="430887"/>
            </a:xfrm>
            <a:prstGeom prst="rect">
              <a:avLst/>
            </a:prstGeom>
            <a:noFill/>
          </p:spPr>
          <p:txBody>
            <a:bodyPr wrap="square" rtlCol="0">
              <a:spAutoFit/>
            </a:bodyPr>
            <a:lstStyle/>
            <a:p>
              <a:pPr algn="ctr"/>
              <a:r>
                <a:rPr lang="en-US" sz="1100" dirty="0" err="1"/>
                <a:t>Kilannin</a:t>
              </a:r>
              <a:endParaRPr lang="en-US" sz="1100" dirty="0"/>
            </a:p>
            <a:p>
              <a:pPr algn="ctr"/>
              <a:r>
                <a:rPr lang="en-US" sz="1100" dirty="0"/>
                <a:t>Krysiak</a:t>
              </a:r>
            </a:p>
          </p:txBody>
        </p:sp>
      </p:grpSp>
      <p:grpSp>
        <p:nvGrpSpPr>
          <p:cNvPr id="68" name="Group 67">
            <a:extLst>
              <a:ext uri="{FF2B5EF4-FFF2-40B4-BE49-F238E27FC236}">
                <a16:creationId xmlns:a16="http://schemas.microsoft.com/office/drawing/2014/main" id="{D62B3086-84AC-DC4B-B551-6EA172D8C9B9}"/>
              </a:ext>
            </a:extLst>
          </p:cNvPr>
          <p:cNvGrpSpPr/>
          <p:nvPr/>
        </p:nvGrpSpPr>
        <p:grpSpPr>
          <a:xfrm>
            <a:off x="3126466" y="3563103"/>
            <a:ext cx="601349" cy="1108680"/>
            <a:chOff x="3437809" y="3453871"/>
            <a:chExt cx="601349" cy="1108680"/>
          </a:xfrm>
        </p:grpSpPr>
        <p:pic>
          <p:nvPicPr>
            <p:cNvPr id="10" name="Picture 9" descr="NickSpies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4429" y="3453871"/>
              <a:ext cx="576946" cy="670325"/>
            </a:xfrm>
            <a:prstGeom prst="rect">
              <a:avLst/>
            </a:prstGeom>
          </p:spPr>
        </p:pic>
        <p:sp>
          <p:nvSpPr>
            <p:cNvPr id="16" name="Rectangle 15"/>
            <p:cNvSpPr/>
            <p:nvPr/>
          </p:nvSpPr>
          <p:spPr>
            <a:xfrm>
              <a:off x="3437809" y="4131664"/>
              <a:ext cx="601349" cy="430887"/>
            </a:xfrm>
            <a:prstGeom prst="rect">
              <a:avLst/>
            </a:prstGeom>
          </p:spPr>
          <p:txBody>
            <a:bodyPr wrap="square">
              <a:spAutoFit/>
            </a:bodyPr>
            <a:lstStyle/>
            <a:p>
              <a:pPr algn="ctr"/>
              <a:r>
                <a:rPr lang="en-US" sz="1100" dirty="0"/>
                <a:t>Nick </a:t>
              </a:r>
            </a:p>
            <a:p>
              <a:pPr algn="ctr"/>
              <a:r>
                <a:rPr lang="en-US" sz="1100" dirty="0"/>
                <a:t>Spies</a:t>
              </a:r>
            </a:p>
          </p:txBody>
        </p:sp>
      </p:grpSp>
      <p:grpSp>
        <p:nvGrpSpPr>
          <p:cNvPr id="71" name="Group 70">
            <a:extLst>
              <a:ext uri="{FF2B5EF4-FFF2-40B4-BE49-F238E27FC236}">
                <a16:creationId xmlns:a16="http://schemas.microsoft.com/office/drawing/2014/main" id="{C9231DC0-DD42-564A-82D4-281C2207B022}"/>
              </a:ext>
            </a:extLst>
          </p:cNvPr>
          <p:cNvGrpSpPr/>
          <p:nvPr/>
        </p:nvGrpSpPr>
        <p:grpSpPr>
          <a:xfrm>
            <a:off x="4121846" y="3572102"/>
            <a:ext cx="602107" cy="1099681"/>
            <a:chOff x="4350893" y="3462870"/>
            <a:chExt cx="602107" cy="1099681"/>
          </a:xfrm>
        </p:grpSpPr>
        <p:pic>
          <p:nvPicPr>
            <p:cNvPr id="9" name="Picture 8" descr="LeeTrani.jpg"/>
            <p:cNvPicPr>
              <a:picLocks noChangeAspect="1"/>
            </p:cNvPicPr>
            <p:nvPr/>
          </p:nvPicPr>
          <p:blipFill rotWithShape="1">
            <a:blip r:embed="rId6">
              <a:extLst>
                <a:ext uri="{28A0092B-C50C-407E-A947-70E740481C1C}">
                  <a14:useLocalDpi xmlns:a14="http://schemas.microsoft.com/office/drawing/2010/main" val="0"/>
                </a:ext>
              </a:extLst>
            </a:blip>
            <a:srcRect l="13913" t="12405" r="16239" b="33648"/>
            <a:stretch/>
          </p:blipFill>
          <p:spPr>
            <a:xfrm>
              <a:off x="4351022" y="3462870"/>
              <a:ext cx="601978" cy="697426"/>
            </a:xfrm>
            <a:prstGeom prst="rect">
              <a:avLst/>
            </a:prstGeom>
          </p:spPr>
        </p:pic>
        <p:sp>
          <p:nvSpPr>
            <p:cNvPr id="17" name="Rectangle 16"/>
            <p:cNvSpPr/>
            <p:nvPr/>
          </p:nvSpPr>
          <p:spPr>
            <a:xfrm>
              <a:off x="4350893" y="4131664"/>
              <a:ext cx="601348" cy="430887"/>
            </a:xfrm>
            <a:prstGeom prst="rect">
              <a:avLst/>
            </a:prstGeom>
          </p:spPr>
          <p:txBody>
            <a:bodyPr wrap="square">
              <a:spAutoFit/>
            </a:bodyPr>
            <a:lstStyle/>
            <a:p>
              <a:pPr algn="ctr"/>
              <a:r>
                <a:rPr lang="en-US" sz="1100" dirty="0"/>
                <a:t>Lee</a:t>
              </a:r>
            </a:p>
            <a:p>
              <a:pPr algn="ctr"/>
              <a:r>
                <a:rPr lang="en-US" sz="1100" dirty="0"/>
                <a:t>Trani</a:t>
              </a:r>
            </a:p>
          </p:txBody>
        </p:sp>
      </p:grpSp>
      <p:grpSp>
        <p:nvGrpSpPr>
          <p:cNvPr id="65" name="Group 64">
            <a:extLst>
              <a:ext uri="{FF2B5EF4-FFF2-40B4-BE49-F238E27FC236}">
                <a16:creationId xmlns:a16="http://schemas.microsoft.com/office/drawing/2014/main" id="{A060EDA3-4DA0-3C4B-8996-C5669896E9B5}"/>
              </a:ext>
            </a:extLst>
          </p:cNvPr>
          <p:cNvGrpSpPr/>
          <p:nvPr/>
        </p:nvGrpSpPr>
        <p:grpSpPr>
          <a:xfrm>
            <a:off x="2153128" y="3562010"/>
            <a:ext cx="792137" cy="1109773"/>
            <a:chOff x="2503122" y="3452778"/>
            <a:chExt cx="792137" cy="1109773"/>
          </a:xfrm>
        </p:grpSpPr>
        <p:pic>
          <p:nvPicPr>
            <p:cNvPr id="11" name="Picture 10" descr="ZacharySkidmore.png"/>
            <p:cNvPicPr>
              <a:picLocks noChangeAspect="1"/>
            </p:cNvPicPr>
            <p:nvPr/>
          </p:nvPicPr>
          <p:blipFill rotWithShape="1">
            <a:blip r:embed="rId7">
              <a:extLst>
                <a:ext uri="{28A0092B-C50C-407E-A947-70E740481C1C}">
                  <a14:useLocalDpi xmlns:a14="http://schemas.microsoft.com/office/drawing/2010/main" val="0"/>
                </a:ext>
              </a:extLst>
            </a:blip>
            <a:srcRect l="31823" t="9525" r="21523" b="10385"/>
            <a:stretch/>
          </p:blipFill>
          <p:spPr>
            <a:xfrm>
              <a:off x="2622663" y="3452778"/>
              <a:ext cx="576946" cy="660284"/>
            </a:xfrm>
            <a:prstGeom prst="rect">
              <a:avLst/>
            </a:prstGeom>
          </p:spPr>
        </p:pic>
        <p:sp>
          <p:nvSpPr>
            <p:cNvPr id="18" name="Rectangle 17"/>
            <p:cNvSpPr/>
            <p:nvPr/>
          </p:nvSpPr>
          <p:spPr>
            <a:xfrm>
              <a:off x="2503122" y="4131664"/>
              <a:ext cx="792137" cy="430887"/>
            </a:xfrm>
            <a:prstGeom prst="rect">
              <a:avLst/>
            </a:prstGeom>
          </p:spPr>
          <p:txBody>
            <a:bodyPr wrap="square">
              <a:spAutoFit/>
            </a:bodyPr>
            <a:lstStyle/>
            <a:p>
              <a:pPr algn="ctr"/>
              <a:r>
                <a:rPr lang="en-US" sz="1100" dirty="0"/>
                <a:t>Zachary</a:t>
              </a:r>
            </a:p>
            <a:p>
              <a:pPr algn="ctr"/>
              <a:r>
                <a:rPr lang="en-US" sz="1100" dirty="0"/>
                <a:t>Skidmore</a:t>
              </a:r>
            </a:p>
          </p:txBody>
        </p:sp>
      </p:grpSp>
      <p:sp>
        <p:nvSpPr>
          <p:cNvPr id="19" name="TextBox 18"/>
          <p:cNvSpPr txBox="1"/>
          <p:nvPr/>
        </p:nvSpPr>
        <p:spPr>
          <a:xfrm>
            <a:off x="1274117" y="1793174"/>
            <a:ext cx="753376" cy="430887"/>
          </a:xfrm>
          <a:prstGeom prst="rect">
            <a:avLst/>
          </a:prstGeom>
          <a:noFill/>
        </p:spPr>
        <p:txBody>
          <a:bodyPr wrap="square" rtlCol="0" anchor="t">
            <a:spAutoFit/>
          </a:bodyPr>
          <a:lstStyle/>
          <a:p>
            <a:pPr algn="ctr"/>
            <a:r>
              <a:rPr lang="en-US" sz="1100" b="1" dirty="0"/>
              <a:t>Obi</a:t>
            </a:r>
          </a:p>
          <a:p>
            <a:pPr algn="ctr"/>
            <a:r>
              <a:rPr lang="en-US" sz="1100" b="1" dirty="0"/>
              <a:t>Griffith</a:t>
            </a:r>
          </a:p>
        </p:txBody>
      </p:sp>
      <p:grpSp>
        <p:nvGrpSpPr>
          <p:cNvPr id="72" name="Group 71">
            <a:extLst>
              <a:ext uri="{FF2B5EF4-FFF2-40B4-BE49-F238E27FC236}">
                <a16:creationId xmlns:a16="http://schemas.microsoft.com/office/drawing/2014/main" id="{5060ECDD-DC19-F140-A7AE-CF32931A12EA}"/>
              </a:ext>
            </a:extLst>
          </p:cNvPr>
          <p:cNvGrpSpPr/>
          <p:nvPr/>
        </p:nvGrpSpPr>
        <p:grpSpPr>
          <a:xfrm>
            <a:off x="4944565" y="3572188"/>
            <a:ext cx="735042" cy="1099595"/>
            <a:chOff x="5199880" y="3462956"/>
            <a:chExt cx="735042" cy="1099595"/>
          </a:xfrm>
        </p:grpSpPr>
        <p:sp>
          <p:nvSpPr>
            <p:cNvPr id="13" name="TextBox 12"/>
            <p:cNvSpPr txBox="1"/>
            <p:nvPr/>
          </p:nvSpPr>
          <p:spPr>
            <a:xfrm>
              <a:off x="5199880" y="4131664"/>
              <a:ext cx="735042" cy="430887"/>
            </a:xfrm>
            <a:prstGeom prst="rect">
              <a:avLst/>
            </a:prstGeom>
            <a:noFill/>
          </p:spPr>
          <p:txBody>
            <a:bodyPr wrap="square" rtlCol="0">
              <a:spAutoFit/>
            </a:bodyPr>
            <a:lstStyle/>
            <a:p>
              <a:pPr algn="ctr"/>
              <a:r>
                <a:rPr lang="en-US" sz="1100" dirty="0"/>
                <a:t>Alex</a:t>
              </a:r>
            </a:p>
            <a:p>
              <a:pPr algn="ctr"/>
              <a:r>
                <a:rPr lang="en-US" sz="1100" dirty="0"/>
                <a:t>Wagner</a:t>
              </a:r>
            </a:p>
          </p:txBody>
        </p:sp>
        <p:pic>
          <p:nvPicPr>
            <p:cNvPr id="20" name="Picture 19" descr="AlexWagner.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1725" y="3462956"/>
              <a:ext cx="538014" cy="697849"/>
            </a:xfrm>
            <a:prstGeom prst="rect">
              <a:avLst/>
            </a:prstGeom>
          </p:spPr>
        </p:pic>
      </p:grpSp>
      <p:grpSp>
        <p:nvGrpSpPr>
          <p:cNvPr id="12" name="Group 11">
            <a:extLst>
              <a:ext uri="{FF2B5EF4-FFF2-40B4-BE49-F238E27FC236}">
                <a16:creationId xmlns:a16="http://schemas.microsoft.com/office/drawing/2014/main" id="{9CEB07DC-D775-8B4D-ABF1-88ABF03C2D33}"/>
              </a:ext>
            </a:extLst>
          </p:cNvPr>
          <p:cNvGrpSpPr/>
          <p:nvPr/>
        </p:nvGrpSpPr>
        <p:grpSpPr>
          <a:xfrm>
            <a:off x="1412188" y="2376172"/>
            <a:ext cx="748136" cy="1108404"/>
            <a:chOff x="1535904" y="2266940"/>
            <a:chExt cx="748136" cy="1108404"/>
          </a:xfrm>
        </p:grpSpPr>
        <p:pic>
          <p:nvPicPr>
            <p:cNvPr id="21" name="Picture 20" descr="JasreetHundal.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2787" y="2266940"/>
              <a:ext cx="451897" cy="677916"/>
            </a:xfrm>
            <a:prstGeom prst="rect">
              <a:avLst/>
            </a:prstGeom>
          </p:spPr>
        </p:pic>
        <p:sp>
          <p:nvSpPr>
            <p:cNvPr id="22" name="TextBox 21"/>
            <p:cNvSpPr txBox="1"/>
            <p:nvPr/>
          </p:nvSpPr>
          <p:spPr>
            <a:xfrm>
              <a:off x="1535904" y="2944457"/>
              <a:ext cx="748136" cy="430887"/>
            </a:xfrm>
            <a:prstGeom prst="rect">
              <a:avLst/>
            </a:prstGeom>
            <a:noFill/>
          </p:spPr>
          <p:txBody>
            <a:bodyPr wrap="square" rtlCol="0">
              <a:spAutoFit/>
            </a:bodyPr>
            <a:lstStyle/>
            <a:p>
              <a:pPr algn="ctr"/>
              <a:r>
                <a:rPr lang="en-US" sz="1100" b="1" dirty="0">
                  <a:solidFill>
                    <a:schemeClr val="accent2"/>
                  </a:solidFill>
                </a:rPr>
                <a:t>Jasreet</a:t>
              </a:r>
            </a:p>
            <a:p>
              <a:pPr algn="ctr"/>
              <a:r>
                <a:rPr lang="en-US" sz="1100" b="1" dirty="0">
                  <a:solidFill>
                    <a:schemeClr val="accent2"/>
                  </a:solidFill>
                </a:rPr>
                <a:t>Hundal</a:t>
              </a:r>
            </a:p>
          </p:txBody>
        </p:sp>
      </p:grpSp>
      <p:sp>
        <p:nvSpPr>
          <p:cNvPr id="23" name="TextBox 22"/>
          <p:cNvSpPr txBox="1"/>
          <p:nvPr/>
        </p:nvSpPr>
        <p:spPr>
          <a:xfrm>
            <a:off x="376218" y="1793174"/>
            <a:ext cx="759417" cy="430887"/>
          </a:xfrm>
          <a:prstGeom prst="rect">
            <a:avLst/>
          </a:prstGeom>
          <a:noFill/>
        </p:spPr>
        <p:txBody>
          <a:bodyPr wrap="square" rtlCol="0" anchor="t">
            <a:spAutoFit/>
          </a:bodyPr>
          <a:lstStyle/>
          <a:p>
            <a:pPr algn="ctr"/>
            <a:r>
              <a:rPr lang="en-US" sz="1100" b="1" dirty="0"/>
              <a:t>Malachi</a:t>
            </a:r>
          </a:p>
          <a:p>
            <a:pPr algn="ctr"/>
            <a:r>
              <a:rPr lang="en-US" sz="1100" b="1" dirty="0"/>
              <a:t>Griffith</a:t>
            </a:r>
          </a:p>
        </p:txBody>
      </p:sp>
      <p:pic>
        <p:nvPicPr>
          <p:cNvPr id="24" name="Picture 23" descr="MalachiGriffith.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738" y="993439"/>
            <a:ext cx="744551" cy="827279"/>
          </a:xfrm>
          <a:prstGeom prst="rect">
            <a:avLst/>
          </a:prstGeom>
        </p:spPr>
      </p:pic>
      <p:pic>
        <p:nvPicPr>
          <p:cNvPr id="25" name="Picture 24" descr="ObiGriffith.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89430" y="993439"/>
            <a:ext cx="668315" cy="827279"/>
          </a:xfrm>
          <a:prstGeom prst="rect">
            <a:avLst/>
          </a:prstGeom>
        </p:spPr>
      </p:pic>
      <p:grpSp>
        <p:nvGrpSpPr>
          <p:cNvPr id="44" name="Group 43">
            <a:extLst>
              <a:ext uri="{FF2B5EF4-FFF2-40B4-BE49-F238E27FC236}">
                <a16:creationId xmlns:a16="http://schemas.microsoft.com/office/drawing/2014/main" id="{41906C52-E82A-AE42-A5F6-4B923F33F747}"/>
              </a:ext>
            </a:extLst>
          </p:cNvPr>
          <p:cNvGrpSpPr/>
          <p:nvPr/>
        </p:nvGrpSpPr>
        <p:grpSpPr>
          <a:xfrm>
            <a:off x="4845700" y="2356191"/>
            <a:ext cx="945705" cy="1128385"/>
            <a:chOff x="5098764" y="2246959"/>
            <a:chExt cx="945705" cy="1128385"/>
          </a:xfrm>
        </p:grpSpPr>
        <p:pic>
          <p:nvPicPr>
            <p:cNvPr id="27" name="Picture 26" descr="JoshMcmichael.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7745" y="2246959"/>
              <a:ext cx="589623" cy="697849"/>
            </a:xfrm>
            <a:prstGeom prst="rect">
              <a:avLst/>
            </a:prstGeom>
          </p:spPr>
        </p:pic>
        <p:sp>
          <p:nvSpPr>
            <p:cNvPr id="28" name="TextBox 27"/>
            <p:cNvSpPr txBox="1"/>
            <p:nvPr/>
          </p:nvSpPr>
          <p:spPr>
            <a:xfrm>
              <a:off x="5098764" y="2944457"/>
              <a:ext cx="945705" cy="430887"/>
            </a:xfrm>
            <a:prstGeom prst="rect">
              <a:avLst/>
            </a:prstGeom>
            <a:noFill/>
          </p:spPr>
          <p:txBody>
            <a:bodyPr wrap="square" rtlCol="0">
              <a:spAutoFit/>
            </a:bodyPr>
            <a:lstStyle/>
            <a:p>
              <a:pPr algn="ctr"/>
              <a:r>
                <a:rPr lang="en-US" sz="1100" b="1" dirty="0">
                  <a:solidFill>
                    <a:schemeClr val="accent1"/>
                  </a:solidFill>
                </a:rPr>
                <a:t>Josh</a:t>
              </a:r>
            </a:p>
            <a:p>
              <a:pPr algn="ctr"/>
              <a:r>
                <a:rPr lang="en-US" sz="1100" b="1" dirty="0">
                  <a:solidFill>
                    <a:schemeClr val="accent1"/>
                  </a:solidFill>
                </a:rPr>
                <a:t>McMichael</a:t>
              </a:r>
            </a:p>
          </p:txBody>
        </p:sp>
      </p:grpSp>
      <p:grpSp>
        <p:nvGrpSpPr>
          <p:cNvPr id="79" name="Group 78">
            <a:extLst>
              <a:ext uri="{FF2B5EF4-FFF2-40B4-BE49-F238E27FC236}">
                <a16:creationId xmlns:a16="http://schemas.microsoft.com/office/drawing/2014/main" id="{60A7F0FF-9EAC-364A-8711-CD4C9E50082D}"/>
              </a:ext>
            </a:extLst>
          </p:cNvPr>
          <p:cNvGrpSpPr/>
          <p:nvPr/>
        </p:nvGrpSpPr>
        <p:grpSpPr>
          <a:xfrm>
            <a:off x="4927643" y="1123950"/>
            <a:ext cx="800990" cy="1100111"/>
            <a:chOff x="5210595" y="1014718"/>
            <a:chExt cx="800990" cy="1100111"/>
          </a:xfrm>
        </p:grpSpPr>
        <p:pic>
          <p:nvPicPr>
            <p:cNvPr id="26" name="Picture 25" descr="AdamCoffman.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84583" y="1014718"/>
              <a:ext cx="628466" cy="677111"/>
            </a:xfrm>
            <a:prstGeom prst="rect">
              <a:avLst/>
            </a:prstGeom>
          </p:spPr>
        </p:pic>
        <p:sp>
          <p:nvSpPr>
            <p:cNvPr id="29" name="TextBox 28"/>
            <p:cNvSpPr txBox="1"/>
            <p:nvPr/>
          </p:nvSpPr>
          <p:spPr>
            <a:xfrm>
              <a:off x="5210595" y="1683942"/>
              <a:ext cx="800990" cy="430887"/>
            </a:xfrm>
            <a:prstGeom prst="rect">
              <a:avLst/>
            </a:prstGeom>
            <a:noFill/>
          </p:spPr>
          <p:txBody>
            <a:bodyPr wrap="square" rtlCol="0" anchor="t">
              <a:spAutoFit/>
            </a:bodyPr>
            <a:lstStyle/>
            <a:p>
              <a:pPr algn="ctr"/>
              <a:r>
                <a:rPr lang="en-US" sz="1100" dirty="0"/>
                <a:t>Adam</a:t>
              </a:r>
            </a:p>
            <a:p>
              <a:pPr algn="ctr"/>
              <a:r>
                <a:rPr lang="en-US" sz="1100" dirty="0"/>
                <a:t>Coffman</a:t>
              </a:r>
            </a:p>
          </p:txBody>
        </p:sp>
      </p:grpSp>
      <p:grpSp>
        <p:nvGrpSpPr>
          <p:cNvPr id="6" name="Group 5">
            <a:extLst>
              <a:ext uri="{FF2B5EF4-FFF2-40B4-BE49-F238E27FC236}">
                <a16:creationId xmlns:a16="http://schemas.microsoft.com/office/drawing/2014/main" id="{8C575686-5375-F04C-A530-24825EB79678}"/>
              </a:ext>
            </a:extLst>
          </p:cNvPr>
          <p:cNvGrpSpPr/>
          <p:nvPr/>
        </p:nvGrpSpPr>
        <p:grpSpPr>
          <a:xfrm>
            <a:off x="595259" y="2371970"/>
            <a:ext cx="702282" cy="1112606"/>
            <a:chOff x="784711" y="2262738"/>
            <a:chExt cx="702282" cy="1112606"/>
          </a:xfrm>
        </p:grpSpPr>
        <p:sp>
          <p:nvSpPr>
            <p:cNvPr id="30" name="TextBox 29"/>
            <p:cNvSpPr txBox="1"/>
            <p:nvPr/>
          </p:nvSpPr>
          <p:spPr>
            <a:xfrm>
              <a:off x="784711" y="2944457"/>
              <a:ext cx="702282" cy="430887"/>
            </a:xfrm>
            <a:prstGeom prst="rect">
              <a:avLst/>
            </a:prstGeom>
            <a:noFill/>
          </p:spPr>
          <p:txBody>
            <a:bodyPr wrap="square" rtlCol="0">
              <a:spAutoFit/>
            </a:bodyPr>
            <a:lstStyle/>
            <a:p>
              <a:pPr algn="ctr"/>
              <a:r>
                <a:rPr lang="en-US" sz="1100" dirty="0"/>
                <a:t>Felicia Gomez</a:t>
              </a:r>
            </a:p>
          </p:txBody>
        </p:sp>
        <p:pic>
          <p:nvPicPr>
            <p:cNvPr id="31" name="Picture 30" descr="FeliciaGomez.jpg"/>
            <p:cNvPicPr>
              <a:picLocks noChangeAspect="1"/>
            </p:cNvPicPr>
            <p:nvPr/>
          </p:nvPicPr>
          <p:blipFill rotWithShape="1">
            <a:blip r:embed="rId14">
              <a:extLst>
                <a:ext uri="{28A0092B-C50C-407E-A947-70E740481C1C}">
                  <a14:useLocalDpi xmlns:a14="http://schemas.microsoft.com/office/drawing/2010/main" val="0"/>
                </a:ext>
              </a:extLst>
            </a:blip>
            <a:srcRect t="9850" b="26741"/>
            <a:stretch/>
          </p:blipFill>
          <p:spPr>
            <a:xfrm>
              <a:off x="852845" y="2262738"/>
              <a:ext cx="551234" cy="663115"/>
            </a:xfrm>
            <a:prstGeom prst="rect">
              <a:avLst/>
            </a:prstGeom>
          </p:spPr>
        </p:pic>
      </p:grpSp>
      <p:grpSp>
        <p:nvGrpSpPr>
          <p:cNvPr id="76" name="Group 75">
            <a:extLst>
              <a:ext uri="{FF2B5EF4-FFF2-40B4-BE49-F238E27FC236}">
                <a16:creationId xmlns:a16="http://schemas.microsoft.com/office/drawing/2014/main" id="{58AD1E13-9297-BE4A-B3FA-45008E8B18EF}"/>
              </a:ext>
            </a:extLst>
          </p:cNvPr>
          <p:cNvGrpSpPr/>
          <p:nvPr/>
        </p:nvGrpSpPr>
        <p:grpSpPr>
          <a:xfrm>
            <a:off x="2236606" y="1130034"/>
            <a:ext cx="638269" cy="1094027"/>
            <a:chOff x="2426058" y="1020802"/>
            <a:chExt cx="638269" cy="1094027"/>
          </a:xfrm>
        </p:grpSpPr>
        <p:pic>
          <p:nvPicPr>
            <p:cNvPr id="36" name="Picture 35" descr="EricaBarnell.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42292" y="1020802"/>
              <a:ext cx="557165" cy="706837"/>
            </a:xfrm>
            <a:prstGeom prst="rect">
              <a:avLst/>
            </a:prstGeom>
          </p:spPr>
        </p:pic>
        <p:sp>
          <p:nvSpPr>
            <p:cNvPr id="37" name="TextBox 36"/>
            <p:cNvSpPr txBox="1"/>
            <p:nvPr/>
          </p:nvSpPr>
          <p:spPr>
            <a:xfrm>
              <a:off x="2426058" y="1683942"/>
              <a:ext cx="638269" cy="430887"/>
            </a:xfrm>
            <a:prstGeom prst="rect">
              <a:avLst/>
            </a:prstGeom>
            <a:noFill/>
          </p:spPr>
          <p:txBody>
            <a:bodyPr wrap="square" rtlCol="0" anchor="t">
              <a:spAutoFit/>
            </a:bodyPr>
            <a:lstStyle/>
            <a:p>
              <a:pPr algn="ctr"/>
              <a:r>
                <a:rPr lang="en-US" sz="1100" dirty="0"/>
                <a:t>Erica </a:t>
              </a:r>
              <a:r>
                <a:rPr lang="en-US" sz="1100" dirty="0" err="1"/>
                <a:t>Barnell</a:t>
              </a:r>
              <a:endParaRPr lang="en-US" sz="1100" dirty="0"/>
            </a:p>
          </p:txBody>
        </p:sp>
      </p:grpSp>
      <p:grpSp>
        <p:nvGrpSpPr>
          <p:cNvPr id="35" name="Group 34">
            <a:extLst>
              <a:ext uri="{FF2B5EF4-FFF2-40B4-BE49-F238E27FC236}">
                <a16:creationId xmlns:a16="http://schemas.microsoft.com/office/drawing/2014/main" id="{B9FF86FB-8A3A-F047-B7EC-3ABF8297CAF7}"/>
              </a:ext>
            </a:extLst>
          </p:cNvPr>
          <p:cNvGrpSpPr/>
          <p:nvPr/>
        </p:nvGrpSpPr>
        <p:grpSpPr>
          <a:xfrm>
            <a:off x="4050875" y="2352971"/>
            <a:ext cx="680178" cy="1131605"/>
            <a:chOff x="4281447" y="2243739"/>
            <a:chExt cx="680178" cy="1131605"/>
          </a:xfrm>
        </p:grpSpPr>
        <p:pic>
          <p:nvPicPr>
            <p:cNvPr id="38" name="Picture 37" descr="LynzeyKujan.jpg"/>
            <p:cNvPicPr>
              <a:picLocks noChangeAspect="1"/>
            </p:cNvPicPr>
            <p:nvPr/>
          </p:nvPicPr>
          <p:blipFill rotWithShape="1">
            <a:blip r:embed="rId16">
              <a:extLst>
                <a:ext uri="{28A0092B-C50C-407E-A947-70E740481C1C}">
                  <a14:useLocalDpi xmlns:a14="http://schemas.microsoft.com/office/drawing/2010/main" val="0"/>
                </a:ext>
              </a:extLst>
            </a:blip>
            <a:srcRect l="26526" t="6500" r="13666"/>
            <a:stretch/>
          </p:blipFill>
          <p:spPr>
            <a:xfrm>
              <a:off x="4338552" y="2243739"/>
              <a:ext cx="587057" cy="682114"/>
            </a:xfrm>
            <a:prstGeom prst="rect">
              <a:avLst/>
            </a:prstGeom>
          </p:spPr>
        </p:pic>
        <p:sp>
          <p:nvSpPr>
            <p:cNvPr id="39" name="TextBox 38"/>
            <p:cNvSpPr txBox="1"/>
            <p:nvPr/>
          </p:nvSpPr>
          <p:spPr>
            <a:xfrm>
              <a:off x="4281447" y="2944457"/>
              <a:ext cx="680178" cy="430887"/>
            </a:xfrm>
            <a:prstGeom prst="rect">
              <a:avLst/>
            </a:prstGeom>
            <a:noFill/>
          </p:spPr>
          <p:txBody>
            <a:bodyPr wrap="square" rtlCol="0">
              <a:spAutoFit/>
            </a:bodyPr>
            <a:lstStyle/>
            <a:p>
              <a:pPr algn="ctr"/>
              <a:r>
                <a:rPr lang="en-US" sz="1100" dirty="0" err="1"/>
                <a:t>Lynzey</a:t>
              </a:r>
              <a:endParaRPr lang="en-US" sz="1100" dirty="0"/>
            </a:p>
            <a:p>
              <a:pPr algn="ctr"/>
              <a:r>
                <a:rPr lang="en-US" sz="1100" dirty="0" err="1"/>
                <a:t>Kujan</a:t>
              </a:r>
              <a:endParaRPr lang="en-US" sz="1100" dirty="0"/>
            </a:p>
          </p:txBody>
        </p:sp>
      </p:grpSp>
      <p:grpSp>
        <p:nvGrpSpPr>
          <p:cNvPr id="81" name="Group 80">
            <a:extLst>
              <a:ext uri="{FF2B5EF4-FFF2-40B4-BE49-F238E27FC236}">
                <a16:creationId xmlns:a16="http://schemas.microsoft.com/office/drawing/2014/main" id="{1C93FE49-CD1F-B146-AD8A-25A5CB25B46E}"/>
              </a:ext>
            </a:extLst>
          </p:cNvPr>
          <p:cNvGrpSpPr/>
          <p:nvPr/>
        </p:nvGrpSpPr>
        <p:grpSpPr>
          <a:xfrm>
            <a:off x="6777545" y="1121084"/>
            <a:ext cx="663113" cy="1102977"/>
            <a:chOff x="7159830" y="1011852"/>
            <a:chExt cx="663113" cy="1102977"/>
          </a:xfrm>
        </p:grpSpPr>
        <p:sp>
          <p:nvSpPr>
            <p:cNvPr id="32" name="TextBox 31"/>
            <p:cNvSpPr txBox="1"/>
            <p:nvPr/>
          </p:nvSpPr>
          <p:spPr>
            <a:xfrm>
              <a:off x="7188403" y="1683942"/>
              <a:ext cx="628466" cy="430887"/>
            </a:xfrm>
            <a:prstGeom prst="rect">
              <a:avLst/>
            </a:prstGeom>
            <a:noFill/>
          </p:spPr>
          <p:txBody>
            <a:bodyPr wrap="square" rtlCol="0" anchor="t">
              <a:spAutoFit/>
            </a:bodyPr>
            <a:lstStyle/>
            <a:p>
              <a:pPr algn="ctr"/>
              <a:r>
                <a:rPr lang="en-US" sz="1100" dirty="0"/>
                <a:t>Arpad </a:t>
              </a:r>
              <a:r>
                <a:rPr lang="en-US" sz="1100" dirty="0" err="1"/>
                <a:t>Danos</a:t>
              </a:r>
              <a:endParaRPr lang="en-US" sz="1100" dirty="0"/>
            </a:p>
          </p:txBody>
        </p:sp>
        <p:pic>
          <p:nvPicPr>
            <p:cNvPr id="41" name="Picture 40" descr="ArpadDanos.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59830" y="1011852"/>
              <a:ext cx="663113" cy="663113"/>
            </a:xfrm>
            <a:prstGeom prst="rect">
              <a:avLst/>
            </a:prstGeom>
          </p:spPr>
        </p:pic>
      </p:grpSp>
      <p:grpSp>
        <p:nvGrpSpPr>
          <p:cNvPr id="53" name="Group 52">
            <a:extLst>
              <a:ext uri="{FF2B5EF4-FFF2-40B4-BE49-F238E27FC236}">
                <a16:creationId xmlns:a16="http://schemas.microsoft.com/office/drawing/2014/main" id="{ADE4ACF4-C17B-404D-8009-9FFE63693339}"/>
              </a:ext>
            </a:extLst>
          </p:cNvPr>
          <p:cNvGrpSpPr/>
          <p:nvPr/>
        </p:nvGrpSpPr>
        <p:grpSpPr>
          <a:xfrm>
            <a:off x="6766504" y="2349144"/>
            <a:ext cx="798475" cy="1135432"/>
            <a:chOff x="7052666" y="2239912"/>
            <a:chExt cx="798475" cy="1135432"/>
          </a:xfrm>
        </p:grpSpPr>
        <p:pic>
          <p:nvPicPr>
            <p:cNvPr id="40" name="Picture 39" descr="CodyRamirez.JPG"/>
            <p:cNvPicPr>
              <a:picLocks noChangeAspect="1"/>
            </p:cNvPicPr>
            <p:nvPr/>
          </p:nvPicPr>
          <p:blipFill rotWithShape="1">
            <a:blip r:embed="rId18">
              <a:extLst>
                <a:ext uri="{28A0092B-C50C-407E-A947-70E740481C1C}">
                  <a14:useLocalDpi xmlns:a14="http://schemas.microsoft.com/office/drawing/2010/main" val="0"/>
                </a:ext>
              </a:extLst>
            </a:blip>
            <a:srcRect l="17389" t="6412" r="14987" b="30193"/>
            <a:stretch/>
          </p:blipFill>
          <p:spPr>
            <a:xfrm>
              <a:off x="7179794" y="2239912"/>
              <a:ext cx="556002" cy="697849"/>
            </a:xfrm>
            <a:prstGeom prst="rect">
              <a:avLst/>
            </a:prstGeom>
          </p:spPr>
        </p:pic>
        <p:sp>
          <p:nvSpPr>
            <p:cNvPr id="42" name="TextBox 41"/>
            <p:cNvSpPr txBox="1"/>
            <p:nvPr/>
          </p:nvSpPr>
          <p:spPr>
            <a:xfrm>
              <a:off x="7052666" y="2944457"/>
              <a:ext cx="798475" cy="430887"/>
            </a:xfrm>
            <a:prstGeom prst="rect">
              <a:avLst/>
            </a:prstGeom>
            <a:noFill/>
          </p:spPr>
          <p:txBody>
            <a:bodyPr wrap="square" rtlCol="0">
              <a:spAutoFit/>
            </a:bodyPr>
            <a:lstStyle/>
            <a:p>
              <a:pPr algn="ctr"/>
              <a:r>
                <a:rPr lang="en-US" sz="1100" dirty="0"/>
                <a:t>Cody</a:t>
              </a:r>
            </a:p>
            <a:p>
              <a:pPr algn="ctr"/>
              <a:r>
                <a:rPr lang="en-US" sz="1100" dirty="0"/>
                <a:t>Ramirez</a:t>
              </a:r>
            </a:p>
          </p:txBody>
        </p:sp>
      </p:grpSp>
      <p:grpSp>
        <p:nvGrpSpPr>
          <p:cNvPr id="73" name="Group 72">
            <a:extLst>
              <a:ext uri="{FF2B5EF4-FFF2-40B4-BE49-F238E27FC236}">
                <a16:creationId xmlns:a16="http://schemas.microsoft.com/office/drawing/2014/main" id="{B1B8606A-CA17-DB42-B560-D3DD844EF1C3}"/>
              </a:ext>
            </a:extLst>
          </p:cNvPr>
          <p:cNvGrpSpPr/>
          <p:nvPr/>
        </p:nvGrpSpPr>
        <p:grpSpPr>
          <a:xfrm>
            <a:off x="5845038" y="3577144"/>
            <a:ext cx="690404" cy="1094639"/>
            <a:chOff x="6259208" y="3467912"/>
            <a:chExt cx="690404" cy="1094639"/>
          </a:xfrm>
        </p:grpSpPr>
        <p:pic>
          <p:nvPicPr>
            <p:cNvPr id="46" name="Picture 45" descr="JasonWalker2.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59208" y="3467912"/>
              <a:ext cx="690404" cy="690404"/>
            </a:xfrm>
            <a:prstGeom prst="rect">
              <a:avLst/>
            </a:prstGeom>
          </p:spPr>
        </p:pic>
        <p:sp>
          <p:nvSpPr>
            <p:cNvPr id="47" name="TextBox 46"/>
            <p:cNvSpPr txBox="1"/>
            <p:nvPr/>
          </p:nvSpPr>
          <p:spPr>
            <a:xfrm>
              <a:off x="6279129" y="4131664"/>
              <a:ext cx="651233" cy="430887"/>
            </a:xfrm>
            <a:prstGeom prst="rect">
              <a:avLst/>
            </a:prstGeom>
            <a:noFill/>
          </p:spPr>
          <p:txBody>
            <a:bodyPr wrap="square" rtlCol="0">
              <a:spAutoFit/>
            </a:bodyPr>
            <a:lstStyle/>
            <a:p>
              <a:pPr algn="ctr"/>
              <a:r>
                <a:rPr lang="en-US" sz="1100" dirty="0"/>
                <a:t>Jason Walker</a:t>
              </a:r>
            </a:p>
          </p:txBody>
        </p:sp>
      </p:grpSp>
      <p:grpSp>
        <p:nvGrpSpPr>
          <p:cNvPr id="33" name="Group 32">
            <a:extLst>
              <a:ext uri="{FF2B5EF4-FFF2-40B4-BE49-F238E27FC236}">
                <a16:creationId xmlns:a16="http://schemas.microsoft.com/office/drawing/2014/main" id="{A6F4FC52-8AF4-8845-821C-B8DEDFA0E547}"/>
              </a:ext>
            </a:extLst>
          </p:cNvPr>
          <p:cNvGrpSpPr/>
          <p:nvPr/>
        </p:nvGrpSpPr>
        <p:grpSpPr>
          <a:xfrm>
            <a:off x="2117315" y="2357690"/>
            <a:ext cx="798475" cy="1126886"/>
            <a:chOff x="2295254" y="2248458"/>
            <a:chExt cx="798475" cy="1126886"/>
          </a:xfrm>
        </p:grpSpPr>
        <p:pic>
          <p:nvPicPr>
            <p:cNvPr id="2" name="Picture 1" descr="SusannaKiwala.jpg"/>
            <p:cNvPicPr>
              <a:picLocks noChangeAspect="1"/>
            </p:cNvPicPr>
            <p:nvPr/>
          </p:nvPicPr>
          <p:blipFill rotWithShape="1">
            <a:blip r:embed="rId20">
              <a:extLst>
                <a:ext uri="{28A0092B-C50C-407E-A947-70E740481C1C}">
                  <a14:useLocalDpi xmlns:a14="http://schemas.microsoft.com/office/drawing/2010/main" val="0"/>
                </a:ext>
              </a:extLst>
            </a:blip>
            <a:srcRect l="28447"/>
            <a:stretch/>
          </p:blipFill>
          <p:spPr>
            <a:xfrm>
              <a:off x="2461970" y="2248458"/>
              <a:ext cx="498293" cy="696398"/>
            </a:xfrm>
            <a:prstGeom prst="rect">
              <a:avLst/>
            </a:prstGeom>
          </p:spPr>
        </p:pic>
        <p:sp>
          <p:nvSpPr>
            <p:cNvPr id="43" name="TextBox 42"/>
            <p:cNvSpPr txBox="1"/>
            <p:nvPr/>
          </p:nvSpPr>
          <p:spPr>
            <a:xfrm>
              <a:off x="2295254" y="2944457"/>
              <a:ext cx="798475" cy="430887"/>
            </a:xfrm>
            <a:prstGeom prst="rect">
              <a:avLst/>
            </a:prstGeom>
            <a:noFill/>
          </p:spPr>
          <p:txBody>
            <a:bodyPr wrap="square" rtlCol="0">
              <a:spAutoFit/>
            </a:bodyPr>
            <a:lstStyle/>
            <a:p>
              <a:pPr algn="ctr"/>
              <a:r>
                <a:rPr lang="en-US" sz="1100" b="1" dirty="0">
                  <a:solidFill>
                    <a:schemeClr val="accent1"/>
                  </a:solidFill>
                </a:rPr>
                <a:t>Susanna </a:t>
              </a:r>
              <a:r>
                <a:rPr lang="en-US" sz="1100" b="1" dirty="0" err="1">
                  <a:solidFill>
                    <a:schemeClr val="accent1"/>
                  </a:solidFill>
                </a:rPr>
                <a:t>Kiwalla</a:t>
              </a:r>
              <a:endParaRPr lang="en-US" sz="1100" b="1" dirty="0">
                <a:solidFill>
                  <a:schemeClr val="accent1"/>
                </a:solidFill>
              </a:endParaRPr>
            </a:p>
          </p:txBody>
        </p:sp>
      </p:grpSp>
      <p:grpSp>
        <p:nvGrpSpPr>
          <p:cNvPr id="78" name="Group 77">
            <a:extLst>
              <a:ext uri="{FF2B5EF4-FFF2-40B4-BE49-F238E27FC236}">
                <a16:creationId xmlns:a16="http://schemas.microsoft.com/office/drawing/2014/main" id="{12F41F35-95AE-2D40-AA3C-4351F9D737F5}"/>
              </a:ext>
            </a:extLst>
          </p:cNvPr>
          <p:cNvGrpSpPr/>
          <p:nvPr/>
        </p:nvGrpSpPr>
        <p:grpSpPr>
          <a:xfrm>
            <a:off x="4066272" y="1123355"/>
            <a:ext cx="688246" cy="1100706"/>
            <a:chOff x="4297177" y="1014123"/>
            <a:chExt cx="688246" cy="1100706"/>
          </a:xfrm>
        </p:grpSpPr>
        <p:pic>
          <p:nvPicPr>
            <p:cNvPr id="4" name="Picture 3">
              <a:extLst>
                <a:ext uri="{FF2B5EF4-FFF2-40B4-BE49-F238E27FC236}">
                  <a16:creationId xmlns:a16="http://schemas.microsoft.com/office/drawing/2014/main" id="{A9636F16-05A3-194E-A4A3-E0F6BDABA613}"/>
                </a:ext>
              </a:extLst>
            </p:cNvPr>
            <p:cNvPicPr>
              <a:picLocks noChangeAspect="1"/>
            </p:cNvPicPr>
            <p:nvPr/>
          </p:nvPicPr>
          <p:blipFill>
            <a:blip r:embed="rId21"/>
            <a:stretch>
              <a:fillRect/>
            </a:stretch>
          </p:blipFill>
          <p:spPr>
            <a:xfrm>
              <a:off x="4304683" y="1014123"/>
              <a:ext cx="680740" cy="680740"/>
            </a:xfrm>
            <a:prstGeom prst="rect">
              <a:avLst/>
            </a:prstGeom>
          </p:spPr>
        </p:pic>
        <p:sp>
          <p:nvSpPr>
            <p:cNvPr id="48" name="TextBox 47">
              <a:extLst>
                <a:ext uri="{FF2B5EF4-FFF2-40B4-BE49-F238E27FC236}">
                  <a16:creationId xmlns:a16="http://schemas.microsoft.com/office/drawing/2014/main" id="{B04035CE-47C3-804F-BA7B-2CCD9C4F289B}"/>
                </a:ext>
              </a:extLst>
            </p:cNvPr>
            <p:cNvSpPr txBox="1"/>
            <p:nvPr/>
          </p:nvSpPr>
          <p:spPr>
            <a:xfrm>
              <a:off x="4297177" y="1683942"/>
              <a:ext cx="680739" cy="430887"/>
            </a:xfrm>
            <a:prstGeom prst="rect">
              <a:avLst/>
            </a:prstGeom>
            <a:noFill/>
          </p:spPr>
          <p:txBody>
            <a:bodyPr wrap="square" rtlCol="0" anchor="t">
              <a:spAutoFit/>
            </a:bodyPr>
            <a:lstStyle/>
            <a:p>
              <a:pPr algn="ctr"/>
              <a:r>
                <a:rPr lang="en-US" sz="1100" dirty="0"/>
                <a:t>Kaitlin Clark</a:t>
              </a:r>
            </a:p>
          </p:txBody>
        </p:sp>
      </p:grpSp>
      <p:grpSp>
        <p:nvGrpSpPr>
          <p:cNvPr id="80" name="Group 79">
            <a:extLst>
              <a:ext uri="{FF2B5EF4-FFF2-40B4-BE49-F238E27FC236}">
                <a16:creationId xmlns:a16="http://schemas.microsoft.com/office/drawing/2014/main" id="{8B0E4A6C-D797-3A44-A854-DD7D38013280}"/>
              </a:ext>
            </a:extLst>
          </p:cNvPr>
          <p:cNvGrpSpPr/>
          <p:nvPr/>
        </p:nvGrpSpPr>
        <p:grpSpPr>
          <a:xfrm>
            <a:off x="5901758" y="1107019"/>
            <a:ext cx="679013" cy="1117042"/>
            <a:chOff x="6205473" y="997787"/>
            <a:chExt cx="679013" cy="1117042"/>
          </a:xfrm>
        </p:grpSpPr>
        <p:pic>
          <p:nvPicPr>
            <p:cNvPr id="45" name="Picture 44">
              <a:extLst>
                <a:ext uri="{FF2B5EF4-FFF2-40B4-BE49-F238E27FC236}">
                  <a16:creationId xmlns:a16="http://schemas.microsoft.com/office/drawing/2014/main" id="{28140EE7-25EA-5A48-A9BF-3FE14B090D82}"/>
                </a:ext>
              </a:extLst>
            </p:cNvPr>
            <p:cNvPicPr>
              <a:picLocks noChangeAspect="1"/>
            </p:cNvPicPr>
            <p:nvPr/>
          </p:nvPicPr>
          <p:blipFill>
            <a:blip r:embed="rId22"/>
            <a:stretch>
              <a:fillRect/>
            </a:stretch>
          </p:blipFill>
          <p:spPr>
            <a:xfrm>
              <a:off x="6205473" y="997787"/>
              <a:ext cx="660174" cy="660174"/>
            </a:xfrm>
            <a:prstGeom prst="rect">
              <a:avLst/>
            </a:prstGeom>
          </p:spPr>
        </p:pic>
        <p:sp>
          <p:nvSpPr>
            <p:cNvPr id="49" name="TextBox 48">
              <a:extLst>
                <a:ext uri="{FF2B5EF4-FFF2-40B4-BE49-F238E27FC236}">
                  <a16:creationId xmlns:a16="http://schemas.microsoft.com/office/drawing/2014/main" id="{A496F59F-491D-9042-8C42-0477D5572846}"/>
                </a:ext>
              </a:extLst>
            </p:cNvPr>
            <p:cNvSpPr txBox="1"/>
            <p:nvPr/>
          </p:nvSpPr>
          <p:spPr>
            <a:xfrm>
              <a:off x="6224312" y="1683942"/>
              <a:ext cx="660174" cy="430887"/>
            </a:xfrm>
            <a:prstGeom prst="rect">
              <a:avLst/>
            </a:prstGeom>
            <a:noFill/>
          </p:spPr>
          <p:txBody>
            <a:bodyPr wrap="square" rtlCol="0" anchor="t">
              <a:spAutoFit/>
            </a:bodyPr>
            <a:lstStyle/>
            <a:p>
              <a:pPr algn="ctr"/>
              <a:r>
                <a:rPr lang="en-US" sz="1100" dirty="0" err="1"/>
                <a:t>Kelsy</a:t>
              </a:r>
              <a:r>
                <a:rPr lang="en-US" sz="1100" dirty="0"/>
                <a:t> </a:t>
              </a:r>
              <a:r>
                <a:rPr lang="en-US" sz="1100" dirty="0" err="1"/>
                <a:t>Cotto</a:t>
              </a:r>
              <a:endParaRPr lang="en-US" sz="1100" dirty="0"/>
            </a:p>
          </p:txBody>
        </p:sp>
      </p:grpSp>
      <p:sp>
        <p:nvSpPr>
          <p:cNvPr id="52" name="TextBox 51">
            <a:extLst>
              <a:ext uri="{FF2B5EF4-FFF2-40B4-BE49-F238E27FC236}">
                <a16:creationId xmlns:a16="http://schemas.microsoft.com/office/drawing/2014/main" id="{EA606067-BA05-C646-B471-06C6862BC20A}"/>
              </a:ext>
            </a:extLst>
          </p:cNvPr>
          <p:cNvSpPr txBox="1"/>
          <p:nvPr/>
        </p:nvSpPr>
        <p:spPr>
          <a:xfrm>
            <a:off x="7590136" y="1793174"/>
            <a:ext cx="941005" cy="430887"/>
          </a:xfrm>
          <a:prstGeom prst="rect">
            <a:avLst/>
          </a:prstGeom>
          <a:noFill/>
        </p:spPr>
        <p:txBody>
          <a:bodyPr wrap="square" rtlCol="0" anchor="t">
            <a:spAutoFit/>
          </a:bodyPr>
          <a:lstStyle/>
          <a:p>
            <a:pPr algn="ctr"/>
            <a:r>
              <a:rPr lang="en-US" sz="1100" dirty="0"/>
              <a:t>Sharon </a:t>
            </a:r>
            <a:r>
              <a:rPr lang="en-US" sz="1100" dirty="0" err="1"/>
              <a:t>Freshour</a:t>
            </a:r>
            <a:endParaRPr lang="en-US" sz="1100" dirty="0"/>
          </a:p>
        </p:txBody>
      </p:sp>
      <p:sp>
        <p:nvSpPr>
          <p:cNvPr id="55" name="TextBox 54">
            <a:extLst>
              <a:ext uri="{FF2B5EF4-FFF2-40B4-BE49-F238E27FC236}">
                <a16:creationId xmlns:a16="http://schemas.microsoft.com/office/drawing/2014/main" id="{01286017-AFAA-994A-83F5-9BF667FE9B34}"/>
              </a:ext>
            </a:extLst>
          </p:cNvPr>
          <p:cNvSpPr txBox="1"/>
          <p:nvPr/>
        </p:nvSpPr>
        <p:spPr>
          <a:xfrm>
            <a:off x="5811457" y="3053689"/>
            <a:ext cx="745805" cy="430887"/>
          </a:xfrm>
          <a:prstGeom prst="rect">
            <a:avLst/>
          </a:prstGeom>
          <a:noFill/>
        </p:spPr>
        <p:txBody>
          <a:bodyPr wrap="square" rtlCol="0">
            <a:spAutoFit/>
          </a:bodyPr>
          <a:lstStyle/>
          <a:p>
            <a:pPr algn="ctr"/>
            <a:r>
              <a:rPr lang="en-US" sz="1100" dirty="0"/>
              <a:t>Matthew </a:t>
            </a:r>
            <a:r>
              <a:rPr lang="en-US" sz="1100" dirty="0" err="1"/>
              <a:t>Mosior</a:t>
            </a:r>
            <a:endParaRPr lang="en-US" sz="1100" dirty="0"/>
          </a:p>
        </p:txBody>
      </p:sp>
      <p:grpSp>
        <p:nvGrpSpPr>
          <p:cNvPr id="56" name="Group 55">
            <a:extLst>
              <a:ext uri="{FF2B5EF4-FFF2-40B4-BE49-F238E27FC236}">
                <a16:creationId xmlns:a16="http://schemas.microsoft.com/office/drawing/2014/main" id="{10229EF1-B564-294F-8B6F-86A278F92663}"/>
              </a:ext>
            </a:extLst>
          </p:cNvPr>
          <p:cNvGrpSpPr/>
          <p:nvPr/>
        </p:nvGrpSpPr>
        <p:grpSpPr>
          <a:xfrm>
            <a:off x="7695391" y="2346913"/>
            <a:ext cx="733584" cy="1137663"/>
            <a:chOff x="8113441" y="2237681"/>
            <a:chExt cx="733584" cy="1137663"/>
          </a:xfrm>
        </p:grpSpPr>
        <p:pic>
          <p:nvPicPr>
            <p:cNvPr id="57" name="Picture 56">
              <a:extLst>
                <a:ext uri="{FF2B5EF4-FFF2-40B4-BE49-F238E27FC236}">
                  <a16:creationId xmlns:a16="http://schemas.microsoft.com/office/drawing/2014/main" id="{3E2311C7-3425-C74B-B692-D8E6E54CC5CA}"/>
                </a:ext>
              </a:extLst>
            </p:cNvPr>
            <p:cNvPicPr>
              <a:picLocks noChangeAspect="1"/>
            </p:cNvPicPr>
            <p:nvPr/>
          </p:nvPicPr>
          <p:blipFill>
            <a:blip r:embed="rId23"/>
            <a:stretch>
              <a:fillRect/>
            </a:stretch>
          </p:blipFill>
          <p:spPr>
            <a:xfrm>
              <a:off x="8125126" y="2237681"/>
              <a:ext cx="702282" cy="702282"/>
            </a:xfrm>
            <a:prstGeom prst="rect">
              <a:avLst/>
            </a:prstGeom>
          </p:spPr>
        </p:pic>
        <p:sp>
          <p:nvSpPr>
            <p:cNvPr id="58" name="TextBox 57">
              <a:extLst>
                <a:ext uri="{FF2B5EF4-FFF2-40B4-BE49-F238E27FC236}">
                  <a16:creationId xmlns:a16="http://schemas.microsoft.com/office/drawing/2014/main" id="{270CCD77-035B-2A4A-9910-EA04FCC8C685}"/>
                </a:ext>
              </a:extLst>
            </p:cNvPr>
            <p:cNvSpPr txBox="1"/>
            <p:nvPr/>
          </p:nvSpPr>
          <p:spPr>
            <a:xfrm>
              <a:off x="8113441" y="2944457"/>
              <a:ext cx="733584" cy="430887"/>
            </a:xfrm>
            <a:prstGeom prst="rect">
              <a:avLst/>
            </a:prstGeom>
            <a:noFill/>
          </p:spPr>
          <p:txBody>
            <a:bodyPr wrap="square" rtlCol="0">
              <a:spAutoFit/>
            </a:bodyPr>
            <a:lstStyle/>
            <a:p>
              <a:pPr algn="ctr"/>
              <a:r>
                <a:rPr lang="en-US" sz="1100" b="1" dirty="0">
                  <a:solidFill>
                    <a:schemeClr val="accent2"/>
                  </a:solidFill>
                </a:rPr>
                <a:t>Megan </a:t>
              </a:r>
              <a:r>
                <a:rPr lang="en-US" sz="1100" b="1" dirty="0" err="1">
                  <a:solidFill>
                    <a:schemeClr val="accent2"/>
                  </a:solidFill>
                </a:rPr>
                <a:t>Richters</a:t>
              </a:r>
              <a:endParaRPr lang="en-US" sz="1100" b="1" dirty="0">
                <a:solidFill>
                  <a:schemeClr val="accent2"/>
                </a:solidFill>
              </a:endParaRPr>
            </a:p>
          </p:txBody>
        </p:sp>
      </p:grpSp>
      <p:grpSp>
        <p:nvGrpSpPr>
          <p:cNvPr id="59" name="Group 58">
            <a:extLst>
              <a:ext uri="{FF2B5EF4-FFF2-40B4-BE49-F238E27FC236}">
                <a16:creationId xmlns:a16="http://schemas.microsoft.com/office/drawing/2014/main" id="{130D1187-0DC4-374D-9E56-CB9846BC1A3B}"/>
              </a:ext>
            </a:extLst>
          </p:cNvPr>
          <p:cNvGrpSpPr/>
          <p:nvPr/>
        </p:nvGrpSpPr>
        <p:grpSpPr>
          <a:xfrm>
            <a:off x="593703" y="3559849"/>
            <a:ext cx="743124" cy="1111934"/>
            <a:chOff x="783155" y="3450617"/>
            <a:chExt cx="743124" cy="1111934"/>
          </a:xfrm>
        </p:grpSpPr>
        <p:pic>
          <p:nvPicPr>
            <p:cNvPr id="60" name="Picture 59">
              <a:extLst>
                <a:ext uri="{FF2B5EF4-FFF2-40B4-BE49-F238E27FC236}">
                  <a16:creationId xmlns:a16="http://schemas.microsoft.com/office/drawing/2014/main" id="{6ABCE2CD-AC24-DC4C-BA6C-37086A2BC6EF}"/>
                </a:ext>
              </a:extLst>
            </p:cNvPr>
            <p:cNvPicPr>
              <a:picLocks noChangeAspect="1"/>
            </p:cNvPicPr>
            <p:nvPr/>
          </p:nvPicPr>
          <p:blipFill>
            <a:blip r:embed="rId24"/>
            <a:stretch>
              <a:fillRect/>
            </a:stretch>
          </p:blipFill>
          <p:spPr>
            <a:xfrm>
              <a:off x="816884" y="3450617"/>
              <a:ext cx="667724" cy="667724"/>
            </a:xfrm>
            <a:prstGeom prst="rect">
              <a:avLst/>
            </a:prstGeom>
          </p:spPr>
        </p:pic>
        <p:sp>
          <p:nvSpPr>
            <p:cNvPr id="61" name="Rectangle 60">
              <a:extLst>
                <a:ext uri="{FF2B5EF4-FFF2-40B4-BE49-F238E27FC236}">
                  <a16:creationId xmlns:a16="http://schemas.microsoft.com/office/drawing/2014/main" id="{45182082-872A-8049-8D27-C67977C00ABF}"/>
                </a:ext>
              </a:extLst>
            </p:cNvPr>
            <p:cNvSpPr/>
            <p:nvPr/>
          </p:nvSpPr>
          <p:spPr>
            <a:xfrm>
              <a:off x="783155" y="4131664"/>
              <a:ext cx="743124" cy="430887"/>
            </a:xfrm>
            <a:prstGeom prst="rect">
              <a:avLst/>
            </a:prstGeom>
          </p:spPr>
          <p:txBody>
            <a:bodyPr wrap="square">
              <a:spAutoFit/>
            </a:bodyPr>
            <a:lstStyle/>
            <a:p>
              <a:pPr algn="ctr"/>
              <a:r>
                <a:rPr lang="en-US" sz="1100" dirty="0"/>
                <a:t>Peter </a:t>
              </a:r>
              <a:r>
                <a:rPr lang="en-US" sz="1100" dirty="0" err="1"/>
                <a:t>Ronning</a:t>
              </a:r>
              <a:endParaRPr lang="en-US" sz="1100" dirty="0"/>
            </a:p>
          </p:txBody>
        </p:sp>
      </p:grpSp>
      <p:grpSp>
        <p:nvGrpSpPr>
          <p:cNvPr id="62" name="Group 61">
            <a:extLst>
              <a:ext uri="{FF2B5EF4-FFF2-40B4-BE49-F238E27FC236}">
                <a16:creationId xmlns:a16="http://schemas.microsoft.com/office/drawing/2014/main" id="{6E244A39-7E60-4E46-A56E-B0B474E6C02C}"/>
              </a:ext>
            </a:extLst>
          </p:cNvPr>
          <p:cNvGrpSpPr/>
          <p:nvPr/>
        </p:nvGrpSpPr>
        <p:grpSpPr>
          <a:xfrm>
            <a:off x="1399784" y="3556477"/>
            <a:ext cx="706160" cy="1115306"/>
            <a:chOff x="1664799" y="3447245"/>
            <a:chExt cx="706160" cy="1115306"/>
          </a:xfrm>
        </p:grpSpPr>
        <p:pic>
          <p:nvPicPr>
            <p:cNvPr id="63" name="Picture 62">
              <a:extLst>
                <a:ext uri="{FF2B5EF4-FFF2-40B4-BE49-F238E27FC236}">
                  <a16:creationId xmlns:a16="http://schemas.microsoft.com/office/drawing/2014/main" id="{5DBE6317-5189-9849-A649-BF9023D062F7}"/>
                </a:ext>
              </a:extLst>
            </p:cNvPr>
            <p:cNvPicPr>
              <a:picLocks noChangeAspect="1"/>
            </p:cNvPicPr>
            <p:nvPr/>
          </p:nvPicPr>
          <p:blipFill>
            <a:blip r:embed="rId25"/>
            <a:stretch>
              <a:fillRect/>
            </a:stretch>
          </p:blipFill>
          <p:spPr>
            <a:xfrm>
              <a:off x="1703235" y="3447245"/>
              <a:ext cx="667724" cy="667724"/>
            </a:xfrm>
            <a:prstGeom prst="rect">
              <a:avLst/>
            </a:prstGeom>
          </p:spPr>
        </p:pic>
        <p:sp>
          <p:nvSpPr>
            <p:cNvPr id="64" name="Rectangle 63">
              <a:extLst>
                <a:ext uri="{FF2B5EF4-FFF2-40B4-BE49-F238E27FC236}">
                  <a16:creationId xmlns:a16="http://schemas.microsoft.com/office/drawing/2014/main" id="{F5A7AEA0-DDA9-084A-A0CB-C0EE4C66E6A6}"/>
                </a:ext>
              </a:extLst>
            </p:cNvPr>
            <p:cNvSpPr/>
            <p:nvPr/>
          </p:nvSpPr>
          <p:spPr>
            <a:xfrm>
              <a:off x="1664799" y="4131664"/>
              <a:ext cx="702282" cy="430887"/>
            </a:xfrm>
            <a:prstGeom prst="rect">
              <a:avLst/>
            </a:prstGeom>
          </p:spPr>
          <p:txBody>
            <a:bodyPr wrap="square">
              <a:spAutoFit/>
            </a:bodyPr>
            <a:lstStyle/>
            <a:p>
              <a:pPr algn="ctr"/>
              <a:r>
                <a:rPr lang="en-US" sz="1100" dirty="0"/>
                <a:t>Lana </a:t>
              </a:r>
              <a:r>
                <a:rPr lang="en-US" sz="1100" dirty="0" err="1"/>
                <a:t>Sheta</a:t>
              </a:r>
              <a:endParaRPr lang="en-US" sz="1100" dirty="0"/>
            </a:p>
          </p:txBody>
        </p:sp>
      </p:grpSp>
      <p:grpSp>
        <p:nvGrpSpPr>
          <p:cNvPr id="74" name="Group 73">
            <a:extLst>
              <a:ext uri="{FF2B5EF4-FFF2-40B4-BE49-F238E27FC236}">
                <a16:creationId xmlns:a16="http://schemas.microsoft.com/office/drawing/2014/main" id="{07A848C7-8D68-534D-AD19-D9A2F3247468}"/>
              </a:ext>
            </a:extLst>
          </p:cNvPr>
          <p:cNvGrpSpPr/>
          <p:nvPr/>
        </p:nvGrpSpPr>
        <p:grpSpPr>
          <a:xfrm>
            <a:off x="6787586" y="3568175"/>
            <a:ext cx="693043" cy="1103608"/>
            <a:chOff x="7221597" y="3458943"/>
            <a:chExt cx="693043" cy="1103608"/>
          </a:xfrm>
        </p:grpSpPr>
        <p:pic>
          <p:nvPicPr>
            <p:cNvPr id="66" name="Picture 65">
              <a:extLst>
                <a:ext uri="{FF2B5EF4-FFF2-40B4-BE49-F238E27FC236}">
                  <a16:creationId xmlns:a16="http://schemas.microsoft.com/office/drawing/2014/main" id="{4C08FAFC-C4C6-1E43-A77C-EDD4F50D68E3}"/>
                </a:ext>
              </a:extLst>
            </p:cNvPr>
            <p:cNvPicPr>
              <a:picLocks noChangeAspect="1"/>
            </p:cNvPicPr>
            <p:nvPr/>
          </p:nvPicPr>
          <p:blipFill>
            <a:blip r:embed="rId26"/>
            <a:stretch>
              <a:fillRect/>
            </a:stretch>
          </p:blipFill>
          <p:spPr>
            <a:xfrm>
              <a:off x="7224236" y="3458943"/>
              <a:ext cx="690404" cy="690404"/>
            </a:xfrm>
            <a:prstGeom prst="rect">
              <a:avLst/>
            </a:prstGeom>
          </p:spPr>
        </p:pic>
        <p:sp>
          <p:nvSpPr>
            <p:cNvPr id="67" name="TextBox 66">
              <a:extLst>
                <a:ext uri="{FF2B5EF4-FFF2-40B4-BE49-F238E27FC236}">
                  <a16:creationId xmlns:a16="http://schemas.microsoft.com/office/drawing/2014/main" id="{F7E8AF9D-0388-3444-AAAD-06670865DD74}"/>
                </a:ext>
              </a:extLst>
            </p:cNvPr>
            <p:cNvSpPr txBox="1"/>
            <p:nvPr/>
          </p:nvSpPr>
          <p:spPr>
            <a:xfrm>
              <a:off x="7221597" y="4131664"/>
              <a:ext cx="690404" cy="430887"/>
            </a:xfrm>
            <a:prstGeom prst="rect">
              <a:avLst/>
            </a:prstGeom>
            <a:noFill/>
          </p:spPr>
          <p:txBody>
            <a:bodyPr wrap="square" rtlCol="0">
              <a:spAutoFit/>
            </a:bodyPr>
            <a:lstStyle/>
            <a:p>
              <a:pPr algn="ctr"/>
              <a:r>
                <a:rPr lang="en-US" sz="1100" b="1" dirty="0">
                  <a:solidFill>
                    <a:schemeClr val="accent1"/>
                  </a:solidFill>
                </a:rPr>
                <a:t>Alex </a:t>
              </a:r>
              <a:r>
                <a:rPr lang="en-US" sz="1100" b="1" dirty="0" err="1">
                  <a:solidFill>
                    <a:schemeClr val="accent1"/>
                  </a:solidFill>
                </a:rPr>
                <a:t>Wollam</a:t>
              </a:r>
              <a:endParaRPr lang="en-US" sz="1100" b="1" dirty="0">
                <a:solidFill>
                  <a:schemeClr val="accent1"/>
                </a:solidFill>
              </a:endParaRPr>
            </a:p>
          </p:txBody>
        </p:sp>
      </p:grpSp>
      <p:grpSp>
        <p:nvGrpSpPr>
          <p:cNvPr id="75" name="Group 74">
            <a:extLst>
              <a:ext uri="{FF2B5EF4-FFF2-40B4-BE49-F238E27FC236}">
                <a16:creationId xmlns:a16="http://schemas.microsoft.com/office/drawing/2014/main" id="{2273EB41-DDF0-264E-AB1A-A53BDFF77A81}"/>
              </a:ext>
            </a:extLst>
          </p:cNvPr>
          <p:cNvGrpSpPr/>
          <p:nvPr/>
        </p:nvGrpSpPr>
        <p:grpSpPr>
          <a:xfrm>
            <a:off x="7669708" y="3558319"/>
            <a:ext cx="759267" cy="1113464"/>
            <a:chOff x="8103524" y="3449087"/>
            <a:chExt cx="759267" cy="1113464"/>
          </a:xfrm>
        </p:grpSpPr>
        <p:pic>
          <p:nvPicPr>
            <p:cNvPr id="69" name="Picture 68">
              <a:extLst>
                <a:ext uri="{FF2B5EF4-FFF2-40B4-BE49-F238E27FC236}">
                  <a16:creationId xmlns:a16="http://schemas.microsoft.com/office/drawing/2014/main" id="{973BE266-D424-4D47-AAA5-8B0DE59A4267}"/>
                </a:ext>
              </a:extLst>
            </p:cNvPr>
            <p:cNvPicPr>
              <a:picLocks noChangeAspect="1"/>
            </p:cNvPicPr>
            <p:nvPr/>
          </p:nvPicPr>
          <p:blipFill>
            <a:blip r:embed="rId27"/>
            <a:stretch>
              <a:fillRect/>
            </a:stretch>
          </p:blipFill>
          <p:spPr>
            <a:xfrm>
              <a:off x="8141550" y="3449087"/>
              <a:ext cx="621449" cy="697426"/>
            </a:xfrm>
            <a:prstGeom prst="rect">
              <a:avLst/>
            </a:prstGeom>
          </p:spPr>
        </p:pic>
        <p:sp>
          <p:nvSpPr>
            <p:cNvPr id="70" name="TextBox 69">
              <a:extLst>
                <a:ext uri="{FF2B5EF4-FFF2-40B4-BE49-F238E27FC236}">
                  <a16:creationId xmlns:a16="http://schemas.microsoft.com/office/drawing/2014/main" id="{8A6C5016-B9E7-0546-9425-AD65516C3497}"/>
                </a:ext>
              </a:extLst>
            </p:cNvPr>
            <p:cNvSpPr txBox="1"/>
            <p:nvPr/>
          </p:nvSpPr>
          <p:spPr>
            <a:xfrm>
              <a:off x="8103524" y="4131664"/>
              <a:ext cx="759267" cy="430887"/>
            </a:xfrm>
            <a:prstGeom prst="rect">
              <a:avLst/>
            </a:prstGeom>
            <a:noFill/>
          </p:spPr>
          <p:txBody>
            <a:bodyPr wrap="square" rtlCol="0">
              <a:spAutoFit/>
            </a:bodyPr>
            <a:lstStyle/>
            <a:p>
              <a:pPr algn="ctr"/>
              <a:r>
                <a:rPr lang="en-US" sz="1100" b="1" dirty="0" err="1">
                  <a:solidFill>
                    <a:schemeClr val="accent2"/>
                  </a:solidFill>
                </a:rPr>
                <a:t>Huiming</a:t>
              </a:r>
              <a:r>
                <a:rPr lang="en-US" sz="1100" b="1" dirty="0">
                  <a:solidFill>
                    <a:schemeClr val="accent2"/>
                  </a:solidFill>
                </a:rPr>
                <a:t> Xia</a:t>
              </a:r>
            </a:p>
          </p:txBody>
        </p:sp>
      </p:grpSp>
      <p:pic>
        <p:nvPicPr>
          <p:cNvPr id="84" name="Picture 83">
            <a:extLst>
              <a:ext uri="{FF2B5EF4-FFF2-40B4-BE49-F238E27FC236}">
                <a16:creationId xmlns:a16="http://schemas.microsoft.com/office/drawing/2014/main" id="{5018AB7A-DA07-1B4B-ADB5-8100E7FFF079}"/>
              </a:ext>
            </a:extLst>
          </p:cNvPr>
          <p:cNvPicPr>
            <a:picLocks noChangeAspect="1"/>
          </p:cNvPicPr>
          <p:nvPr/>
        </p:nvPicPr>
        <p:blipFill>
          <a:blip r:embed="rId28"/>
          <a:stretch>
            <a:fillRect/>
          </a:stretch>
        </p:blipFill>
        <p:spPr>
          <a:xfrm>
            <a:off x="7711956" y="1121084"/>
            <a:ext cx="678562" cy="646109"/>
          </a:xfrm>
          <a:prstGeom prst="rect">
            <a:avLst/>
          </a:prstGeom>
        </p:spPr>
      </p:pic>
      <p:pic>
        <p:nvPicPr>
          <p:cNvPr id="86" name="Picture 85">
            <a:extLst>
              <a:ext uri="{FF2B5EF4-FFF2-40B4-BE49-F238E27FC236}">
                <a16:creationId xmlns:a16="http://schemas.microsoft.com/office/drawing/2014/main" id="{6D73C5FD-B52D-564C-86CE-52995C1530AA}"/>
              </a:ext>
            </a:extLst>
          </p:cNvPr>
          <p:cNvPicPr>
            <a:picLocks noChangeAspect="1"/>
          </p:cNvPicPr>
          <p:nvPr/>
        </p:nvPicPr>
        <p:blipFill rotWithShape="1">
          <a:blip r:embed="rId29"/>
          <a:srcRect l="7911" r="10376"/>
          <a:stretch/>
        </p:blipFill>
        <p:spPr>
          <a:xfrm>
            <a:off x="5919759" y="2350139"/>
            <a:ext cx="577535" cy="706776"/>
          </a:xfrm>
          <a:prstGeom prst="rect">
            <a:avLst/>
          </a:prstGeom>
        </p:spPr>
      </p:pic>
      <p:sp>
        <p:nvSpPr>
          <p:cNvPr id="83" name="Title 1">
            <a:extLst>
              <a:ext uri="{FF2B5EF4-FFF2-40B4-BE49-F238E27FC236}">
                <a16:creationId xmlns:a16="http://schemas.microsoft.com/office/drawing/2014/main" id="{48425317-6A25-6244-A905-15921F0108D3}"/>
              </a:ext>
            </a:extLst>
          </p:cNvPr>
          <p:cNvSpPr>
            <a:spLocks noGrp="1"/>
          </p:cNvSpPr>
          <p:nvPr>
            <p:ph type="title"/>
          </p:nvPr>
        </p:nvSpPr>
        <p:spPr>
          <a:xfrm>
            <a:off x="228600" y="63430"/>
            <a:ext cx="8686800" cy="527120"/>
          </a:xfrm>
        </p:spPr>
        <p:txBody>
          <a:bodyPr>
            <a:normAutofit/>
          </a:bodyPr>
          <a:lstStyle/>
          <a:p>
            <a:r>
              <a:rPr lang="en-US" dirty="0"/>
              <a:t>Acknowledgements</a:t>
            </a:r>
          </a:p>
        </p:txBody>
      </p:sp>
      <p:sp>
        <p:nvSpPr>
          <p:cNvPr id="3" name="TextBox 2">
            <a:extLst>
              <a:ext uri="{FF2B5EF4-FFF2-40B4-BE49-F238E27FC236}">
                <a16:creationId xmlns:a16="http://schemas.microsoft.com/office/drawing/2014/main" id="{388EC21A-08E4-DC43-9983-AE2B3DE38A4A}"/>
              </a:ext>
            </a:extLst>
          </p:cNvPr>
          <p:cNvSpPr txBox="1"/>
          <p:nvPr/>
        </p:nvSpPr>
        <p:spPr>
          <a:xfrm>
            <a:off x="195289" y="4708243"/>
            <a:ext cx="8146076" cy="338554"/>
          </a:xfrm>
          <a:prstGeom prst="rect">
            <a:avLst/>
          </a:prstGeom>
          <a:noFill/>
        </p:spPr>
        <p:txBody>
          <a:bodyPr wrap="none" rtlCol="0">
            <a:spAutoFit/>
          </a:bodyPr>
          <a:lstStyle/>
          <a:p>
            <a:r>
              <a:rPr lang="en-US" sz="1600" dirty="0"/>
              <a:t>Co-investigators: William </a:t>
            </a:r>
            <a:r>
              <a:rPr lang="en-US" sz="1600" dirty="0" err="1"/>
              <a:t>Gillanders</a:t>
            </a:r>
            <a:r>
              <a:rPr lang="en-US" sz="1600" dirty="0"/>
              <a:t>, Todd </a:t>
            </a:r>
            <a:r>
              <a:rPr lang="en-US" sz="1600" dirty="0" err="1"/>
              <a:t>Fehniger</a:t>
            </a:r>
            <a:r>
              <a:rPr lang="en-US" sz="1600" dirty="0"/>
              <a:t>, Josh </a:t>
            </a:r>
            <a:r>
              <a:rPr lang="en-US" sz="1600" dirty="0" err="1"/>
              <a:t>Swamidass</a:t>
            </a:r>
            <a:r>
              <a:rPr lang="en-US" sz="1600" dirty="0"/>
              <a:t>, Robert Schreiber</a:t>
            </a:r>
          </a:p>
        </p:txBody>
      </p:sp>
    </p:spTree>
    <p:extLst>
      <p:ext uri="{BB962C8B-B14F-4D97-AF65-F5344CB8AC3E}">
        <p14:creationId xmlns:p14="http://schemas.microsoft.com/office/powerpoint/2010/main" val="2545868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87"/>
            <a:ext cx="8686800" cy="457201"/>
          </a:xfrm>
        </p:spPr>
        <p:txBody>
          <a:bodyPr>
            <a:normAutofit fontScale="90000"/>
          </a:bodyPr>
          <a:lstStyle/>
          <a:p>
            <a:r>
              <a:rPr lang="en-US" sz="2000" dirty="0" err="1"/>
              <a:t>pVACtools</a:t>
            </a:r>
            <a:r>
              <a:rPr lang="en-US" sz="2000" dirty="0"/>
              <a:t> development is guided in part by the needs of ongoing personalized cancer vaccine trials at WASHU and elsewhere</a:t>
            </a:r>
          </a:p>
        </p:txBody>
      </p:sp>
      <p:grpSp>
        <p:nvGrpSpPr>
          <p:cNvPr id="5" name="Group 4"/>
          <p:cNvGrpSpPr/>
          <p:nvPr/>
        </p:nvGrpSpPr>
        <p:grpSpPr>
          <a:xfrm>
            <a:off x="381000" y="694379"/>
            <a:ext cx="3581400" cy="4191172"/>
            <a:chOff x="3276600" y="723040"/>
            <a:chExt cx="3733800" cy="4363310"/>
          </a:xfrm>
        </p:grpSpPr>
        <p:grpSp>
          <p:nvGrpSpPr>
            <p:cNvPr id="6" name="Group 5"/>
            <p:cNvGrpSpPr/>
            <p:nvPr/>
          </p:nvGrpSpPr>
          <p:grpSpPr>
            <a:xfrm>
              <a:off x="3276600" y="723040"/>
              <a:ext cx="3733800" cy="4363310"/>
              <a:chOff x="2566492" y="0"/>
              <a:chExt cx="5959200" cy="685800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6492" y="0"/>
                <a:ext cx="3011498" cy="2349796"/>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77990" y="0"/>
                <a:ext cx="2947702" cy="2349796"/>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12640" y="2349796"/>
                <a:ext cx="3413051" cy="2285999"/>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12640" y="4635794"/>
                <a:ext cx="3413052" cy="2222205"/>
              </a:xfrm>
              <a:prstGeom prst="rect">
                <a:avLst/>
              </a:prstGeom>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66492" y="4423144"/>
                <a:ext cx="2546147" cy="2434856"/>
              </a:xfrm>
              <a:prstGeom prst="rect">
                <a:avLst/>
              </a:prstGeom>
            </p:spPr>
          </p:pic>
          <p:pic>
            <p:nvPicPr>
              <p:cNvPr id="13" name="Picture 1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566492" y="2349796"/>
                <a:ext cx="2546147" cy="2073348"/>
              </a:xfrm>
              <a:prstGeom prst="rect">
                <a:avLst/>
              </a:prstGeom>
            </p:spPr>
          </p:pic>
        </p:grpSp>
        <p:sp>
          <p:nvSpPr>
            <p:cNvPr id="7" name="TextBox 6"/>
            <p:cNvSpPr txBox="1"/>
            <p:nvPr/>
          </p:nvSpPr>
          <p:spPr>
            <a:xfrm>
              <a:off x="6096000" y="2148789"/>
              <a:ext cx="902811" cy="261610"/>
            </a:xfrm>
            <a:prstGeom prst="rect">
              <a:avLst/>
            </a:prstGeom>
            <a:noFill/>
          </p:spPr>
          <p:txBody>
            <a:bodyPr wrap="none" rtlCol="0">
              <a:spAutoFit/>
            </a:bodyPr>
            <a:lstStyle/>
            <a:p>
              <a:r>
                <a:rPr lang="en-US" sz="1100" b="1" dirty="0"/>
                <a:t>HLA typing</a:t>
              </a:r>
            </a:p>
          </p:txBody>
        </p:sp>
      </p:grpSp>
      <p:sp>
        <p:nvSpPr>
          <p:cNvPr id="14" name="Content Placeholder 3">
            <a:extLst>
              <a:ext uri="{FF2B5EF4-FFF2-40B4-BE49-F238E27FC236}">
                <a16:creationId xmlns:a16="http://schemas.microsoft.com/office/drawing/2014/main" id="{8FF5420B-3175-E14D-B2A5-43AAEA127912}"/>
              </a:ext>
            </a:extLst>
          </p:cNvPr>
          <p:cNvSpPr>
            <a:spLocks noGrp="1"/>
          </p:cNvSpPr>
          <p:nvPr>
            <p:ph idx="1"/>
          </p:nvPr>
        </p:nvSpPr>
        <p:spPr>
          <a:xfrm>
            <a:off x="4267201" y="721965"/>
            <a:ext cx="4800600" cy="3830986"/>
          </a:xfrm>
        </p:spPr>
        <p:txBody>
          <a:bodyPr>
            <a:normAutofit fontScale="55000" lnSpcReduction="20000"/>
          </a:bodyPr>
          <a:lstStyle/>
          <a:p>
            <a:pPr marL="0" indent="0">
              <a:buClrTx/>
              <a:buNone/>
            </a:pPr>
            <a:r>
              <a:rPr lang="en-US" b="1" dirty="0">
                <a:solidFill>
                  <a:srgbClr val="2F3124"/>
                </a:solidFill>
              </a:rPr>
              <a:t>Personalized cancer vaccine trials providing input:</a:t>
            </a:r>
          </a:p>
          <a:p>
            <a:pPr>
              <a:buClrTx/>
            </a:pPr>
            <a:endParaRPr lang="en-US" dirty="0">
              <a:solidFill>
                <a:srgbClr val="2F3124"/>
              </a:solidFill>
            </a:endParaRPr>
          </a:p>
          <a:p>
            <a:pPr>
              <a:buClrTx/>
            </a:pPr>
            <a:r>
              <a:rPr lang="en-US" dirty="0">
                <a:solidFill>
                  <a:srgbClr val="2F3124"/>
                </a:solidFill>
              </a:rPr>
              <a:t>Kidney Cancer (n = 15 patients)</a:t>
            </a:r>
            <a:endParaRPr lang="en-US" b="1" dirty="0">
              <a:solidFill>
                <a:srgbClr val="2F3124"/>
              </a:solidFill>
            </a:endParaRPr>
          </a:p>
          <a:p>
            <a:pPr lvl="1">
              <a:buClrTx/>
            </a:pPr>
            <a:r>
              <a:rPr lang="en-US" u="sng" dirty="0">
                <a:solidFill>
                  <a:srgbClr val="2F3124"/>
                </a:solidFill>
                <a:hlinkClick r:id="rId9"/>
              </a:rPr>
              <a:t>NCT03598816</a:t>
            </a:r>
            <a:r>
              <a:rPr lang="en-US" dirty="0">
                <a:solidFill>
                  <a:srgbClr val="2F3124"/>
                </a:solidFill>
              </a:rPr>
              <a:t> (James Hsieh)</a:t>
            </a:r>
          </a:p>
          <a:p>
            <a:pPr>
              <a:buClrTx/>
            </a:pPr>
            <a:r>
              <a:rPr lang="en-US" dirty="0">
                <a:solidFill>
                  <a:srgbClr val="2F3124"/>
                </a:solidFill>
              </a:rPr>
              <a:t>Glioblastoma (n = 30 patients) </a:t>
            </a:r>
            <a:endParaRPr lang="en-US" b="1" dirty="0">
              <a:solidFill>
                <a:srgbClr val="2F3124"/>
              </a:solidFill>
            </a:endParaRPr>
          </a:p>
          <a:p>
            <a:pPr lvl="1">
              <a:buClrTx/>
            </a:pPr>
            <a:r>
              <a:rPr lang="en-US" u="sng" dirty="0">
                <a:solidFill>
                  <a:srgbClr val="2F3124"/>
                </a:solidFill>
                <a:hlinkClick r:id="rId10"/>
              </a:rPr>
              <a:t>NCT03422094</a:t>
            </a:r>
            <a:r>
              <a:rPr lang="en-US" dirty="0">
                <a:solidFill>
                  <a:srgbClr val="2F3124"/>
                </a:solidFill>
              </a:rPr>
              <a:t> (Gavin Dunn)</a:t>
            </a:r>
          </a:p>
          <a:p>
            <a:pPr>
              <a:buClrTx/>
            </a:pPr>
            <a:r>
              <a:rPr lang="en-US" dirty="0">
                <a:solidFill>
                  <a:srgbClr val="2F3124"/>
                </a:solidFill>
              </a:rPr>
              <a:t>Breast Cancer (n = 54 patients)</a:t>
            </a:r>
            <a:endParaRPr lang="en-US" b="1" dirty="0">
              <a:solidFill>
                <a:srgbClr val="2F3124"/>
              </a:solidFill>
            </a:endParaRPr>
          </a:p>
          <a:p>
            <a:pPr lvl="1">
              <a:buClrTx/>
            </a:pPr>
            <a:r>
              <a:rPr lang="en-US" u="sng" dirty="0">
                <a:solidFill>
                  <a:srgbClr val="2F3124"/>
                </a:solidFill>
                <a:hlinkClick r:id="rId11"/>
              </a:rPr>
              <a:t>NCT02348320</a:t>
            </a:r>
            <a:r>
              <a:rPr lang="en-US" dirty="0">
                <a:solidFill>
                  <a:srgbClr val="2F3124"/>
                </a:solidFill>
              </a:rPr>
              <a:t> (William </a:t>
            </a:r>
            <a:r>
              <a:rPr lang="en-US" dirty="0" err="1">
                <a:solidFill>
                  <a:srgbClr val="2F3124"/>
                </a:solidFill>
              </a:rPr>
              <a:t>Gillanders</a:t>
            </a:r>
            <a:r>
              <a:rPr lang="en-US" dirty="0">
                <a:solidFill>
                  <a:srgbClr val="2F3124"/>
                </a:solidFill>
              </a:rPr>
              <a:t>)</a:t>
            </a:r>
            <a:endParaRPr lang="en-US" u="sng" dirty="0">
              <a:solidFill>
                <a:srgbClr val="2F3124"/>
              </a:solidFill>
              <a:hlinkClick r:id="rId12"/>
            </a:endParaRPr>
          </a:p>
          <a:p>
            <a:pPr lvl="1">
              <a:buClrTx/>
            </a:pPr>
            <a:r>
              <a:rPr lang="en-US" u="sng" dirty="0">
                <a:solidFill>
                  <a:srgbClr val="2F3124"/>
                </a:solidFill>
                <a:hlinkClick r:id="rId12"/>
              </a:rPr>
              <a:t>NCT03199040</a:t>
            </a:r>
            <a:r>
              <a:rPr lang="en-US" dirty="0">
                <a:solidFill>
                  <a:srgbClr val="2F3124"/>
                </a:solidFill>
              </a:rPr>
              <a:t> (William </a:t>
            </a:r>
            <a:r>
              <a:rPr lang="en-US" dirty="0" err="1">
                <a:solidFill>
                  <a:srgbClr val="2F3124"/>
                </a:solidFill>
              </a:rPr>
              <a:t>Gillanders</a:t>
            </a:r>
            <a:r>
              <a:rPr lang="en-US" dirty="0">
                <a:solidFill>
                  <a:srgbClr val="2F3124"/>
                </a:solidFill>
              </a:rPr>
              <a:t>)</a:t>
            </a:r>
          </a:p>
          <a:p>
            <a:pPr>
              <a:buClrTx/>
            </a:pPr>
            <a:r>
              <a:rPr lang="en-US" dirty="0">
                <a:solidFill>
                  <a:srgbClr val="2F3124"/>
                </a:solidFill>
              </a:rPr>
              <a:t>Follicular Lymphoma (n = 20 patients)</a:t>
            </a:r>
            <a:endParaRPr lang="en-US" b="1" dirty="0">
              <a:solidFill>
                <a:srgbClr val="2F3124"/>
              </a:solidFill>
            </a:endParaRPr>
          </a:p>
          <a:p>
            <a:pPr lvl="1">
              <a:buClrTx/>
            </a:pPr>
            <a:r>
              <a:rPr lang="en-US" u="sng" dirty="0">
                <a:solidFill>
                  <a:srgbClr val="2F3124"/>
                </a:solidFill>
                <a:hlinkClick r:id="rId13"/>
              </a:rPr>
              <a:t>NCT03121677</a:t>
            </a:r>
            <a:r>
              <a:rPr lang="en-US" dirty="0">
                <a:solidFill>
                  <a:srgbClr val="2F3124"/>
                </a:solidFill>
              </a:rPr>
              <a:t> (Todd </a:t>
            </a:r>
            <a:r>
              <a:rPr lang="en-US" dirty="0" err="1">
                <a:solidFill>
                  <a:srgbClr val="2F3124"/>
                </a:solidFill>
              </a:rPr>
              <a:t>Fehniger</a:t>
            </a:r>
            <a:r>
              <a:rPr lang="en-US" dirty="0">
                <a:solidFill>
                  <a:srgbClr val="2F3124"/>
                </a:solidFill>
              </a:rPr>
              <a:t>)</a:t>
            </a:r>
          </a:p>
          <a:p>
            <a:pPr>
              <a:buClrTx/>
            </a:pPr>
            <a:r>
              <a:rPr lang="en-US" dirty="0">
                <a:solidFill>
                  <a:srgbClr val="2F3124"/>
                </a:solidFill>
              </a:rPr>
              <a:t>Prostate Cancer (n = 20 patients)</a:t>
            </a:r>
            <a:endParaRPr lang="en-US" b="1" dirty="0">
              <a:solidFill>
                <a:srgbClr val="2F3124"/>
              </a:solidFill>
            </a:endParaRPr>
          </a:p>
          <a:p>
            <a:pPr lvl="1">
              <a:buClrTx/>
            </a:pPr>
            <a:r>
              <a:rPr lang="en-US" u="sng" dirty="0">
                <a:solidFill>
                  <a:srgbClr val="2F3124"/>
                </a:solidFill>
                <a:hlinkClick r:id="rId14"/>
              </a:rPr>
              <a:t>NCT03532217</a:t>
            </a:r>
            <a:r>
              <a:rPr lang="en-US" dirty="0">
                <a:solidFill>
                  <a:srgbClr val="2F3124"/>
                </a:solidFill>
              </a:rPr>
              <a:t> (Russell </a:t>
            </a:r>
            <a:r>
              <a:rPr lang="en-US" dirty="0" err="1">
                <a:solidFill>
                  <a:srgbClr val="2F3124"/>
                </a:solidFill>
              </a:rPr>
              <a:t>Pachynski</a:t>
            </a:r>
            <a:r>
              <a:rPr lang="en-US" dirty="0">
                <a:solidFill>
                  <a:srgbClr val="2F3124"/>
                </a:solidFill>
              </a:rPr>
              <a:t>)</a:t>
            </a:r>
          </a:p>
          <a:p>
            <a:pPr>
              <a:buClrTx/>
            </a:pPr>
            <a:r>
              <a:rPr lang="en-US" dirty="0">
                <a:solidFill>
                  <a:srgbClr val="2F3124"/>
                </a:solidFill>
              </a:rPr>
              <a:t>Pancreatic Cancer (n = 15 patients)</a:t>
            </a:r>
            <a:endParaRPr lang="en-US" b="1" dirty="0">
              <a:solidFill>
                <a:srgbClr val="2F3124"/>
              </a:solidFill>
            </a:endParaRPr>
          </a:p>
          <a:p>
            <a:pPr lvl="1">
              <a:buClrTx/>
            </a:pPr>
            <a:r>
              <a:rPr lang="en-US" u="sng" dirty="0">
                <a:solidFill>
                  <a:srgbClr val="2F3124"/>
                </a:solidFill>
                <a:hlinkClick r:id="rId15"/>
              </a:rPr>
              <a:t>NCT03122106</a:t>
            </a:r>
            <a:r>
              <a:rPr lang="en-US" dirty="0">
                <a:solidFill>
                  <a:srgbClr val="2F3124"/>
                </a:solidFill>
              </a:rPr>
              <a:t> (William </a:t>
            </a:r>
            <a:r>
              <a:rPr lang="en-US" dirty="0" err="1">
                <a:solidFill>
                  <a:srgbClr val="2F3124"/>
                </a:solidFill>
              </a:rPr>
              <a:t>Gillanders</a:t>
            </a:r>
            <a:r>
              <a:rPr lang="en-US" dirty="0">
                <a:solidFill>
                  <a:srgbClr val="2F3124"/>
                </a:solidFill>
              </a:rPr>
              <a:t> / Daniel </a:t>
            </a:r>
            <a:r>
              <a:rPr lang="en-US" dirty="0" err="1">
                <a:solidFill>
                  <a:srgbClr val="2F3124"/>
                </a:solidFill>
              </a:rPr>
              <a:t>Laheru</a:t>
            </a:r>
            <a:r>
              <a:rPr lang="en-US" dirty="0">
                <a:solidFill>
                  <a:srgbClr val="2F3124"/>
                </a:solidFill>
              </a:rPr>
              <a:t>)</a:t>
            </a:r>
          </a:p>
          <a:p>
            <a:pPr>
              <a:buClrTx/>
            </a:pPr>
            <a:r>
              <a:rPr lang="en-US" dirty="0">
                <a:solidFill>
                  <a:srgbClr val="2F3124"/>
                </a:solidFill>
              </a:rPr>
              <a:t>Melanoma (n = 12 patients)</a:t>
            </a:r>
            <a:endParaRPr lang="en-US" b="1" dirty="0">
              <a:solidFill>
                <a:srgbClr val="2F3124"/>
              </a:solidFill>
            </a:endParaRPr>
          </a:p>
          <a:p>
            <a:pPr lvl="1">
              <a:buClrTx/>
            </a:pPr>
            <a:r>
              <a:rPr lang="en-US" u="sng" dirty="0">
                <a:solidFill>
                  <a:srgbClr val="2F3124"/>
                </a:solidFill>
                <a:hlinkClick r:id="rId16"/>
              </a:rPr>
              <a:t>NCT03092453</a:t>
            </a:r>
            <a:r>
              <a:rPr lang="en-US" dirty="0">
                <a:solidFill>
                  <a:srgbClr val="2F3124"/>
                </a:solidFill>
              </a:rPr>
              <a:t> (Beatriz </a:t>
            </a:r>
            <a:r>
              <a:rPr lang="en-US" dirty="0" err="1">
                <a:solidFill>
                  <a:srgbClr val="2F3124"/>
                </a:solidFill>
              </a:rPr>
              <a:t>Carreno</a:t>
            </a:r>
            <a:r>
              <a:rPr lang="en-US" dirty="0">
                <a:solidFill>
                  <a:srgbClr val="2F3124"/>
                </a:solidFill>
              </a:rPr>
              <a:t> / Gerald </a:t>
            </a:r>
            <a:r>
              <a:rPr lang="en-US" dirty="0" err="1">
                <a:solidFill>
                  <a:srgbClr val="2F3124"/>
                </a:solidFill>
              </a:rPr>
              <a:t>Linnette</a:t>
            </a:r>
            <a:r>
              <a:rPr lang="en-US" dirty="0">
                <a:solidFill>
                  <a:srgbClr val="2F3124"/>
                </a:solidFill>
              </a:rPr>
              <a:t>)</a:t>
            </a:r>
          </a:p>
          <a:p>
            <a:pPr>
              <a:buClrTx/>
            </a:pPr>
            <a:r>
              <a:rPr lang="en-US" dirty="0">
                <a:solidFill>
                  <a:srgbClr val="2F3124"/>
                </a:solidFill>
              </a:rPr>
              <a:t>Colorectal Cancer (n = 12 patients)</a:t>
            </a:r>
          </a:p>
          <a:p>
            <a:pPr lvl="1">
              <a:buClrTx/>
            </a:pPr>
            <a:r>
              <a:rPr lang="en-US" dirty="0">
                <a:solidFill>
                  <a:srgbClr val="2F3124"/>
                </a:solidFill>
                <a:hlinkClick r:id="rId17"/>
              </a:rPr>
              <a:t>NCT03730948</a:t>
            </a:r>
            <a:r>
              <a:rPr lang="en-US" dirty="0">
                <a:solidFill>
                  <a:srgbClr val="2F3124"/>
                </a:solidFill>
              </a:rPr>
              <a:t> (Beatriz </a:t>
            </a:r>
            <a:r>
              <a:rPr lang="en-US" dirty="0" err="1">
                <a:solidFill>
                  <a:srgbClr val="2F3124"/>
                </a:solidFill>
              </a:rPr>
              <a:t>Carreno</a:t>
            </a:r>
            <a:r>
              <a:rPr lang="en-US" dirty="0">
                <a:solidFill>
                  <a:srgbClr val="2F3124"/>
                </a:solidFill>
              </a:rPr>
              <a:t> / Kim Reiss-Binder)</a:t>
            </a:r>
          </a:p>
        </p:txBody>
      </p:sp>
      <p:sp>
        <p:nvSpPr>
          <p:cNvPr id="15" name="TextBox 14">
            <a:extLst>
              <a:ext uri="{FF2B5EF4-FFF2-40B4-BE49-F238E27FC236}">
                <a16:creationId xmlns:a16="http://schemas.microsoft.com/office/drawing/2014/main" id="{53419836-58DC-2742-8B35-B02C35333813}"/>
              </a:ext>
            </a:extLst>
          </p:cNvPr>
          <p:cNvSpPr txBox="1"/>
          <p:nvPr/>
        </p:nvSpPr>
        <p:spPr>
          <a:xfrm>
            <a:off x="381000" y="4857750"/>
            <a:ext cx="1689886" cy="276999"/>
          </a:xfrm>
          <a:prstGeom prst="rect">
            <a:avLst/>
          </a:prstGeom>
          <a:noFill/>
        </p:spPr>
        <p:txBody>
          <a:bodyPr wrap="none" rtlCol="0">
            <a:spAutoFit/>
          </a:bodyPr>
          <a:lstStyle/>
          <a:p>
            <a:r>
              <a:rPr lang="en-US" sz="1200" b="1" dirty="0">
                <a:hlinkClick r:id="rId18"/>
              </a:rPr>
              <a:t>Liu and </a:t>
            </a:r>
            <a:r>
              <a:rPr lang="en-US" sz="1200" b="1" dirty="0" err="1">
                <a:hlinkClick r:id="rId18"/>
              </a:rPr>
              <a:t>Mardis</a:t>
            </a:r>
            <a:r>
              <a:rPr lang="en-US" sz="1200" b="1" dirty="0">
                <a:hlinkClick r:id="rId18"/>
              </a:rPr>
              <a:t>, 2017</a:t>
            </a:r>
            <a:endParaRPr lang="en-US" sz="1200" b="1" dirty="0"/>
          </a:p>
        </p:txBody>
      </p:sp>
      <p:sp>
        <p:nvSpPr>
          <p:cNvPr id="3" name="TextBox 2">
            <a:extLst>
              <a:ext uri="{FF2B5EF4-FFF2-40B4-BE49-F238E27FC236}">
                <a16:creationId xmlns:a16="http://schemas.microsoft.com/office/drawing/2014/main" id="{C25D7651-3261-A647-9258-A2AFF2DCE705}"/>
              </a:ext>
            </a:extLst>
          </p:cNvPr>
          <p:cNvSpPr txBox="1"/>
          <p:nvPr/>
        </p:nvSpPr>
        <p:spPr>
          <a:xfrm>
            <a:off x="4247190" y="4552950"/>
            <a:ext cx="3677610" cy="369332"/>
          </a:xfrm>
          <a:prstGeom prst="rect">
            <a:avLst/>
          </a:prstGeom>
          <a:noFill/>
        </p:spPr>
        <p:txBody>
          <a:bodyPr wrap="none" rtlCol="0">
            <a:spAutoFit/>
          </a:bodyPr>
          <a:lstStyle/>
          <a:p>
            <a:r>
              <a:rPr lang="en-US" dirty="0">
                <a:hlinkClick r:id="rId19"/>
              </a:rPr>
              <a:t>https://neoantigen.clinwiki.org/</a:t>
            </a:r>
            <a:endParaRPr lang="en-US" dirty="0"/>
          </a:p>
        </p:txBody>
      </p:sp>
    </p:spTree>
    <p:extLst>
      <p:ext uri="{BB962C8B-B14F-4D97-AF65-F5344CB8AC3E}">
        <p14:creationId xmlns:p14="http://schemas.microsoft.com/office/powerpoint/2010/main" val="428691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EE4E-F197-A641-A1EC-A01A0BF9F821}"/>
              </a:ext>
            </a:extLst>
          </p:cNvPr>
          <p:cNvSpPr>
            <a:spLocks noGrp="1"/>
          </p:cNvSpPr>
          <p:nvPr>
            <p:ph type="title"/>
          </p:nvPr>
        </p:nvSpPr>
        <p:spPr/>
        <p:txBody>
          <a:bodyPr>
            <a:normAutofit fontScale="90000"/>
          </a:bodyPr>
          <a:lstStyle/>
          <a:p>
            <a:r>
              <a:rPr lang="en-US" dirty="0"/>
              <a:t>Funding</a:t>
            </a:r>
          </a:p>
        </p:txBody>
      </p:sp>
      <p:sp>
        <p:nvSpPr>
          <p:cNvPr id="4" name="Content Placeholder 3">
            <a:extLst>
              <a:ext uri="{FF2B5EF4-FFF2-40B4-BE49-F238E27FC236}">
                <a16:creationId xmlns:a16="http://schemas.microsoft.com/office/drawing/2014/main" id="{902D5131-BAF0-954C-8F5C-4CB3F6A55F10}"/>
              </a:ext>
            </a:extLst>
          </p:cNvPr>
          <p:cNvSpPr>
            <a:spLocks noGrp="1"/>
          </p:cNvSpPr>
          <p:nvPr>
            <p:ph sz="half" idx="1"/>
          </p:nvPr>
        </p:nvSpPr>
        <p:spPr>
          <a:xfrm>
            <a:off x="381000" y="1050527"/>
            <a:ext cx="4114800" cy="3731023"/>
          </a:xfrm>
        </p:spPr>
        <p:txBody>
          <a:bodyPr>
            <a:normAutofit fontScale="85000" lnSpcReduction="20000"/>
          </a:bodyPr>
          <a:lstStyle/>
          <a:p>
            <a:pPr marL="0" indent="0">
              <a:buNone/>
            </a:pPr>
            <a:r>
              <a:rPr lang="en-US" dirty="0" err="1"/>
              <a:t>pVACtools</a:t>
            </a:r>
            <a:r>
              <a:rPr lang="en-US" dirty="0"/>
              <a:t> is supported by the National Cancer Institute (NCI) of the National Institutes of Health (NIH) under Award Number </a:t>
            </a:r>
            <a:r>
              <a:rPr lang="en-US" b="1" dirty="0"/>
              <a:t>U01CA248235 </a:t>
            </a:r>
          </a:p>
          <a:p>
            <a:pPr marL="0" indent="0">
              <a:buNone/>
            </a:pPr>
            <a:endParaRPr lang="en-US" dirty="0"/>
          </a:p>
          <a:p>
            <a:pPr marL="0" indent="0">
              <a:buNone/>
            </a:pPr>
            <a:r>
              <a:rPr lang="en-US" dirty="0"/>
              <a:t>This work was also supported by Washington University School of Medicine, the McDonnell Genome Institute, the National Human Genome Research Institute (R00HG007940)</a:t>
            </a:r>
            <a:r>
              <a:rPr lang="en-US" b="1" dirty="0"/>
              <a:t> </a:t>
            </a:r>
            <a:r>
              <a:rPr lang="en-US" dirty="0"/>
              <a:t>and the V Foundation for Cancer Research (V Scholar, V2018-007)</a:t>
            </a:r>
          </a:p>
        </p:txBody>
      </p:sp>
      <p:pic>
        <p:nvPicPr>
          <p:cNvPr id="7" name="Content Placeholder 6">
            <a:extLst>
              <a:ext uri="{FF2B5EF4-FFF2-40B4-BE49-F238E27FC236}">
                <a16:creationId xmlns:a16="http://schemas.microsoft.com/office/drawing/2014/main" id="{2AC29CE9-F979-AA4E-B95C-B383673E72B4}"/>
              </a:ext>
            </a:extLst>
          </p:cNvPr>
          <p:cNvPicPr>
            <a:picLocks noGrp="1" noChangeAspect="1"/>
          </p:cNvPicPr>
          <p:nvPr>
            <p:ph sz="half" idx="2"/>
          </p:nvPr>
        </p:nvPicPr>
        <p:blipFill>
          <a:blip r:embed="rId3"/>
          <a:stretch>
            <a:fillRect/>
          </a:stretch>
        </p:blipFill>
        <p:spPr>
          <a:xfrm>
            <a:off x="4648200" y="1977893"/>
            <a:ext cx="4114800" cy="1876290"/>
          </a:xfrm>
        </p:spPr>
      </p:pic>
      <p:pic>
        <p:nvPicPr>
          <p:cNvPr id="9" name="Picture 8">
            <a:extLst>
              <a:ext uri="{FF2B5EF4-FFF2-40B4-BE49-F238E27FC236}">
                <a16:creationId xmlns:a16="http://schemas.microsoft.com/office/drawing/2014/main" id="{AFD714B3-7650-AC4C-9850-C3D645EB72C4}"/>
              </a:ext>
            </a:extLst>
          </p:cNvPr>
          <p:cNvPicPr>
            <a:picLocks noChangeAspect="1"/>
          </p:cNvPicPr>
          <p:nvPr/>
        </p:nvPicPr>
        <p:blipFill>
          <a:blip r:embed="rId4"/>
          <a:stretch>
            <a:fillRect/>
          </a:stretch>
        </p:blipFill>
        <p:spPr>
          <a:xfrm>
            <a:off x="6889750" y="3368099"/>
            <a:ext cx="1873250" cy="499051"/>
          </a:xfrm>
          <a:prstGeom prst="rect">
            <a:avLst/>
          </a:prstGeom>
        </p:spPr>
      </p:pic>
    </p:spTree>
    <p:extLst>
      <p:ext uri="{BB962C8B-B14F-4D97-AF65-F5344CB8AC3E}">
        <p14:creationId xmlns:p14="http://schemas.microsoft.com/office/powerpoint/2010/main" val="540151216"/>
      </p:ext>
    </p:extLst>
  </p:cSld>
  <p:clrMapOvr>
    <a:masterClrMapping/>
  </p:clrMapOvr>
</p:sld>
</file>

<file path=ppt/theme/theme1.xml><?xml version="1.0" encoding="utf-8"?>
<a:theme xmlns:a="http://schemas.openxmlformats.org/drawingml/2006/main" name="MGI_PPT_template_16-9_v1a">
  <a:themeElements>
    <a:clrScheme name="Custom 3">
      <a:dk1>
        <a:srgbClr val="2F3124"/>
      </a:dk1>
      <a:lt1>
        <a:sysClr val="window" lastClr="FFFFFF"/>
      </a:lt1>
      <a:dk2>
        <a:srgbClr val="263D0F"/>
      </a:dk2>
      <a:lt2>
        <a:srgbClr val="F0F5E9"/>
      </a:lt2>
      <a:accent1>
        <a:srgbClr val="3F8FAB"/>
      </a:accent1>
      <a:accent2>
        <a:srgbClr val="B63712"/>
      </a:accent2>
      <a:accent3>
        <a:srgbClr val="7CBE30"/>
      </a:accent3>
      <a:accent4>
        <a:srgbClr val="751AA2"/>
      </a:accent4>
      <a:accent5>
        <a:srgbClr val="2A5D6E"/>
      </a:accent5>
      <a:accent6>
        <a:srgbClr val="EEA31F"/>
      </a:accent6>
      <a:hlink>
        <a:srgbClr val="5247FF"/>
      </a:hlink>
      <a:folHlink>
        <a:srgbClr val="6B1F6D"/>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MGI_PPT_template_16-9_v1a.potx</Template>
  <TotalTime>13452</TotalTime>
  <Words>2218</Words>
  <Application>Microsoft Macintosh PowerPoint</Application>
  <PresentationFormat>On-screen Show (16:9)</PresentationFormat>
  <Paragraphs>246</Paragraphs>
  <Slides>10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ＭＳ Ｐゴシック</vt:lpstr>
      <vt:lpstr>Arial</vt:lpstr>
      <vt:lpstr>Avenir Black</vt:lpstr>
      <vt:lpstr>Avenir Medium</vt:lpstr>
      <vt:lpstr>Calibri</vt:lpstr>
      <vt:lpstr>Trebuchet MS</vt:lpstr>
      <vt:lpstr>MGI_PPT_template_16-9_v1a</vt:lpstr>
      <vt:lpstr>PowerPoint Presentation</vt:lpstr>
      <vt:lpstr>The goal of one class of cancer immunotherapy is to leverage the immune system’s ability to attack non-self or “foreign” cells (recognized by their neoantigens)</vt:lpstr>
      <vt:lpstr>PowerPoint Presentation</vt:lpstr>
      <vt:lpstr>PowerPoint Presentation</vt:lpstr>
      <vt:lpstr>PowerPoint Presentation</vt:lpstr>
      <vt:lpstr>PowerPoint Presentation</vt:lpstr>
      <vt:lpstr>Acknowledgements</vt:lpstr>
      <vt:lpstr>pVACtools development is guided in part by the needs of ongoing personalized cancer vaccine trials at WASHU and elsewhere</vt:lpstr>
      <vt:lpstr>Funding</vt:lpstr>
      <vt:lpstr>pVACtools is an open source modular tool kit</vt:lpstr>
    </vt:vector>
  </TitlesOfParts>
  <Company>Washington University School of Medicine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Joshua McMichael</dc:creator>
  <cp:lastModifiedBy>Griffith, Malachi</cp:lastModifiedBy>
  <cp:revision>530</cp:revision>
  <cp:lastPrinted>2020-02-10T23:01:42Z</cp:lastPrinted>
  <dcterms:created xsi:type="dcterms:W3CDTF">2011-04-07T14:07:37Z</dcterms:created>
  <dcterms:modified xsi:type="dcterms:W3CDTF">2021-09-22T15:33:43Z</dcterms:modified>
</cp:coreProperties>
</file>