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4"/>
    <p:sldMasterId id="2147483696" r:id="rId5"/>
    <p:sldMasterId id="2147483697" r:id="rId6"/>
    <p:sldMasterId id="214748369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6858000" cx="12192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  <p:embeddedFont>
      <p:font typeface="Arial Black"/>
      <p:regular r:id="rId31"/>
    </p:embeddedFont>
    <p:embeddedFont>
      <p:font typeface="NTR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0805A3-A154-494C-A02B-344B1F460250}">
  <a:tblStyle styleId="{C10805A3-A154-494C-A02B-344B1F4602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D4F6615-755E-46FA-BC17-50538CAC475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HelveticaNeue-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ArialBlack-regular.fnt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schemas.openxmlformats.org/officeDocument/2006/relationships/font" Target="fonts/NTR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cxnSp>
        <p:nvCxnSpPr>
          <p:cNvPr id="99" name="Google Shape;99;p16"/>
          <p:cNvCxnSpPr/>
          <p:nvPr/>
        </p:nvCxnSpPr>
        <p:spPr>
          <a:xfrm>
            <a:off x="709127" y="1336973"/>
            <a:ext cx="876605" cy="0"/>
          </a:xfrm>
          <a:prstGeom prst="straightConnector1">
            <a:avLst/>
          </a:prstGeom>
          <a:noFill/>
          <a:ln cap="flat" cmpd="sng" w="12700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709613" y="1782763"/>
            <a:ext cx="10769600" cy="3738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709614" y="2762319"/>
            <a:ext cx="3200400" cy="2714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709128" y="541171"/>
            <a:ext cx="3200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4397375" y="541338"/>
            <a:ext cx="7082154" cy="4935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cxnSp>
        <p:nvCxnSpPr>
          <p:cNvPr id="109" name="Google Shape;109;p18"/>
          <p:cNvCxnSpPr/>
          <p:nvPr/>
        </p:nvCxnSpPr>
        <p:spPr>
          <a:xfrm>
            <a:off x="872318" y="4539602"/>
            <a:ext cx="1967969" cy="0"/>
          </a:xfrm>
          <a:prstGeom prst="straightConnector1">
            <a:avLst/>
          </a:prstGeom>
          <a:noFill/>
          <a:ln cap="flat" cmpd="sng" w="28575">
            <a:solidFill>
              <a:srgbClr val="FF5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18"/>
          <p:cNvSpPr txBox="1"/>
          <p:nvPr>
            <p:ph type="title"/>
          </p:nvPr>
        </p:nvSpPr>
        <p:spPr>
          <a:xfrm>
            <a:off x="872318" y="1698787"/>
            <a:ext cx="6685770" cy="2316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4397339" y="541171"/>
            <a:ext cx="7085676" cy="493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709614" y="2762319"/>
            <a:ext cx="3200400" cy="2714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709128" y="541171"/>
            <a:ext cx="3200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" name="Google Shape;116;p19"/>
          <p:cNvCxnSpPr/>
          <p:nvPr/>
        </p:nvCxnSpPr>
        <p:spPr>
          <a:xfrm>
            <a:off x="709127" y="2314527"/>
            <a:ext cx="876605" cy="0"/>
          </a:xfrm>
          <a:prstGeom prst="straightConnector1">
            <a:avLst/>
          </a:prstGeom>
          <a:noFill/>
          <a:ln cap="flat" cmpd="sng" w="12700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>
            <p:ph idx="2" type="pic"/>
          </p:nvPr>
        </p:nvSpPr>
        <p:spPr>
          <a:xfrm>
            <a:off x="4371865" y="0"/>
            <a:ext cx="782013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4756935" y="400050"/>
            <a:ext cx="7701765" cy="6846570"/>
          </a:xfrm>
          <a:prstGeom prst="rect">
            <a:avLst/>
          </a:prstGeom>
          <a:noFill/>
          <a:ln cap="flat" cmpd="sng" w="12700">
            <a:solidFill>
              <a:srgbClr val="FF5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20"/>
          <p:cNvCxnSpPr/>
          <p:nvPr/>
        </p:nvCxnSpPr>
        <p:spPr>
          <a:xfrm>
            <a:off x="709127" y="2314527"/>
            <a:ext cx="876605" cy="0"/>
          </a:xfrm>
          <a:prstGeom prst="straightConnector1">
            <a:avLst/>
          </a:prstGeom>
          <a:noFill/>
          <a:ln cap="flat" cmpd="sng" w="12700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709614" y="2762319"/>
            <a:ext cx="3200400" cy="2714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type="title"/>
          </p:nvPr>
        </p:nvSpPr>
        <p:spPr>
          <a:xfrm>
            <a:off x="709128" y="541171"/>
            <a:ext cx="3200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709127" y="3391435"/>
            <a:ext cx="2228850" cy="556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7" name="Google Shape;127;p21"/>
          <p:cNvCxnSpPr/>
          <p:nvPr/>
        </p:nvCxnSpPr>
        <p:spPr>
          <a:xfrm>
            <a:off x="709127" y="3168810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" name="Google Shape;128;p21"/>
          <p:cNvCxnSpPr/>
          <p:nvPr/>
        </p:nvCxnSpPr>
        <p:spPr>
          <a:xfrm>
            <a:off x="709127" y="5415312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556311" y="3391435"/>
            <a:ext cx="2228850" cy="556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0" name="Google Shape;130;p21"/>
          <p:cNvCxnSpPr/>
          <p:nvPr/>
        </p:nvCxnSpPr>
        <p:spPr>
          <a:xfrm>
            <a:off x="3556311" y="3168810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21"/>
          <p:cNvCxnSpPr/>
          <p:nvPr/>
        </p:nvCxnSpPr>
        <p:spPr>
          <a:xfrm>
            <a:off x="3556311" y="5415312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403495" y="3391435"/>
            <a:ext cx="2228850" cy="556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3" name="Google Shape;133;p21"/>
          <p:cNvCxnSpPr/>
          <p:nvPr/>
        </p:nvCxnSpPr>
        <p:spPr>
          <a:xfrm>
            <a:off x="6403495" y="3168810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21"/>
          <p:cNvCxnSpPr/>
          <p:nvPr/>
        </p:nvCxnSpPr>
        <p:spPr>
          <a:xfrm>
            <a:off x="6403495" y="5415312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21"/>
          <p:cNvSpPr txBox="1"/>
          <p:nvPr>
            <p:ph idx="4" type="body"/>
          </p:nvPr>
        </p:nvSpPr>
        <p:spPr>
          <a:xfrm>
            <a:off x="9250679" y="3391435"/>
            <a:ext cx="2228850" cy="556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6" name="Google Shape;136;p21"/>
          <p:cNvCxnSpPr/>
          <p:nvPr/>
        </p:nvCxnSpPr>
        <p:spPr>
          <a:xfrm>
            <a:off x="9250679" y="3168810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21"/>
          <p:cNvCxnSpPr/>
          <p:nvPr/>
        </p:nvCxnSpPr>
        <p:spPr>
          <a:xfrm>
            <a:off x="9250679" y="5415312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21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709127" y="1336973"/>
            <a:ext cx="876605" cy="0"/>
          </a:xfrm>
          <a:prstGeom prst="straightConnector1">
            <a:avLst/>
          </a:prstGeom>
          <a:noFill/>
          <a:ln cap="flat" cmpd="sng" w="12700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709613" y="1782763"/>
            <a:ext cx="10769600" cy="3738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b">
  <p:cSld name="Divider Page 1b"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6502400" y="1119239"/>
            <a:ext cx="4267200" cy="3539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333"/>
              <a:buNone/>
              <a:defRPr b="1" sz="5333" cap="none">
                <a:solidFill>
                  <a:srgbClr val="003D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2" name="Google Shape;142;p22"/>
          <p:cNvSpPr/>
          <p:nvPr/>
        </p:nvSpPr>
        <p:spPr>
          <a:xfrm rot="5400000">
            <a:off x="10087479" y="2207761"/>
            <a:ext cx="2238003" cy="60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8432800" y="6111875"/>
            <a:ext cx="34422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53" name="Google Shape;153;p24"/>
          <p:cNvCxnSpPr/>
          <p:nvPr/>
        </p:nvCxnSpPr>
        <p:spPr>
          <a:xfrm>
            <a:off x="709127" y="1336973"/>
            <a:ext cx="876605" cy="0"/>
          </a:xfrm>
          <a:prstGeom prst="straightConnector1">
            <a:avLst/>
          </a:prstGeom>
          <a:noFill/>
          <a:ln cap="flat" cmpd="sng" w="12700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709613" y="1782763"/>
            <a:ext cx="10769600" cy="3738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>
            <p:ph idx="2" type="pic"/>
          </p:nvPr>
        </p:nvSpPr>
        <p:spPr>
          <a:xfrm>
            <a:off x="4371865" y="0"/>
            <a:ext cx="782013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4756935" y="400050"/>
            <a:ext cx="7701765" cy="6846570"/>
          </a:xfrm>
          <a:prstGeom prst="rect">
            <a:avLst/>
          </a:prstGeom>
          <a:noFill/>
          <a:ln cap="flat" cmpd="sng" w="12700">
            <a:solidFill>
              <a:srgbClr val="FF5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709127" y="2314527"/>
            <a:ext cx="876605" cy="0"/>
          </a:xfrm>
          <a:prstGeom prst="straightConnector1">
            <a:avLst/>
          </a:prstGeom>
          <a:noFill/>
          <a:ln cap="flat" cmpd="sng" w="12700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709614" y="2762319"/>
            <a:ext cx="3200400" cy="2714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709128" y="541171"/>
            <a:ext cx="3200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4397339" y="541171"/>
            <a:ext cx="7085676" cy="493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709614" y="2762319"/>
            <a:ext cx="3200400" cy="2714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type="title"/>
          </p:nvPr>
        </p:nvSpPr>
        <p:spPr>
          <a:xfrm>
            <a:off x="709128" y="541171"/>
            <a:ext cx="3200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8" name="Google Shape;168;p27"/>
          <p:cNvCxnSpPr/>
          <p:nvPr/>
        </p:nvCxnSpPr>
        <p:spPr>
          <a:xfrm>
            <a:off x="709127" y="2314527"/>
            <a:ext cx="876605" cy="0"/>
          </a:xfrm>
          <a:prstGeom prst="straightConnector1">
            <a:avLst/>
          </a:prstGeom>
          <a:noFill/>
          <a:ln cap="flat" cmpd="sng" w="12700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cxnSp>
        <p:nvCxnSpPr>
          <p:cNvPr id="172" name="Google Shape;172;p28"/>
          <p:cNvCxnSpPr/>
          <p:nvPr/>
        </p:nvCxnSpPr>
        <p:spPr>
          <a:xfrm>
            <a:off x="709127" y="1336973"/>
            <a:ext cx="876605" cy="0"/>
          </a:xfrm>
          <a:prstGeom prst="straightConnector1">
            <a:avLst/>
          </a:prstGeom>
          <a:noFill/>
          <a:ln cap="flat" cmpd="sng" w="12700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sp>
        <p:nvSpPr>
          <p:cNvPr id="175" name="Google Shape;175;p29"/>
          <p:cNvSpPr/>
          <p:nvPr>
            <p:ph idx="2" type="chart"/>
          </p:nvPr>
        </p:nvSpPr>
        <p:spPr>
          <a:xfrm>
            <a:off x="4397339" y="541172"/>
            <a:ext cx="7082189" cy="4935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5F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06060"/>
              </a:buClr>
              <a:buSzPts val="1600"/>
              <a:buFont typeface="NTR"/>
              <a:buChar char="−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709614" y="2762319"/>
            <a:ext cx="3200400" cy="2714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type="title"/>
          </p:nvPr>
        </p:nvSpPr>
        <p:spPr>
          <a:xfrm>
            <a:off x="709128" y="541171"/>
            <a:ext cx="3200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709127" y="3391435"/>
            <a:ext cx="2228850" cy="556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1" name="Google Shape;181;p30"/>
          <p:cNvCxnSpPr/>
          <p:nvPr/>
        </p:nvCxnSpPr>
        <p:spPr>
          <a:xfrm>
            <a:off x="709127" y="3168810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30"/>
          <p:cNvCxnSpPr/>
          <p:nvPr/>
        </p:nvCxnSpPr>
        <p:spPr>
          <a:xfrm>
            <a:off x="709127" y="5415312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3" name="Google Shape;183;p30"/>
          <p:cNvSpPr txBox="1"/>
          <p:nvPr>
            <p:ph idx="2" type="body"/>
          </p:nvPr>
        </p:nvSpPr>
        <p:spPr>
          <a:xfrm>
            <a:off x="3556311" y="3391435"/>
            <a:ext cx="2228850" cy="556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4" name="Google Shape;184;p30"/>
          <p:cNvCxnSpPr/>
          <p:nvPr/>
        </p:nvCxnSpPr>
        <p:spPr>
          <a:xfrm>
            <a:off x="3556311" y="3168810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30"/>
          <p:cNvCxnSpPr/>
          <p:nvPr/>
        </p:nvCxnSpPr>
        <p:spPr>
          <a:xfrm>
            <a:off x="3556311" y="5415312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30"/>
          <p:cNvSpPr txBox="1"/>
          <p:nvPr>
            <p:ph idx="3" type="body"/>
          </p:nvPr>
        </p:nvSpPr>
        <p:spPr>
          <a:xfrm>
            <a:off x="6403495" y="3391435"/>
            <a:ext cx="2228850" cy="556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7" name="Google Shape;187;p30"/>
          <p:cNvCxnSpPr/>
          <p:nvPr/>
        </p:nvCxnSpPr>
        <p:spPr>
          <a:xfrm>
            <a:off x="6403495" y="3168810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8" name="Google Shape;188;p30"/>
          <p:cNvCxnSpPr/>
          <p:nvPr/>
        </p:nvCxnSpPr>
        <p:spPr>
          <a:xfrm>
            <a:off x="6403495" y="5415312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30"/>
          <p:cNvSpPr txBox="1"/>
          <p:nvPr>
            <p:ph idx="4" type="body"/>
          </p:nvPr>
        </p:nvSpPr>
        <p:spPr>
          <a:xfrm>
            <a:off x="9250679" y="3391435"/>
            <a:ext cx="2228850" cy="556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0" name="Google Shape;190;p30"/>
          <p:cNvCxnSpPr/>
          <p:nvPr/>
        </p:nvCxnSpPr>
        <p:spPr>
          <a:xfrm>
            <a:off x="9250679" y="3168810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30"/>
          <p:cNvCxnSpPr/>
          <p:nvPr/>
        </p:nvCxnSpPr>
        <p:spPr>
          <a:xfrm>
            <a:off x="9250679" y="5415312"/>
            <a:ext cx="222885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30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 rotWithShape="1">
          <a:blip r:embed="rId2">
            <a:alphaModFix amt="7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95" name="Google Shape;195;p31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/>
          </a:p>
        </p:txBody>
      </p:sp>
      <p:cxnSp>
        <p:nvCxnSpPr>
          <p:cNvPr id="196" name="Google Shape;196;p31"/>
          <p:cNvCxnSpPr/>
          <p:nvPr/>
        </p:nvCxnSpPr>
        <p:spPr>
          <a:xfrm>
            <a:off x="872318" y="4539602"/>
            <a:ext cx="1967969" cy="0"/>
          </a:xfrm>
          <a:prstGeom prst="straightConnector1">
            <a:avLst/>
          </a:prstGeom>
          <a:noFill/>
          <a:ln cap="flat" cmpd="sng" w="28575">
            <a:solidFill>
              <a:srgbClr val="FF5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7" name="Google Shape;197;p31"/>
          <p:cNvSpPr txBox="1"/>
          <p:nvPr>
            <p:ph type="title"/>
          </p:nvPr>
        </p:nvSpPr>
        <p:spPr>
          <a:xfrm>
            <a:off x="872318" y="1698787"/>
            <a:ext cx="6685770" cy="2316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itle Slide">
  <p:cSld name="Blue Title Slide">
    <p:bg>
      <p:bgPr>
        <a:solidFill>
          <a:schemeClr val="accent4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/>
          <p:nvPr/>
        </p:nvSpPr>
        <p:spPr>
          <a:xfrm>
            <a:off x="1557867" y="0"/>
            <a:ext cx="3826933" cy="6858000"/>
          </a:xfrm>
          <a:prstGeom prst="homePlate">
            <a:avLst>
              <a:gd fmla="val 47787" name="adj"/>
            </a:avLst>
          </a:prstGeom>
          <a:solidFill>
            <a:srgbClr val="2A67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0" y="0"/>
            <a:ext cx="3826933" cy="6858000"/>
          </a:xfrm>
          <a:prstGeom prst="homePlate">
            <a:avLst>
              <a:gd fmla="val 47787" name="adj"/>
            </a:avLst>
          </a:prstGeom>
          <a:solidFill>
            <a:srgbClr val="2A5D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3"/>
          <p:cNvSpPr/>
          <p:nvPr/>
        </p:nvSpPr>
        <p:spPr>
          <a:xfrm flipH="1" rot="10800000">
            <a:off x="0" y="5029200"/>
            <a:ext cx="121920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3"/>
          <p:cNvSpPr txBox="1"/>
          <p:nvPr>
            <p:ph type="ctrTitle"/>
          </p:nvPr>
        </p:nvSpPr>
        <p:spPr>
          <a:xfrm>
            <a:off x="914400" y="1645920"/>
            <a:ext cx="10363200" cy="1827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1" type="subTitle"/>
          </p:nvPr>
        </p:nvSpPr>
        <p:spPr>
          <a:xfrm>
            <a:off x="914400" y="3566160"/>
            <a:ext cx="10363200" cy="686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0" i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900"/>
              <a:buNone/>
              <a:defRPr>
                <a:solidFill>
                  <a:srgbClr val="9C9C9C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9C9C9C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700"/>
              <a:buNone/>
              <a:defRPr>
                <a:solidFill>
                  <a:srgbClr val="9C9C9C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9C9C9C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9pPr>
          </a:lstStyle>
          <a:p/>
        </p:txBody>
      </p:sp>
      <p:pic>
        <p:nvPicPr>
          <p:cNvPr descr="NCI-Logo-Color.png" id="210" name="Google Shape;21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5710326"/>
            <a:ext cx="6632448" cy="4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>
            <p:ph idx="10" type="dt"/>
          </p:nvPr>
        </p:nvSpPr>
        <p:spPr>
          <a:xfrm>
            <a:off x="8534400" y="57277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with Sub-Bullet">
  <p:cSld name="Agenda with Sub-Bullet"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/>
          <p:nvPr/>
        </p:nvSpPr>
        <p:spPr>
          <a:xfrm>
            <a:off x="1557867" y="0"/>
            <a:ext cx="3826933" cy="6858000"/>
          </a:xfrm>
          <a:prstGeom prst="homePlate">
            <a:avLst>
              <a:gd fmla="val 4778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/>
          <p:nvPr/>
        </p:nvSpPr>
        <p:spPr>
          <a:xfrm>
            <a:off x="0" y="0"/>
            <a:ext cx="3826933" cy="6858000"/>
          </a:xfrm>
          <a:prstGeom prst="homePlate">
            <a:avLst>
              <a:gd fmla="val 47787" name="adj"/>
            </a:avLst>
          </a:prstGeom>
          <a:solidFill>
            <a:srgbClr val="E8E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5779008" y="0"/>
            <a:ext cx="573024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AutoNum type="arabicPeriod"/>
              <a:defRPr i="1">
                <a:solidFill>
                  <a:srgbClr val="000000"/>
                </a:solidFill>
              </a:defRPr>
            </a:lvl1pPr>
            <a:lvl2pPr indent="-34925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i="1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type="title"/>
          </p:nvPr>
        </p:nvSpPr>
        <p:spPr>
          <a:xfrm>
            <a:off x="658368" y="1737360"/>
            <a:ext cx="402336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NCI-Logo-Gray-Knock-NEW.png" id="218" name="Google Shape;21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6579290"/>
            <a:ext cx="2555851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Section Break">
  <p:cSld name="Blue Section Break">
    <p:bg>
      <p:bgPr>
        <a:solidFill>
          <a:schemeClr val="accent4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/>
          <p:nvPr/>
        </p:nvSpPr>
        <p:spPr>
          <a:xfrm>
            <a:off x="0" y="0"/>
            <a:ext cx="11277597" cy="6858000"/>
          </a:xfrm>
          <a:prstGeom prst="homePlate">
            <a:avLst>
              <a:gd fmla="val 20935" name="adj"/>
            </a:avLst>
          </a:prstGeom>
          <a:solidFill>
            <a:srgbClr val="2A67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0" y="0"/>
            <a:ext cx="9719731" cy="6858000"/>
          </a:xfrm>
          <a:prstGeom prst="homePlate">
            <a:avLst>
              <a:gd fmla="val 20935" name="adj"/>
            </a:avLst>
          </a:prstGeom>
          <a:solidFill>
            <a:srgbClr val="2A5D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5"/>
          <p:cNvSpPr txBox="1"/>
          <p:nvPr>
            <p:ph type="ctrTitle"/>
          </p:nvPr>
        </p:nvSpPr>
        <p:spPr>
          <a:xfrm>
            <a:off x="4571999" y="2423160"/>
            <a:ext cx="67055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" type="subTitle"/>
          </p:nvPr>
        </p:nvSpPr>
        <p:spPr>
          <a:xfrm>
            <a:off x="4571999" y="4343400"/>
            <a:ext cx="6697189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700"/>
              <a:buNone/>
              <a:defRPr b="0" i="1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900"/>
              <a:buNone/>
              <a:defRPr>
                <a:solidFill>
                  <a:srgbClr val="9C9C9C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9C9C9C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700"/>
              <a:buNone/>
              <a:defRPr>
                <a:solidFill>
                  <a:srgbClr val="9C9C9C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9C9C9C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9pPr>
          </a:lstStyle>
          <a:p/>
        </p:txBody>
      </p:sp>
      <p:sp>
        <p:nvSpPr>
          <p:cNvPr id="224" name="Google Shape;224;p35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CI-Logo-White-Knock.png" id="225" name="Google Shape;22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1" y="6579290"/>
            <a:ext cx="2555849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Section Break ALT">
  <p:cSld name="Blue Section Break ALT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/>
          <p:nvPr/>
        </p:nvSpPr>
        <p:spPr>
          <a:xfrm>
            <a:off x="2033694" y="0"/>
            <a:ext cx="3826933" cy="6858000"/>
          </a:xfrm>
          <a:prstGeom prst="homePlate">
            <a:avLst>
              <a:gd fmla="val 47787" name="adj"/>
            </a:avLst>
          </a:prstGeom>
          <a:solidFill>
            <a:srgbClr val="2A67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6"/>
          <p:cNvSpPr/>
          <p:nvPr/>
        </p:nvSpPr>
        <p:spPr>
          <a:xfrm>
            <a:off x="0" y="0"/>
            <a:ext cx="4302760" cy="6858000"/>
          </a:xfrm>
          <a:prstGeom prst="homePlate">
            <a:avLst>
              <a:gd fmla="val 42671" name="adj"/>
            </a:avLst>
          </a:prstGeom>
          <a:solidFill>
            <a:srgbClr val="2A5D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6"/>
          <p:cNvSpPr txBox="1"/>
          <p:nvPr>
            <p:ph type="ctrTitle"/>
          </p:nvPr>
        </p:nvSpPr>
        <p:spPr>
          <a:xfrm>
            <a:off x="5860627" y="2423160"/>
            <a:ext cx="541697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6"/>
          <p:cNvSpPr txBox="1"/>
          <p:nvPr>
            <p:ph idx="1" type="subTitle"/>
          </p:nvPr>
        </p:nvSpPr>
        <p:spPr>
          <a:xfrm>
            <a:off x="5860626" y="4343400"/>
            <a:ext cx="540856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700"/>
              <a:buNone/>
              <a:defRPr b="0" i="1" sz="17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900"/>
              <a:buNone/>
              <a:defRPr>
                <a:solidFill>
                  <a:srgbClr val="9C9C9C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9C9C9C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700"/>
              <a:buNone/>
              <a:defRPr>
                <a:solidFill>
                  <a:srgbClr val="9C9C9C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9C9C9C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9pPr>
          </a:lstStyle>
          <a:p/>
        </p:txBody>
      </p:sp>
      <p:sp>
        <p:nvSpPr>
          <p:cNvPr id="231" name="Google Shape;231;p36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CI-Logo-White-Knock.png" id="232" name="Google Shape;23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1" y="6579290"/>
            <a:ext cx="2555849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Blue">
  <p:cSld name="Quote Blue">
    <p:bg>
      <p:bgPr>
        <a:solidFill>
          <a:schemeClr val="accent4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/>
          <p:nvPr/>
        </p:nvSpPr>
        <p:spPr>
          <a:xfrm>
            <a:off x="0" y="0"/>
            <a:ext cx="11277597" cy="6858000"/>
          </a:xfrm>
          <a:prstGeom prst="homePlate">
            <a:avLst>
              <a:gd fmla="val 20935" name="adj"/>
            </a:avLst>
          </a:prstGeom>
          <a:solidFill>
            <a:srgbClr val="2A67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7"/>
          <p:cNvSpPr/>
          <p:nvPr/>
        </p:nvSpPr>
        <p:spPr>
          <a:xfrm>
            <a:off x="0" y="0"/>
            <a:ext cx="9719731" cy="6858000"/>
          </a:xfrm>
          <a:prstGeom prst="homePlate">
            <a:avLst>
              <a:gd fmla="val 20935" name="adj"/>
            </a:avLst>
          </a:prstGeom>
          <a:solidFill>
            <a:srgbClr val="2A5D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914400" y="1828800"/>
            <a:ext cx="10363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37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CI-Logo-White-Knock.png" id="238" name="Google Shape;23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1" y="6579290"/>
            <a:ext cx="2555849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— Footer">
  <p:cSld name="One Column — Footer"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658368" y="415545"/>
            <a:ext cx="10887456" cy="4231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8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CI-Logo-Gray-Knock-NEW.png" id="242" name="Google Shape;24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6579290"/>
            <a:ext cx="2555851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>
            <p:ph idx="1" type="body"/>
          </p:nvPr>
        </p:nvSpPr>
        <p:spPr>
          <a:xfrm>
            <a:off x="642028" y="1426633"/>
            <a:ext cx="1088745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— No Footer">
  <p:cSld name="One Column — No Footer"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658368" y="415545"/>
            <a:ext cx="10887456" cy="4231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9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9"/>
          <p:cNvSpPr txBox="1"/>
          <p:nvPr>
            <p:ph idx="1" type="body"/>
          </p:nvPr>
        </p:nvSpPr>
        <p:spPr>
          <a:xfrm>
            <a:off x="642028" y="1426633"/>
            <a:ext cx="1088745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Left — Footer">
  <p:cSld name="Column Left — Footer"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658368" y="415545"/>
            <a:ext cx="10887456" cy="4231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NCI-Logo-Gray-Knock-NEW.png"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6579290"/>
            <a:ext cx="2555851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0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642028" y="1426633"/>
            <a:ext cx="549418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40"/>
          <p:cNvSpPr txBox="1"/>
          <p:nvPr>
            <p:ph idx="2" type="body"/>
          </p:nvPr>
        </p:nvSpPr>
        <p:spPr>
          <a:xfrm>
            <a:off x="6349408" y="1426633"/>
            <a:ext cx="519641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Left — No Footer">
  <p:cSld name="Column Left — No Footer"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658368" y="415545"/>
            <a:ext cx="10887456" cy="4231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1"/>
          <p:cNvSpPr txBox="1"/>
          <p:nvPr>
            <p:ph idx="1" type="body"/>
          </p:nvPr>
        </p:nvSpPr>
        <p:spPr>
          <a:xfrm>
            <a:off x="642028" y="1426633"/>
            <a:ext cx="549418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2" type="body"/>
          </p:nvPr>
        </p:nvSpPr>
        <p:spPr>
          <a:xfrm>
            <a:off x="6349408" y="1426633"/>
            <a:ext cx="519641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Right — Footer">
  <p:cSld name="Column Right — Footer"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>
            <p:ph type="title"/>
          </p:nvPr>
        </p:nvSpPr>
        <p:spPr>
          <a:xfrm>
            <a:off x="658368" y="415545"/>
            <a:ext cx="10887456" cy="4231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NCI-Logo-Gray-Knock-NEW.png" id="261" name="Google Shape;26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6579290"/>
            <a:ext cx="2555851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2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6051635" y="1426633"/>
            <a:ext cx="549418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2" type="body"/>
          </p:nvPr>
        </p:nvSpPr>
        <p:spPr>
          <a:xfrm>
            <a:off x="658369" y="1426633"/>
            <a:ext cx="519641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Right — No Footer">
  <p:cSld name="Column Right — No Footer"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658368" y="415545"/>
            <a:ext cx="10887456" cy="4231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3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3"/>
          <p:cNvSpPr txBox="1"/>
          <p:nvPr>
            <p:ph idx="1" type="body"/>
          </p:nvPr>
        </p:nvSpPr>
        <p:spPr>
          <a:xfrm>
            <a:off x="6051635" y="1426633"/>
            <a:ext cx="549418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43"/>
          <p:cNvSpPr txBox="1"/>
          <p:nvPr>
            <p:ph idx="2" type="body"/>
          </p:nvPr>
        </p:nvSpPr>
        <p:spPr>
          <a:xfrm>
            <a:off x="658369" y="1426633"/>
            <a:ext cx="519641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Graphic — Footer">
  <p:cSld name="Single Graphic — Footer"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658368" y="415545"/>
            <a:ext cx="10887456" cy="4231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NCI-Logo-Gray-Knock-NEW.png" id="272" name="Google Shape;27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6579290"/>
            <a:ext cx="2555851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4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Graphic — No Footer">
  <p:cSld name="Single Graphic — No Footer"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/>
          <p:nvPr>
            <p:ph type="title"/>
          </p:nvPr>
        </p:nvSpPr>
        <p:spPr>
          <a:xfrm>
            <a:off x="658368" y="415545"/>
            <a:ext cx="10887456" cy="4231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5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— Footer">
  <p:cSld name="Blank — Footer"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CI-Logo-Gray-Knock-NEW.png" id="279" name="Google Shape;27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6579290"/>
            <a:ext cx="2555851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— No Footer">
  <p:cSld name="Blank — No Footer"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/>
        </p:nvSpPr>
        <p:spPr>
          <a:xfrm>
            <a:off x="11529485" y="6579290"/>
            <a:ext cx="41063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Cover Blue">
  <p:cSld name="Back Cover Blue">
    <p:bg>
      <p:bgPr>
        <a:solidFill>
          <a:schemeClr val="accent4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/>
          <p:nvPr/>
        </p:nvSpPr>
        <p:spPr>
          <a:xfrm>
            <a:off x="0" y="0"/>
            <a:ext cx="11277597" cy="6858000"/>
          </a:xfrm>
          <a:prstGeom prst="homePlate">
            <a:avLst>
              <a:gd fmla="val 20935" name="adj"/>
            </a:avLst>
          </a:prstGeom>
          <a:solidFill>
            <a:srgbClr val="2A67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8"/>
          <p:cNvSpPr/>
          <p:nvPr/>
        </p:nvSpPr>
        <p:spPr>
          <a:xfrm>
            <a:off x="0" y="0"/>
            <a:ext cx="9719731" cy="6858000"/>
          </a:xfrm>
          <a:prstGeom prst="homePlate">
            <a:avLst>
              <a:gd fmla="val 20935" name="adj"/>
            </a:avLst>
          </a:prstGeom>
          <a:solidFill>
            <a:srgbClr val="2A5D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48"/>
          <p:cNvGrpSpPr/>
          <p:nvPr/>
        </p:nvGrpSpPr>
        <p:grpSpPr>
          <a:xfrm>
            <a:off x="3425319" y="2915920"/>
            <a:ext cx="5403724" cy="1007110"/>
            <a:chOff x="1524000" y="2654300"/>
            <a:chExt cx="6235066" cy="1549400"/>
          </a:xfrm>
        </p:grpSpPr>
        <p:pic>
          <p:nvPicPr>
            <p:cNvPr descr="NCI-Logo-Stack.png" id="286" name="Google Shape;286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05201" y="2844800"/>
              <a:ext cx="4253865" cy="116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4_hhs_logo_white.png" id="287" name="Google Shape;287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0" y="2654300"/>
              <a:ext cx="1549400" cy="154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48"/>
          <p:cNvSpPr txBox="1"/>
          <p:nvPr/>
        </p:nvSpPr>
        <p:spPr>
          <a:xfrm>
            <a:off x="3215254" y="6083300"/>
            <a:ext cx="58101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www.cancer.gov                 www.cancer.gov/espanol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Band2.jpg" id="290" name="Google Shape;29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510338"/>
            <a:ext cx="12192000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izBand2.jpg" id="291" name="Google Shape;29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510338"/>
            <a:ext cx="12192000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title"/>
          </p:nvPr>
        </p:nvSpPr>
        <p:spPr>
          <a:xfrm>
            <a:off x="609600" y="388939"/>
            <a:ext cx="10972800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49"/>
          <p:cNvSpPr txBox="1"/>
          <p:nvPr>
            <p:ph idx="1" type="body"/>
          </p:nvPr>
        </p:nvSpPr>
        <p:spPr>
          <a:xfrm>
            <a:off x="609600" y="1371600"/>
            <a:ext cx="10972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49"/>
          <p:cNvSpPr txBox="1"/>
          <p:nvPr>
            <p:ph idx="12" type="sldNum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Band1.jpg" id="296" name="Google Shape;29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510338"/>
            <a:ext cx="12192000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0"/>
          <p:cNvSpPr txBox="1"/>
          <p:nvPr>
            <p:ph idx="12" type="sldNum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 Section Break ALT">
  <p:cSld name="Red Section Break ALT"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/>
          <p:nvPr/>
        </p:nvSpPr>
        <p:spPr>
          <a:xfrm>
            <a:off x="2031144" y="0"/>
            <a:ext cx="3829485" cy="6864096"/>
          </a:xfrm>
          <a:prstGeom prst="homePlate">
            <a:avLst>
              <a:gd fmla="val 36290" name="adj"/>
            </a:avLst>
          </a:prstGeom>
          <a:solidFill>
            <a:srgbClr val="B10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1"/>
          <p:cNvSpPr/>
          <p:nvPr/>
        </p:nvSpPr>
        <p:spPr>
          <a:xfrm>
            <a:off x="12" y="0"/>
            <a:ext cx="4305313" cy="6864096"/>
          </a:xfrm>
          <a:prstGeom prst="homePlate">
            <a:avLst>
              <a:gd fmla="val 32357" name="adj"/>
            </a:avLst>
          </a:prstGeom>
          <a:solidFill>
            <a:srgbClr val="A70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1"/>
          <p:cNvSpPr txBox="1"/>
          <p:nvPr>
            <p:ph type="ctrTitle"/>
          </p:nvPr>
        </p:nvSpPr>
        <p:spPr>
          <a:xfrm>
            <a:off x="5860629" y="2423160"/>
            <a:ext cx="541697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BB0E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51"/>
          <p:cNvSpPr txBox="1"/>
          <p:nvPr>
            <p:ph idx="1" type="subTitle"/>
          </p:nvPr>
        </p:nvSpPr>
        <p:spPr>
          <a:xfrm>
            <a:off x="5860628" y="4343400"/>
            <a:ext cx="540856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0" i="1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900"/>
              <a:buNone/>
              <a:defRPr>
                <a:solidFill>
                  <a:srgbClr val="9C9C9C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9C9C9C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700"/>
              <a:buNone/>
              <a:defRPr>
                <a:solidFill>
                  <a:srgbClr val="9C9C9C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9C9C9C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C9C9C"/>
              </a:buClr>
              <a:buSzPts val="2000"/>
              <a:buNone/>
              <a:defRPr>
                <a:solidFill>
                  <a:srgbClr val="9C9C9C"/>
                </a:solidFill>
              </a:defRPr>
            </a:lvl9pPr>
          </a:lstStyle>
          <a:p/>
        </p:txBody>
      </p:sp>
      <p:pic>
        <p:nvPicPr>
          <p:cNvPr descr="NCI-Logo-White-Knock.png" id="303" name="Google Shape;30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22" y="6486144"/>
            <a:ext cx="2555849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7.xml"/><Relationship Id="rId6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709128" y="738350"/>
            <a:ext cx="314849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4889240" y="671805"/>
            <a:ext cx="6590289" cy="4734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5F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06060"/>
              </a:buClr>
              <a:buSzPts val="1600"/>
              <a:buFont typeface="NTR"/>
              <a:buChar char="−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5"/>
          <p:cNvCxnSpPr/>
          <p:nvPr/>
        </p:nvCxnSpPr>
        <p:spPr>
          <a:xfrm>
            <a:off x="701040" y="5971572"/>
            <a:ext cx="1078992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" name="Google Shape;95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1455" y="6027867"/>
            <a:ext cx="2070141" cy="6015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709128" y="738350"/>
            <a:ext cx="314849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4889240" y="671805"/>
            <a:ext cx="6590289" cy="4734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5F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06060"/>
              </a:buClr>
              <a:buSzPts val="1600"/>
              <a:buFont typeface="NTR"/>
              <a:buChar char="−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23"/>
          <p:cNvCxnSpPr/>
          <p:nvPr/>
        </p:nvCxnSpPr>
        <p:spPr>
          <a:xfrm>
            <a:off x="701040" y="5971572"/>
            <a:ext cx="10789920" cy="0"/>
          </a:xfrm>
          <a:prstGeom prst="straightConnector1">
            <a:avLst/>
          </a:prstGeom>
          <a:noFill/>
          <a:ln cap="flat" cmpd="sng" w="9525">
            <a:solidFill>
              <a:srgbClr val="606060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" name="Google Shape;149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1455" y="6027867"/>
            <a:ext cx="2070141" cy="6015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609600" y="363539"/>
            <a:ext cx="10972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 u="none" cap="none" strike="noStrik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 u="none" cap="none" strike="noStrik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 u="none" cap="none" strike="noStrik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 u="none" cap="none" strike="noStrik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 u="none" cap="none" strike="noStrik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 u="none" cap="none" strike="noStrik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 u="none" cap="none" strike="noStrik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 u="none" cap="none" strike="noStrik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609600" y="13205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▪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3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3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rants.nih.gov/grants/guide/notice-files/NOT-CA-21-062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jpg"/><Relationship Id="rId10" Type="http://schemas.openxmlformats.org/officeDocument/2006/relationships/image" Target="../media/image42.png"/><Relationship Id="rId13" Type="http://schemas.openxmlformats.org/officeDocument/2006/relationships/image" Target="../media/image47.jpg"/><Relationship Id="rId12" Type="http://schemas.openxmlformats.org/officeDocument/2006/relationships/image" Target="../media/image39.jp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ncisbir@mail.nih.gov" TargetMode="External"/><Relationship Id="rId4" Type="http://schemas.openxmlformats.org/officeDocument/2006/relationships/image" Target="../media/image36.jpg"/><Relationship Id="rId9" Type="http://schemas.openxmlformats.org/officeDocument/2006/relationships/image" Target="../media/image41.jpg"/><Relationship Id="rId15" Type="http://schemas.openxmlformats.org/officeDocument/2006/relationships/image" Target="../media/image44.png"/><Relationship Id="rId14" Type="http://schemas.openxmlformats.org/officeDocument/2006/relationships/image" Target="../media/image40.jpg"/><Relationship Id="rId16" Type="http://schemas.openxmlformats.org/officeDocument/2006/relationships/image" Target="../media/image49.jpg"/><Relationship Id="rId5" Type="http://schemas.openxmlformats.org/officeDocument/2006/relationships/image" Target="../media/image34.jpg"/><Relationship Id="rId6" Type="http://schemas.openxmlformats.org/officeDocument/2006/relationships/image" Target="../media/image43.jpg"/><Relationship Id="rId7" Type="http://schemas.openxmlformats.org/officeDocument/2006/relationships/image" Target="../media/image45.jpg"/><Relationship Id="rId8" Type="http://schemas.openxmlformats.org/officeDocument/2006/relationships/image" Target="../media/image3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Relationship Id="rId5" Type="http://schemas.openxmlformats.org/officeDocument/2006/relationships/image" Target="../media/image17.png"/><Relationship Id="rId6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2"/>
          <p:cNvSpPr txBox="1"/>
          <p:nvPr/>
        </p:nvSpPr>
        <p:spPr>
          <a:xfrm>
            <a:off x="751990" y="970118"/>
            <a:ext cx="6657478" cy="2458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Small Business Innovation Research (SBIR) Program</a:t>
            </a:r>
            <a:endParaRPr/>
          </a:p>
        </p:txBody>
      </p:sp>
      <p:cxnSp>
        <p:nvCxnSpPr>
          <p:cNvPr id="310" name="Google Shape;310;p52"/>
          <p:cNvCxnSpPr/>
          <p:nvPr/>
        </p:nvCxnSpPr>
        <p:spPr>
          <a:xfrm>
            <a:off x="872318" y="4168124"/>
            <a:ext cx="1967969" cy="0"/>
          </a:xfrm>
          <a:prstGeom prst="straightConnector1">
            <a:avLst/>
          </a:prstGeom>
          <a:noFill/>
          <a:ln cap="flat" cmpd="sng" w="28575">
            <a:solidFill>
              <a:srgbClr val="FF5F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1" name="Google Shape;31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64" y="5531001"/>
            <a:ext cx="3327400" cy="9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845779" y="0"/>
            <a:ext cx="434622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2"/>
          <p:cNvSpPr txBox="1"/>
          <p:nvPr/>
        </p:nvSpPr>
        <p:spPr>
          <a:xfrm>
            <a:off x="751990" y="4249398"/>
            <a:ext cx="68647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MING ZHAO, PhD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SBIR DEVELOPMENT CENTER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CANCER INSTITUTE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September 23, 2021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1"/>
          <p:cNvSpPr txBox="1"/>
          <p:nvPr>
            <p:ph type="title"/>
          </p:nvPr>
        </p:nvSpPr>
        <p:spPr>
          <a:xfrm>
            <a:off x="872318" y="1698787"/>
            <a:ext cx="9157802" cy="2316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UPDATES ON SBIR/STTR FUNDING OPPORTUNITIES AT NCI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FUNDING OPPORTUNITIES</a:t>
            </a:r>
            <a:endParaRPr/>
          </a:p>
        </p:txBody>
      </p:sp>
      <p:sp>
        <p:nvSpPr>
          <p:cNvPr id="496" name="Google Shape;496;p62"/>
          <p:cNvSpPr txBox="1"/>
          <p:nvPr>
            <p:ph idx="12" type="sldNum"/>
          </p:nvPr>
        </p:nvSpPr>
        <p:spPr>
          <a:xfrm>
            <a:off x="8736329" y="6150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graphicFrame>
        <p:nvGraphicFramePr>
          <p:cNvPr id="497" name="Google Shape;497;p62"/>
          <p:cNvGraphicFramePr/>
          <p:nvPr/>
        </p:nvGraphicFramePr>
        <p:xfrm>
          <a:off x="709127" y="15527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{C10805A3-A154-494C-A02B-344B1F460250}</a:tableStyleId>
              </a:tblPr>
              <a:tblGrid>
                <a:gridCol w="4206250"/>
                <a:gridCol w="2286000"/>
                <a:gridCol w="2286000"/>
                <a:gridCol w="1920250"/>
              </a:tblGrid>
              <a:tr h="414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5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200">
                        <a:solidFill>
                          <a:srgbClr val="FF5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8600" marB="91450" marR="42875" marL="182875" anchor="b">
                    <a:lnB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5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SBIR FOA</a:t>
                      </a:r>
                      <a:endParaRPr sz="1200">
                        <a:solidFill>
                          <a:srgbClr val="FF5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8600" marB="91450" marR="42875" marL="182875" anchor="b">
                    <a:lnB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5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STTR FOA</a:t>
                      </a:r>
                      <a:endParaRPr/>
                    </a:p>
                  </a:txBody>
                  <a:tcPr marT="128600" marB="91450" marR="42875" marL="182875" anchor="b">
                    <a:lnB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5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RECEIPT DATES</a:t>
                      </a:r>
                      <a:endParaRPr sz="1200">
                        <a:solidFill>
                          <a:srgbClr val="FF5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8600" marB="91450" marR="42875" marL="182875" anchor="b">
                    <a:lnB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5F00">
                        <a:alpha val="9803"/>
                      </a:srgbClr>
                    </a:solidFill>
                  </a:tcPr>
                </a:tc>
              </a:tr>
              <a:tr h="7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Omnibus Solicitation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2875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PA-21-259 (General)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PA-21-260 (Clinical Trial)</a:t>
                      </a:r>
                      <a:endParaRPr/>
                    </a:p>
                  </a:txBody>
                  <a:tcPr marT="182875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PA-21-262 (General)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PA-21-261 (Clinical Trial)</a:t>
                      </a:r>
                      <a:endParaRPr/>
                    </a:p>
                  </a:txBody>
                  <a:tcPr marT="182875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Receipt Dates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5;</a:t>
                      </a:r>
                      <a:b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5; </a:t>
                      </a:r>
                      <a:b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5</a:t>
                      </a:r>
                      <a:endParaRPr/>
                    </a:p>
                  </a:txBody>
                  <a:tcPr marT="182875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5F00">
                        <a:alpha val="9803"/>
                      </a:srgbClr>
                    </a:solidFill>
                  </a:tcPr>
                </a:tc>
              </a:tr>
              <a:tr h="564300">
                <a:tc>
                  <a:txBody>
                    <a:bodyPr/>
                    <a:lstStyle/>
                    <a:p>
                      <a:pPr indent="0" lvl="0" marL="587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SBIR Technology Transfer (technology transfer out of NIH intramural labs)</a:t>
                      </a:r>
                      <a:endParaRPr b="1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9525" marB="59525" marR="119050" marL="1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PA-18-705 (SBIR only)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STTR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4705"/>
                      </a:srgbClr>
                    </a:solidFill>
                  </a:tcPr>
                </a:tc>
                <a:tc vMerge="1"/>
              </a:tr>
              <a:tr h="407550">
                <a:tc>
                  <a:txBody>
                    <a:bodyPr/>
                    <a:lstStyle/>
                    <a:p>
                      <a:pPr indent="0" lvl="0" marL="587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Illuminating the Druggable Genome (IDG)</a:t>
                      </a:r>
                      <a:endParaRPr/>
                    </a:p>
                  </a:txBody>
                  <a:tcPr marT="59525" marB="59525" marR="119050" marL="1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PA-19-034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PA-19-033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64300">
                <a:tc>
                  <a:txBody>
                    <a:bodyPr/>
                    <a:lstStyle/>
                    <a:p>
                      <a:pPr indent="0" lvl="0" marL="587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 of Highly Innovative Tools and Technology for Analysis of Single Cells</a:t>
                      </a:r>
                      <a:endParaRPr/>
                    </a:p>
                  </a:txBody>
                  <a:tcPr marT="59525" marB="59525" marR="119050" marL="1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PA-20-047 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PA-20-025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4705"/>
                      </a:srgbClr>
                    </a:solidFill>
                  </a:tcPr>
                </a:tc>
                <a:tc vMerge="1"/>
              </a:tr>
              <a:tr h="564300">
                <a:tc>
                  <a:txBody>
                    <a:bodyPr/>
                    <a:lstStyle/>
                    <a:p>
                      <a:pPr indent="0" lvl="0" marL="587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SBIR IMAT (Innovative Molecular Analysis Technology) Development</a:t>
                      </a:r>
                      <a:endParaRPr/>
                    </a:p>
                  </a:txBody>
                  <a:tcPr marT="59525" marB="59525" marR="119050" marL="1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PAR-18-303 (SBIR only)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STTR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627000">
                <a:tc>
                  <a:txBody>
                    <a:bodyPr/>
                    <a:lstStyle/>
                    <a:p>
                      <a:pPr indent="0" lvl="0" marL="5873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 Solicitation</a:t>
                      </a:r>
                      <a:endParaRPr/>
                    </a:p>
                  </a:txBody>
                  <a:tcPr marT="59525" marB="59525" marR="119050" marL="1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PHS 2022-1 (SBIR only;TBA)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STTR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 October 2021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5F00">
                        <a:alpha val="14901"/>
                      </a:srgbClr>
                    </a:solidFill>
                  </a:tcPr>
                </a:tc>
              </a:tr>
              <a:tr h="627000">
                <a:tc>
                  <a:txBody>
                    <a:bodyPr/>
                    <a:lstStyle/>
                    <a:p>
                      <a:pPr indent="0" lvl="0" marL="5873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Phase IIB Bridge Award</a:t>
                      </a:r>
                      <a:endParaRPr/>
                    </a:p>
                  </a:txBody>
                  <a:tcPr marT="59525" marB="59525" marR="119050" marL="1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RFA-CA-21-XXX (TBA)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 as SBIR</a:t>
                      </a:r>
                      <a:endParaRPr/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 August 2021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182875" marL="182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5F00">
                        <a:alpha val="9803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3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Funding Opportunities for Low-Resource Settings</a:t>
            </a:r>
            <a:endParaRPr/>
          </a:p>
        </p:txBody>
      </p:sp>
      <p:sp>
        <p:nvSpPr>
          <p:cNvPr id="504" name="Google Shape;504;p63"/>
          <p:cNvSpPr txBox="1"/>
          <p:nvPr/>
        </p:nvSpPr>
        <p:spPr>
          <a:xfrm>
            <a:off x="576841" y="6101315"/>
            <a:ext cx="1506695" cy="553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NCI SBIR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Development Center</a:t>
            </a:r>
            <a:endParaRPr/>
          </a:p>
        </p:txBody>
      </p:sp>
      <p:graphicFrame>
        <p:nvGraphicFramePr>
          <p:cNvPr id="505" name="Google Shape;505;p63"/>
          <p:cNvGraphicFramePr/>
          <p:nvPr/>
        </p:nvGraphicFramePr>
        <p:xfrm>
          <a:off x="709127" y="16099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{C10805A3-A154-494C-A02B-344B1F460250}</a:tableStyleId>
              </a:tblPr>
              <a:tblGrid>
                <a:gridCol w="8755375"/>
              </a:tblGrid>
              <a:tr h="646325">
                <a:tc>
                  <a:txBody>
                    <a:bodyPr/>
                    <a:lstStyle/>
                    <a:p>
                      <a:pPr indent="0" lvl="0" marL="587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Notice of Special Interest (NOSI): National Cancer Institute SBIR/STTR Program Announcement Regarding Cancer Prevention, Diagnosis, and Treatment Technologies for Low-Resource Settings</a:t>
                      </a:r>
                      <a:endParaRPr/>
                    </a:p>
                  </a:txBody>
                  <a:tcPr marT="59525" marB="59525" marR="119050" marL="1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470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6" name="Google Shape;506;p63"/>
          <p:cNvGraphicFramePr/>
          <p:nvPr/>
        </p:nvGraphicFramePr>
        <p:xfrm>
          <a:off x="709127" y="11955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{C10805A3-A154-494C-A02B-344B1F460250}</a:tableStyleId>
              </a:tblPr>
              <a:tblGrid>
                <a:gridCol w="4206250"/>
                <a:gridCol w="2286000"/>
                <a:gridCol w="2286000"/>
                <a:gridCol w="1920250"/>
              </a:tblGrid>
              <a:tr h="414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5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200">
                        <a:solidFill>
                          <a:srgbClr val="FF5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8600" marB="91450" marR="42875" marL="182875" anchor="b">
                    <a:lnB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5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8600" marB="91450" marR="42875" marL="182875" anchor="b">
                    <a:lnB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5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8600" marB="91450" marR="42875" marL="182875" anchor="b">
                    <a:lnB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5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RECEIPT DATES</a:t>
                      </a:r>
                      <a:endParaRPr sz="1200">
                        <a:solidFill>
                          <a:srgbClr val="FF5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8600" marB="91450" marR="42875" marL="182875" anchor="b">
                    <a:lnB cap="flat" cmpd="sng" w="19050">
                      <a:solidFill>
                        <a:srgbClr val="FF5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07" name="Google Shape;507;p63"/>
          <p:cNvSpPr/>
          <p:nvPr/>
        </p:nvSpPr>
        <p:spPr>
          <a:xfrm>
            <a:off x="9464511" y="1648304"/>
            <a:ext cx="1943096" cy="6463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Receipt Dates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5; January 5; September 5</a:t>
            </a:r>
            <a:endParaRPr/>
          </a:p>
        </p:txBody>
      </p:sp>
      <p:sp>
        <p:nvSpPr>
          <p:cNvPr id="508" name="Google Shape;508;p63"/>
          <p:cNvSpPr/>
          <p:nvPr/>
        </p:nvSpPr>
        <p:spPr>
          <a:xfrm>
            <a:off x="709127" y="2292527"/>
            <a:ext cx="10698480" cy="37856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NOSI encourages SBIR/STTR grant applications from small business concerns (SBCs) proposing commercially-directed research for the development of cancer prevention, diagnosis, or treatment technologies to improve cancer outcomes in </a:t>
            </a: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low- and middle-income countries (LMICs), and low-resource settings in the US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Specifically, the NOSI encourages grant applications from SBCs to </a:t>
            </a: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develop or adapt, apply, and validate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or emerging technologies into user-friendly products for cancer prevention, diagnosis, or treatment in low-resource settings.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technologies may include but are </a:t>
            </a: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limited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tools for vaccine dissemination/delivery, imaging, in vitro diagnosis, or treatment of pre-cancerous (pre-neoplastic) or cancerous lesions that are preventable or treatable within low-resource settings.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emphasis is placed on technologies that </a:t>
            </a: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directly provide or immediately lead to treatment options available in the local health system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 funded by the NOSI </a:t>
            </a: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may include patient enrollment in foreign countries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should be noted that applicants are required to include a statement in their applications on why these resources are not available in the US if a portion of the work is performed outside of the US.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 addressing </a:t>
            </a: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cancers of the cervix, colon/rectum, esophagus, and oral cavity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particularly encouraged for this NOSI. However, applications </a:t>
            </a: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may address any single cancer type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Char char="•"/>
            </a:pP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 funding consideration, applicants must include “NOT-CA-21-062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(without quotation marks) in the Agency Routing Identifier field (box 4b) of the SF424 R&amp;R form</a:t>
            </a:r>
            <a:endParaRPr/>
          </a:p>
        </p:txBody>
      </p:sp>
      <p:sp>
        <p:nvSpPr>
          <p:cNvPr id="509" name="Google Shape;509;p63"/>
          <p:cNvSpPr txBox="1"/>
          <p:nvPr/>
        </p:nvSpPr>
        <p:spPr>
          <a:xfrm>
            <a:off x="2296495" y="6146321"/>
            <a:ext cx="7976607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>
                <a:solidFill>
                  <a:srgbClr val="333333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NOT-CA-21-062: </a:t>
            </a:r>
            <a:r>
              <a:rPr b="0" i="0" lang="en-US" sz="1600" u="sng">
                <a:solidFill>
                  <a:schemeClr val="hlink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https://grants.nih.gov/grants/guide/notice-files/NOT-CA-21-062.html</a:t>
            </a:r>
            <a:r>
              <a:rPr b="0" i="0" lang="en-US" sz="1600">
                <a:solidFill>
                  <a:srgbClr val="333333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0" name="Google Shape;510;p63"/>
          <p:cNvCxnSpPr/>
          <p:nvPr/>
        </p:nvCxnSpPr>
        <p:spPr>
          <a:xfrm>
            <a:off x="709127" y="2256315"/>
            <a:ext cx="1069848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4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CONTRACTS FY2022 – NCI TOPICS</a:t>
            </a:r>
            <a:endParaRPr/>
          </a:p>
        </p:txBody>
      </p:sp>
      <p:sp>
        <p:nvSpPr>
          <p:cNvPr id="517" name="Google Shape;517;p64"/>
          <p:cNvSpPr/>
          <p:nvPr/>
        </p:nvSpPr>
        <p:spPr>
          <a:xfrm>
            <a:off x="709127" y="1071716"/>
            <a:ext cx="10770402" cy="496529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Therapeutics (3/17)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Senotherapeutic Agents for Cancer Treatment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Cancer Treatment Technologies for Low-Resource Settings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Synthetic Biology Gene Circuits for Cancer Therapy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Medical Devices (3/17)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Unbiased Medical Technologies to Reduce Disparities in Cancer Outcomes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Ultra-Fast Dose Rate (FLASH) Radiation Detectors and Safety Systems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Devices to Treat Secondary Lymphedema Following Cancer Treatment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Clinical Diagnostics and Molecular Analysis (7/17)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Technologies to Analyze Extra-Chromosomal DNA in Cancer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Spatial Omics for Molecular and Cellular Tumor Atlas Construction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Cancer Tumor Genomic Results: Technology Applications for Community Providers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Sample Processing Platforms for Downstream Single-Cell Multi-Omic Analysis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Cancer Prevention and Diagnosis Technologies for Low-Resource Settings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At-Home Screening for Hepatitis C Virus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Quantitative Biomarkers as Medical Device Development Tools for Cancer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Information Technology and Bioinformatics (2/17)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Development of Computer-Aided Diagnosis Tools for Upper and Lower Gastrointestinal Tract Cancer Prevention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Evaluation Datasets as Medical Device Development Tools for Testing Cancer Technologies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Manufacturing Technologies(1/17)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Manufacturing to Speed Availability of Emerging Autologous Cell-Based Therapies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4"/>
          <p:cNvSpPr txBox="1"/>
          <p:nvPr/>
        </p:nvSpPr>
        <p:spPr>
          <a:xfrm>
            <a:off x="576841" y="6101315"/>
            <a:ext cx="1506695" cy="553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NCI SBIR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Development Center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5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BE RESILIENT</a:t>
            </a:r>
            <a:endParaRPr/>
          </a:p>
        </p:txBody>
      </p:sp>
      <p:sp>
        <p:nvSpPr>
          <p:cNvPr id="524" name="Google Shape;524;p65"/>
          <p:cNvSpPr txBox="1"/>
          <p:nvPr>
            <p:ph idx="1" type="body"/>
          </p:nvPr>
        </p:nvSpPr>
        <p:spPr>
          <a:xfrm>
            <a:off x="709613" y="1782763"/>
            <a:ext cx="6230683" cy="3738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You are not alone!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Remember the three Rs:</a:t>
            </a:r>
            <a:endParaRPr/>
          </a:p>
          <a:p>
            <a:pPr indent="-228599" lvl="1" marL="50291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</a:pPr>
            <a:r>
              <a:rPr b="1" lang="en-US" sz="2000">
                <a:solidFill>
                  <a:srgbClr val="C55A11"/>
                </a:solidFill>
              </a:rPr>
              <a:t>Review</a:t>
            </a:r>
            <a:r>
              <a:rPr lang="en-US" sz="2000"/>
              <a:t> your summary statement</a:t>
            </a:r>
            <a:endParaRPr/>
          </a:p>
          <a:p>
            <a:pPr indent="-228599" lvl="1" marL="50291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</a:pPr>
            <a:r>
              <a:rPr b="1" lang="en-US" sz="2000">
                <a:solidFill>
                  <a:srgbClr val="C55A11"/>
                </a:solidFill>
              </a:rPr>
              <a:t>Revise</a:t>
            </a:r>
            <a:r>
              <a:rPr lang="en-US" sz="2000"/>
              <a:t> your application</a:t>
            </a:r>
            <a:endParaRPr/>
          </a:p>
          <a:p>
            <a:pPr indent="-228599" lvl="1" marL="50291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</a:pPr>
            <a:r>
              <a:rPr b="1" lang="en-US" sz="2000">
                <a:solidFill>
                  <a:srgbClr val="C55A11"/>
                </a:solidFill>
              </a:rPr>
              <a:t>Resubmit</a:t>
            </a:r>
            <a:r>
              <a:rPr lang="en-US" sz="2000"/>
              <a:t> and try again!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Talk to your program officer. </a:t>
            </a:r>
            <a:br>
              <a:rPr lang="en-US" sz="2000"/>
            </a:br>
            <a:r>
              <a:rPr lang="en-US" sz="2000"/>
              <a:t>We are here to help!</a:t>
            </a:r>
            <a:endParaRPr/>
          </a:p>
          <a:p>
            <a:pPr indent="-1397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525" name="Google Shape;52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6657" y="1490410"/>
            <a:ext cx="5304972" cy="3877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6"/>
          <p:cNvSpPr txBox="1"/>
          <p:nvPr>
            <p:ph type="title"/>
          </p:nvPr>
        </p:nvSpPr>
        <p:spPr>
          <a:xfrm>
            <a:off x="723195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NCI SBIR RESOURCES</a:t>
            </a:r>
            <a:endParaRPr/>
          </a:p>
        </p:txBody>
      </p:sp>
      <p:sp>
        <p:nvSpPr>
          <p:cNvPr id="532" name="Google Shape;532;p66"/>
          <p:cNvSpPr/>
          <p:nvPr/>
        </p:nvSpPr>
        <p:spPr>
          <a:xfrm rot="-4815685">
            <a:off x="5493413" y="2311520"/>
            <a:ext cx="760413" cy="668338"/>
          </a:xfrm>
          <a:custGeom>
            <a:rect b="b" l="l" r="r" t="t"/>
            <a:pathLst>
              <a:path extrusionOk="0" h="841" w="958">
                <a:moveTo>
                  <a:pt x="65" y="841"/>
                </a:moveTo>
                <a:lnTo>
                  <a:pt x="65" y="841"/>
                </a:lnTo>
                <a:lnTo>
                  <a:pt x="112" y="839"/>
                </a:lnTo>
                <a:lnTo>
                  <a:pt x="155" y="838"/>
                </a:lnTo>
                <a:lnTo>
                  <a:pt x="200" y="832"/>
                </a:lnTo>
                <a:lnTo>
                  <a:pt x="244" y="825"/>
                </a:lnTo>
                <a:lnTo>
                  <a:pt x="287" y="818"/>
                </a:lnTo>
                <a:lnTo>
                  <a:pt x="329" y="807"/>
                </a:lnTo>
                <a:lnTo>
                  <a:pt x="370" y="794"/>
                </a:lnTo>
                <a:lnTo>
                  <a:pt x="410" y="782"/>
                </a:lnTo>
                <a:lnTo>
                  <a:pt x="449" y="765"/>
                </a:lnTo>
                <a:lnTo>
                  <a:pt x="487" y="749"/>
                </a:lnTo>
                <a:lnTo>
                  <a:pt x="525" y="731"/>
                </a:lnTo>
                <a:lnTo>
                  <a:pt x="561" y="711"/>
                </a:lnTo>
                <a:lnTo>
                  <a:pt x="596" y="690"/>
                </a:lnTo>
                <a:lnTo>
                  <a:pt x="630" y="666"/>
                </a:lnTo>
                <a:lnTo>
                  <a:pt x="662" y="643"/>
                </a:lnTo>
                <a:lnTo>
                  <a:pt x="693" y="617"/>
                </a:lnTo>
                <a:lnTo>
                  <a:pt x="693" y="617"/>
                </a:lnTo>
                <a:lnTo>
                  <a:pt x="722" y="590"/>
                </a:lnTo>
                <a:lnTo>
                  <a:pt x="751" y="561"/>
                </a:lnTo>
                <a:lnTo>
                  <a:pt x="778" y="532"/>
                </a:lnTo>
                <a:lnTo>
                  <a:pt x="803" y="502"/>
                </a:lnTo>
                <a:lnTo>
                  <a:pt x="827" y="471"/>
                </a:lnTo>
                <a:lnTo>
                  <a:pt x="848" y="439"/>
                </a:lnTo>
                <a:lnTo>
                  <a:pt x="868" y="404"/>
                </a:lnTo>
                <a:lnTo>
                  <a:pt x="886" y="370"/>
                </a:lnTo>
                <a:lnTo>
                  <a:pt x="902" y="336"/>
                </a:lnTo>
                <a:lnTo>
                  <a:pt x="917" y="298"/>
                </a:lnTo>
                <a:lnTo>
                  <a:pt x="929" y="262"/>
                </a:lnTo>
                <a:lnTo>
                  <a:pt x="940" y="224"/>
                </a:lnTo>
                <a:lnTo>
                  <a:pt x="948" y="184"/>
                </a:lnTo>
                <a:lnTo>
                  <a:pt x="953" y="146"/>
                </a:lnTo>
                <a:lnTo>
                  <a:pt x="957" y="106"/>
                </a:lnTo>
                <a:lnTo>
                  <a:pt x="958" y="65"/>
                </a:lnTo>
                <a:lnTo>
                  <a:pt x="958" y="65"/>
                </a:lnTo>
                <a:lnTo>
                  <a:pt x="957" y="52"/>
                </a:lnTo>
                <a:lnTo>
                  <a:pt x="953" y="39"/>
                </a:lnTo>
                <a:lnTo>
                  <a:pt x="948" y="29"/>
                </a:lnTo>
                <a:lnTo>
                  <a:pt x="938" y="18"/>
                </a:lnTo>
                <a:lnTo>
                  <a:pt x="929" y="11"/>
                </a:lnTo>
                <a:lnTo>
                  <a:pt x="919" y="5"/>
                </a:lnTo>
                <a:lnTo>
                  <a:pt x="906" y="0"/>
                </a:lnTo>
                <a:lnTo>
                  <a:pt x="892" y="0"/>
                </a:lnTo>
                <a:lnTo>
                  <a:pt x="892" y="0"/>
                </a:lnTo>
                <a:lnTo>
                  <a:pt x="879" y="0"/>
                </a:lnTo>
                <a:lnTo>
                  <a:pt x="866" y="5"/>
                </a:lnTo>
                <a:lnTo>
                  <a:pt x="855" y="11"/>
                </a:lnTo>
                <a:lnTo>
                  <a:pt x="846" y="18"/>
                </a:lnTo>
                <a:lnTo>
                  <a:pt x="837" y="29"/>
                </a:lnTo>
                <a:lnTo>
                  <a:pt x="832" y="39"/>
                </a:lnTo>
                <a:lnTo>
                  <a:pt x="828" y="52"/>
                </a:lnTo>
                <a:lnTo>
                  <a:pt x="827" y="65"/>
                </a:lnTo>
                <a:lnTo>
                  <a:pt x="827" y="65"/>
                </a:lnTo>
                <a:lnTo>
                  <a:pt x="825" y="97"/>
                </a:lnTo>
                <a:lnTo>
                  <a:pt x="823" y="130"/>
                </a:lnTo>
                <a:lnTo>
                  <a:pt x="818" y="160"/>
                </a:lnTo>
                <a:lnTo>
                  <a:pt x="812" y="193"/>
                </a:lnTo>
                <a:lnTo>
                  <a:pt x="803" y="224"/>
                </a:lnTo>
                <a:lnTo>
                  <a:pt x="794" y="253"/>
                </a:lnTo>
                <a:lnTo>
                  <a:pt x="781" y="283"/>
                </a:lnTo>
                <a:lnTo>
                  <a:pt x="769" y="312"/>
                </a:lnTo>
                <a:lnTo>
                  <a:pt x="753" y="341"/>
                </a:lnTo>
                <a:lnTo>
                  <a:pt x="736" y="368"/>
                </a:lnTo>
                <a:lnTo>
                  <a:pt x="718" y="395"/>
                </a:lnTo>
                <a:lnTo>
                  <a:pt x="698" y="420"/>
                </a:lnTo>
                <a:lnTo>
                  <a:pt x="679" y="446"/>
                </a:lnTo>
                <a:lnTo>
                  <a:pt x="655" y="471"/>
                </a:lnTo>
                <a:lnTo>
                  <a:pt x="632" y="495"/>
                </a:lnTo>
                <a:lnTo>
                  <a:pt x="606" y="516"/>
                </a:lnTo>
                <a:lnTo>
                  <a:pt x="606" y="516"/>
                </a:lnTo>
                <a:lnTo>
                  <a:pt x="581" y="538"/>
                </a:lnTo>
                <a:lnTo>
                  <a:pt x="554" y="560"/>
                </a:lnTo>
                <a:lnTo>
                  <a:pt x="525" y="578"/>
                </a:lnTo>
                <a:lnTo>
                  <a:pt x="495" y="597"/>
                </a:lnTo>
                <a:lnTo>
                  <a:pt x="464" y="614"/>
                </a:lnTo>
                <a:lnTo>
                  <a:pt x="431" y="630"/>
                </a:lnTo>
                <a:lnTo>
                  <a:pt x="399" y="644"/>
                </a:lnTo>
                <a:lnTo>
                  <a:pt x="365" y="657"/>
                </a:lnTo>
                <a:lnTo>
                  <a:pt x="330" y="670"/>
                </a:lnTo>
                <a:lnTo>
                  <a:pt x="294" y="679"/>
                </a:lnTo>
                <a:lnTo>
                  <a:pt x="258" y="688"/>
                </a:lnTo>
                <a:lnTo>
                  <a:pt x="220" y="695"/>
                </a:lnTo>
                <a:lnTo>
                  <a:pt x="182" y="702"/>
                </a:lnTo>
                <a:lnTo>
                  <a:pt x="145" y="706"/>
                </a:lnTo>
                <a:lnTo>
                  <a:pt x="105" y="708"/>
                </a:lnTo>
                <a:lnTo>
                  <a:pt x="65" y="709"/>
                </a:lnTo>
                <a:lnTo>
                  <a:pt x="65" y="709"/>
                </a:lnTo>
                <a:lnTo>
                  <a:pt x="52" y="711"/>
                </a:lnTo>
                <a:lnTo>
                  <a:pt x="40" y="715"/>
                </a:lnTo>
                <a:lnTo>
                  <a:pt x="29" y="720"/>
                </a:lnTo>
                <a:lnTo>
                  <a:pt x="20" y="729"/>
                </a:lnTo>
                <a:lnTo>
                  <a:pt x="11" y="738"/>
                </a:lnTo>
                <a:lnTo>
                  <a:pt x="6" y="749"/>
                </a:lnTo>
                <a:lnTo>
                  <a:pt x="2" y="762"/>
                </a:lnTo>
                <a:lnTo>
                  <a:pt x="0" y="774"/>
                </a:lnTo>
                <a:lnTo>
                  <a:pt x="0" y="774"/>
                </a:lnTo>
                <a:lnTo>
                  <a:pt x="2" y="789"/>
                </a:lnTo>
                <a:lnTo>
                  <a:pt x="6" y="802"/>
                </a:lnTo>
                <a:lnTo>
                  <a:pt x="11" y="812"/>
                </a:lnTo>
                <a:lnTo>
                  <a:pt x="20" y="821"/>
                </a:lnTo>
                <a:lnTo>
                  <a:pt x="29" y="830"/>
                </a:lnTo>
                <a:lnTo>
                  <a:pt x="40" y="836"/>
                </a:lnTo>
                <a:lnTo>
                  <a:pt x="52" y="839"/>
                </a:lnTo>
                <a:lnTo>
                  <a:pt x="65" y="841"/>
                </a:lnTo>
                <a:lnTo>
                  <a:pt x="65" y="84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6"/>
          <p:cNvSpPr/>
          <p:nvPr/>
        </p:nvSpPr>
        <p:spPr>
          <a:xfrm rot="-7366117">
            <a:off x="4694287" y="3072229"/>
            <a:ext cx="760413" cy="668338"/>
          </a:xfrm>
          <a:custGeom>
            <a:rect b="b" l="l" r="r" t="t"/>
            <a:pathLst>
              <a:path extrusionOk="0" h="841" w="958">
                <a:moveTo>
                  <a:pt x="65" y="841"/>
                </a:moveTo>
                <a:lnTo>
                  <a:pt x="65" y="841"/>
                </a:lnTo>
                <a:lnTo>
                  <a:pt x="112" y="839"/>
                </a:lnTo>
                <a:lnTo>
                  <a:pt x="155" y="838"/>
                </a:lnTo>
                <a:lnTo>
                  <a:pt x="200" y="832"/>
                </a:lnTo>
                <a:lnTo>
                  <a:pt x="244" y="825"/>
                </a:lnTo>
                <a:lnTo>
                  <a:pt x="287" y="818"/>
                </a:lnTo>
                <a:lnTo>
                  <a:pt x="329" y="807"/>
                </a:lnTo>
                <a:lnTo>
                  <a:pt x="370" y="794"/>
                </a:lnTo>
                <a:lnTo>
                  <a:pt x="410" y="782"/>
                </a:lnTo>
                <a:lnTo>
                  <a:pt x="449" y="765"/>
                </a:lnTo>
                <a:lnTo>
                  <a:pt x="487" y="749"/>
                </a:lnTo>
                <a:lnTo>
                  <a:pt x="525" y="731"/>
                </a:lnTo>
                <a:lnTo>
                  <a:pt x="561" y="711"/>
                </a:lnTo>
                <a:lnTo>
                  <a:pt x="596" y="690"/>
                </a:lnTo>
                <a:lnTo>
                  <a:pt x="630" y="666"/>
                </a:lnTo>
                <a:lnTo>
                  <a:pt x="662" y="643"/>
                </a:lnTo>
                <a:lnTo>
                  <a:pt x="693" y="617"/>
                </a:lnTo>
                <a:lnTo>
                  <a:pt x="693" y="617"/>
                </a:lnTo>
                <a:lnTo>
                  <a:pt x="722" y="590"/>
                </a:lnTo>
                <a:lnTo>
                  <a:pt x="751" y="561"/>
                </a:lnTo>
                <a:lnTo>
                  <a:pt x="778" y="532"/>
                </a:lnTo>
                <a:lnTo>
                  <a:pt x="803" y="502"/>
                </a:lnTo>
                <a:lnTo>
                  <a:pt x="827" y="471"/>
                </a:lnTo>
                <a:lnTo>
                  <a:pt x="848" y="439"/>
                </a:lnTo>
                <a:lnTo>
                  <a:pt x="868" y="404"/>
                </a:lnTo>
                <a:lnTo>
                  <a:pt x="886" y="370"/>
                </a:lnTo>
                <a:lnTo>
                  <a:pt x="902" y="336"/>
                </a:lnTo>
                <a:lnTo>
                  <a:pt x="917" y="298"/>
                </a:lnTo>
                <a:lnTo>
                  <a:pt x="929" y="262"/>
                </a:lnTo>
                <a:lnTo>
                  <a:pt x="940" y="224"/>
                </a:lnTo>
                <a:lnTo>
                  <a:pt x="948" y="184"/>
                </a:lnTo>
                <a:lnTo>
                  <a:pt x="953" y="146"/>
                </a:lnTo>
                <a:lnTo>
                  <a:pt x="957" y="106"/>
                </a:lnTo>
                <a:lnTo>
                  <a:pt x="958" y="65"/>
                </a:lnTo>
                <a:lnTo>
                  <a:pt x="958" y="65"/>
                </a:lnTo>
                <a:lnTo>
                  <a:pt x="957" y="52"/>
                </a:lnTo>
                <a:lnTo>
                  <a:pt x="953" y="39"/>
                </a:lnTo>
                <a:lnTo>
                  <a:pt x="948" y="29"/>
                </a:lnTo>
                <a:lnTo>
                  <a:pt x="938" y="18"/>
                </a:lnTo>
                <a:lnTo>
                  <a:pt x="929" y="11"/>
                </a:lnTo>
                <a:lnTo>
                  <a:pt x="919" y="5"/>
                </a:lnTo>
                <a:lnTo>
                  <a:pt x="906" y="0"/>
                </a:lnTo>
                <a:lnTo>
                  <a:pt x="892" y="0"/>
                </a:lnTo>
                <a:lnTo>
                  <a:pt x="892" y="0"/>
                </a:lnTo>
                <a:lnTo>
                  <a:pt x="879" y="0"/>
                </a:lnTo>
                <a:lnTo>
                  <a:pt x="866" y="5"/>
                </a:lnTo>
                <a:lnTo>
                  <a:pt x="855" y="11"/>
                </a:lnTo>
                <a:lnTo>
                  <a:pt x="846" y="18"/>
                </a:lnTo>
                <a:lnTo>
                  <a:pt x="837" y="29"/>
                </a:lnTo>
                <a:lnTo>
                  <a:pt x="832" y="39"/>
                </a:lnTo>
                <a:lnTo>
                  <a:pt x="828" y="52"/>
                </a:lnTo>
                <a:lnTo>
                  <a:pt x="827" y="65"/>
                </a:lnTo>
                <a:lnTo>
                  <a:pt x="827" y="65"/>
                </a:lnTo>
                <a:lnTo>
                  <a:pt x="825" y="97"/>
                </a:lnTo>
                <a:lnTo>
                  <a:pt x="823" y="130"/>
                </a:lnTo>
                <a:lnTo>
                  <a:pt x="818" y="160"/>
                </a:lnTo>
                <a:lnTo>
                  <a:pt x="812" y="193"/>
                </a:lnTo>
                <a:lnTo>
                  <a:pt x="803" y="224"/>
                </a:lnTo>
                <a:lnTo>
                  <a:pt x="794" y="253"/>
                </a:lnTo>
                <a:lnTo>
                  <a:pt x="781" y="283"/>
                </a:lnTo>
                <a:lnTo>
                  <a:pt x="769" y="312"/>
                </a:lnTo>
                <a:lnTo>
                  <a:pt x="753" y="341"/>
                </a:lnTo>
                <a:lnTo>
                  <a:pt x="736" y="368"/>
                </a:lnTo>
                <a:lnTo>
                  <a:pt x="718" y="395"/>
                </a:lnTo>
                <a:lnTo>
                  <a:pt x="698" y="420"/>
                </a:lnTo>
                <a:lnTo>
                  <a:pt x="679" y="446"/>
                </a:lnTo>
                <a:lnTo>
                  <a:pt x="655" y="471"/>
                </a:lnTo>
                <a:lnTo>
                  <a:pt x="632" y="495"/>
                </a:lnTo>
                <a:lnTo>
                  <a:pt x="606" y="516"/>
                </a:lnTo>
                <a:lnTo>
                  <a:pt x="606" y="516"/>
                </a:lnTo>
                <a:lnTo>
                  <a:pt x="581" y="538"/>
                </a:lnTo>
                <a:lnTo>
                  <a:pt x="554" y="560"/>
                </a:lnTo>
                <a:lnTo>
                  <a:pt x="525" y="578"/>
                </a:lnTo>
                <a:lnTo>
                  <a:pt x="495" y="597"/>
                </a:lnTo>
                <a:lnTo>
                  <a:pt x="464" y="614"/>
                </a:lnTo>
                <a:lnTo>
                  <a:pt x="431" y="630"/>
                </a:lnTo>
                <a:lnTo>
                  <a:pt x="399" y="644"/>
                </a:lnTo>
                <a:lnTo>
                  <a:pt x="365" y="657"/>
                </a:lnTo>
                <a:lnTo>
                  <a:pt x="330" y="670"/>
                </a:lnTo>
                <a:lnTo>
                  <a:pt x="294" y="679"/>
                </a:lnTo>
                <a:lnTo>
                  <a:pt x="258" y="688"/>
                </a:lnTo>
                <a:lnTo>
                  <a:pt x="220" y="695"/>
                </a:lnTo>
                <a:lnTo>
                  <a:pt x="182" y="702"/>
                </a:lnTo>
                <a:lnTo>
                  <a:pt x="145" y="706"/>
                </a:lnTo>
                <a:lnTo>
                  <a:pt x="105" y="708"/>
                </a:lnTo>
                <a:lnTo>
                  <a:pt x="65" y="709"/>
                </a:lnTo>
                <a:lnTo>
                  <a:pt x="65" y="709"/>
                </a:lnTo>
                <a:lnTo>
                  <a:pt x="52" y="711"/>
                </a:lnTo>
                <a:lnTo>
                  <a:pt x="40" y="715"/>
                </a:lnTo>
                <a:lnTo>
                  <a:pt x="29" y="720"/>
                </a:lnTo>
                <a:lnTo>
                  <a:pt x="20" y="729"/>
                </a:lnTo>
                <a:lnTo>
                  <a:pt x="11" y="738"/>
                </a:lnTo>
                <a:lnTo>
                  <a:pt x="6" y="749"/>
                </a:lnTo>
                <a:lnTo>
                  <a:pt x="2" y="762"/>
                </a:lnTo>
                <a:lnTo>
                  <a:pt x="0" y="774"/>
                </a:lnTo>
                <a:lnTo>
                  <a:pt x="0" y="774"/>
                </a:lnTo>
                <a:lnTo>
                  <a:pt x="2" y="789"/>
                </a:lnTo>
                <a:lnTo>
                  <a:pt x="6" y="802"/>
                </a:lnTo>
                <a:lnTo>
                  <a:pt x="11" y="812"/>
                </a:lnTo>
                <a:lnTo>
                  <a:pt x="20" y="821"/>
                </a:lnTo>
                <a:lnTo>
                  <a:pt x="29" y="830"/>
                </a:lnTo>
                <a:lnTo>
                  <a:pt x="40" y="836"/>
                </a:lnTo>
                <a:lnTo>
                  <a:pt x="52" y="839"/>
                </a:lnTo>
                <a:lnTo>
                  <a:pt x="65" y="841"/>
                </a:lnTo>
                <a:lnTo>
                  <a:pt x="65" y="84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66"/>
          <p:cNvSpPr/>
          <p:nvPr/>
        </p:nvSpPr>
        <p:spPr>
          <a:xfrm rot="-10095930">
            <a:off x="4745302" y="4060822"/>
            <a:ext cx="760413" cy="668338"/>
          </a:xfrm>
          <a:custGeom>
            <a:rect b="b" l="l" r="r" t="t"/>
            <a:pathLst>
              <a:path extrusionOk="0" h="841" w="958">
                <a:moveTo>
                  <a:pt x="65" y="841"/>
                </a:moveTo>
                <a:lnTo>
                  <a:pt x="65" y="841"/>
                </a:lnTo>
                <a:lnTo>
                  <a:pt x="112" y="839"/>
                </a:lnTo>
                <a:lnTo>
                  <a:pt x="155" y="838"/>
                </a:lnTo>
                <a:lnTo>
                  <a:pt x="200" y="832"/>
                </a:lnTo>
                <a:lnTo>
                  <a:pt x="244" y="825"/>
                </a:lnTo>
                <a:lnTo>
                  <a:pt x="287" y="818"/>
                </a:lnTo>
                <a:lnTo>
                  <a:pt x="329" y="807"/>
                </a:lnTo>
                <a:lnTo>
                  <a:pt x="370" y="794"/>
                </a:lnTo>
                <a:lnTo>
                  <a:pt x="410" y="782"/>
                </a:lnTo>
                <a:lnTo>
                  <a:pt x="449" y="765"/>
                </a:lnTo>
                <a:lnTo>
                  <a:pt x="487" y="749"/>
                </a:lnTo>
                <a:lnTo>
                  <a:pt x="525" y="731"/>
                </a:lnTo>
                <a:lnTo>
                  <a:pt x="561" y="711"/>
                </a:lnTo>
                <a:lnTo>
                  <a:pt x="596" y="690"/>
                </a:lnTo>
                <a:lnTo>
                  <a:pt x="630" y="666"/>
                </a:lnTo>
                <a:lnTo>
                  <a:pt x="662" y="643"/>
                </a:lnTo>
                <a:lnTo>
                  <a:pt x="693" y="617"/>
                </a:lnTo>
                <a:lnTo>
                  <a:pt x="693" y="617"/>
                </a:lnTo>
                <a:lnTo>
                  <a:pt x="722" y="590"/>
                </a:lnTo>
                <a:lnTo>
                  <a:pt x="751" y="561"/>
                </a:lnTo>
                <a:lnTo>
                  <a:pt x="778" y="532"/>
                </a:lnTo>
                <a:lnTo>
                  <a:pt x="803" y="502"/>
                </a:lnTo>
                <a:lnTo>
                  <a:pt x="827" y="471"/>
                </a:lnTo>
                <a:lnTo>
                  <a:pt x="848" y="439"/>
                </a:lnTo>
                <a:lnTo>
                  <a:pt x="868" y="404"/>
                </a:lnTo>
                <a:lnTo>
                  <a:pt x="886" y="370"/>
                </a:lnTo>
                <a:lnTo>
                  <a:pt x="902" y="336"/>
                </a:lnTo>
                <a:lnTo>
                  <a:pt x="917" y="298"/>
                </a:lnTo>
                <a:lnTo>
                  <a:pt x="929" y="262"/>
                </a:lnTo>
                <a:lnTo>
                  <a:pt x="940" y="224"/>
                </a:lnTo>
                <a:lnTo>
                  <a:pt x="948" y="184"/>
                </a:lnTo>
                <a:lnTo>
                  <a:pt x="953" y="146"/>
                </a:lnTo>
                <a:lnTo>
                  <a:pt x="957" y="106"/>
                </a:lnTo>
                <a:lnTo>
                  <a:pt x="958" y="65"/>
                </a:lnTo>
                <a:lnTo>
                  <a:pt x="958" y="65"/>
                </a:lnTo>
                <a:lnTo>
                  <a:pt x="957" y="52"/>
                </a:lnTo>
                <a:lnTo>
                  <a:pt x="953" y="39"/>
                </a:lnTo>
                <a:lnTo>
                  <a:pt x="948" y="29"/>
                </a:lnTo>
                <a:lnTo>
                  <a:pt x="938" y="18"/>
                </a:lnTo>
                <a:lnTo>
                  <a:pt x="929" y="11"/>
                </a:lnTo>
                <a:lnTo>
                  <a:pt x="919" y="5"/>
                </a:lnTo>
                <a:lnTo>
                  <a:pt x="906" y="0"/>
                </a:lnTo>
                <a:lnTo>
                  <a:pt x="892" y="0"/>
                </a:lnTo>
                <a:lnTo>
                  <a:pt x="892" y="0"/>
                </a:lnTo>
                <a:lnTo>
                  <a:pt x="879" y="0"/>
                </a:lnTo>
                <a:lnTo>
                  <a:pt x="866" y="5"/>
                </a:lnTo>
                <a:lnTo>
                  <a:pt x="855" y="11"/>
                </a:lnTo>
                <a:lnTo>
                  <a:pt x="846" y="18"/>
                </a:lnTo>
                <a:lnTo>
                  <a:pt x="837" y="29"/>
                </a:lnTo>
                <a:lnTo>
                  <a:pt x="832" y="39"/>
                </a:lnTo>
                <a:lnTo>
                  <a:pt x="828" y="52"/>
                </a:lnTo>
                <a:lnTo>
                  <a:pt x="827" y="65"/>
                </a:lnTo>
                <a:lnTo>
                  <a:pt x="827" y="65"/>
                </a:lnTo>
                <a:lnTo>
                  <a:pt x="825" y="97"/>
                </a:lnTo>
                <a:lnTo>
                  <a:pt x="823" y="130"/>
                </a:lnTo>
                <a:lnTo>
                  <a:pt x="818" y="160"/>
                </a:lnTo>
                <a:lnTo>
                  <a:pt x="812" y="193"/>
                </a:lnTo>
                <a:lnTo>
                  <a:pt x="803" y="224"/>
                </a:lnTo>
                <a:lnTo>
                  <a:pt x="794" y="253"/>
                </a:lnTo>
                <a:lnTo>
                  <a:pt x="781" y="283"/>
                </a:lnTo>
                <a:lnTo>
                  <a:pt x="769" y="312"/>
                </a:lnTo>
                <a:lnTo>
                  <a:pt x="753" y="341"/>
                </a:lnTo>
                <a:lnTo>
                  <a:pt x="736" y="368"/>
                </a:lnTo>
                <a:lnTo>
                  <a:pt x="718" y="395"/>
                </a:lnTo>
                <a:lnTo>
                  <a:pt x="698" y="420"/>
                </a:lnTo>
                <a:lnTo>
                  <a:pt x="679" y="446"/>
                </a:lnTo>
                <a:lnTo>
                  <a:pt x="655" y="471"/>
                </a:lnTo>
                <a:lnTo>
                  <a:pt x="632" y="495"/>
                </a:lnTo>
                <a:lnTo>
                  <a:pt x="606" y="516"/>
                </a:lnTo>
                <a:lnTo>
                  <a:pt x="606" y="516"/>
                </a:lnTo>
                <a:lnTo>
                  <a:pt x="581" y="538"/>
                </a:lnTo>
                <a:lnTo>
                  <a:pt x="554" y="560"/>
                </a:lnTo>
                <a:lnTo>
                  <a:pt x="525" y="578"/>
                </a:lnTo>
                <a:lnTo>
                  <a:pt x="495" y="597"/>
                </a:lnTo>
                <a:lnTo>
                  <a:pt x="464" y="614"/>
                </a:lnTo>
                <a:lnTo>
                  <a:pt x="431" y="630"/>
                </a:lnTo>
                <a:lnTo>
                  <a:pt x="399" y="644"/>
                </a:lnTo>
                <a:lnTo>
                  <a:pt x="365" y="657"/>
                </a:lnTo>
                <a:lnTo>
                  <a:pt x="330" y="670"/>
                </a:lnTo>
                <a:lnTo>
                  <a:pt x="294" y="679"/>
                </a:lnTo>
                <a:lnTo>
                  <a:pt x="258" y="688"/>
                </a:lnTo>
                <a:lnTo>
                  <a:pt x="220" y="695"/>
                </a:lnTo>
                <a:lnTo>
                  <a:pt x="182" y="702"/>
                </a:lnTo>
                <a:lnTo>
                  <a:pt x="145" y="706"/>
                </a:lnTo>
                <a:lnTo>
                  <a:pt x="105" y="708"/>
                </a:lnTo>
                <a:lnTo>
                  <a:pt x="65" y="709"/>
                </a:lnTo>
                <a:lnTo>
                  <a:pt x="65" y="709"/>
                </a:lnTo>
                <a:lnTo>
                  <a:pt x="52" y="711"/>
                </a:lnTo>
                <a:lnTo>
                  <a:pt x="40" y="715"/>
                </a:lnTo>
                <a:lnTo>
                  <a:pt x="29" y="720"/>
                </a:lnTo>
                <a:lnTo>
                  <a:pt x="20" y="729"/>
                </a:lnTo>
                <a:lnTo>
                  <a:pt x="11" y="738"/>
                </a:lnTo>
                <a:lnTo>
                  <a:pt x="6" y="749"/>
                </a:lnTo>
                <a:lnTo>
                  <a:pt x="2" y="762"/>
                </a:lnTo>
                <a:lnTo>
                  <a:pt x="0" y="774"/>
                </a:lnTo>
                <a:lnTo>
                  <a:pt x="0" y="774"/>
                </a:lnTo>
                <a:lnTo>
                  <a:pt x="2" y="789"/>
                </a:lnTo>
                <a:lnTo>
                  <a:pt x="6" y="802"/>
                </a:lnTo>
                <a:lnTo>
                  <a:pt x="11" y="812"/>
                </a:lnTo>
                <a:lnTo>
                  <a:pt x="20" y="821"/>
                </a:lnTo>
                <a:lnTo>
                  <a:pt x="29" y="830"/>
                </a:lnTo>
                <a:lnTo>
                  <a:pt x="40" y="836"/>
                </a:lnTo>
                <a:lnTo>
                  <a:pt x="52" y="839"/>
                </a:lnTo>
                <a:lnTo>
                  <a:pt x="65" y="841"/>
                </a:lnTo>
                <a:lnTo>
                  <a:pt x="65" y="84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66"/>
          <p:cNvSpPr/>
          <p:nvPr/>
        </p:nvSpPr>
        <p:spPr>
          <a:xfrm rot="9565974">
            <a:off x="5458978" y="4785237"/>
            <a:ext cx="760413" cy="668338"/>
          </a:xfrm>
          <a:custGeom>
            <a:rect b="b" l="l" r="r" t="t"/>
            <a:pathLst>
              <a:path extrusionOk="0" h="841" w="958">
                <a:moveTo>
                  <a:pt x="65" y="841"/>
                </a:moveTo>
                <a:lnTo>
                  <a:pt x="65" y="841"/>
                </a:lnTo>
                <a:lnTo>
                  <a:pt x="112" y="839"/>
                </a:lnTo>
                <a:lnTo>
                  <a:pt x="155" y="838"/>
                </a:lnTo>
                <a:lnTo>
                  <a:pt x="200" y="832"/>
                </a:lnTo>
                <a:lnTo>
                  <a:pt x="244" y="825"/>
                </a:lnTo>
                <a:lnTo>
                  <a:pt x="287" y="818"/>
                </a:lnTo>
                <a:lnTo>
                  <a:pt x="329" y="807"/>
                </a:lnTo>
                <a:lnTo>
                  <a:pt x="370" y="794"/>
                </a:lnTo>
                <a:lnTo>
                  <a:pt x="410" y="782"/>
                </a:lnTo>
                <a:lnTo>
                  <a:pt x="449" y="765"/>
                </a:lnTo>
                <a:lnTo>
                  <a:pt x="487" y="749"/>
                </a:lnTo>
                <a:lnTo>
                  <a:pt x="525" y="731"/>
                </a:lnTo>
                <a:lnTo>
                  <a:pt x="561" y="711"/>
                </a:lnTo>
                <a:lnTo>
                  <a:pt x="596" y="690"/>
                </a:lnTo>
                <a:lnTo>
                  <a:pt x="630" y="666"/>
                </a:lnTo>
                <a:lnTo>
                  <a:pt x="662" y="643"/>
                </a:lnTo>
                <a:lnTo>
                  <a:pt x="693" y="617"/>
                </a:lnTo>
                <a:lnTo>
                  <a:pt x="693" y="617"/>
                </a:lnTo>
                <a:lnTo>
                  <a:pt x="722" y="590"/>
                </a:lnTo>
                <a:lnTo>
                  <a:pt x="751" y="561"/>
                </a:lnTo>
                <a:lnTo>
                  <a:pt x="778" y="532"/>
                </a:lnTo>
                <a:lnTo>
                  <a:pt x="803" y="502"/>
                </a:lnTo>
                <a:lnTo>
                  <a:pt x="827" y="471"/>
                </a:lnTo>
                <a:lnTo>
                  <a:pt x="848" y="439"/>
                </a:lnTo>
                <a:lnTo>
                  <a:pt x="868" y="404"/>
                </a:lnTo>
                <a:lnTo>
                  <a:pt x="886" y="370"/>
                </a:lnTo>
                <a:lnTo>
                  <a:pt x="902" y="336"/>
                </a:lnTo>
                <a:lnTo>
                  <a:pt x="917" y="298"/>
                </a:lnTo>
                <a:lnTo>
                  <a:pt x="929" y="262"/>
                </a:lnTo>
                <a:lnTo>
                  <a:pt x="940" y="224"/>
                </a:lnTo>
                <a:lnTo>
                  <a:pt x="948" y="184"/>
                </a:lnTo>
                <a:lnTo>
                  <a:pt x="953" y="146"/>
                </a:lnTo>
                <a:lnTo>
                  <a:pt x="957" y="106"/>
                </a:lnTo>
                <a:lnTo>
                  <a:pt x="958" y="65"/>
                </a:lnTo>
                <a:lnTo>
                  <a:pt x="958" y="65"/>
                </a:lnTo>
                <a:lnTo>
                  <a:pt x="957" y="52"/>
                </a:lnTo>
                <a:lnTo>
                  <a:pt x="953" y="39"/>
                </a:lnTo>
                <a:lnTo>
                  <a:pt x="948" y="29"/>
                </a:lnTo>
                <a:lnTo>
                  <a:pt x="938" y="18"/>
                </a:lnTo>
                <a:lnTo>
                  <a:pt x="929" y="11"/>
                </a:lnTo>
                <a:lnTo>
                  <a:pt x="919" y="5"/>
                </a:lnTo>
                <a:lnTo>
                  <a:pt x="906" y="0"/>
                </a:lnTo>
                <a:lnTo>
                  <a:pt x="892" y="0"/>
                </a:lnTo>
                <a:lnTo>
                  <a:pt x="892" y="0"/>
                </a:lnTo>
                <a:lnTo>
                  <a:pt x="879" y="0"/>
                </a:lnTo>
                <a:lnTo>
                  <a:pt x="866" y="5"/>
                </a:lnTo>
                <a:lnTo>
                  <a:pt x="855" y="11"/>
                </a:lnTo>
                <a:lnTo>
                  <a:pt x="846" y="18"/>
                </a:lnTo>
                <a:lnTo>
                  <a:pt x="837" y="29"/>
                </a:lnTo>
                <a:lnTo>
                  <a:pt x="832" y="39"/>
                </a:lnTo>
                <a:lnTo>
                  <a:pt x="828" y="52"/>
                </a:lnTo>
                <a:lnTo>
                  <a:pt x="827" y="65"/>
                </a:lnTo>
                <a:lnTo>
                  <a:pt x="827" y="65"/>
                </a:lnTo>
                <a:lnTo>
                  <a:pt x="825" y="97"/>
                </a:lnTo>
                <a:lnTo>
                  <a:pt x="823" y="130"/>
                </a:lnTo>
                <a:lnTo>
                  <a:pt x="818" y="160"/>
                </a:lnTo>
                <a:lnTo>
                  <a:pt x="812" y="193"/>
                </a:lnTo>
                <a:lnTo>
                  <a:pt x="803" y="224"/>
                </a:lnTo>
                <a:lnTo>
                  <a:pt x="794" y="253"/>
                </a:lnTo>
                <a:lnTo>
                  <a:pt x="781" y="283"/>
                </a:lnTo>
                <a:lnTo>
                  <a:pt x="769" y="312"/>
                </a:lnTo>
                <a:lnTo>
                  <a:pt x="753" y="341"/>
                </a:lnTo>
                <a:lnTo>
                  <a:pt x="736" y="368"/>
                </a:lnTo>
                <a:lnTo>
                  <a:pt x="718" y="395"/>
                </a:lnTo>
                <a:lnTo>
                  <a:pt x="698" y="420"/>
                </a:lnTo>
                <a:lnTo>
                  <a:pt x="679" y="446"/>
                </a:lnTo>
                <a:lnTo>
                  <a:pt x="655" y="471"/>
                </a:lnTo>
                <a:lnTo>
                  <a:pt x="632" y="495"/>
                </a:lnTo>
                <a:lnTo>
                  <a:pt x="606" y="516"/>
                </a:lnTo>
                <a:lnTo>
                  <a:pt x="606" y="516"/>
                </a:lnTo>
                <a:lnTo>
                  <a:pt x="581" y="538"/>
                </a:lnTo>
                <a:lnTo>
                  <a:pt x="554" y="560"/>
                </a:lnTo>
                <a:lnTo>
                  <a:pt x="525" y="578"/>
                </a:lnTo>
                <a:lnTo>
                  <a:pt x="495" y="597"/>
                </a:lnTo>
                <a:lnTo>
                  <a:pt x="464" y="614"/>
                </a:lnTo>
                <a:lnTo>
                  <a:pt x="431" y="630"/>
                </a:lnTo>
                <a:lnTo>
                  <a:pt x="399" y="644"/>
                </a:lnTo>
                <a:lnTo>
                  <a:pt x="365" y="657"/>
                </a:lnTo>
                <a:lnTo>
                  <a:pt x="330" y="670"/>
                </a:lnTo>
                <a:lnTo>
                  <a:pt x="294" y="679"/>
                </a:lnTo>
                <a:lnTo>
                  <a:pt x="258" y="688"/>
                </a:lnTo>
                <a:lnTo>
                  <a:pt x="220" y="695"/>
                </a:lnTo>
                <a:lnTo>
                  <a:pt x="182" y="702"/>
                </a:lnTo>
                <a:lnTo>
                  <a:pt x="145" y="706"/>
                </a:lnTo>
                <a:lnTo>
                  <a:pt x="105" y="708"/>
                </a:lnTo>
                <a:lnTo>
                  <a:pt x="65" y="709"/>
                </a:lnTo>
                <a:lnTo>
                  <a:pt x="65" y="709"/>
                </a:lnTo>
                <a:lnTo>
                  <a:pt x="52" y="711"/>
                </a:lnTo>
                <a:lnTo>
                  <a:pt x="40" y="715"/>
                </a:lnTo>
                <a:lnTo>
                  <a:pt x="29" y="720"/>
                </a:lnTo>
                <a:lnTo>
                  <a:pt x="20" y="729"/>
                </a:lnTo>
                <a:lnTo>
                  <a:pt x="11" y="738"/>
                </a:lnTo>
                <a:lnTo>
                  <a:pt x="6" y="749"/>
                </a:lnTo>
                <a:lnTo>
                  <a:pt x="2" y="762"/>
                </a:lnTo>
                <a:lnTo>
                  <a:pt x="0" y="774"/>
                </a:lnTo>
                <a:lnTo>
                  <a:pt x="0" y="774"/>
                </a:lnTo>
                <a:lnTo>
                  <a:pt x="2" y="789"/>
                </a:lnTo>
                <a:lnTo>
                  <a:pt x="6" y="802"/>
                </a:lnTo>
                <a:lnTo>
                  <a:pt x="11" y="812"/>
                </a:lnTo>
                <a:lnTo>
                  <a:pt x="20" y="821"/>
                </a:lnTo>
                <a:lnTo>
                  <a:pt x="29" y="830"/>
                </a:lnTo>
                <a:lnTo>
                  <a:pt x="40" y="836"/>
                </a:lnTo>
                <a:lnTo>
                  <a:pt x="52" y="839"/>
                </a:lnTo>
                <a:lnTo>
                  <a:pt x="65" y="841"/>
                </a:lnTo>
                <a:lnTo>
                  <a:pt x="65" y="84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66"/>
          <p:cNvSpPr/>
          <p:nvPr/>
        </p:nvSpPr>
        <p:spPr>
          <a:xfrm rot="6500494">
            <a:off x="6434938" y="4785237"/>
            <a:ext cx="760413" cy="668338"/>
          </a:xfrm>
          <a:custGeom>
            <a:rect b="b" l="l" r="r" t="t"/>
            <a:pathLst>
              <a:path extrusionOk="0" h="841" w="958">
                <a:moveTo>
                  <a:pt x="65" y="841"/>
                </a:moveTo>
                <a:lnTo>
                  <a:pt x="65" y="841"/>
                </a:lnTo>
                <a:lnTo>
                  <a:pt x="112" y="839"/>
                </a:lnTo>
                <a:lnTo>
                  <a:pt x="155" y="838"/>
                </a:lnTo>
                <a:lnTo>
                  <a:pt x="200" y="832"/>
                </a:lnTo>
                <a:lnTo>
                  <a:pt x="244" y="825"/>
                </a:lnTo>
                <a:lnTo>
                  <a:pt x="287" y="818"/>
                </a:lnTo>
                <a:lnTo>
                  <a:pt x="329" y="807"/>
                </a:lnTo>
                <a:lnTo>
                  <a:pt x="370" y="794"/>
                </a:lnTo>
                <a:lnTo>
                  <a:pt x="410" y="782"/>
                </a:lnTo>
                <a:lnTo>
                  <a:pt x="449" y="765"/>
                </a:lnTo>
                <a:lnTo>
                  <a:pt x="487" y="749"/>
                </a:lnTo>
                <a:lnTo>
                  <a:pt x="525" y="731"/>
                </a:lnTo>
                <a:lnTo>
                  <a:pt x="561" y="711"/>
                </a:lnTo>
                <a:lnTo>
                  <a:pt x="596" y="690"/>
                </a:lnTo>
                <a:lnTo>
                  <a:pt x="630" y="666"/>
                </a:lnTo>
                <a:lnTo>
                  <a:pt x="662" y="643"/>
                </a:lnTo>
                <a:lnTo>
                  <a:pt x="693" y="617"/>
                </a:lnTo>
                <a:lnTo>
                  <a:pt x="693" y="617"/>
                </a:lnTo>
                <a:lnTo>
                  <a:pt x="722" y="590"/>
                </a:lnTo>
                <a:lnTo>
                  <a:pt x="751" y="561"/>
                </a:lnTo>
                <a:lnTo>
                  <a:pt x="778" y="532"/>
                </a:lnTo>
                <a:lnTo>
                  <a:pt x="803" y="502"/>
                </a:lnTo>
                <a:lnTo>
                  <a:pt x="827" y="471"/>
                </a:lnTo>
                <a:lnTo>
                  <a:pt x="848" y="439"/>
                </a:lnTo>
                <a:lnTo>
                  <a:pt x="868" y="404"/>
                </a:lnTo>
                <a:lnTo>
                  <a:pt x="886" y="370"/>
                </a:lnTo>
                <a:lnTo>
                  <a:pt x="902" y="336"/>
                </a:lnTo>
                <a:lnTo>
                  <a:pt x="917" y="298"/>
                </a:lnTo>
                <a:lnTo>
                  <a:pt x="929" y="262"/>
                </a:lnTo>
                <a:lnTo>
                  <a:pt x="940" y="224"/>
                </a:lnTo>
                <a:lnTo>
                  <a:pt x="948" y="184"/>
                </a:lnTo>
                <a:lnTo>
                  <a:pt x="953" y="146"/>
                </a:lnTo>
                <a:lnTo>
                  <a:pt x="957" y="106"/>
                </a:lnTo>
                <a:lnTo>
                  <a:pt x="958" y="65"/>
                </a:lnTo>
                <a:lnTo>
                  <a:pt x="958" y="65"/>
                </a:lnTo>
                <a:lnTo>
                  <a:pt x="957" y="52"/>
                </a:lnTo>
                <a:lnTo>
                  <a:pt x="953" y="39"/>
                </a:lnTo>
                <a:lnTo>
                  <a:pt x="948" y="29"/>
                </a:lnTo>
                <a:lnTo>
                  <a:pt x="938" y="18"/>
                </a:lnTo>
                <a:lnTo>
                  <a:pt x="929" y="11"/>
                </a:lnTo>
                <a:lnTo>
                  <a:pt x="919" y="5"/>
                </a:lnTo>
                <a:lnTo>
                  <a:pt x="906" y="0"/>
                </a:lnTo>
                <a:lnTo>
                  <a:pt x="892" y="0"/>
                </a:lnTo>
                <a:lnTo>
                  <a:pt x="892" y="0"/>
                </a:lnTo>
                <a:lnTo>
                  <a:pt x="879" y="0"/>
                </a:lnTo>
                <a:lnTo>
                  <a:pt x="866" y="5"/>
                </a:lnTo>
                <a:lnTo>
                  <a:pt x="855" y="11"/>
                </a:lnTo>
                <a:lnTo>
                  <a:pt x="846" y="18"/>
                </a:lnTo>
                <a:lnTo>
                  <a:pt x="837" y="29"/>
                </a:lnTo>
                <a:lnTo>
                  <a:pt x="832" y="39"/>
                </a:lnTo>
                <a:lnTo>
                  <a:pt x="828" y="52"/>
                </a:lnTo>
                <a:lnTo>
                  <a:pt x="827" y="65"/>
                </a:lnTo>
                <a:lnTo>
                  <a:pt x="827" y="65"/>
                </a:lnTo>
                <a:lnTo>
                  <a:pt x="825" y="97"/>
                </a:lnTo>
                <a:lnTo>
                  <a:pt x="823" y="130"/>
                </a:lnTo>
                <a:lnTo>
                  <a:pt x="818" y="160"/>
                </a:lnTo>
                <a:lnTo>
                  <a:pt x="812" y="193"/>
                </a:lnTo>
                <a:lnTo>
                  <a:pt x="803" y="224"/>
                </a:lnTo>
                <a:lnTo>
                  <a:pt x="794" y="253"/>
                </a:lnTo>
                <a:lnTo>
                  <a:pt x="781" y="283"/>
                </a:lnTo>
                <a:lnTo>
                  <a:pt x="769" y="312"/>
                </a:lnTo>
                <a:lnTo>
                  <a:pt x="753" y="341"/>
                </a:lnTo>
                <a:lnTo>
                  <a:pt x="736" y="368"/>
                </a:lnTo>
                <a:lnTo>
                  <a:pt x="718" y="395"/>
                </a:lnTo>
                <a:lnTo>
                  <a:pt x="698" y="420"/>
                </a:lnTo>
                <a:lnTo>
                  <a:pt x="679" y="446"/>
                </a:lnTo>
                <a:lnTo>
                  <a:pt x="655" y="471"/>
                </a:lnTo>
                <a:lnTo>
                  <a:pt x="632" y="495"/>
                </a:lnTo>
                <a:lnTo>
                  <a:pt x="606" y="516"/>
                </a:lnTo>
                <a:lnTo>
                  <a:pt x="606" y="516"/>
                </a:lnTo>
                <a:lnTo>
                  <a:pt x="581" y="538"/>
                </a:lnTo>
                <a:lnTo>
                  <a:pt x="554" y="560"/>
                </a:lnTo>
                <a:lnTo>
                  <a:pt x="525" y="578"/>
                </a:lnTo>
                <a:lnTo>
                  <a:pt x="495" y="597"/>
                </a:lnTo>
                <a:lnTo>
                  <a:pt x="464" y="614"/>
                </a:lnTo>
                <a:lnTo>
                  <a:pt x="431" y="630"/>
                </a:lnTo>
                <a:lnTo>
                  <a:pt x="399" y="644"/>
                </a:lnTo>
                <a:lnTo>
                  <a:pt x="365" y="657"/>
                </a:lnTo>
                <a:lnTo>
                  <a:pt x="330" y="670"/>
                </a:lnTo>
                <a:lnTo>
                  <a:pt x="294" y="679"/>
                </a:lnTo>
                <a:lnTo>
                  <a:pt x="258" y="688"/>
                </a:lnTo>
                <a:lnTo>
                  <a:pt x="220" y="695"/>
                </a:lnTo>
                <a:lnTo>
                  <a:pt x="182" y="702"/>
                </a:lnTo>
                <a:lnTo>
                  <a:pt x="145" y="706"/>
                </a:lnTo>
                <a:lnTo>
                  <a:pt x="105" y="708"/>
                </a:lnTo>
                <a:lnTo>
                  <a:pt x="65" y="709"/>
                </a:lnTo>
                <a:lnTo>
                  <a:pt x="65" y="709"/>
                </a:lnTo>
                <a:lnTo>
                  <a:pt x="52" y="711"/>
                </a:lnTo>
                <a:lnTo>
                  <a:pt x="40" y="715"/>
                </a:lnTo>
                <a:lnTo>
                  <a:pt x="29" y="720"/>
                </a:lnTo>
                <a:lnTo>
                  <a:pt x="20" y="729"/>
                </a:lnTo>
                <a:lnTo>
                  <a:pt x="11" y="738"/>
                </a:lnTo>
                <a:lnTo>
                  <a:pt x="6" y="749"/>
                </a:lnTo>
                <a:lnTo>
                  <a:pt x="2" y="762"/>
                </a:lnTo>
                <a:lnTo>
                  <a:pt x="0" y="774"/>
                </a:lnTo>
                <a:lnTo>
                  <a:pt x="0" y="774"/>
                </a:lnTo>
                <a:lnTo>
                  <a:pt x="2" y="789"/>
                </a:lnTo>
                <a:lnTo>
                  <a:pt x="6" y="802"/>
                </a:lnTo>
                <a:lnTo>
                  <a:pt x="11" y="812"/>
                </a:lnTo>
                <a:lnTo>
                  <a:pt x="20" y="821"/>
                </a:lnTo>
                <a:lnTo>
                  <a:pt x="29" y="830"/>
                </a:lnTo>
                <a:lnTo>
                  <a:pt x="40" y="836"/>
                </a:lnTo>
                <a:lnTo>
                  <a:pt x="52" y="839"/>
                </a:lnTo>
                <a:lnTo>
                  <a:pt x="65" y="841"/>
                </a:lnTo>
                <a:lnTo>
                  <a:pt x="65" y="84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66"/>
          <p:cNvSpPr/>
          <p:nvPr/>
        </p:nvSpPr>
        <p:spPr>
          <a:xfrm rot="4030253">
            <a:off x="7145171" y="4135945"/>
            <a:ext cx="760413" cy="668338"/>
          </a:xfrm>
          <a:custGeom>
            <a:rect b="b" l="l" r="r" t="t"/>
            <a:pathLst>
              <a:path extrusionOk="0" h="841" w="958">
                <a:moveTo>
                  <a:pt x="65" y="841"/>
                </a:moveTo>
                <a:lnTo>
                  <a:pt x="65" y="841"/>
                </a:lnTo>
                <a:lnTo>
                  <a:pt x="112" y="839"/>
                </a:lnTo>
                <a:lnTo>
                  <a:pt x="155" y="838"/>
                </a:lnTo>
                <a:lnTo>
                  <a:pt x="200" y="832"/>
                </a:lnTo>
                <a:lnTo>
                  <a:pt x="244" y="825"/>
                </a:lnTo>
                <a:lnTo>
                  <a:pt x="287" y="818"/>
                </a:lnTo>
                <a:lnTo>
                  <a:pt x="329" y="807"/>
                </a:lnTo>
                <a:lnTo>
                  <a:pt x="370" y="794"/>
                </a:lnTo>
                <a:lnTo>
                  <a:pt x="410" y="782"/>
                </a:lnTo>
                <a:lnTo>
                  <a:pt x="449" y="765"/>
                </a:lnTo>
                <a:lnTo>
                  <a:pt x="487" y="749"/>
                </a:lnTo>
                <a:lnTo>
                  <a:pt x="525" y="731"/>
                </a:lnTo>
                <a:lnTo>
                  <a:pt x="561" y="711"/>
                </a:lnTo>
                <a:lnTo>
                  <a:pt x="596" y="690"/>
                </a:lnTo>
                <a:lnTo>
                  <a:pt x="630" y="666"/>
                </a:lnTo>
                <a:lnTo>
                  <a:pt x="662" y="643"/>
                </a:lnTo>
                <a:lnTo>
                  <a:pt x="693" y="617"/>
                </a:lnTo>
                <a:lnTo>
                  <a:pt x="693" y="617"/>
                </a:lnTo>
                <a:lnTo>
                  <a:pt x="722" y="590"/>
                </a:lnTo>
                <a:lnTo>
                  <a:pt x="751" y="561"/>
                </a:lnTo>
                <a:lnTo>
                  <a:pt x="778" y="532"/>
                </a:lnTo>
                <a:lnTo>
                  <a:pt x="803" y="502"/>
                </a:lnTo>
                <a:lnTo>
                  <a:pt x="827" y="471"/>
                </a:lnTo>
                <a:lnTo>
                  <a:pt x="848" y="439"/>
                </a:lnTo>
                <a:lnTo>
                  <a:pt x="868" y="404"/>
                </a:lnTo>
                <a:lnTo>
                  <a:pt x="886" y="370"/>
                </a:lnTo>
                <a:lnTo>
                  <a:pt x="902" y="336"/>
                </a:lnTo>
                <a:lnTo>
                  <a:pt x="917" y="298"/>
                </a:lnTo>
                <a:lnTo>
                  <a:pt x="929" y="262"/>
                </a:lnTo>
                <a:lnTo>
                  <a:pt x="940" y="224"/>
                </a:lnTo>
                <a:lnTo>
                  <a:pt x="948" y="184"/>
                </a:lnTo>
                <a:lnTo>
                  <a:pt x="953" y="146"/>
                </a:lnTo>
                <a:lnTo>
                  <a:pt x="957" y="106"/>
                </a:lnTo>
                <a:lnTo>
                  <a:pt x="958" y="65"/>
                </a:lnTo>
                <a:lnTo>
                  <a:pt x="958" y="65"/>
                </a:lnTo>
                <a:lnTo>
                  <a:pt x="957" y="52"/>
                </a:lnTo>
                <a:lnTo>
                  <a:pt x="953" y="39"/>
                </a:lnTo>
                <a:lnTo>
                  <a:pt x="948" y="29"/>
                </a:lnTo>
                <a:lnTo>
                  <a:pt x="938" y="18"/>
                </a:lnTo>
                <a:lnTo>
                  <a:pt x="929" y="11"/>
                </a:lnTo>
                <a:lnTo>
                  <a:pt x="919" y="5"/>
                </a:lnTo>
                <a:lnTo>
                  <a:pt x="906" y="0"/>
                </a:lnTo>
                <a:lnTo>
                  <a:pt x="892" y="0"/>
                </a:lnTo>
                <a:lnTo>
                  <a:pt x="892" y="0"/>
                </a:lnTo>
                <a:lnTo>
                  <a:pt x="879" y="0"/>
                </a:lnTo>
                <a:lnTo>
                  <a:pt x="866" y="5"/>
                </a:lnTo>
                <a:lnTo>
                  <a:pt x="855" y="11"/>
                </a:lnTo>
                <a:lnTo>
                  <a:pt x="846" y="18"/>
                </a:lnTo>
                <a:lnTo>
                  <a:pt x="837" y="29"/>
                </a:lnTo>
                <a:lnTo>
                  <a:pt x="832" y="39"/>
                </a:lnTo>
                <a:lnTo>
                  <a:pt x="828" y="52"/>
                </a:lnTo>
                <a:lnTo>
                  <a:pt x="827" y="65"/>
                </a:lnTo>
                <a:lnTo>
                  <a:pt x="827" y="65"/>
                </a:lnTo>
                <a:lnTo>
                  <a:pt x="825" y="97"/>
                </a:lnTo>
                <a:lnTo>
                  <a:pt x="823" y="130"/>
                </a:lnTo>
                <a:lnTo>
                  <a:pt x="818" y="160"/>
                </a:lnTo>
                <a:lnTo>
                  <a:pt x="812" y="193"/>
                </a:lnTo>
                <a:lnTo>
                  <a:pt x="803" y="224"/>
                </a:lnTo>
                <a:lnTo>
                  <a:pt x="794" y="253"/>
                </a:lnTo>
                <a:lnTo>
                  <a:pt x="781" y="283"/>
                </a:lnTo>
                <a:lnTo>
                  <a:pt x="769" y="312"/>
                </a:lnTo>
                <a:lnTo>
                  <a:pt x="753" y="341"/>
                </a:lnTo>
                <a:lnTo>
                  <a:pt x="736" y="368"/>
                </a:lnTo>
                <a:lnTo>
                  <a:pt x="718" y="395"/>
                </a:lnTo>
                <a:lnTo>
                  <a:pt x="698" y="420"/>
                </a:lnTo>
                <a:lnTo>
                  <a:pt x="679" y="446"/>
                </a:lnTo>
                <a:lnTo>
                  <a:pt x="655" y="471"/>
                </a:lnTo>
                <a:lnTo>
                  <a:pt x="632" y="495"/>
                </a:lnTo>
                <a:lnTo>
                  <a:pt x="606" y="516"/>
                </a:lnTo>
                <a:lnTo>
                  <a:pt x="606" y="516"/>
                </a:lnTo>
                <a:lnTo>
                  <a:pt x="581" y="538"/>
                </a:lnTo>
                <a:lnTo>
                  <a:pt x="554" y="560"/>
                </a:lnTo>
                <a:lnTo>
                  <a:pt x="525" y="578"/>
                </a:lnTo>
                <a:lnTo>
                  <a:pt x="495" y="597"/>
                </a:lnTo>
                <a:lnTo>
                  <a:pt x="464" y="614"/>
                </a:lnTo>
                <a:lnTo>
                  <a:pt x="431" y="630"/>
                </a:lnTo>
                <a:lnTo>
                  <a:pt x="399" y="644"/>
                </a:lnTo>
                <a:lnTo>
                  <a:pt x="365" y="657"/>
                </a:lnTo>
                <a:lnTo>
                  <a:pt x="330" y="670"/>
                </a:lnTo>
                <a:lnTo>
                  <a:pt x="294" y="679"/>
                </a:lnTo>
                <a:lnTo>
                  <a:pt x="258" y="688"/>
                </a:lnTo>
                <a:lnTo>
                  <a:pt x="220" y="695"/>
                </a:lnTo>
                <a:lnTo>
                  <a:pt x="182" y="702"/>
                </a:lnTo>
                <a:lnTo>
                  <a:pt x="145" y="706"/>
                </a:lnTo>
                <a:lnTo>
                  <a:pt x="105" y="708"/>
                </a:lnTo>
                <a:lnTo>
                  <a:pt x="65" y="709"/>
                </a:lnTo>
                <a:lnTo>
                  <a:pt x="65" y="709"/>
                </a:lnTo>
                <a:lnTo>
                  <a:pt x="52" y="711"/>
                </a:lnTo>
                <a:lnTo>
                  <a:pt x="40" y="715"/>
                </a:lnTo>
                <a:lnTo>
                  <a:pt x="29" y="720"/>
                </a:lnTo>
                <a:lnTo>
                  <a:pt x="20" y="729"/>
                </a:lnTo>
                <a:lnTo>
                  <a:pt x="11" y="738"/>
                </a:lnTo>
                <a:lnTo>
                  <a:pt x="6" y="749"/>
                </a:lnTo>
                <a:lnTo>
                  <a:pt x="2" y="762"/>
                </a:lnTo>
                <a:lnTo>
                  <a:pt x="0" y="774"/>
                </a:lnTo>
                <a:lnTo>
                  <a:pt x="0" y="774"/>
                </a:lnTo>
                <a:lnTo>
                  <a:pt x="2" y="789"/>
                </a:lnTo>
                <a:lnTo>
                  <a:pt x="6" y="802"/>
                </a:lnTo>
                <a:lnTo>
                  <a:pt x="11" y="812"/>
                </a:lnTo>
                <a:lnTo>
                  <a:pt x="20" y="821"/>
                </a:lnTo>
                <a:lnTo>
                  <a:pt x="29" y="830"/>
                </a:lnTo>
                <a:lnTo>
                  <a:pt x="40" y="836"/>
                </a:lnTo>
                <a:lnTo>
                  <a:pt x="52" y="839"/>
                </a:lnTo>
                <a:lnTo>
                  <a:pt x="65" y="841"/>
                </a:lnTo>
                <a:lnTo>
                  <a:pt x="65" y="84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66"/>
          <p:cNvSpPr/>
          <p:nvPr/>
        </p:nvSpPr>
        <p:spPr>
          <a:xfrm rot="1096239">
            <a:off x="7191344" y="3216971"/>
            <a:ext cx="760413" cy="668338"/>
          </a:xfrm>
          <a:custGeom>
            <a:rect b="b" l="l" r="r" t="t"/>
            <a:pathLst>
              <a:path extrusionOk="0" h="841" w="958">
                <a:moveTo>
                  <a:pt x="65" y="841"/>
                </a:moveTo>
                <a:lnTo>
                  <a:pt x="65" y="841"/>
                </a:lnTo>
                <a:lnTo>
                  <a:pt x="112" y="839"/>
                </a:lnTo>
                <a:lnTo>
                  <a:pt x="155" y="838"/>
                </a:lnTo>
                <a:lnTo>
                  <a:pt x="200" y="832"/>
                </a:lnTo>
                <a:lnTo>
                  <a:pt x="244" y="825"/>
                </a:lnTo>
                <a:lnTo>
                  <a:pt x="287" y="818"/>
                </a:lnTo>
                <a:lnTo>
                  <a:pt x="329" y="807"/>
                </a:lnTo>
                <a:lnTo>
                  <a:pt x="370" y="794"/>
                </a:lnTo>
                <a:lnTo>
                  <a:pt x="410" y="782"/>
                </a:lnTo>
                <a:lnTo>
                  <a:pt x="449" y="765"/>
                </a:lnTo>
                <a:lnTo>
                  <a:pt x="487" y="749"/>
                </a:lnTo>
                <a:lnTo>
                  <a:pt x="525" y="731"/>
                </a:lnTo>
                <a:lnTo>
                  <a:pt x="561" y="711"/>
                </a:lnTo>
                <a:lnTo>
                  <a:pt x="596" y="690"/>
                </a:lnTo>
                <a:lnTo>
                  <a:pt x="630" y="666"/>
                </a:lnTo>
                <a:lnTo>
                  <a:pt x="662" y="643"/>
                </a:lnTo>
                <a:lnTo>
                  <a:pt x="693" y="617"/>
                </a:lnTo>
                <a:lnTo>
                  <a:pt x="693" y="617"/>
                </a:lnTo>
                <a:lnTo>
                  <a:pt x="722" y="590"/>
                </a:lnTo>
                <a:lnTo>
                  <a:pt x="751" y="561"/>
                </a:lnTo>
                <a:lnTo>
                  <a:pt x="778" y="532"/>
                </a:lnTo>
                <a:lnTo>
                  <a:pt x="803" y="502"/>
                </a:lnTo>
                <a:lnTo>
                  <a:pt x="827" y="471"/>
                </a:lnTo>
                <a:lnTo>
                  <a:pt x="848" y="439"/>
                </a:lnTo>
                <a:lnTo>
                  <a:pt x="868" y="404"/>
                </a:lnTo>
                <a:lnTo>
                  <a:pt x="886" y="370"/>
                </a:lnTo>
                <a:lnTo>
                  <a:pt x="902" y="336"/>
                </a:lnTo>
                <a:lnTo>
                  <a:pt x="917" y="298"/>
                </a:lnTo>
                <a:lnTo>
                  <a:pt x="929" y="262"/>
                </a:lnTo>
                <a:lnTo>
                  <a:pt x="940" y="224"/>
                </a:lnTo>
                <a:lnTo>
                  <a:pt x="948" y="184"/>
                </a:lnTo>
                <a:lnTo>
                  <a:pt x="953" y="146"/>
                </a:lnTo>
                <a:lnTo>
                  <a:pt x="957" y="106"/>
                </a:lnTo>
                <a:lnTo>
                  <a:pt x="958" y="65"/>
                </a:lnTo>
                <a:lnTo>
                  <a:pt x="958" y="65"/>
                </a:lnTo>
                <a:lnTo>
                  <a:pt x="957" y="52"/>
                </a:lnTo>
                <a:lnTo>
                  <a:pt x="953" y="39"/>
                </a:lnTo>
                <a:lnTo>
                  <a:pt x="948" y="29"/>
                </a:lnTo>
                <a:lnTo>
                  <a:pt x="938" y="18"/>
                </a:lnTo>
                <a:lnTo>
                  <a:pt x="929" y="11"/>
                </a:lnTo>
                <a:lnTo>
                  <a:pt x="919" y="5"/>
                </a:lnTo>
                <a:lnTo>
                  <a:pt x="906" y="0"/>
                </a:lnTo>
                <a:lnTo>
                  <a:pt x="892" y="0"/>
                </a:lnTo>
                <a:lnTo>
                  <a:pt x="892" y="0"/>
                </a:lnTo>
                <a:lnTo>
                  <a:pt x="879" y="0"/>
                </a:lnTo>
                <a:lnTo>
                  <a:pt x="866" y="5"/>
                </a:lnTo>
                <a:lnTo>
                  <a:pt x="855" y="11"/>
                </a:lnTo>
                <a:lnTo>
                  <a:pt x="846" y="18"/>
                </a:lnTo>
                <a:lnTo>
                  <a:pt x="837" y="29"/>
                </a:lnTo>
                <a:lnTo>
                  <a:pt x="832" y="39"/>
                </a:lnTo>
                <a:lnTo>
                  <a:pt x="828" y="52"/>
                </a:lnTo>
                <a:lnTo>
                  <a:pt x="827" y="65"/>
                </a:lnTo>
                <a:lnTo>
                  <a:pt x="827" y="65"/>
                </a:lnTo>
                <a:lnTo>
                  <a:pt x="825" y="97"/>
                </a:lnTo>
                <a:lnTo>
                  <a:pt x="823" y="130"/>
                </a:lnTo>
                <a:lnTo>
                  <a:pt x="818" y="160"/>
                </a:lnTo>
                <a:lnTo>
                  <a:pt x="812" y="193"/>
                </a:lnTo>
                <a:lnTo>
                  <a:pt x="803" y="224"/>
                </a:lnTo>
                <a:lnTo>
                  <a:pt x="794" y="253"/>
                </a:lnTo>
                <a:lnTo>
                  <a:pt x="781" y="283"/>
                </a:lnTo>
                <a:lnTo>
                  <a:pt x="769" y="312"/>
                </a:lnTo>
                <a:lnTo>
                  <a:pt x="753" y="341"/>
                </a:lnTo>
                <a:lnTo>
                  <a:pt x="736" y="368"/>
                </a:lnTo>
                <a:lnTo>
                  <a:pt x="718" y="395"/>
                </a:lnTo>
                <a:lnTo>
                  <a:pt x="698" y="420"/>
                </a:lnTo>
                <a:lnTo>
                  <a:pt x="679" y="446"/>
                </a:lnTo>
                <a:lnTo>
                  <a:pt x="655" y="471"/>
                </a:lnTo>
                <a:lnTo>
                  <a:pt x="632" y="495"/>
                </a:lnTo>
                <a:lnTo>
                  <a:pt x="606" y="516"/>
                </a:lnTo>
                <a:lnTo>
                  <a:pt x="606" y="516"/>
                </a:lnTo>
                <a:lnTo>
                  <a:pt x="581" y="538"/>
                </a:lnTo>
                <a:lnTo>
                  <a:pt x="554" y="560"/>
                </a:lnTo>
                <a:lnTo>
                  <a:pt x="525" y="578"/>
                </a:lnTo>
                <a:lnTo>
                  <a:pt x="495" y="597"/>
                </a:lnTo>
                <a:lnTo>
                  <a:pt x="464" y="614"/>
                </a:lnTo>
                <a:lnTo>
                  <a:pt x="431" y="630"/>
                </a:lnTo>
                <a:lnTo>
                  <a:pt x="399" y="644"/>
                </a:lnTo>
                <a:lnTo>
                  <a:pt x="365" y="657"/>
                </a:lnTo>
                <a:lnTo>
                  <a:pt x="330" y="670"/>
                </a:lnTo>
                <a:lnTo>
                  <a:pt x="294" y="679"/>
                </a:lnTo>
                <a:lnTo>
                  <a:pt x="258" y="688"/>
                </a:lnTo>
                <a:lnTo>
                  <a:pt x="220" y="695"/>
                </a:lnTo>
                <a:lnTo>
                  <a:pt x="182" y="702"/>
                </a:lnTo>
                <a:lnTo>
                  <a:pt x="145" y="706"/>
                </a:lnTo>
                <a:lnTo>
                  <a:pt x="105" y="708"/>
                </a:lnTo>
                <a:lnTo>
                  <a:pt x="65" y="709"/>
                </a:lnTo>
                <a:lnTo>
                  <a:pt x="65" y="709"/>
                </a:lnTo>
                <a:lnTo>
                  <a:pt x="52" y="711"/>
                </a:lnTo>
                <a:lnTo>
                  <a:pt x="40" y="715"/>
                </a:lnTo>
                <a:lnTo>
                  <a:pt x="29" y="720"/>
                </a:lnTo>
                <a:lnTo>
                  <a:pt x="20" y="729"/>
                </a:lnTo>
                <a:lnTo>
                  <a:pt x="11" y="738"/>
                </a:lnTo>
                <a:lnTo>
                  <a:pt x="6" y="749"/>
                </a:lnTo>
                <a:lnTo>
                  <a:pt x="2" y="762"/>
                </a:lnTo>
                <a:lnTo>
                  <a:pt x="0" y="774"/>
                </a:lnTo>
                <a:lnTo>
                  <a:pt x="0" y="774"/>
                </a:lnTo>
                <a:lnTo>
                  <a:pt x="2" y="789"/>
                </a:lnTo>
                <a:lnTo>
                  <a:pt x="6" y="802"/>
                </a:lnTo>
                <a:lnTo>
                  <a:pt x="11" y="812"/>
                </a:lnTo>
                <a:lnTo>
                  <a:pt x="20" y="821"/>
                </a:lnTo>
                <a:lnTo>
                  <a:pt x="29" y="830"/>
                </a:lnTo>
                <a:lnTo>
                  <a:pt x="40" y="836"/>
                </a:lnTo>
                <a:lnTo>
                  <a:pt x="52" y="839"/>
                </a:lnTo>
                <a:lnTo>
                  <a:pt x="65" y="841"/>
                </a:lnTo>
                <a:lnTo>
                  <a:pt x="65" y="84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66"/>
          <p:cNvSpPr/>
          <p:nvPr/>
        </p:nvSpPr>
        <p:spPr>
          <a:xfrm rot="-2001287">
            <a:off x="6609115" y="2425042"/>
            <a:ext cx="760413" cy="668338"/>
          </a:xfrm>
          <a:custGeom>
            <a:rect b="b" l="l" r="r" t="t"/>
            <a:pathLst>
              <a:path extrusionOk="0" h="841" w="958">
                <a:moveTo>
                  <a:pt x="65" y="841"/>
                </a:moveTo>
                <a:lnTo>
                  <a:pt x="65" y="841"/>
                </a:lnTo>
                <a:lnTo>
                  <a:pt x="112" y="839"/>
                </a:lnTo>
                <a:lnTo>
                  <a:pt x="155" y="838"/>
                </a:lnTo>
                <a:lnTo>
                  <a:pt x="200" y="832"/>
                </a:lnTo>
                <a:lnTo>
                  <a:pt x="244" y="825"/>
                </a:lnTo>
                <a:lnTo>
                  <a:pt x="287" y="818"/>
                </a:lnTo>
                <a:lnTo>
                  <a:pt x="329" y="807"/>
                </a:lnTo>
                <a:lnTo>
                  <a:pt x="370" y="794"/>
                </a:lnTo>
                <a:lnTo>
                  <a:pt x="410" y="782"/>
                </a:lnTo>
                <a:lnTo>
                  <a:pt x="449" y="765"/>
                </a:lnTo>
                <a:lnTo>
                  <a:pt x="487" y="749"/>
                </a:lnTo>
                <a:lnTo>
                  <a:pt x="525" y="731"/>
                </a:lnTo>
                <a:lnTo>
                  <a:pt x="561" y="711"/>
                </a:lnTo>
                <a:lnTo>
                  <a:pt x="596" y="690"/>
                </a:lnTo>
                <a:lnTo>
                  <a:pt x="630" y="666"/>
                </a:lnTo>
                <a:lnTo>
                  <a:pt x="662" y="643"/>
                </a:lnTo>
                <a:lnTo>
                  <a:pt x="693" y="617"/>
                </a:lnTo>
                <a:lnTo>
                  <a:pt x="693" y="617"/>
                </a:lnTo>
                <a:lnTo>
                  <a:pt x="722" y="590"/>
                </a:lnTo>
                <a:lnTo>
                  <a:pt x="751" y="561"/>
                </a:lnTo>
                <a:lnTo>
                  <a:pt x="778" y="532"/>
                </a:lnTo>
                <a:lnTo>
                  <a:pt x="803" y="502"/>
                </a:lnTo>
                <a:lnTo>
                  <a:pt x="827" y="471"/>
                </a:lnTo>
                <a:lnTo>
                  <a:pt x="848" y="439"/>
                </a:lnTo>
                <a:lnTo>
                  <a:pt x="868" y="404"/>
                </a:lnTo>
                <a:lnTo>
                  <a:pt x="886" y="370"/>
                </a:lnTo>
                <a:lnTo>
                  <a:pt x="902" y="336"/>
                </a:lnTo>
                <a:lnTo>
                  <a:pt x="917" y="298"/>
                </a:lnTo>
                <a:lnTo>
                  <a:pt x="929" y="262"/>
                </a:lnTo>
                <a:lnTo>
                  <a:pt x="940" y="224"/>
                </a:lnTo>
                <a:lnTo>
                  <a:pt x="948" y="184"/>
                </a:lnTo>
                <a:lnTo>
                  <a:pt x="953" y="146"/>
                </a:lnTo>
                <a:lnTo>
                  <a:pt x="957" y="106"/>
                </a:lnTo>
                <a:lnTo>
                  <a:pt x="958" y="65"/>
                </a:lnTo>
                <a:lnTo>
                  <a:pt x="958" y="65"/>
                </a:lnTo>
                <a:lnTo>
                  <a:pt x="957" y="52"/>
                </a:lnTo>
                <a:lnTo>
                  <a:pt x="953" y="39"/>
                </a:lnTo>
                <a:lnTo>
                  <a:pt x="948" y="29"/>
                </a:lnTo>
                <a:lnTo>
                  <a:pt x="938" y="18"/>
                </a:lnTo>
                <a:lnTo>
                  <a:pt x="929" y="11"/>
                </a:lnTo>
                <a:lnTo>
                  <a:pt x="919" y="5"/>
                </a:lnTo>
                <a:lnTo>
                  <a:pt x="906" y="0"/>
                </a:lnTo>
                <a:lnTo>
                  <a:pt x="892" y="0"/>
                </a:lnTo>
                <a:lnTo>
                  <a:pt x="892" y="0"/>
                </a:lnTo>
                <a:lnTo>
                  <a:pt x="879" y="0"/>
                </a:lnTo>
                <a:lnTo>
                  <a:pt x="866" y="5"/>
                </a:lnTo>
                <a:lnTo>
                  <a:pt x="855" y="11"/>
                </a:lnTo>
                <a:lnTo>
                  <a:pt x="846" y="18"/>
                </a:lnTo>
                <a:lnTo>
                  <a:pt x="837" y="29"/>
                </a:lnTo>
                <a:lnTo>
                  <a:pt x="832" y="39"/>
                </a:lnTo>
                <a:lnTo>
                  <a:pt x="828" y="52"/>
                </a:lnTo>
                <a:lnTo>
                  <a:pt x="827" y="65"/>
                </a:lnTo>
                <a:lnTo>
                  <a:pt x="827" y="65"/>
                </a:lnTo>
                <a:lnTo>
                  <a:pt x="825" y="97"/>
                </a:lnTo>
                <a:lnTo>
                  <a:pt x="823" y="130"/>
                </a:lnTo>
                <a:lnTo>
                  <a:pt x="818" y="160"/>
                </a:lnTo>
                <a:lnTo>
                  <a:pt x="812" y="193"/>
                </a:lnTo>
                <a:lnTo>
                  <a:pt x="803" y="224"/>
                </a:lnTo>
                <a:lnTo>
                  <a:pt x="794" y="253"/>
                </a:lnTo>
                <a:lnTo>
                  <a:pt x="781" y="283"/>
                </a:lnTo>
                <a:lnTo>
                  <a:pt x="769" y="312"/>
                </a:lnTo>
                <a:lnTo>
                  <a:pt x="753" y="341"/>
                </a:lnTo>
                <a:lnTo>
                  <a:pt x="736" y="368"/>
                </a:lnTo>
                <a:lnTo>
                  <a:pt x="718" y="395"/>
                </a:lnTo>
                <a:lnTo>
                  <a:pt x="698" y="420"/>
                </a:lnTo>
                <a:lnTo>
                  <a:pt x="679" y="446"/>
                </a:lnTo>
                <a:lnTo>
                  <a:pt x="655" y="471"/>
                </a:lnTo>
                <a:lnTo>
                  <a:pt x="632" y="495"/>
                </a:lnTo>
                <a:lnTo>
                  <a:pt x="606" y="516"/>
                </a:lnTo>
                <a:lnTo>
                  <a:pt x="606" y="516"/>
                </a:lnTo>
                <a:lnTo>
                  <a:pt x="581" y="538"/>
                </a:lnTo>
                <a:lnTo>
                  <a:pt x="554" y="560"/>
                </a:lnTo>
                <a:lnTo>
                  <a:pt x="525" y="578"/>
                </a:lnTo>
                <a:lnTo>
                  <a:pt x="495" y="597"/>
                </a:lnTo>
                <a:lnTo>
                  <a:pt x="464" y="614"/>
                </a:lnTo>
                <a:lnTo>
                  <a:pt x="431" y="630"/>
                </a:lnTo>
                <a:lnTo>
                  <a:pt x="399" y="644"/>
                </a:lnTo>
                <a:lnTo>
                  <a:pt x="365" y="657"/>
                </a:lnTo>
                <a:lnTo>
                  <a:pt x="330" y="670"/>
                </a:lnTo>
                <a:lnTo>
                  <a:pt x="294" y="679"/>
                </a:lnTo>
                <a:lnTo>
                  <a:pt x="258" y="688"/>
                </a:lnTo>
                <a:lnTo>
                  <a:pt x="220" y="695"/>
                </a:lnTo>
                <a:lnTo>
                  <a:pt x="182" y="702"/>
                </a:lnTo>
                <a:lnTo>
                  <a:pt x="145" y="706"/>
                </a:lnTo>
                <a:lnTo>
                  <a:pt x="105" y="708"/>
                </a:lnTo>
                <a:lnTo>
                  <a:pt x="65" y="709"/>
                </a:lnTo>
                <a:lnTo>
                  <a:pt x="65" y="709"/>
                </a:lnTo>
                <a:lnTo>
                  <a:pt x="52" y="711"/>
                </a:lnTo>
                <a:lnTo>
                  <a:pt x="40" y="715"/>
                </a:lnTo>
                <a:lnTo>
                  <a:pt x="29" y="720"/>
                </a:lnTo>
                <a:lnTo>
                  <a:pt x="20" y="729"/>
                </a:lnTo>
                <a:lnTo>
                  <a:pt x="11" y="738"/>
                </a:lnTo>
                <a:lnTo>
                  <a:pt x="6" y="749"/>
                </a:lnTo>
                <a:lnTo>
                  <a:pt x="2" y="762"/>
                </a:lnTo>
                <a:lnTo>
                  <a:pt x="0" y="774"/>
                </a:lnTo>
                <a:lnTo>
                  <a:pt x="0" y="774"/>
                </a:lnTo>
                <a:lnTo>
                  <a:pt x="2" y="789"/>
                </a:lnTo>
                <a:lnTo>
                  <a:pt x="6" y="802"/>
                </a:lnTo>
                <a:lnTo>
                  <a:pt x="11" y="812"/>
                </a:lnTo>
                <a:lnTo>
                  <a:pt x="20" y="821"/>
                </a:lnTo>
                <a:lnTo>
                  <a:pt x="29" y="830"/>
                </a:lnTo>
                <a:lnTo>
                  <a:pt x="40" y="836"/>
                </a:lnTo>
                <a:lnTo>
                  <a:pt x="52" y="839"/>
                </a:lnTo>
                <a:lnTo>
                  <a:pt x="65" y="841"/>
                </a:lnTo>
                <a:lnTo>
                  <a:pt x="65" y="84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6"/>
          <p:cNvSpPr/>
          <p:nvPr/>
        </p:nvSpPr>
        <p:spPr>
          <a:xfrm>
            <a:off x="5336990" y="2949274"/>
            <a:ext cx="1880993" cy="188099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66"/>
          <p:cNvSpPr/>
          <p:nvPr/>
        </p:nvSpPr>
        <p:spPr>
          <a:xfrm>
            <a:off x="5452399" y="3064683"/>
            <a:ext cx="1650175" cy="1650175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2" name="Google Shape;542;p66"/>
          <p:cNvGrpSpPr/>
          <p:nvPr/>
        </p:nvGrpSpPr>
        <p:grpSpPr>
          <a:xfrm>
            <a:off x="5906906" y="3519189"/>
            <a:ext cx="741162" cy="741162"/>
            <a:chOff x="4892675" y="3635375"/>
            <a:chExt cx="285750" cy="285750"/>
          </a:xfrm>
        </p:grpSpPr>
        <p:sp>
          <p:nvSpPr>
            <p:cNvPr id="543" name="Google Shape;543;p66"/>
            <p:cNvSpPr/>
            <p:nvPr/>
          </p:nvSpPr>
          <p:spPr>
            <a:xfrm>
              <a:off x="4892675" y="3635375"/>
              <a:ext cx="285750" cy="285750"/>
            </a:xfrm>
            <a:custGeom>
              <a:rect b="b" l="l" r="r" t="t"/>
              <a:pathLst>
                <a:path extrusionOk="0" h="901" w="903">
                  <a:moveTo>
                    <a:pt x="872" y="871"/>
                  </a:moveTo>
                  <a:lnTo>
                    <a:pt x="30" y="871"/>
                  </a:lnTo>
                  <a:lnTo>
                    <a:pt x="30" y="796"/>
                  </a:lnTo>
                  <a:lnTo>
                    <a:pt x="31" y="785"/>
                  </a:lnTo>
                  <a:lnTo>
                    <a:pt x="32" y="775"/>
                  </a:lnTo>
                  <a:lnTo>
                    <a:pt x="34" y="764"/>
                  </a:lnTo>
                  <a:lnTo>
                    <a:pt x="36" y="754"/>
                  </a:lnTo>
                  <a:lnTo>
                    <a:pt x="39" y="744"/>
                  </a:lnTo>
                  <a:lnTo>
                    <a:pt x="44" y="734"/>
                  </a:lnTo>
                  <a:lnTo>
                    <a:pt x="49" y="724"/>
                  </a:lnTo>
                  <a:lnTo>
                    <a:pt x="54" y="716"/>
                  </a:lnTo>
                  <a:lnTo>
                    <a:pt x="61" y="707"/>
                  </a:lnTo>
                  <a:lnTo>
                    <a:pt x="67" y="700"/>
                  </a:lnTo>
                  <a:lnTo>
                    <a:pt x="75" y="692"/>
                  </a:lnTo>
                  <a:lnTo>
                    <a:pt x="82" y="685"/>
                  </a:lnTo>
                  <a:lnTo>
                    <a:pt x="91" y="678"/>
                  </a:lnTo>
                  <a:lnTo>
                    <a:pt x="99" y="673"/>
                  </a:lnTo>
                  <a:lnTo>
                    <a:pt x="108" y="669"/>
                  </a:lnTo>
                  <a:lnTo>
                    <a:pt x="118" y="664"/>
                  </a:lnTo>
                  <a:lnTo>
                    <a:pt x="345" y="596"/>
                  </a:lnTo>
                  <a:lnTo>
                    <a:pt x="360" y="604"/>
                  </a:lnTo>
                  <a:lnTo>
                    <a:pt x="374" y="613"/>
                  </a:lnTo>
                  <a:lnTo>
                    <a:pt x="389" y="620"/>
                  </a:lnTo>
                  <a:lnTo>
                    <a:pt x="403" y="626"/>
                  </a:lnTo>
                  <a:lnTo>
                    <a:pt x="417" y="630"/>
                  </a:lnTo>
                  <a:lnTo>
                    <a:pt x="429" y="633"/>
                  </a:lnTo>
                  <a:lnTo>
                    <a:pt x="440" y="635"/>
                  </a:lnTo>
                  <a:lnTo>
                    <a:pt x="451" y="636"/>
                  </a:lnTo>
                  <a:lnTo>
                    <a:pt x="462" y="635"/>
                  </a:lnTo>
                  <a:lnTo>
                    <a:pt x="473" y="633"/>
                  </a:lnTo>
                  <a:lnTo>
                    <a:pt x="485" y="630"/>
                  </a:lnTo>
                  <a:lnTo>
                    <a:pt x="499" y="626"/>
                  </a:lnTo>
                  <a:lnTo>
                    <a:pt x="513" y="620"/>
                  </a:lnTo>
                  <a:lnTo>
                    <a:pt x="527" y="613"/>
                  </a:lnTo>
                  <a:lnTo>
                    <a:pt x="542" y="604"/>
                  </a:lnTo>
                  <a:lnTo>
                    <a:pt x="557" y="596"/>
                  </a:lnTo>
                  <a:lnTo>
                    <a:pt x="783" y="664"/>
                  </a:lnTo>
                  <a:lnTo>
                    <a:pt x="793" y="669"/>
                  </a:lnTo>
                  <a:lnTo>
                    <a:pt x="802" y="673"/>
                  </a:lnTo>
                  <a:lnTo>
                    <a:pt x="811" y="678"/>
                  </a:lnTo>
                  <a:lnTo>
                    <a:pt x="819" y="685"/>
                  </a:lnTo>
                  <a:lnTo>
                    <a:pt x="827" y="691"/>
                  </a:lnTo>
                  <a:lnTo>
                    <a:pt x="834" y="699"/>
                  </a:lnTo>
                  <a:lnTo>
                    <a:pt x="841" y="707"/>
                  </a:lnTo>
                  <a:lnTo>
                    <a:pt x="848" y="716"/>
                  </a:lnTo>
                  <a:lnTo>
                    <a:pt x="853" y="724"/>
                  </a:lnTo>
                  <a:lnTo>
                    <a:pt x="857" y="734"/>
                  </a:lnTo>
                  <a:lnTo>
                    <a:pt x="862" y="744"/>
                  </a:lnTo>
                  <a:lnTo>
                    <a:pt x="866" y="754"/>
                  </a:lnTo>
                  <a:lnTo>
                    <a:pt x="868" y="764"/>
                  </a:lnTo>
                  <a:lnTo>
                    <a:pt x="870" y="775"/>
                  </a:lnTo>
                  <a:lnTo>
                    <a:pt x="871" y="785"/>
                  </a:lnTo>
                  <a:lnTo>
                    <a:pt x="872" y="796"/>
                  </a:lnTo>
                  <a:lnTo>
                    <a:pt x="872" y="871"/>
                  </a:lnTo>
                  <a:close/>
                  <a:moveTo>
                    <a:pt x="276" y="432"/>
                  </a:moveTo>
                  <a:lnTo>
                    <a:pt x="276" y="428"/>
                  </a:lnTo>
                  <a:lnTo>
                    <a:pt x="275" y="426"/>
                  </a:lnTo>
                  <a:lnTo>
                    <a:pt x="274" y="423"/>
                  </a:lnTo>
                  <a:lnTo>
                    <a:pt x="272" y="421"/>
                  </a:lnTo>
                  <a:lnTo>
                    <a:pt x="270" y="419"/>
                  </a:lnTo>
                  <a:lnTo>
                    <a:pt x="267" y="418"/>
                  </a:lnTo>
                  <a:lnTo>
                    <a:pt x="265" y="417"/>
                  </a:lnTo>
                  <a:lnTo>
                    <a:pt x="261" y="417"/>
                  </a:lnTo>
                  <a:lnTo>
                    <a:pt x="257" y="417"/>
                  </a:lnTo>
                  <a:lnTo>
                    <a:pt x="254" y="416"/>
                  </a:lnTo>
                  <a:lnTo>
                    <a:pt x="251" y="415"/>
                  </a:lnTo>
                  <a:lnTo>
                    <a:pt x="247" y="412"/>
                  </a:lnTo>
                  <a:lnTo>
                    <a:pt x="243" y="407"/>
                  </a:lnTo>
                  <a:lnTo>
                    <a:pt x="240" y="402"/>
                  </a:lnTo>
                  <a:lnTo>
                    <a:pt x="237" y="394"/>
                  </a:lnTo>
                  <a:lnTo>
                    <a:pt x="235" y="388"/>
                  </a:lnTo>
                  <a:lnTo>
                    <a:pt x="235" y="380"/>
                  </a:lnTo>
                  <a:lnTo>
                    <a:pt x="233" y="375"/>
                  </a:lnTo>
                  <a:lnTo>
                    <a:pt x="235" y="368"/>
                  </a:lnTo>
                  <a:lnTo>
                    <a:pt x="235" y="362"/>
                  </a:lnTo>
                  <a:lnTo>
                    <a:pt x="237" y="356"/>
                  </a:lnTo>
                  <a:lnTo>
                    <a:pt x="239" y="348"/>
                  </a:lnTo>
                  <a:lnTo>
                    <a:pt x="243" y="343"/>
                  </a:lnTo>
                  <a:lnTo>
                    <a:pt x="247" y="337"/>
                  </a:lnTo>
                  <a:lnTo>
                    <a:pt x="251" y="335"/>
                  </a:lnTo>
                  <a:lnTo>
                    <a:pt x="254" y="334"/>
                  </a:lnTo>
                  <a:lnTo>
                    <a:pt x="257" y="333"/>
                  </a:lnTo>
                  <a:lnTo>
                    <a:pt x="261" y="333"/>
                  </a:lnTo>
                  <a:lnTo>
                    <a:pt x="267" y="332"/>
                  </a:lnTo>
                  <a:lnTo>
                    <a:pt x="271" y="330"/>
                  </a:lnTo>
                  <a:lnTo>
                    <a:pt x="274" y="326"/>
                  </a:lnTo>
                  <a:lnTo>
                    <a:pt x="276" y="321"/>
                  </a:lnTo>
                  <a:lnTo>
                    <a:pt x="292" y="238"/>
                  </a:lnTo>
                  <a:lnTo>
                    <a:pt x="313" y="238"/>
                  </a:lnTo>
                  <a:lnTo>
                    <a:pt x="331" y="235"/>
                  </a:lnTo>
                  <a:lnTo>
                    <a:pt x="348" y="233"/>
                  </a:lnTo>
                  <a:lnTo>
                    <a:pt x="363" y="230"/>
                  </a:lnTo>
                  <a:lnTo>
                    <a:pt x="376" y="227"/>
                  </a:lnTo>
                  <a:lnTo>
                    <a:pt x="389" y="224"/>
                  </a:lnTo>
                  <a:lnTo>
                    <a:pt x="399" y="219"/>
                  </a:lnTo>
                  <a:lnTo>
                    <a:pt x="408" y="215"/>
                  </a:lnTo>
                  <a:lnTo>
                    <a:pt x="417" y="210"/>
                  </a:lnTo>
                  <a:lnTo>
                    <a:pt x="424" y="204"/>
                  </a:lnTo>
                  <a:lnTo>
                    <a:pt x="430" y="200"/>
                  </a:lnTo>
                  <a:lnTo>
                    <a:pt x="436" y="195"/>
                  </a:lnTo>
                  <a:lnTo>
                    <a:pt x="445" y="184"/>
                  </a:lnTo>
                  <a:lnTo>
                    <a:pt x="451" y="174"/>
                  </a:lnTo>
                  <a:lnTo>
                    <a:pt x="458" y="184"/>
                  </a:lnTo>
                  <a:lnTo>
                    <a:pt x="466" y="195"/>
                  </a:lnTo>
                  <a:lnTo>
                    <a:pt x="471" y="200"/>
                  </a:lnTo>
                  <a:lnTo>
                    <a:pt x="478" y="204"/>
                  </a:lnTo>
                  <a:lnTo>
                    <a:pt x="485" y="210"/>
                  </a:lnTo>
                  <a:lnTo>
                    <a:pt x="494" y="215"/>
                  </a:lnTo>
                  <a:lnTo>
                    <a:pt x="503" y="219"/>
                  </a:lnTo>
                  <a:lnTo>
                    <a:pt x="513" y="224"/>
                  </a:lnTo>
                  <a:lnTo>
                    <a:pt x="525" y="227"/>
                  </a:lnTo>
                  <a:lnTo>
                    <a:pt x="539" y="230"/>
                  </a:lnTo>
                  <a:lnTo>
                    <a:pt x="554" y="233"/>
                  </a:lnTo>
                  <a:lnTo>
                    <a:pt x="571" y="235"/>
                  </a:lnTo>
                  <a:lnTo>
                    <a:pt x="589" y="238"/>
                  </a:lnTo>
                  <a:lnTo>
                    <a:pt x="610" y="238"/>
                  </a:lnTo>
                  <a:lnTo>
                    <a:pt x="626" y="321"/>
                  </a:lnTo>
                  <a:lnTo>
                    <a:pt x="628" y="326"/>
                  </a:lnTo>
                  <a:lnTo>
                    <a:pt x="631" y="330"/>
                  </a:lnTo>
                  <a:lnTo>
                    <a:pt x="636" y="332"/>
                  </a:lnTo>
                  <a:lnTo>
                    <a:pt x="641" y="333"/>
                  </a:lnTo>
                  <a:lnTo>
                    <a:pt x="644" y="333"/>
                  </a:lnTo>
                  <a:lnTo>
                    <a:pt x="648" y="334"/>
                  </a:lnTo>
                  <a:lnTo>
                    <a:pt x="652" y="335"/>
                  </a:lnTo>
                  <a:lnTo>
                    <a:pt x="654" y="337"/>
                  </a:lnTo>
                  <a:lnTo>
                    <a:pt x="659" y="343"/>
                  </a:lnTo>
                  <a:lnTo>
                    <a:pt x="662" y="348"/>
                  </a:lnTo>
                  <a:lnTo>
                    <a:pt x="666" y="356"/>
                  </a:lnTo>
                  <a:lnTo>
                    <a:pt x="667" y="362"/>
                  </a:lnTo>
                  <a:lnTo>
                    <a:pt x="668" y="368"/>
                  </a:lnTo>
                  <a:lnTo>
                    <a:pt x="668" y="375"/>
                  </a:lnTo>
                  <a:lnTo>
                    <a:pt x="668" y="380"/>
                  </a:lnTo>
                  <a:lnTo>
                    <a:pt x="667" y="388"/>
                  </a:lnTo>
                  <a:lnTo>
                    <a:pt x="666" y="394"/>
                  </a:lnTo>
                  <a:lnTo>
                    <a:pt x="662" y="402"/>
                  </a:lnTo>
                  <a:lnTo>
                    <a:pt x="659" y="407"/>
                  </a:lnTo>
                  <a:lnTo>
                    <a:pt x="654" y="412"/>
                  </a:lnTo>
                  <a:lnTo>
                    <a:pt x="652" y="415"/>
                  </a:lnTo>
                  <a:lnTo>
                    <a:pt x="648" y="416"/>
                  </a:lnTo>
                  <a:lnTo>
                    <a:pt x="644" y="417"/>
                  </a:lnTo>
                  <a:lnTo>
                    <a:pt x="641" y="417"/>
                  </a:lnTo>
                  <a:lnTo>
                    <a:pt x="638" y="417"/>
                  </a:lnTo>
                  <a:lnTo>
                    <a:pt x="634" y="418"/>
                  </a:lnTo>
                  <a:lnTo>
                    <a:pt x="632" y="419"/>
                  </a:lnTo>
                  <a:lnTo>
                    <a:pt x="630" y="421"/>
                  </a:lnTo>
                  <a:lnTo>
                    <a:pt x="628" y="423"/>
                  </a:lnTo>
                  <a:lnTo>
                    <a:pt x="627" y="426"/>
                  </a:lnTo>
                  <a:lnTo>
                    <a:pt x="626" y="428"/>
                  </a:lnTo>
                  <a:lnTo>
                    <a:pt x="626" y="432"/>
                  </a:lnTo>
                  <a:lnTo>
                    <a:pt x="625" y="442"/>
                  </a:lnTo>
                  <a:lnTo>
                    <a:pt x="624" y="452"/>
                  </a:lnTo>
                  <a:lnTo>
                    <a:pt x="622" y="463"/>
                  </a:lnTo>
                  <a:lnTo>
                    <a:pt x="619" y="472"/>
                  </a:lnTo>
                  <a:lnTo>
                    <a:pt x="616" y="482"/>
                  </a:lnTo>
                  <a:lnTo>
                    <a:pt x="612" y="491"/>
                  </a:lnTo>
                  <a:lnTo>
                    <a:pt x="608" y="500"/>
                  </a:lnTo>
                  <a:lnTo>
                    <a:pt x="602" y="509"/>
                  </a:lnTo>
                  <a:lnTo>
                    <a:pt x="591" y="525"/>
                  </a:lnTo>
                  <a:lnTo>
                    <a:pt x="578" y="540"/>
                  </a:lnTo>
                  <a:lnTo>
                    <a:pt x="563" y="553"/>
                  </a:lnTo>
                  <a:lnTo>
                    <a:pt x="548" y="566"/>
                  </a:lnTo>
                  <a:lnTo>
                    <a:pt x="547" y="566"/>
                  </a:lnTo>
                  <a:lnTo>
                    <a:pt x="547" y="567"/>
                  </a:lnTo>
                  <a:lnTo>
                    <a:pt x="533" y="575"/>
                  </a:lnTo>
                  <a:lnTo>
                    <a:pt x="520" y="584"/>
                  </a:lnTo>
                  <a:lnTo>
                    <a:pt x="507" y="590"/>
                  </a:lnTo>
                  <a:lnTo>
                    <a:pt x="494" y="596"/>
                  </a:lnTo>
                  <a:lnTo>
                    <a:pt x="482" y="600"/>
                  </a:lnTo>
                  <a:lnTo>
                    <a:pt x="470" y="603"/>
                  </a:lnTo>
                  <a:lnTo>
                    <a:pt x="460" y="605"/>
                  </a:lnTo>
                  <a:lnTo>
                    <a:pt x="451" y="606"/>
                  </a:lnTo>
                  <a:lnTo>
                    <a:pt x="441" y="605"/>
                  </a:lnTo>
                  <a:lnTo>
                    <a:pt x="432" y="603"/>
                  </a:lnTo>
                  <a:lnTo>
                    <a:pt x="420" y="600"/>
                  </a:lnTo>
                  <a:lnTo>
                    <a:pt x="408" y="596"/>
                  </a:lnTo>
                  <a:lnTo>
                    <a:pt x="395" y="590"/>
                  </a:lnTo>
                  <a:lnTo>
                    <a:pt x="382" y="584"/>
                  </a:lnTo>
                  <a:lnTo>
                    <a:pt x="370" y="576"/>
                  </a:lnTo>
                  <a:lnTo>
                    <a:pt x="357" y="567"/>
                  </a:lnTo>
                  <a:lnTo>
                    <a:pt x="356" y="567"/>
                  </a:lnTo>
                  <a:lnTo>
                    <a:pt x="355" y="566"/>
                  </a:lnTo>
                  <a:lnTo>
                    <a:pt x="339" y="553"/>
                  </a:lnTo>
                  <a:lnTo>
                    <a:pt x="325" y="540"/>
                  </a:lnTo>
                  <a:lnTo>
                    <a:pt x="312" y="525"/>
                  </a:lnTo>
                  <a:lnTo>
                    <a:pt x="300" y="509"/>
                  </a:lnTo>
                  <a:lnTo>
                    <a:pt x="295" y="500"/>
                  </a:lnTo>
                  <a:lnTo>
                    <a:pt x="290" y="491"/>
                  </a:lnTo>
                  <a:lnTo>
                    <a:pt x="286" y="482"/>
                  </a:lnTo>
                  <a:lnTo>
                    <a:pt x="283" y="472"/>
                  </a:lnTo>
                  <a:lnTo>
                    <a:pt x="280" y="463"/>
                  </a:lnTo>
                  <a:lnTo>
                    <a:pt x="278" y="452"/>
                  </a:lnTo>
                  <a:lnTo>
                    <a:pt x="276" y="442"/>
                  </a:lnTo>
                  <a:lnTo>
                    <a:pt x="276" y="432"/>
                  </a:lnTo>
                  <a:close/>
                  <a:moveTo>
                    <a:pt x="258" y="94"/>
                  </a:moveTo>
                  <a:lnTo>
                    <a:pt x="266" y="86"/>
                  </a:lnTo>
                  <a:lnTo>
                    <a:pt x="274" y="79"/>
                  </a:lnTo>
                  <a:lnTo>
                    <a:pt x="283" y="73"/>
                  </a:lnTo>
                  <a:lnTo>
                    <a:pt x="292" y="66"/>
                  </a:lnTo>
                  <a:lnTo>
                    <a:pt x="302" y="61"/>
                  </a:lnTo>
                  <a:lnTo>
                    <a:pt x="313" y="55"/>
                  </a:lnTo>
                  <a:lnTo>
                    <a:pt x="324" y="50"/>
                  </a:lnTo>
                  <a:lnTo>
                    <a:pt x="335" y="46"/>
                  </a:lnTo>
                  <a:lnTo>
                    <a:pt x="348" y="42"/>
                  </a:lnTo>
                  <a:lnTo>
                    <a:pt x="361" y="38"/>
                  </a:lnTo>
                  <a:lnTo>
                    <a:pt x="375" y="36"/>
                  </a:lnTo>
                  <a:lnTo>
                    <a:pt x="389" y="34"/>
                  </a:lnTo>
                  <a:lnTo>
                    <a:pt x="403" y="32"/>
                  </a:lnTo>
                  <a:lnTo>
                    <a:pt x="419" y="31"/>
                  </a:lnTo>
                  <a:lnTo>
                    <a:pt x="435" y="30"/>
                  </a:lnTo>
                  <a:lnTo>
                    <a:pt x="451" y="30"/>
                  </a:lnTo>
                  <a:lnTo>
                    <a:pt x="467" y="30"/>
                  </a:lnTo>
                  <a:lnTo>
                    <a:pt x="483" y="31"/>
                  </a:lnTo>
                  <a:lnTo>
                    <a:pt x="498" y="32"/>
                  </a:lnTo>
                  <a:lnTo>
                    <a:pt x="513" y="34"/>
                  </a:lnTo>
                  <a:lnTo>
                    <a:pt x="527" y="36"/>
                  </a:lnTo>
                  <a:lnTo>
                    <a:pt x="541" y="38"/>
                  </a:lnTo>
                  <a:lnTo>
                    <a:pt x="554" y="41"/>
                  </a:lnTo>
                  <a:lnTo>
                    <a:pt x="566" y="46"/>
                  </a:lnTo>
                  <a:lnTo>
                    <a:pt x="578" y="50"/>
                  </a:lnTo>
                  <a:lnTo>
                    <a:pt x="589" y="54"/>
                  </a:lnTo>
                  <a:lnTo>
                    <a:pt x="600" y="60"/>
                  </a:lnTo>
                  <a:lnTo>
                    <a:pt x="610" y="66"/>
                  </a:lnTo>
                  <a:lnTo>
                    <a:pt x="619" y="73"/>
                  </a:lnTo>
                  <a:lnTo>
                    <a:pt x="628" y="79"/>
                  </a:lnTo>
                  <a:lnTo>
                    <a:pt x="637" y="86"/>
                  </a:lnTo>
                  <a:lnTo>
                    <a:pt x="644" y="94"/>
                  </a:lnTo>
                  <a:lnTo>
                    <a:pt x="652" y="103"/>
                  </a:lnTo>
                  <a:lnTo>
                    <a:pt x="658" y="112"/>
                  </a:lnTo>
                  <a:lnTo>
                    <a:pt x="663" y="122"/>
                  </a:lnTo>
                  <a:lnTo>
                    <a:pt x="669" y="131"/>
                  </a:lnTo>
                  <a:lnTo>
                    <a:pt x="675" y="150"/>
                  </a:lnTo>
                  <a:lnTo>
                    <a:pt x="679" y="166"/>
                  </a:lnTo>
                  <a:lnTo>
                    <a:pt x="683" y="192"/>
                  </a:lnTo>
                  <a:lnTo>
                    <a:pt x="683" y="202"/>
                  </a:lnTo>
                  <a:lnTo>
                    <a:pt x="667" y="311"/>
                  </a:lnTo>
                  <a:lnTo>
                    <a:pt x="660" y="306"/>
                  </a:lnTo>
                  <a:lnTo>
                    <a:pt x="654" y="304"/>
                  </a:lnTo>
                  <a:lnTo>
                    <a:pt x="637" y="220"/>
                  </a:lnTo>
                  <a:lnTo>
                    <a:pt x="634" y="215"/>
                  </a:lnTo>
                  <a:lnTo>
                    <a:pt x="631" y="212"/>
                  </a:lnTo>
                  <a:lnTo>
                    <a:pt x="627" y="209"/>
                  </a:lnTo>
                  <a:lnTo>
                    <a:pt x="622" y="208"/>
                  </a:lnTo>
                  <a:lnTo>
                    <a:pt x="601" y="208"/>
                  </a:lnTo>
                  <a:lnTo>
                    <a:pt x="583" y="207"/>
                  </a:lnTo>
                  <a:lnTo>
                    <a:pt x="566" y="204"/>
                  </a:lnTo>
                  <a:lnTo>
                    <a:pt x="552" y="202"/>
                  </a:lnTo>
                  <a:lnTo>
                    <a:pt x="539" y="200"/>
                  </a:lnTo>
                  <a:lnTo>
                    <a:pt x="527" y="197"/>
                  </a:lnTo>
                  <a:lnTo>
                    <a:pt x="518" y="193"/>
                  </a:lnTo>
                  <a:lnTo>
                    <a:pt x="509" y="188"/>
                  </a:lnTo>
                  <a:lnTo>
                    <a:pt x="502" y="185"/>
                  </a:lnTo>
                  <a:lnTo>
                    <a:pt x="496" y="180"/>
                  </a:lnTo>
                  <a:lnTo>
                    <a:pt x="491" y="175"/>
                  </a:lnTo>
                  <a:lnTo>
                    <a:pt x="485" y="171"/>
                  </a:lnTo>
                  <a:lnTo>
                    <a:pt x="479" y="161"/>
                  </a:lnTo>
                  <a:lnTo>
                    <a:pt x="474" y="153"/>
                  </a:lnTo>
                  <a:lnTo>
                    <a:pt x="468" y="144"/>
                  </a:lnTo>
                  <a:lnTo>
                    <a:pt x="462" y="137"/>
                  </a:lnTo>
                  <a:lnTo>
                    <a:pt x="460" y="135"/>
                  </a:lnTo>
                  <a:lnTo>
                    <a:pt x="456" y="134"/>
                  </a:lnTo>
                  <a:lnTo>
                    <a:pt x="454" y="133"/>
                  </a:lnTo>
                  <a:lnTo>
                    <a:pt x="451" y="133"/>
                  </a:lnTo>
                  <a:lnTo>
                    <a:pt x="448" y="133"/>
                  </a:lnTo>
                  <a:lnTo>
                    <a:pt x="446" y="134"/>
                  </a:lnTo>
                  <a:lnTo>
                    <a:pt x="443" y="135"/>
                  </a:lnTo>
                  <a:lnTo>
                    <a:pt x="440" y="137"/>
                  </a:lnTo>
                  <a:lnTo>
                    <a:pt x="434" y="144"/>
                  </a:lnTo>
                  <a:lnTo>
                    <a:pt x="429" y="153"/>
                  </a:lnTo>
                  <a:lnTo>
                    <a:pt x="423" y="161"/>
                  </a:lnTo>
                  <a:lnTo>
                    <a:pt x="416" y="171"/>
                  </a:lnTo>
                  <a:lnTo>
                    <a:pt x="411" y="175"/>
                  </a:lnTo>
                  <a:lnTo>
                    <a:pt x="406" y="180"/>
                  </a:lnTo>
                  <a:lnTo>
                    <a:pt x="400" y="184"/>
                  </a:lnTo>
                  <a:lnTo>
                    <a:pt x="393" y="188"/>
                  </a:lnTo>
                  <a:lnTo>
                    <a:pt x="385" y="193"/>
                  </a:lnTo>
                  <a:lnTo>
                    <a:pt x="375" y="197"/>
                  </a:lnTo>
                  <a:lnTo>
                    <a:pt x="363" y="200"/>
                  </a:lnTo>
                  <a:lnTo>
                    <a:pt x="350" y="202"/>
                  </a:lnTo>
                  <a:lnTo>
                    <a:pt x="335" y="204"/>
                  </a:lnTo>
                  <a:lnTo>
                    <a:pt x="319" y="207"/>
                  </a:lnTo>
                  <a:lnTo>
                    <a:pt x="301" y="208"/>
                  </a:lnTo>
                  <a:lnTo>
                    <a:pt x="281" y="208"/>
                  </a:lnTo>
                  <a:lnTo>
                    <a:pt x="275" y="209"/>
                  </a:lnTo>
                  <a:lnTo>
                    <a:pt x="271" y="212"/>
                  </a:lnTo>
                  <a:lnTo>
                    <a:pt x="268" y="215"/>
                  </a:lnTo>
                  <a:lnTo>
                    <a:pt x="266" y="220"/>
                  </a:lnTo>
                  <a:lnTo>
                    <a:pt x="248" y="304"/>
                  </a:lnTo>
                  <a:lnTo>
                    <a:pt x="241" y="306"/>
                  </a:lnTo>
                  <a:lnTo>
                    <a:pt x="235" y="311"/>
                  </a:lnTo>
                  <a:lnTo>
                    <a:pt x="220" y="202"/>
                  </a:lnTo>
                  <a:lnTo>
                    <a:pt x="220" y="193"/>
                  </a:lnTo>
                  <a:lnTo>
                    <a:pt x="223" y="167"/>
                  </a:lnTo>
                  <a:lnTo>
                    <a:pt x="226" y="150"/>
                  </a:lnTo>
                  <a:lnTo>
                    <a:pt x="233" y="131"/>
                  </a:lnTo>
                  <a:lnTo>
                    <a:pt x="238" y="122"/>
                  </a:lnTo>
                  <a:lnTo>
                    <a:pt x="244" y="113"/>
                  </a:lnTo>
                  <a:lnTo>
                    <a:pt x="251" y="104"/>
                  </a:lnTo>
                  <a:lnTo>
                    <a:pt x="258" y="94"/>
                  </a:lnTo>
                  <a:close/>
                  <a:moveTo>
                    <a:pt x="793" y="635"/>
                  </a:moveTo>
                  <a:lnTo>
                    <a:pt x="586" y="572"/>
                  </a:lnTo>
                  <a:lnTo>
                    <a:pt x="599" y="560"/>
                  </a:lnTo>
                  <a:lnTo>
                    <a:pt x="611" y="546"/>
                  </a:lnTo>
                  <a:lnTo>
                    <a:pt x="623" y="531"/>
                  </a:lnTo>
                  <a:lnTo>
                    <a:pt x="632" y="516"/>
                  </a:lnTo>
                  <a:lnTo>
                    <a:pt x="641" y="499"/>
                  </a:lnTo>
                  <a:lnTo>
                    <a:pt x="647" y="482"/>
                  </a:lnTo>
                  <a:lnTo>
                    <a:pt x="651" y="473"/>
                  </a:lnTo>
                  <a:lnTo>
                    <a:pt x="653" y="464"/>
                  </a:lnTo>
                  <a:lnTo>
                    <a:pt x="654" y="454"/>
                  </a:lnTo>
                  <a:lnTo>
                    <a:pt x="655" y="445"/>
                  </a:lnTo>
                  <a:lnTo>
                    <a:pt x="660" y="443"/>
                  </a:lnTo>
                  <a:lnTo>
                    <a:pt x="666" y="440"/>
                  </a:lnTo>
                  <a:lnTo>
                    <a:pt x="670" y="438"/>
                  </a:lnTo>
                  <a:lnTo>
                    <a:pt x="674" y="435"/>
                  </a:lnTo>
                  <a:lnTo>
                    <a:pt x="682" y="427"/>
                  </a:lnTo>
                  <a:lnTo>
                    <a:pt x="687" y="419"/>
                  </a:lnTo>
                  <a:lnTo>
                    <a:pt x="692" y="408"/>
                  </a:lnTo>
                  <a:lnTo>
                    <a:pt x="696" y="397"/>
                  </a:lnTo>
                  <a:lnTo>
                    <a:pt x="698" y="387"/>
                  </a:lnTo>
                  <a:lnTo>
                    <a:pt x="699" y="375"/>
                  </a:lnTo>
                  <a:lnTo>
                    <a:pt x="698" y="366"/>
                  </a:lnTo>
                  <a:lnTo>
                    <a:pt x="697" y="359"/>
                  </a:lnTo>
                  <a:lnTo>
                    <a:pt x="696" y="351"/>
                  </a:lnTo>
                  <a:lnTo>
                    <a:pt x="692" y="344"/>
                  </a:lnTo>
                  <a:lnTo>
                    <a:pt x="713" y="205"/>
                  </a:lnTo>
                  <a:lnTo>
                    <a:pt x="713" y="201"/>
                  </a:lnTo>
                  <a:lnTo>
                    <a:pt x="713" y="192"/>
                  </a:lnTo>
                  <a:lnTo>
                    <a:pt x="712" y="178"/>
                  </a:lnTo>
                  <a:lnTo>
                    <a:pt x="710" y="160"/>
                  </a:lnTo>
                  <a:lnTo>
                    <a:pt x="707" y="151"/>
                  </a:lnTo>
                  <a:lnTo>
                    <a:pt x="704" y="140"/>
                  </a:lnTo>
                  <a:lnTo>
                    <a:pt x="701" y="129"/>
                  </a:lnTo>
                  <a:lnTo>
                    <a:pt x="696" y="119"/>
                  </a:lnTo>
                  <a:lnTo>
                    <a:pt x="690" y="108"/>
                  </a:lnTo>
                  <a:lnTo>
                    <a:pt x="684" y="96"/>
                  </a:lnTo>
                  <a:lnTo>
                    <a:pt x="675" y="85"/>
                  </a:lnTo>
                  <a:lnTo>
                    <a:pt x="667" y="74"/>
                  </a:lnTo>
                  <a:lnTo>
                    <a:pt x="658" y="65"/>
                  </a:lnTo>
                  <a:lnTo>
                    <a:pt x="648" y="56"/>
                  </a:lnTo>
                  <a:lnTo>
                    <a:pt x="638" y="49"/>
                  </a:lnTo>
                  <a:lnTo>
                    <a:pt x="628" y="41"/>
                  </a:lnTo>
                  <a:lnTo>
                    <a:pt x="616" y="35"/>
                  </a:lnTo>
                  <a:lnTo>
                    <a:pt x="604" y="29"/>
                  </a:lnTo>
                  <a:lnTo>
                    <a:pt x="592" y="23"/>
                  </a:lnTo>
                  <a:lnTo>
                    <a:pt x="579" y="18"/>
                  </a:lnTo>
                  <a:lnTo>
                    <a:pt x="565" y="14"/>
                  </a:lnTo>
                  <a:lnTo>
                    <a:pt x="551" y="10"/>
                  </a:lnTo>
                  <a:lnTo>
                    <a:pt x="536" y="7"/>
                  </a:lnTo>
                  <a:lnTo>
                    <a:pt x="520" y="4"/>
                  </a:lnTo>
                  <a:lnTo>
                    <a:pt x="504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451" y="0"/>
                  </a:lnTo>
                  <a:lnTo>
                    <a:pt x="433" y="0"/>
                  </a:lnTo>
                  <a:lnTo>
                    <a:pt x="416" y="1"/>
                  </a:lnTo>
                  <a:lnTo>
                    <a:pt x="399" y="2"/>
                  </a:lnTo>
                  <a:lnTo>
                    <a:pt x="382" y="4"/>
                  </a:lnTo>
                  <a:lnTo>
                    <a:pt x="366" y="7"/>
                  </a:lnTo>
                  <a:lnTo>
                    <a:pt x="351" y="10"/>
                  </a:lnTo>
                  <a:lnTo>
                    <a:pt x="337" y="14"/>
                  </a:lnTo>
                  <a:lnTo>
                    <a:pt x="324" y="18"/>
                  </a:lnTo>
                  <a:lnTo>
                    <a:pt x="311" y="23"/>
                  </a:lnTo>
                  <a:lnTo>
                    <a:pt x="298" y="29"/>
                  </a:lnTo>
                  <a:lnTo>
                    <a:pt x="286" y="35"/>
                  </a:lnTo>
                  <a:lnTo>
                    <a:pt x="274" y="41"/>
                  </a:lnTo>
                  <a:lnTo>
                    <a:pt x="263" y="49"/>
                  </a:lnTo>
                  <a:lnTo>
                    <a:pt x="254" y="56"/>
                  </a:lnTo>
                  <a:lnTo>
                    <a:pt x="244" y="65"/>
                  </a:lnTo>
                  <a:lnTo>
                    <a:pt x="236" y="74"/>
                  </a:lnTo>
                  <a:lnTo>
                    <a:pt x="226" y="85"/>
                  </a:lnTo>
                  <a:lnTo>
                    <a:pt x="218" y="96"/>
                  </a:lnTo>
                  <a:lnTo>
                    <a:pt x="212" y="108"/>
                  </a:lnTo>
                  <a:lnTo>
                    <a:pt x="207" y="119"/>
                  </a:lnTo>
                  <a:lnTo>
                    <a:pt x="201" y="129"/>
                  </a:lnTo>
                  <a:lnTo>
                    <a:pt x="198" y="140"/>
                  </a:lnTo>
                  <a:lnTo>
                    <a:pt x="195" y="151"/>
                  </a:lnTo>
                  <a:lnTo>
                    <a:pt x="193" y="160"/>
                  </a:lnTo>
                  <a:lnTo>
                    <a:pt x="191" y="179"/>
                  </a:lnTo>
                  <a:lnTo>
                    <a:pt x="190" y="193"/>
                  </a:lnTo>
                  <a:lnTo>
                    <a:pt x="190" y="202"/>
                  </a:lnTo>
                  <a:lnTo>
                    <a:pt x="190" y="207"/>
                  </a:lnTo>
                  <a:lnTo>
                    <a:pt x="209" y="344"/>
                  </a:lnTo>
                  <a:lnTo>
                    <a:pt x="207" y="351"/>
                  </a:lnTo>
                  <a:lnTo>
                    <a:pt x="206" y="359"/>
                  </a:lnTo>
                  <a:lnTo>
                    <a:pt x="205" y="366"/>
                  </a:lnTo>
                  <a:lnTo>
                    <a:pt x="203" y="375"/>
                  </a:lnTo>
                  <a:lnTo>
                    <a:pt x="205" y="387"/>
                  </a:lnTo>
                  <a:lnTo>
                    <a:pt x="207" y="397"/>
                  </a:lnTo>
                  <a:lnTo>
                    <a:pt x="210" y="408"/>
                  </a:lnTo>
                  <a:lnTo>
                    <a:pt x="214" y="419"/>
                  </a:lnTo>
                  <a:lnTo>
                    <a:pt x="221" y="427"/>
                  </a:lnTo>
                  <a:lnTo>
                    <a:pt x="228" y="435"/>
                  </a:lnTo>
                  <a:lnTo>
                    <a:pt x="232" y="438"/>
                  </a:lnTo>
                  <a:lnTo>
                    <a:pt x="237" y="440"/>
                  </a:lnTo>
                  <a:lnTo>
                    <a:pt x="242" y="443"/>
                  </a:lnTo>
                  <a:lnTo>
                    <a:pt x="247" y="445"/>
                  </a:lnTo>
                  <a:lnTo>
                    <a:pt x="248" y="454"/>
                  </a:lnTo>
                  <a:lnTo>
                    <a:pt x="250" y="464"/>
                  </a:lnTo>
                  <a:lnTo>
                    <a:pt x="252" y="473"/>
                  </a:lnTo>
                  <a:lnTo>
                    <a:pt x="255" y="482"/>
                  </a:lnTo>
                  <a:lnTo>
                    <a:pt x="261" y="499"/>
                  </a:lnTo>
                  <a:lnTo>
                    <a:pt x="270" y="516"/>
                  </a:lnTo>
                  <a:lnTo>
                    <a:pt x="280" y="531"/>
                  </a:lnTo>
                  <a:lnTo>
                    <a:pt x="290" y="546"/>
                  </a:lnTo>
                  <a:lnTo>
                    <a:pt x="303" y="560"/>
                  </a:lnTo>
                  <a:lnTo>
                    <a:pt x="316" y="572"/>
                  </a:lnTo>
                  <a:lnTo>
                    <a:pt x="108" y="635"/>
                  </a:lnTo>
                  <a:lnTo>
                    <a:pt x="96" y="641"/>
                  </a:lnTo>
                  <a:lnTo>
                    <a:pt x="86" y="646"/>
                  </a:lnTo>
                  <a:lnTo>
                    <a:pt x="75" y="654"/>
                  </a:lnTo>
                  <a:lnTo>
                    <a:pt x="64" y="661"/>
                  </a:lnTo>
                  <a:lnTo>
                    <a:pt x="54" y="670"/>
                  </a:lnTo>
                  <a:lnTo>
                    <a:pt x="46" y="678"/>
                  </a:lnTo>
                  <a:lnTo>
                    <a:pt x="37" y="688"/>
                  </a:lnTo>
                  <a:lnTo>
                    <a:pt x="30" y="699"/>
                  </a:lnTo>
                  <a:lnTo>
                    <a:pt x="23" y="709"/>
                  </a:lnTo>
                  <a:lnTo>
                    <a:pt x="17" y="721"/>
                  </a:lnTo>
                  <a:lnTo>
                    <a:pt x="13" y="733"/>
                  </a:lnTo>
                  <a:lnTo>
                    <a:pt x="7" y="745"/>
                  </a:lnTo>
                  <a:lnTo>
                    <a:pt x="4" y="758"/>
                  </a:lnTo>
                  <a:lnTo>
                    <a:pt x="2" y="770"/>
                  </a:lnTo>
                  <a:lnTo>
                    <a:pt x="1" y="783"/>
                  </a:lnTo>
                  <a:lnTo>
                    <a:pt x="0" y="796"/>
                  </a:lnTo>
                  <a:lnTo>
                    <a:pt x="0" y="901"/>
                  </a:lnTo>
                  <a:lnTo>
                    <a:pt x="903" y="901"/>
                  </a:lnTo>
                  <a:lnTo>
                    <a:pt x="903" y="796"/>
                  </a:lnTo>
                  <a:lnTo>
                    <a:pt x="901" y="783"/>
                  </a:lnTo>
                  <a:lnTo>
                    <a:pt x="900" y="770"/>
                  </a:lnTo>
                  <a:lnTo>
                    <a:pt x="898" y="758"/>
                  </a:lnTo>
                  <a:lnTo>
                    <a:pt x="894" y="745"/>
                  </a:lnTo>
                  <a:lnTo>
                    <a:pt x="890" y="733"/>
                  </a:lnTo>
                  <a:lnTo>
                    <a:pt x="884" y="721"/>
                  </a:lnTo>
                  <a:lnTo>
                    <a:pt x="879" y="709"/>
                  </a:lnTo>
                  <a:lnTo>
                    <a:pt x="871" y="699"/>
                  </a:lnTo>
                  <a:lnTo>
                    <a:pt x="864" y="688"/>
                  </a:lnTo>
                  <a:lnTo>
                    <a:pt x="856" y="678"/>
                  </a:lnTo>
                  <a:lnTo>
                    <a:pt x="847" y="670"/>
                  </a:lnTo>
                  <a:lnTo>
                    <a:pt x="837" y="661"/>
                  </a:lnTo>
                  <a:lnTo>
                    <a:pt x="827" y="654"/>
                  </a:lnTo>
                  <a:lnTo>
                    <a:pt x="817" y="646"/>
                  </a:lnTo>
                  <a:lnTo>
                    <a:pt x="805" y="641"/>
                  </a:lnTo>
                  <a:lnTo>
                    <a:pt x="793" y="6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6"/>
            <p:cNvSpPr/>
            <p:nvPr/>
          </p:nvSpPr>
          <p:spPr>
            <a:xfrm>
              <a:off x="4994275" y="3736975"/>
              <a:ext cx="33338" cy="15875"/>
            </a:xfrm>
            <a:custGeom>
              <a:rect b="b" l="l" r="r" t="t"/>
              <a:pathLst>
                <a:path extrusionOk="0" h="50" w="107">
                  <a:moveTo>
                    <a:pt x="30" y="35"/>
                  </a:moveTo>
                  <a:lnTo>
                    <a:pt x="30" y="32"/>
                  </a:lnTo>
                  <a:lnTo>
                    <a:pt x="30" y="32"/>
                  </a:lnTo>
                  <a:lnTo>
                    <a:pt x="38" y="31"/>
                  </a:lnTo>
                  <a:lnTo>
                    <a:pt x="48" y="31"/>
                  </a:lnTo>
                  <a:lnTo>
                    <a:pt x="53" y="30"/>
                  </a:lnTo>
                  <a:lnTo>
                    <a:pt x="58" y="30"/>
                  </a:lnTo>
                  <a:lnTo>
                    <a:pt x="69" y="31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78" y="41"/>
                  </a:lnTo>
                  <a:lnTo>
                    <a:pt x="79" y="43"/>
                  </a:lnTo>
                  <a:lnTo>
                    <a:pt x="81" y="45"/>
                  </a:lnTo>
                  <a:lnTo>
                    <a:pt x="83" y="47"/>
                  </a:lnTo>
                  <a:lnTo>
                    <a:pt x="85" y="48"/>
                  </a:lnTo>
                  <a:lnTo>
                    <a:pt x="88" y="50"/>
                  </a:lnTo>
                  <a:lnTo>
                    <a:pt x="92" y="50"/>
                  </a:lnTo>
                  <a:lnTo>
                    <a:pt x="94" y="50"/>
                  </a:lnTo>
                  <a:lnTo>
                    <a:pt x="97" y="48"/>
                  </a:lnTo>
                  <a:lnTo>
                    <a:pt x="99" y="47"/>
                  </a:lnTo>
                  <a:lnTo>
                    <a:pt x="101" y="45"/>
                  </a:lnTo>
                  <a:lnTo>
                    <a:pt x="103" y="43"/>
                  </a:lnTo>
                  <a:lnTo>
                    <a:pt x="104" y="41"/>
                  </a:lnTo>
                  <a:lnTo>
                    <a:pt x="106" y="38"/>
                  </a:lnTo>
                  <a:lnTo>
                    <a:pt x="107" y="35"/>
                  </a:lnTo>
                  <a:lnTo>
                    <a:pt x="106" y="27"/>
                  </a:lnTo>
                  <a:lnTo>
                    <a:pt x="103" y="21"/>
                  </a:lnTo>
                  <a:lnTo>
                    <a:pt x="101" y="15"/>
                  </a:lnTo>
                  <a:lnTo>
                    <a:pt x="97" y="11"/>
                  </a:lnTo>
                  <a:lnTo>
                    <a:pt x="94" y="8"/>
                  </a:lnTo>
                  <a:lnTo>
                    <a:pt x="88" y="5"/>
                  </a:lnTo>
                  <a:lnTo>
                    <a:pt x="84" y="3"/>
                  </a:lnTo>
                  <a:lnTo>
                    <a:pt x="79" y="2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38" y="1"/>
                  </a:lnTo>
                  <a:lnTo>
                    <a:pt x="27" y="2"/>
                  </a:lnTo>
                  <a:lnTo>
                    <a:pt x="22" y="3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9" y="11"/>
                  </a:lnTo>
                  <a:lnTo>
                    <a:pt x="5" y="15"/>
                  </a:lnTo>
                  <a:lnTo>
                    <a:pt x="3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8"/>
                  </a:lnTo>
                  <a:lnTo>
                    <a:pt x="12" y="50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1" y="48"/>
                  </a:lnTo>
                  <a:lnTo>
                    <a:pt x="24" y="47"/>
                  </a:lnTo>
                  <a:lnTo>
                    <a:pt x="26" y="45"/>
                  </a:lnTo>
                  <a:lnTo>
                    <a:pt x="27" y="43"/>
                  </a:lnTo>
                  <a:lnTo>
                    <a:pt x="29" y="41"/>
                  </a:lnTo>
                  <a:lnTo>
                    <a:pt x="30" y="38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66"/>
            <p:cNvSpPr/>
            <p:nvPr/>
          </p:nvSpPr>
          <p:spPr>
            <a:xfrm>
              <a:off x="5041900" y="3736975"/>
              <a:ext cx="34925" cy="15875"/>
            </a:xfrm>
            <a:custGeom>
              <a:rect b="b" l="l" r="r" t="t"/>
              <a:pathLst>
                <a:path extrusionOk="0" h="50" w="106">
                  <a:moveTo>
                    <a:pt x="15" y="50"/>
                  </a:moveTo>
                  <a:lnTo>
                    <a:pt x="18" y="50"/>
                  </a:lnTo>
                  <a:lnTo>
                    <a:pt x="21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30" y="38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8" y="31"/>
                  </a:lnTo>
                  <a:lnTo>
                    <a:pt x="48" y="31"/>
                  </a:lnTo>
                  <a:lnTo>
                    <a:pt x="53" y="30"/>
                  </a:lnTo>
                  <a:lnTo>
                    <a:pt x="58" y="30"/>
                  </a:lnTo>
                  <a:lnTo>
                    <a:pt x="68" y="31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6" y="35"/>
                  </a:lnTo>
                  <a:lnTo>
                    <a:pt x="76" y="38"/>
                  </a:lnTo>
                  <a:lnTo>
                    <a:pt x="77" y="41"/>
                  </a:lnTo>
                  <a:lnTo>
                    <a:pt x="78" y="43"/>
                  </a:lnTo>
                  <a:lnTo>
                    <a:pt x="80" y="45"/>
                  </a:lnTo>
                  <a:lnTo>
                    <a:pt x="82" y="47"/>
                  </a:lnTo>
                  <a:lnTo>
                    <a:pt x="85" y="48"/>
                  </a:lnTo>
                  <a:lnTo>
                    <a:pt x="88" y="50"/>
                  </a:lnTo>
                  <a:lnTo>
                    <a:pt x="91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9" y="47"/>
                  </a:lnTo>
                  <a:lnTo>
                    <a:pt x="101" y="45"/>
                  </a:lnTo>
                  <a:lnTo>
                    <a:pt x="104" y="43"/>
                  </a:lnTo>
                  <a:lnTo>
                    <a:pt x="105" y="41"/>
                  </a:lnTo>
                  <a:lnTo>
                    <a:pt x="106" y="38"/>
                  </a:lnTo>
                  <a:lnTo>
                    <a:pt x="106" y="35"/>
                  </a:lnTo>
                  <a:lnTo>
                    <a:pt x="105" y="27"/>
                  </a:lnTo>
                  <a:lnTo>
                    <a:pt x="104" y="21"/>
                  </a:lnTo>
                  <a:lnTo>
                    <a:pt x="100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5"/>
                  </a:lnTo>
                  <a:lnTo>
                    <a:pt x="84" y="3"/>
                  </a:lnTo>
                  <a:lnTo>
                    <a:pt x="79" y="2"/>
                  </a:lnTo>
                  <a:lnTo>
                    <a:pt x="68" y="1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37" y="1"/>
                  </a:lnTo>
                  <a:lnTo>
                    <a:pt x="26" y="2"/>
                  </a:lnTo>
                  <a:lnTo>
                    <a:pt x="22" y="3"/>
                  </a:lnTo>
                  <a:lnTo>
                    <a:pt x="17" y="5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7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3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5" y="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6" name="Google Shape;546;p66"/>
          <p:cNvSpPr/>
          <p:nvPr/>
        </p:nvSpPr>
        <p:spPr>
          <a:xfrm>
            <a:off x="7607143" y="1229165"/>
            <a:ext cx="33503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WEBINARS (PLAN)</a:t>
            </a:r>
            <a:endParaRPr/>
          </a:p>
        </p:txBody>
      </p:sp>
      <p:sp>
        <p:nvSpPr>
          <p:cNvPr id="547" name="Google Shape;547;p66"/>
          <p:cNvSpPr/>
          <p:nvPr/>
        </p:nvSpPr>
        <p:spPr>
          <a:xfrm>
            <a:off x="7607144" y="1524127"/>
            <a:ext cx="346018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Informational Webinars with content relevant to early-stage start-ups. Webinar content shared by peers. </a:t>
            </a:r>
            <a:endParaRPr/>
          </a:p>
        </p:txBody>
      </p:sp>
      <p:sp>
        <p:nvSpPr>
          <p:cNvPr id="548" name="Google Shape;548;p66"/>
          <p:cNvSpPr/>
          <p:nvPr/>
        </p:nvSpPr>
        <p:spPr>
          <a:xfrm>
            <a:off x="5427835" y="1786352"/>
            <a:ext cx="192088" cy="387350"/>
          </a:xfrm>
          <a:custGeom>
            <a:rect b="b" l="l" r="r" t="t"/>
            <a:pathLst>
              <a:path extrusionOk="0" h="487" w="242">
                <a:moveTo>
                  <a:pt x="235" y="162"/>
                </a:moveTo>
                <a:lnTo>
                  <a:pt x="143" y="162"/>
                </a:lnTo>
                <a:lnTo>
                  <a:pt x="240" y="13"/>
                </a:lnTo>
                <a:lnTo>
                  <a:pt x="242" y="11"/>
                </a:lnTo>
                <a:lnTo>
                  <a:pt x="242" y="7"/>
                </a:lnTo>
                <a:lnTo>
                  <a:pt x="242" y="5"/>
                </a:lnTo>
                <a:lnTo>
                  <a:pt x="242" y="3"/>
                </a:lnTo>
                <a:lnTo>
                  <a:pt x="240" y="2"/>
                </a:lnTo>
                <a:lnTo>
                  <a:pt x="239" y="2"/>
                </a:lnTo>
                <a:lnTo>
                  <a:pt x="237" y="0"/>
                </a:lnTo>
                <a:lnTo>
                  <a:pt x="235" y="0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3"/>
                </a:lnTo>
                <a:lnTo>
                  <a:pt x="56" y="5"/>
                </a:lnTo>
                <a:lnTo>
                  <a:pt x="0" y="249"/>
                </a:lnTo>
                <a:lnTo>
                  <a:pt x="0" y="251"/>
                </a:lnTo>
                <a:lnTo>
                  <a:pt x="0" y="253"/>
                </a:lnTo>
                <a:lnTo>
                  <a:pt x="0" y="255"/>
                </a:lnTo>
                <a:lnTo>
                  <a:pt x="2" y="256"/>
                </a:lnTo>
                <a:lnTo>
                  <a:pt x="2" y="258"/>
                </a:lnTo>
                <a:lnTo>
                  <a:pt x="4" y="260"/>
                </a:lnTo>
                <a:lnTo>
                  <a:pt x="6" y="260"/>
                </a:lnTo>
                <a:lnTo>
                  <a:pt x="8" y="260"/>
                </a:lnTo>
                <a:lnTo>
                  <a:pt x="78" y="260"/>
                </a:lnTo>
                <a:lnTo>
                  <a:pt x="17" y="477"/>
                </a:lnTo>
                <a:lnTo>
                  <a:pt x="17" y="480"/>
                </a:lnTo>
                <a:lnTo>
                  <a:pt x="17" y="482"/>
                </a:lnTo>
                <a:lnTo>
                  <a:pt x="18" y="486"/>
                </a:lnTo>
                <a:lnTo>
                  <a:pt x="20" y="486"/>
                </a:lnTo>
                <a:lnTo>
                  <a:pt x="22" y="487"/>
                </a:lnTo>
                <a:lnTo>
                  <a:pt x="24" y="487"/>
                </a:lnTo>
                <a:lnTo>
                  <a:pt x="26" y="487"/>
                </a:lnTo>
                <a:lnTo>
                  <a:pt x="27" y="486"/>
                </a:lnTo>
                <a:lnTo>
                  <a:pt x="29" y="486"/>
                </a:lnTo>
                <a:lnTo>
                  <a:pt x="31" y="484"/>
                </a:lnTo>
                <a:lnTo>
                  <a:pt x="240" y="175"/>
                </a:lnTo>
                <a:lnTo>
                  <a:pt x="242" y="173"/>
                </a:lnTo>
                <a:lnTo>
                  <a:pt x="242" y="171"/>
                </a:lnTo>
                <a:lnTo>
                  <a:pt x="242" y="168"/>
                </a:lnTo>
                <a:lnTo>
                  <a:pt x="242" y="166"/>
                </a:lnTo>
                <a:lnTo>
                  <a:pt x="240" y="164"/>
                </a:lnTo>
                <a:lnTo>
                  <a:pt x="239" y="162"/>
                </a:lnTo>
                <a:lnTo>
                  <a:pt x="237" y="162"/>
                </a:lnTo>
                <a:lnTo>
                  <a:pt x="235" y="162"/>
                </a:lnTo>
                <a:close/>
                <a:moveTo>
                  <a:pt x="46" y="433"/>
                </a:moveTo>
                <a:lnTo>
                  <a:pt x="96" y="255"/>
                </a:lnTo>
                <a:lnTo>
                  <a:pt x="98" y="253"/>
                </a:lnTo>
                <a:lnTo>
                  <a:pt x="98" y="249"/>
                </a:lnTo>
                <a:lnTo>
                  <a:pt x="96" y="247"/>
                </a:lnTo>
                <a:lnTo>
                  <a:pt x="94" y="247"/>
                </a:lnTo>
                <a:lnTo>
                  <a:pt x="94" y="245"/>
                </a:lnTo>
                <a:lnTo>
                  <a:pt x="92" y="245"/>
                </a:lnTo>
                <a:lnTo>
                  <a:pt x="91" y="244"/>
                </a:lnTo>
                <a:lnTo>
                  <a:pt x="89" y="244"/>
                </a:lnTo>
                <a:lnTo>
                  <a:pt x="18" y="244"/>
                </a:lnTo>
                <a:lnTo>
                  <a:pt x="71" y="16"/>
                </a:lnTo>
                <a:lnTo>
                  <a:pt x="219" y="16"/>
                </a:lnTo>
                <a:lnTo>
                  <a:pt x="123" y="166"/>
                </a:lnTo>
                <a:lnTo>
                  <a:pt x="121" y="168"/>
                </a:lnTo>
                <a:lnTo>
                  <a:pt x="121" y="170"/>
                </a:lnTo>
                <a:lnTo>
                  <a:pt x="121" y="173"/>
                </a:lnTo>
                <a:lnTo>
                  <a:pt x="121" y="173"/>
                </a:lnTo>
                <a:lnTo>
                  <a:pt x="123" y="175"/>
                </a:lnTo>
                <a:lnTo>
                  <a:pt x="125" y="177"/>
                </a:lnTo>
                <a:lnTo>
                  <a:pt x="127" y="179"/>
                </a:lnTo>
                <a:lnTo>
                  <a:pt x="129" y="179"/>
                </a:lnTo>
                <a:lnTo>
                  <a:pt x="219" y="179"/>
                </a:lnTo>
                <a:lnTo>
                  <a:pt x="46" y="4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9" name="Google Shape;549;p66"/>
          <p:cNvGrpSpPr/>
          <p:nvPr/>
        </p:nvGrpSpPr>
        <p:grpSpPr>
          <a:xfrm>
            <a:off x="4174710" y="3004836"/>
            <a:ext cx="368300" cy="368301"/>
            <a:chOff x="2469224" y="3088579"/>
            <a:chExt cx="368300" cy="368301"/>
          </a:xfrm>
        </p:grpSpPr>
        <p:sp>
          <p:nvSpPr>
            <p:cNvPr id="550" name="Google Shape;550;p66"/>
            <p:cNvSpPr/>
            <p:nvPr/>
          </p:nvSpPr>
          <p:spPr>
            <a:xfrm>
              <a:off x="2469224" y="3088579"/>
              <a:ext cx="234950" cy="342900"/>
            </a:xfrm>
            <a:custGeom>
              <a:rect b="b" l="l" r="r" t="t"/>
              <a:pathLst>
                <a:path extrusionOk="0" h="434" w="296">
                  <a:moveTo>
                    <a:pt x="296" y="125"/>
                  </a:moveTo>
                  <a:lnTo>
                    <a:pt x="296" y="112"/>
                  </a:lnTo>
                  <a:lnTo>
                    <a:pt x="294" y="99"/>
                  </a:lnTo>
                  <a:lnTo>
                    <a:pt x="292" y="87"/>
                  </a:lnTo>
                  <a:lnTo>
                    <a:pt x="288" y="76"/>
                  </a:lnTo>
                  <a:lnTo>
                    <a:pt x="285" y="65"/>
                  </a:lnTo>
                  <a:lnTo>
                    <a:pt x="279" y="54"/>
                  </a:lnTo>
                  <a:lnTo>
                    <a:pt x="272" y="45"/>
                  </a:lnTo>
                  <a:lnTo>
                    <a:pt x="265" y="36"/>
                  </a:lnTo>
                  <a:lnTo>
                    <a:pt x="258" y="27"/>
                  </a:lnTo>
                  <a:lnTo>
                    <a:pt x="250" y="22"/>
                  </a:lnTo>
                  <a:lnTo>
                    <a:pt x="247" y="18"/>
                  </a:lnTo>
                  <a:lnTo>
                    <a:pt x="241" y="15"/>
                  </a:lnTo>
                  <a:lnTo>
                    <a:pt x="236" y="13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3" y="6"/>
                  </a:lnTo>
                  <a:lnTo>
                    <a:pt x="218" y="4"/>
                  </a:lnTo>
                  <a:lnTo>
                    <a:pt x="213" y="2"/>
                  </a:lnTo>
                  <a:lnTo>
                    <a:pt x="207" y="2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1" y="0"/>
                  </a:lnTo>
                  <a:lnTo>
                    <a:pt x="187" y="0"/>
                  </a:lnTo>
                  <a:lnTo>
                    <a:pt x="182" y="0"/>
                  </a:lnTo>
                  <a:lnTo>
                    <a:pt x="175" y="2"/>
                  </a:lnTo>
                  <a:lnTo>
                    <a:pt x="171" y="2"/>
                  </a:lnTo>
                  <a:lnTo>
                    <a:pt x="166" y="4"/>
                  </a:lnTo>
                  <a:lnTo>
                    <a:pt x="160" y="6"/>
                  </a:lnTo>
                  <a:lnTo>
                    <a:pt x="157" y="7"/>
                  </a:lnTo>
                  <a:lnTo>
                    <a:pt x="151" y="9"/>
                  </a:lnTo>
                  <a:lnTo>
                    <a:pt x="148" y="13"/>
                  </a:lnTo>
                  <a:lnTo>
                    <a:pt x="142" y="15"/>
                  </a:lnTo>
                  <a:lnTo>
                    <a:pt x="139" y="18"/>
                  </a:lnTo>
                  <a:lnTo>
                    <a:pt x="133" y="22"/>
                  </a:lnTo>
                  <a:lnTo>
                    <a:pt x="126" y="27"/>
                  </a:lnTo>
                  <a:lnTo>
                    <a:pt x="119" y="36"/>
                  </a:lnTo>
                  <a:lnTo>
                    <a:pt x="112" y="45"/>
                  </a:lnTo>
                  <a:lnTo>
                    <a:pt x="104" y="54"/>
                  </a:lnTo>
                  <a:lnTo>
                    <a:pt x="101" y="65"/>
                  </a:lnTo>
                  <a:lnTo>
                    <a:pt x="95" y="76"/>
                  </a:lnTo>
                  <a:lnTo>
                    <a:pt x="92" y="87"/>
                  </a:lnTo>
                  <a:lnTo>
                    <a:pt x="90" y="99"/>
                  </a:lnTo>
                  <a:lnTo>
                    <a:pt x="88" y="112"/>
                  </a:lnTo>
                  <a:lnTo>
                    <a:pt x="88" y="125"/>
                  </a:lnTo>
                  <a:lnTo>
                    <a:pt x="88" y="132"/>
                  </a:lnTo>
                  <a:lnTo>
                    <a:pt x="88" y="141"/>
                  </a:lnTo>
                  <a:lnTo>
                    <a:pt x="90" y="150"/>
                  </a:lnTo>
                  <a:lnTo>
                    <a:pt x="90" y="157"/>
                  </a:lnTo>
                  <a:lnTo>
                    <a:pt x="93" y="164"/>
                  </a:lnTo>
                  <a:lnTo>
                    <a:pt x="95" y="172"/>
                  </a:lnTo>
                  <a:lnTo>
                    <a:pt x="99" y="179"/>
                  </a:lnTo>
                  <a:lnTo>
                    <a:pt x="101" y="186"/>
                  </a:lnTo>
                  <a:lnTo>
                    <a:pt x="104" y="193"/>
                  </a:lnTo>
                  <a:lnTo>
                    <a:pt x="110" y="201"/>
                  </a:lnTo>
                  <a:lnTo>
                    <a:pt x="113" y="206"/>
                  </a:lnTo>
                  <a:lnTo>
                    <a:pt x="117" y="213"/>
                  </a:lnTo>
                  <a:lnTo>
                    <a:pt x="122" y="219"/>
                  </a:lnTo>
                  <a:lnTo>
                    <a:pt x="128" y="222"/>
                  </a:lnTo>
                  <a:lnTo>
                    <a:pt x="133" y="228"/>
                  </a:lnTo>
                  <a:lnTo>
                    <a:pt x="139" y="231"/>
                  </a:lnTo>
                  <a:lnTo>
                    <a:pt x="139" y="273"/>
                  </a:lnTo>
                  <a:lnTo>
                    <a:pt x="45" y="309"/>
                  </a:lnTo>
                  <a:lnTo>
                    <a:pt x="39" y="311"/>
                  </a:lnTo>
                  <a:lnTo>
                    <a:pt x="34" y="313"/>
                  </a:lnTo>
                  <a:lnTo>
                    <a:pt x="30" y="314"/>
                  </a:lnTo>
                  <a:lnTo>
                    <a:pt x="27" y="318"/>
                  </a:lnTo>
                  <a:lnTo>
                    <a:pt x="21" y="322"/>
                  </a:lnTo>
                  <a:lnTo>
                    <a:pt x="18" y="325"/>
                  </a:lnTo>
                  <a:lnTo>
                    <a:pt x="14" y="329"/>
                  </a:lnTo>
                  <a:lnTo>
                    <a:pt x="12" y="332"/>
                  </a:lnTo>
                  <a:lnTo>
                    <a:pt x="9" y="336"/>
                  </a:lnTo>
                  <a:lnTo>
                    <a:pt x="7" y="341"/>
                  </a:lnTo>
                  <a:lnTo>
                    <a:pt x="5" y="347"/>
                  </a:lnTo>
                  <a:lnTo>
                    <a:pt x="3" y="350"/>
                  </a:lnTo>
                  <a:lnTo>
                    <a:pt x="1" y="356"/>
                  </a:lnTo>
                  <a:lnTo>
                    <a:pt x="1" y="360"/>
                  </a:lnTo>
                  <a:lnTo>
                    <a:pt x="0" y="367"/>
                  </a:lnTo>
                  <a:lnTo>
                    <a:pt x="0" y="370"/>
                  </a:lnTo>
                  <a:lnTo>
                    <a:pt x="0" y="434"/>
                  </a:lnTo>
                  <a:lnTo>
                    <a:pt x="216" y="434"/>
                  </a:lnTo>
                  <a:lnTo>
                    <a:pt x="216" y="417"/>
                  </a:lnTo>
                  <a:lnTo>
                    <a:pt x="16" y="417"/>
                  </a:lnTo>
                  <a:lnTo>
                    <a:pt x="16" y="370"/>
                  </a:lnTo>
                  <a:lnTo>
                    <a:pt x="16" y="367"/>
                  </a:lnTo>
                  <a:lnTo>
                    <a:pt x="16" y="363"/>
                  </a:lnTo>
                  <a:lnTo>
                    <a:pt x="16" y="360"/>
                  </a:lnTo>
                  <a:lnTo>
                    <a:pt x="18" y="356"/>
                  </a:lnTo>
                  <a:lnTo>
                    <a:pt x="19" y="352"/>
                  </a:lnTo>
                  <a:lnTo>
                    <a:pt x="21" y="349"/>
                  </a:lnTo>
                  <a:lnTo>
                    <a:pt x="23" y="345"/>
                  </a:lnTo>
                  <a:lnTo>
                    <a:pt x="25" y="341"/>
                  </a:lnTo>
                  <a:lnTo>
                    <a:pt x="27" y="338"/>
                  </a:lnTo>
                  <a:lnTo>
                    <a:pt x="30" y="336"/>
                  </a:lnTo>
                  <a:lnTo>
                    <a:pt x="32" y="332"/>
                  </a:lnTo>
                  <a:lnTo>
                    <a:pt x="36" y="331"/>
                  </a:lnTo>
                  <a:lnTo>
                    <a:pt x="39" y="329"/>
                  </a:lnTo>
                  <a:lnTo>
                    <a:pt x="43" y="325"/>
                  </a:lnTo>
                  <a:lnTo>
                    <a:pt x="45" y="325"/>
                  </a:lnTo>
                  <a:lnTo>
                    <a:pt x="48" y="323"/>
                  </a:lnTo>
                  <a:lnTo>
                    <a:pt x="153" y="284"/>
                  </a:lnTo>
                  <a:lnTo>
                    <a:pt x="153" y="240"/>
                  </a:lnTo>
                  <a:lnTo>
                    <a:pt x="164" y="244"/>
                  </a:lnTo>
                  <a:lnTo>
                    <a:pt x="173" y="248"/>
                  </a:lnTo>
                  <a:lnTo>
                    <a:pt x="178" y="248"/>
                  </a:lnTo>
                  <a:lnTo>
                    <a:pt x="182" y="249"/>
                  </a:lnTo>
                  <a:lnTo>
                    <a:pt x="187" y="249"/>
                  </a:lnTo>
                  <a:lnTo>
                    <a:pt x="191" y="249"/>
                  </a:lnTo>
                  <a:lnTo>
                    <a:pt x="196" y="249"/>
                  </a:lnTo>
                  <a:lnTo>
                    <a:pt x="202" y="249"/>
                  </a:lnTo>
                  <a:lnTo>
                    <a:pt x="207" y="248"/>
                  </a:lnTo>
                  <a:lnTo>
                    <a:pt x="213" y="248"/>
                  </a:lnTo>
                  <a:lnTo>
                    <a:pt x="216" y="246"/>
                  </a:lnTo>
                  <a:lnTo>
                    <a:pt x="222" y="244"/>
                  </a:lnTo>
                  <a:lnTo>
                    <a:pt x="227" y="242"/>
                  </a:lnTo>
                  <a:lnTo>
                    <a:pt x="231" y="240"/>
                  </a:lnTo>
                  <a:lnTo>
                    <a:pt x="231" y="278"/>
                  </a:lnTo>
                  <a:lnTo>
                    <a:pt x="247" y="278"/>
                  </a:lnTo>
                  <a:lnTo>
                    <a:pt x="247" y="231"/>
                  </a:lnTo>
                  <a:lnTo>
                    <a:pt x="252" y="226"/>
                  </a:lnTo>
                  <a:lnTo>
                    <a:pt x="258" y="222"/>
                  </a:lnTo>
                  <a:lnTo>
                    <a:pt x="263" y="217"/>
                  </a:lnTo>
                  <a:lnTo>
                    <a:pt x="267" y="211"/>
                  </a:lnTo>
                  <a:lnTo>
                    <a:pt x="270" y="206"/>
                  </a:lnTo>
                  <a:lnTo>
                    <a:pt x="276" y="201"/>
                  </a:lnTo>
                  <a:lnTo>
                    <a:pt x="279" y="193"/>
                  </a:lnTo>
                  <a:lnTo>
                    <a:pt x="283" y="186"/>
                  </a:lnTo>
                  <a:lnTo>
                    <a:pt x="287" y="179"/>
                  </a:lnTo>
                  <a:lnTo>
                    <a:pt x="288" y="172"/>
                  </a:lnTo>
                  <a:lnTo>
                    <a:pt x="290" y="164"/>
                  </a:lnTo>
                  <a:lnTo>
                    <a:pt x="294" y="157"/>
                  </a:lnTo>
                  <a:lnTo>
                    <a:pt x="296" y="150"/>
                  </a:lnTo>
                  <a:lnTo>
                    <a:pt x="296" y="141"/>
                  </a:lnTo>
                  <a:lnTo>
                    <a:pt x="296" y="132"/>
                  </a:lnTo>
                  <a:lnTo>
                    <a:pt x="296" y="125"/>
                  </a:lnTo>
                  <a:close/>
                  <a:moveTo>
                    <a:pt x="191" y="15"/>
                  </a:moveTo>
                  <a:lnTo>
                    <a:pt x="200" y="15"/>
                  </a:lnTo>
                  <a:lnTo>
                    <a:pt x="209" y="16"/>
                  </a:lnTo>
                  <a:lnTo>
                    <a:pt x="216" y="18"/>
                  </a:lnTo>
                  <a:lnTo>
                    <a:pt x="223" y="22"/>
                  </a:lnTo>
                  <a:lnTo>
                    <a:pt x="231" y="25"/>
                  </a:lnTo>
                  <a:lnTo>
                    <a:pt x="236" y="31"/>
                  </a:lnTo>
                  <a:lnTo>
                    <a:pt x="243" y="36"/>
                  </a:lnTo>
                  <a:lnTo>
                    <a:pt x="250" y="42"/>
                  </a:lnTo>
                  <a:lnTo>
                    <a:pt x="256" y="47"/>
                  </a:lnTo>
                  <a:lnTo>
                    <a:pt x="261" y="54"/>
                  </a:lnTo>
                  <a:lnTo>
                    <a:pt x="265" y="63"/>
                  </a:lnTo>
                  <a:lnTo>
                    <a:pt x="270" y="71"/>
                  </a:lnTo>
                  <a:lnTo>
                    <a:pt x="272" y="80"/>
                  </a:lnTo>
                  <a:lnTo>
                    <a:pt x="276" y="89"/>
                  </a:lnTo>
                  <a:lnTo>
                    <a:pt x="278" y="98"/>
                  </a:lnTo>
                  <a:lnTo>
                    <a:pt x="279" y="107"/>
                  </a:lnTo>
                  <a:lnTo>
                    <a:pt x="279" y="107"/>
                  </a:lnTo>
                  <a:lnTo>
                    <a:pt x="278" y="107"/>
                  </a:lnTo>
                  <a:lnTo>
                    <a:pt x="272" y="108"/>
                  </a:lnTo>
                  <a:lnTo>
                    <a:pt x="267" y="108"/>
                  </a:lnTo>
                  <a:lnTo>
                    <a:pt x="263" y="108"/>
                  </a:lnTo>
                  <a:lnTo>
                    <a:pt x="258" y="108"/>
                  </a:lnTo>
                  <a:lnTo>
                    <a:pt x="254" y="108"/>
                  </a:lnTo>
                  <a:lnTo>
                    <a:pt x="249" y="107"/>
                  </a:lnTo>
                  <a:lnTo>
                    <a:pt x="245" y="105"/>
                  </a:lnTo>
                  <a:lnTo>
                    <a:pt x="241" y="103"/>
                  </a:lnTo>
                  <a:lnTo>
                    <a:pt x="236" y="101"/>
                  </a:lnTo>
                  <a:lnTo>
                    <a:pt x="234" y="99"/>
                  </a:lnTo>
                  <a:lnTo>
                    <a:pt x="231" y="96"/>
                  </a:lnTo>
                  <a:lnTo>
                    <a:pt x="227" y="92"/>
                  </a:lnTo>
                  <a:lnTo>
                    <a:pt x="223" y="89"/>
                  </a:lnTo>
                  <a:lnTo>
                    <a:pt x="220" y="83"/>
                  </a:lnTo>
                  <a:lnTo>
                    <a:pt x="216" y="80"/>
                  </a:lnTo>
                  <a:lnTo>
                    <a:pt x="213" y="72"/>
                  </a:lnTo>
                  <a:lnTo>
                    <a:pt x="205" y="62"/>
                  </a:lnTo>
                  <a:lnTo>
                    <a:pt x="200" y="72"/>
                  </a:lnTo>
                  <a:lnTo>
                    <a:pt x="198" y="76"/>
                  </a:lnTo>
                  <a:lnTo>
                    <a:pt x="196" y="80"/>
                  </a:lnTo>
                  <a:lnTo>
                    <a:pt x="193" y="83"/>
                  </a:lnTo>
                  <a:lnTo>
                    <a:pt x="189" y="87"/>
                  </a:lnTo>
                  <a:lnTo>
                    <a:pt x="185" y="89"/>
                  </a:lnTo>
                  <a:lnTo>
                    <a:pt x="182" y="92"/>
                  </a:lnTo>
                  <a:lnTo>
                    <a:pt x="178" y="94"/>
                  </a:lnTo>
                  <a:lnTo>
                    <a:pt x="173" y="98"/>
                  </a:lnTo>
                  <a:lnTo>
                    <a:pt x="164" y="101"/>
                  </a:lnTo>
                  <a:lnTo>
                    <a:pt x="153" y="105"/>
                  </a:lnTo>
                  <a:lnTo>
                    <a:pt x="149" y="105"/>
                  </a:lnTo>
                  <a:lnTo>
                    <a:pt x="144" y="107"/>
                  </a:lnTo>
                  <a:lnTo>
                    <a:pt x="139" y="107"/>
                  </a:lnTo>
                  <a:lnTo>
                    <a:pt x="133" y="107"/>
                  </a:lnTo>
                  <a:lnTo>
                    <a:pt x="126" y="107"/>
                  </a:lnTo>
                  <a:lnTo>
                    <a:pt x="119" y="105"/>
                  </a:lnTo>
                  <a:lnTo>
                    <a:pt x="112" y="103"/>
                  </a:lnTo>
                  <a:lnTo>
                    <a:pt x="104" y="101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2" y="76"/>
                  </a:lnTo>
                  <a:lnTo>
                    <a:pt x="115" y="67"/>
                  </a:lnTo>
                  <a:lnTo>
                    <a:pt x="121" y="60"/>
                  </a:lnTo>
                  <a:lnTo>
                    <a:pt x="124" y="53"/>
                  </a:lnTo>
                  <a:lnTo>
                    <a:pt x="130" y="45"/>
                  </a:lnTo>
                  <a:lnTo>
                    <a:pt x="135" y="40"/>
                  </a:lnTo>
                  <a:lnTo>
                    <a:pt x="142" y="34"/>
                  </a:lnTo>
                  <a:lnTo>
                    <a:pt x="148" y="29"/>
                  </a:lnTo>
                  <a:lnTo>
                    <a:pt x="155" y="25"/>
                  </a:lnTo>
                  <a:lnTo>
                    <a:pt x="162" y="22"/>
                  </a:lnTo>
                  <a:lnTo>
                    <a:pt x="169" y="18"/>
                  </a:lnTo>
                  <a:lnTo>
                    <a:pt x="176" y="16"/>
                  </a:lnTo>
                  <a:lnTo>
                    <a:pt x="184" y="15"/>
                  </a:lnTo>
                  <a:lnTo>
                    <a:pt x="191" y="15"/>
                  </a:lnTo>
                  <a:close/>
                  <a:moveTo>
                    <a:pt x="102" y="125"/>
                  </a:moveTo>
                  <a:lnTo>
                    <a:pt x="102" y="121"/>
                  </a:lnTo>
                  <a:lnTo>
                    <a:pt x="102" y="118"/>
                  </a:lnTo>
                  <a:lnTo>
                    <a:pt x="110" y="119"/>
                  </a:lnTo>
                  <a:lnTo>
                    <a:pt x="117" y="121"/>
                  </a:lnTo>
                  <a:lnTo>
                    <a:pt x="126" y="123"/>
                  </a:lnTo>
                  <a:lnTo>
                    <a:pt x="133" y="123"/>
                  </a:lnTo>
                  <a:lnTo>
                    <a:pt x="139" y="123"/>
                  </a:lnTo>
                  <a:lnTo>
                    <a:pt x="144" y="123"/>
                  </a:lnTo>
                  <a:lnTo>
                    <a:pt x="149" y="121"/>
                  </a:lnTo>
                  <a:lnTo>
                    <a:pt x="155" y="121"/>
                  </a:lnTo>
                  <a:lnTo>
                    <a:pt x="164" y="118"/>
                  </a:lnTo>
                  <a:lnTo>
                    <a:pt x="175" y="114"/>
                  </a:lnTo>
                  <a:lnTo>
                    <a:pt x="184" y="108"/>
                  </a:lnTo>
                  <a:lnTo>
                    <a:pt x="193" y="103"/>
                  </a:lnTo>
                  <a:lnTo>
                    <a:pt x="196" y="101"/>
                  </a:lnTo>
                  <a:lnTo>
                    <a:pt x="200" y="98"/>
                  </a:lnTo>
                  <a:lnTo>
                    <a:pt x="204" y="94"/>
                  </a:lnTo>
                  <a:lnTo>
                    <a:pt x="205" y="90"/>
                  </a:lnTo>
                  <a:lnTo>
                    <a:pt x="213" y="99"/>
                  </a:lnTo>
                  <a:lnTo>
                    <a:pt x="218" y="107"/>
                  </a:lnTo>
                  <a:lnTo>
                    <a:pt x="225" y="112"/>
                  </a:lnTo>
                  <a:lnTo>
                    <a:pt x="232" y="116"/>
                  </a:lnTo>
                  <a:lnTo>
                    <a:pt x="236" y="118"/>
                  </a:lnTo>
                  <a:lnTo>
                    <a:pt x="240" y="119"/>
                  </a:lnTo>
                  <a:lnTo>
                    <a:pt x="243" y="121"/>
                  </a:lnTo>
                  <a:lnTo>
                    <a:pt x="247" y="123"/>
                  </a:lnTo>
                  <a:lnTo>
                    <a:pt x="254" y="123"/>
                  </a:lnTo>
                  <a:lnTo>
                    <a:pt x="263" y="125"/>
                  </a:lnTo>
                  <a:lnTo>
                    <a:pt x="267" y="125"/>
                  </a:lnTo>
                  <a:lnTo>
                    <a:pt x="272" y="123"/>
                  </a:lnTo>
                  <a:lnTo>
                    <a:pt x="276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1" y="125"/>
                  </a:lnTo>
                  <a:lnTo>
                    <a:pt x="281" y="136"/>
                  </a:lnTo>
                  <a:lnTo>
                    <a:pt x="279" y="146"/>
                  </a:lnTo>
                  <a:lnTo>
                    <a:pt x="278" y="157"/>
                  </a:lnTo>
                  <a:lnTo>
                    <a:pt x="274" y="168"/>
                  </a:lnTo>
                  <a:lnTo>
                    <a:pt x="270" y="177"/>
                  </a:lnTo>
                  <a:lnTo>
                    <a:pt x="265" y="186"/>
                  </a:lnTo>
                  <a:lnTo>
                    <a:pt x="261" y="193"/>
                  </a:lnTo>
                  <a:lnTo>
                    <a:pt x="256" y="202"/>
                  </a:lnTo>
                  <a:lnTo>
                    <a:pt x="249" y="210"/>
                  </a:lnTo>
                  <a:lnTo>
                    <a:pt x="241" y="215"/>
                  </a:lnTo>
                  <a:lnTo>
                    <a:pt x="234" y="220"/>
                  </a:lnTo>
                  <a:lnTo>
                    <a:pt x="227" y="226"/>
                  </a:lnTo>
                  <a:lnTo>
                    <a:pt x="218" y="229"/>
                  </a:lnTo>
                  <a:lnTo>
                    <a:pt x="209" y="231"/>
                  </a:lnTo>
                  <a:lnTo>
                    <a:pt x="205" y="233"/>
                  </a:lnTo>
                  <a:lnTo>
                    <a:pt x="202" y="233"/>
                  </a:lnTo>
                  <a:lnTo>
                    <a:pt x="196" y="233"/>
                  </a:lnTo>
                  <a:lnTo>
                    <a:pt x="191" y="233"/>
                  </a:lnTo>
                  <a:lnTo>
                    <a:pt x="187" y="233"/>
                  </a:lnTo>
                  <a:lnTo>
                    <a:pt x="182" y="233"/>
                  </a:lnTo>
                  <a:lnTo>
                    <a:pt x="178" y="233"/>
                  </a:lnTo>
                  <a:lnTo>
                    <a:pt x="175" y="231"/>
                  </a:lnTo>
                  <a:lnTo>
                    <a:pt x="166" y="229"/>
                  </a:lnTo>
                  <a:lnTo>
                    <a:pt x="157" y="226"/>
                  </a:lnTo>
                  <a:lnTo>
                    <a:pt x="149" y="220"/>
                  </a:lnTo>
                  <a:lnTo>
                    <a:pt x="142" y="215"/>
                  </a:lnTo>
                  <a:lnTo>
                    <a:pt x="135" y="210"/>
                  </a:lnTo>
                  <a:lnTo>
                    <a:pt x="128" y="202"/>
                  </a:lnTo>
                  <a:lnTo>
                    <a:pt x="122" y="193"/>
                  </a:lnTo>
                  <a:lnTo>
                    <a:pt x="117" y="186"/>
                  </a:lnTo>
                  <a:lnTo>
                    <a:pt x="113" y="177"/>
                  </a:lnTo>
                  <a:lnTo>
                    <a:pt x="110" y="168"/>
                  </a:lnTo>
                  <a:lnTo>
                    <a:pt x="106" y="157"/>
                  </a:lnTo>
                  <a:lnTo>
                    <a:pt x="104" y="146"/>
                  </a:lnTo>
                  <a:lnTo>
                    <a:pt x="102" y="136"/>
                  </a:lnTo>
                  <a:lnTo>
                    <a:pt x="102" y="1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66"/>
            <p:cNvSpPr/>
            <p:nvPr/>
          </p:nvSpPr>
          <p:spPr>
            <a:xfrm>
              <a:off x="2672424" y="3290192"/>
              <a:ext cx="165100" cy="166688"/>
            </a:xfrm>
            <a:custGeom>
              <a:rect b="b" l="l" r="r" t="t"/>
              <a:pathLst>
                <a:path extrusionOk="0" h="209" w="207">
                  <a:moveTo>
                    <a:pt x="207" y="76"/>
                  </a:moveTo>
                  <a:lnTo>
                    <a:pt x="207" y="74"/>
                  </a:lnTo>
                  <a:lnTo>
                    <a:pt x="206" y="72"/>
                  </a:lnTo>
                  <a:lnTo>
                    <a:pt x="202" y="70"/>
                  </a:lnTo>
                  <a:lnTo>
                    <a:pt x="200" y="70"/>
                  </a:lnTo>
                  <a:lnTo>
                    <a:pt x="135" y="70"/>
                  </a:lnTo>
                  <a:lnTo>
                    <a:pt x="106" y="5"/>
                  </a:lnTo>
                  <a:lnTo>
                    <a:pt x="106" y="3"/>
                  </a:lnTo>
                  <a:lnTo>
                    <a:pt x="103" y="2"/>
                  </a:lnTo>
                  <a:lnTo>
                    <a:pt x="101" y="2"/>
                  </a:lnTo>
                  <a:lnTo>
                    <a:pt x="99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4" y="3"/>
                  </a:lnTo>
                  <a:lnTo>
                    <a:pt x="92" y="5"/>
                  </a:lnTo>
                  <a:lnTo>
                    <a:pt x="70" y="70"/>
                  </a:lnTo>
                  <a:lnTo>
                    <a:pt x="7" y="70"/>
                  </a:lnTo>
                  <a:lnTo>
                    <a:pt x="3" y="70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85"/>
                  </a:lnTo>
                  <a:lnTo>
                    <a:pt x="54" y="126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3" y="206"/>
                  </a:lnTo>
                  <a:lnTo>
                    <a:pt x="25" y="207"/>
                  </a:lnTo>
                  <a:lnTo>
                    <a:pt x="27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7"/>
                  </a:lnTo>
                  <a:lnTo>
                    <a:pt x="99" y="164"/>
                  </a:lnTo>
                  <a:lnTo>
                    <a:pt x="164" y="207"/>
                  </a:lnTo>
                  <a:lnTo>
                    <a:pt x="168" y="209"/>
                  </a:lnTo>
                  <a:lnTo>
                    <a:pt x="169" y="209"/>
                  </a:lnTo>
                  <a:lnTo>
                    <a:pt x="171" y="209"/>
                  </a:lnTo>
                  <a:lnTo>
                    <a:pt x="175" y="207"/>
                  </a:lnTo>
                  <a:lnTo>
                    <a:pt x="175" y="206"/>
                  </a:lnTo>
                  <a:lnTo>
                    <a:pt x="177" y="204"/>
                  </a:lnTo>
                  <a:lnTo>
                    <a:pt x="177" y="202"/>
                  </a:lnTo>
                  <a:lnTo>
                    <a:pt x="177" y="198"/>
                  </a:lnTo>
                  <a:lnTo>
                    <a:pt x="151" y="126"/>
                  </a:lnTo>
                  <a:lnTo>
                    <a:pt x="206" y="85"/>
                  </a:lnTo>
                  <a:lnTo>
                    <a:pt x="207" y="83"/>
                  </a:lnTo>
                  <a:lnTo>
                    <a:pt x="207" y="81"/>
                  </a:lnTo>
                  <a:lnTo>
                    <a:pt x="207" y="77"/>
                  </a:lnTo>
                  <a:lnTo>
                    <a:pt x="207" y="76"/>
                  </a:lnTo>
                  <a:close/>
                  <a:moveTo>
                    <a:pt x="137" y="117"/>
                  </a:moveTo>
                  <a:lnTo>
                    <a:pt x="135" y="119"/>
                  </a:lnTo>
                  <a:lnTo>
                    <a:pt x="133" y="121"/>
                  </a:lnTo>
                  <a:lnTo>
                    <a:pt x="133" y="124"/>
                  </a:lnTo>
                  <a:lnTo>
                    <a:pt x="133" y="126"/>
                  </a:lnTo>
                  <a:lnTo>
                    <a:pt x="153" y="182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47" y="180"/>
                  </a:lnTo>
                  <a:lnTo>
                    <a:pt x="70" y="126"/>
                  </a:lnTo>
                  <a:lnTo>
                    <a:pt x="70" y="124"/>
                  </a:lnTo>
                  <a:lnTo>
                    <a:pt x="70" y="121"/>
                  </a:lnTo>
                  <a:lnTo>
                    <a:pt x="70" y="119"/>
                  </a:lnTo>
                  <a:lnTo>
                    <a:pt x="68" y="117"/>
                  </a:lnTo>
                  <a:lnTo>
                    <a:pt x="29" y="85"/>
                  </a:lnTo>
                  <a:lnTo>
                    <a:pt x="76" y="85"/>
                  </a:lnTo>
                  <a:lnTo>
                    <a:pt x="77" y="85"/>
                  </a:lnTo>
                  <a:lnTo>
                    <a:pt x="81" y="85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101" y="29"/>
                  </a:lnTo>
                  <a:lnTo>
                    <a:pt x="123" y="81"/>
                  </a:lnTo>
                  <a:lnTo>
                    <a:pt x="124" y="83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30" y="85"/>
                  </a:lnTo>
                  <a:lnTo>
                    <a:pt x="179" y="85"/>
                  </a:lnTo>
                  <a:lnTo>
                    <a:pt x="137" y="1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66"/>
          <p:cNvGrpSpPr/>
          <p:nvPr/>
        </p:nvGrpSpPr>
        <p:grpSpPr>
          <a:xfrm>
            <a:off x="5402436" y="5655505"/>
            <a:ext cx="242888" cy="312738"/>
            <a:chOff x="3696950" y="5739247"/>
            <a:chExt cx="242888" cy="312738"/>
          </a:xfrm>
        </p:grpSpPr>
        <p:sp>
          <p:nvSpPr>
            <p:cNvPr id="553" name="Google Shape;553;p66"/>
            <p:cNvSpPr/>
            <p:nvPr/>
          </p:nvSpPr>
          <p:spPr>
            <a:xfrm>
              <a:off x="3696950" y="5739247"/>
              <a:ext cx="242888" cy="312738"/>
            </a:xfrm>
            <a:custGeom>
              <a:rect b="b" l="l" r="r" t="t"/>
              <a:pathLst>
                <a:path extrusionOk="0" h="393" w="305">
                  <a:moveTo>
                    <a:pt x="303" y="106"/>
                  </a:moveTo>
                  <a:lnTo>
                    <a:pt x="197" y="1"/>
                  </a:lnTo>
                  <a:lnTo>
                    <a:pt x="197" y="1"/>
                  </a:lnTo>
                  <a:lnTo>
                    <a:pt x="195" y="1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2" y="390"/>
                  </a:lnTo>
                  <a:lnTo>
                    <a:pt x="2" y="391"/>
                  </a:lnTo>
                  <a:lnTo>
                    <a:pt x="2" y="391"/>
                  </a:lnTo>
                  <a:lnTo>
                    <a:pt x="4" y="391"/>
                  </a:lnTo>
                  <a:lnTo>
                    <a:pt x="6" y="393"/>
                  </a:lnTo>
                  <a:lnTo>
                    <a:pt x="6" y="393"/>
                  </a:lnTo>
                  <a:lnTo>
                    <a:pt x="7" y="393"/>
                  </a:lnTo>
                  <a:lnTo>
                    <a:pt x="298" y="393"/>
                  </a:lnTo>
                  <a:lnTo>
                    <a:pt x="300" y="393"/>
                  </a:lnTo>
                  <a:lnTo>
                    <a:pt x="302" y="393"/>
                  </a:lnTo>
                  <a:lnTo>
                    <a:pt x="302" y="391"/>
                  </a:lnTo>
                  <a:lnTo>
                    <a:pt x="303" y="391"/>
                  </a:lnTo>
                  <a:lnTo>
                    <a:pt x="303" y="391"/>
                  </a:lnTo>
                  <a:lnTo>
                    <a:pt x="305" y="390"/>
                  </a:lnTo>
                  <a:lnTo>
                    <a:pt x="305" y="388"/>
                  </a:lnTo>
                  <a:lnTo>
                    <a:pt x="305" y="388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3" y="106"/>
                  </a:lnTo>
                  <a:close/>
                  <a:moveTo>
                    <a:pt x="199" y="23"/>
                  </a:moveTo>
                  <a:lnTo>
                    <a:pt x="284" y="104"/>
                  </a:lnTo>
                  <a:lnTo>
                    <a:pt x="199" y="104"/>
                  </a:lnTo>
                  <a:lnTo>
                    <a:pt x="199" y="23"/>
                  </a:lnTo>
                  <a:close/>
                  <a:moveTo>
                    <a:pt x="15" y="381"/>
                  </a:moveTo>
                  <a:lnTo>
                    <a:pt x="15" y="12"/>
                  </a:lnTo>
                  <a:lnTo>
                    <a:pt x="186" y="12"/>
                  </a:lnTo>
                  <a:lnTo>
                    <a:pt x="186" y="112"/>
                  </a:lnTo>
                  <a:lnTo>
                    <a:pt x="186" y="113"/>
                  </a:lnTo>
                  <a:lnTo>
                    <a:pt x="186" y="113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90" y="117"/>
                  </a:lnTo>
                  <a:lnTo>
                    <a:pt x="190" y="117"/>
                  </a:lnTo>
                  <a:lnTo>
                    <a:pt x="192" y="117"/>
                  </a:lnTo>
                  <a:lnTo>
                    <a:pt x="193" y="117"/>
                  </a:lnTo>
                  <a:lnTo>
                    <a:pt x="291" y="117"/>
                  </a:lnTo>
                  <a:lnTo>
                    <a:pt x="291" y="381"/>
                  </a:lnTo>
                  <a:lnTo>
                    <a:pt x="15" y="3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66"/>
            <p:cNvSpPr/>
            <p:nvPr/>
          </p:nvSpPr>
          <p:spPr>
            <a:xfrm>
              <a:off x="3750925" y="5837672"/>
              <a:ext cx="133350" cy="161925"/>
            </a:xfrm>
            <a:custGeom>
              <a:rect b="b" l="l" r="r" t="t"/>
              <a:pathLst>
                <a:path extrusionOk="0" h="204" w="170">
                  <a:moveTo>
                    <a:pt x="164" y="45"/>
                  </a:moveTo>
                  <a:lnTo>
                    <a:pt x="112" y="45"/>
                  </a:lnTo>
                  <a:lnTo>
                    <a:pt x="110" y="47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6" y="51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05" y="139"/>
                  </a:lnTo>
                  <a:lnTo>
                    <a:pt x="65" y="139"/>
                  </a:lnTo>
                  <a:lnTo>
                    <a:pt x="65" y="119"/>
                  </a:lnTo>
                  <a:lnTo>
                    <a:pt x="65" y="118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1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13" y="112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1"/>
                  </a:lnTo>
                  <a:lnTo>
                    <a:pt x="2" y="201"/>
                  </a:lnTo>
                  <a:lnTo>
                    <a:pt x="2" y="202"/>
                  </a:lnTo>
                  <a:lnTo>
                    <a:pt x="2" y="202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5" y="204"/>
                  </a:lnTo>
                  <a:lnTo>
                    <a:pt x="164" y="204"/>
                  </a:lnTo>
                  <a:lnTo>
                    <a:pt x="166" y="204"/>
                  </a:lnTo>
                  <a:lnTo>
                    <a:pt x="168" y="204"/>
                  </a:lnTo>
                  <a:lnTo>
                    <a:pt x="168" y="202"/>
                  </a:lnTo>
                  <a:lnTo>
                    <a:pt x="168" y="202"/>
                  </a:lnTo>
                  <a:lnTo>
                    <a:pt x="170" y="201"/>
                  </a:lnTo>
                  <a:lnTo>
                    <a:pt x="170" y="201"/>
                  </a:lnTo>
                  <a:lnTo>
                    <a:pt x="170" y="199"/>
                  </a:lnTo>
                  <a:lnTo>
                    <a:pt x="170" y="197"/>
                  </a:lnTo>
                  <a:lnTo>
                    <a:pt x="170" y="53"/>
                  </a:lnTo>
                  <a:lnTo>
                    <a:pt x="170" y="53"/>
                  </a:lnTo>
                  <a:lnTo>
                    <a:pt x="170" y="51"/>
                  </a:lnTo>
                  <a:lnTo>
                    <a:pt x="170" y="49"/>
                  </a:lnTo>
                  <a:lnTo>
                    <a:pt x="168" y="49"/>
                  </a:lnTo>
                  <a:lnTo>
                    <a:pt x="168" y="47"/>
                  </a:lnTo>
                  <a:lnTo>
                    <a:pt x="168" y="47"/>
                  </a:lnTo>
                  <a:lnTo>
                    <a:pt x="166" y="47"/>
                  </a:lnTo>
                  <a:lnTo>
                    <a:pt x="164" y="45"/>
                  </a:lnTo>
                  <a:close/>
                  <a:moveTo>
                    <a:pt x="119" y="60"/>
                  </a:moveTo>
                  <a:lnTo>
                    <a:pt x="157" y="60"/>
                  </a:lnTo>
                  <a:lnTo>
                    <a:pt x="157" y="192"/>
                  </a:lnTo>
                  <a:lnTo>
                    <a:pt x="119" y="192"/>
                  </a:lnTo>
                  <a:lnTo>
                    <a:pt x="119" y="60"/>
                  </a:lnTo>
                  <a:close/>
                  <a:moveTo>
                    <a:pt x="105" y="152"/>
                  </a:moveTo>
                  <a:lnTo>
                    <a:pt x="105" y="192"/>
                  </a:lnTo>
                  <a:lnTo>
                    <a:pt x="65" y="192"/>
                  </a:lnTo>
                  <a:lnTo>
                    <a:pt x="65" y="152"/>
                  </a:lnTo>
                  <a:lnTo>
                    <a:pt x="105" y="152"/>
                  </a:lnTo>
                  <a:close/>
                  <a:moveTo>
                    <a:pt x="13" y="125"/>
                  </a:moveTo>
                  <a:lnTo>
                    <a:pt x="52" y="125"/>
                  </a:lnTo>
                  <a:lnTo>
                    <a:pt x="52" y="192"/>
                  </a:lnTo>
                  <a:lnTo>
                    <a:pt x="13" y="192"/>
                  </a:lnTo>
                  <a:lnTo>
                    <a:pt x="13" y="1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66"/>
          <p:cNvSpPr/>
          <p:nvPr/>
        </p:nvSpPr>
        <p:spPr>
          <a:xfrm>
            <a:off x="4259477" y="4483592"/>
            <a:ext cx="320675" cy="292100"/>
          </a:xfrm>
          <a:custGeom>
            <a:rect b="b" l="l" r="r" t="t"/>
            <a:pathLst>
              <a:path extrusionOk="0" h="369" w="402">
                <a:moveTo>
                  <a:pt x="402" y="8"/>
                </a:moveTo>
                <a:lnTo>
                  <a:pt x="402" y="8"/>
                </a:lnTo>
                <a:lnTo>
                  <a:pt x="402" y="6"/>
                </a:lnTo>
                <a:lnTo>
                  <a:pt x="402" y="6"/>
                </a:lnTo>
                <a:lnTo>
                  <a:pt x="402" y="4"/>
                </a:lnTo>
                <a:lnTo>
                  <a:pt x="402" y="4"/>
                </a:lnTo>
                <a:lnTo>
                  <a:pt x="402" y="4"/>
                </a:lnTo>
                <a:lnTo>
                  <a:pt x="400" y="4"/>
                </a:lnTo>
                <a:lnTo>
                  <a:pt x="400" y="2"/>
                </a:lnTo>
                <a:lnTo>
                  <a:pt x="400" y="2"/>
                </a:lnTo>
                <a:lnTo>
                  <a:pt x="400" y="2"/>
                </a:lnTo>
                <a:lnTo>
                  <a:pt x="400" y="2"/>
                </a:lnTo>
                <a:lnTo>
                  <a:pt x="398" y="2"/>
                </a:lnTo>
                <a:lnTo>
                  <a:pt x="398" y="0"/>
                </a:lnTo>
                <a:lnTo>
                  <a:pt x="398" y="0"/>
                </a:lnTo>
                <a:lnTo>
                  <a:pt x="397" y="0"/>
                </a:lnTo>
                <a:lnTo>
                  <a:pt x="397" y="0"/>
                </a:lnTo>
                <a:lnTo>
                  <a:pt x="397" y="0"/>
                </a:lnTo>
                <a:lnTo>
                  <a:pt x="397" y="0"/>
                </a:lnTo>
                <a:lnTo>
                  <a:pt x="395" y="0"/>
                </a:lnTo>
                <a:lnTo>
                  <a:pt x="395" y="0"/>
                </a:lnTo>
                <a:lnTo>
                  <a:pt x="395" y="0"/>
                </a:lnTo>
                <a:lnTo>
                  <a:pt x="393" y="0"/>
                </a:lnTo>
                <a:lnTo>
                  <a:pt x="393" y="0"/>
                </a:lnTo>
                <a:lnTo>
                  <a:pt x="5" y="163"/>
                </a:lnTo>
                <a:lnTo>
                  <a:pt x="1" y="163"/>
                </a:lnTo>
                <a:lnTo>
                  <a:pt x="1" y="165"/>
                </a:lnTo>
                <a:lnTo>
                  <a:pt x="0" y="167"/>
                </a:lnTo>
                <a:lnTo>
                  <a:pt x="0" y="168"/>
                </a:lnTo>
                <a:lnTo>
                  <a:pt x="0" y="170"/>
                </a:lnTo>
                <a:lnTo>
                  <a:pt x="1" y="172"/>
                </a:lnTo>
                <a:lnTo>
                  <a:pt x="1" y="174"/>
                </a:lnTo>
                <a:lnTo>
                  <a:pt x="5" y="174"/>
                </a:lnTo>
                <a:lnTo>
                  <a:pt x="149" y="233"/>
                </a:lnTo>
                <a:lnTo>
                  <a:pt x="149" y="363"/>
                </a:lnTo>
                <a:lnTo>
                  <a:pt x="149" y="365"/>
                </a:lnTo>
                <a:lnTo>
                  <a:pt x="149" y="367"/>
                </a:lnTo>
                <a:lnTo>
                  <a:pt x="151" y="369"/>
                </a:lnTo>
                <a:lnTo>
                  <a:pt x="153" y="369"/>
                </a:lnTo>
                <a:lnTo>
                  <a:pt x="155" y="369"/>
                </a:lnTo>
                <a:lnTo>
                  <a:pt x="155" y="369"/>
                </a:lnTo>
                <a:lnTo>
                  <a:pt x="157" y="369"/>
                </a:lnTo>
                <a:lnTo>
                  <a:pt x="158" y="369"/>
                </a:lnTo>
                <a:lnTo>
                  <a:pt x="160" y="367"/>
                </a:lnTo>
                <a:lnTo>
                  <a:pt x="160" y="367"/>
                </a:lnTo>
                <a:lnTo>
                  <a:pt x="218" y="271"/>
                </a:lnTo>
                <a:lnTo>
                  <a:pt x="323" y="326"/>
                </a:lnTo>
                <a:lnTo>
                  <a:pt x="324" y="327"/>
                </a:lnTo>
                <a:lnTo>
                  <a:pt x="326" y="327"/>
                </a:lnTo>
                <a:lnTo>
                  <a:pt x="328" y="327"/>
                </a:lnTo>
                <a:lnTo>
                  <a:pt x="328" y="327"/>
                </a:lnTo>
                <a:lnTo>
                  <a:pt x="330" y="326"/>
                </a:lnTo>
                <a:lnTo>
                  <a:pt x="332" y="326"/>
                </a:lnTo>
                <a:lnTo>
                  <a:pt x="332" y="324"/>
                </a:lnTo>
                <a:lnTo>
                  <a:pt x="333" y="322"/>
                </a:lnTo>
                <a:lnTo>
                  <a:pt x="402" y="8"/>
                </a:lnTo>
                <a:lnTo>
                  <a:pt x="402" y="8"/>
                </a:lnTo>
                <a:lnTo>
                  <a:pt x="402" y="8"/>
                </a:lnTo>
                <a:lnTo>
                  <a:pt x="402" y="8"/>
                </a:lnTo>
                <a:close/>
                <a:moveTo>
                  <a:pt x="362" y="28"/>
                </a:moveTo>
                <a:lnTo>
                  <a:pt x="153" y="221"/>
                </a:lnTo>
                <a:lnTo>
                  <a:pt x="25" y="168"/>
                </a:lnTo>
                <a:lnTo>
                  <a:pt x="362" y="28"/>
                </a:lnTo>
                <a:close/>
                <a:moveTo>
                  <a:pt x="162" y="338"/>
                </a:moveTo>
                <a:lnTo>
                  <a:pt x="162" y="241"/>
                </a:lnTo>
                <a:lnTo>
                  <a:pt x="207" y="264"/>
                </a:lnTo>
                <a:lnTo>
                  <a:pt x="162" y="338"/>
                </a:lnTo>
                <a:close/>
                <a:moveTo>
                  <a:pt x="323" y="311"/>
                </a:moveTo>
                <a:lnTo>
                  <a:pt x="167" y="228"/>
                </a:lnTo>
                <a:lnTo>
                  <a:pt x="370" y="40"/>
                </a:lnTo>
                <a:lnTo>
                  <a:pt x="384" y="26"/>
                </a:lnTo>
                <a:lnTo>
                  <a:pt x="323" y="3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66"/>
          <p:cNvGrpSpPr/>
          <p:nvPr/>
        </p:nvGrpSpPr>
        <p:grpSpPr>
          <a:xfrm>
            <a:off x="6957317" y="1778415"/>
            <a:ext cx="292100" cy="341313"/>
            <a:chOff x="5251831" y="1862157"/>
            <a:chExt cx="292100" cy="341313"/>
          </a:xfrm>
        </p:grpSpPr>
        <p:sp>
          <p:nvSpPr>
            <p:cNvPr id="557" name="Google Shape;557;p66"/>
            <p:cNvSpPr/>
            <p:nvPr/>
          </p:nvSpPr>
          <p:spPr>
            <a:xfrm>
              <a:off x="5251831" y="1862157"/>
              <a:ext cx="292100" cy="341313"/>
            </a:xfrm>
            <a:custGeom>
              <a:rect b="b" l="l" r="r" t="t"/>
              <a:pathLst>
                <a:path extrusionOk="0" h="430" w="368">
                  <a:moveTo>
                    <a:pt x="184" y="0"/>
                  </a:moveTo>
                  <a:lnTo>
                    <a:pt x="173" y="0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6" y="4"/>
                  </a:lnTo>
                  <a:lnTo>
                    <a:pt x="137" y="6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5"/>
                  </a:lnTo>
                  <a:lnTo>
                    <a:pt x="103" y="18"/>
                  </a:lnTo>
                  <a:lnTo>
                    <a:pt x="94" y="22"/>
                  </a:lnTo>
                  <a:lnTo>
                    <a:pt x="86" y="25"/>
                  </a:lnTo>
                  <a:lnTo>
                    <a:pt x="79" y="31"/>
                  </a:lnTo>
                  <a:lnTo>
                    <a:pt x="72" y="36"/>
                  </a:lnTo>
                  <a:lnTo>
                    <a:pt x="65" y="42"/>
                  </a:lnTo>
                  <a:lnTo>
                    <a:pt x="59" y="47"/>
                  </a:lnTo>
                  <a:lnTo>
                    <a:pt x="52" y="53"/>
                  </a:lnTo>
                  <a:lnTo>
                    <a:pt x="47" y="60"/>
                  </a:lnTo>
                  <a:lnTo>
                    <a:pt x="41" y="67"/>
                  </a:lnTo>
                  <a:lnTo>
                    <a:pt x="36" y="72"/>
                  </a:lnTo>
                  <a:lnTo>
                    <a:pt x="30" y="80"/>
                  </a:lnTo>
                  <a:lnTo>
                    <a:pt x="25" y="87"/>
                  </a:lnTo>
                  <a:lnTo>
                    <a:pt x="21" y="96"/>
                  </a:lnTo>
                  <a:lnTo>
                    <a:pt x="18" y="103"/>
                  </a:lnTo>
                  <a:lnTo>
                    <a:pt x="14" y="112"/>
                  </a:lnTo>
                  <a:lnTo>
                    <a:pt x="11" y="119"/>
                  </a:lnTo>
                  <a:lnTo>
                    <a:pt x="7" y="128"/>
                  </a:lnTo>
                  <a:lnTo>
                    <a:pt x="5" y="137"/>
                  </a:lnTo>
                  <a:lnTo>
                    <a:pt x="3" y="146"/>
                  </a:lnTo>
                  <a:lnTo>
                    <a:pt x="2" y="155"/>
                  </a:lnTo>
                  <a:lnTo>
                    <a:pt x="2" y="165"/>
                  </a:lnTo>
                  <a:lnTo>
                    <a:pt x="0" y="175"/>
                  </a:lnTo>
                  <a:lnTo>
                    <a:pt x="0" y="184"/>
                  </a:lnTo>
                  <a:lnTo>
                    <a:pt x="0" y="230"/>
                  </a:lnTo>
                  <a:lnTo>
                    <a:pt x="0" y="240"/>
                  </a:lnTo>
                  <a:lnTo>
                    <a:pt x="2" y="251"/>
                  </a:lnTo>
                  <a:lnTo>
                    <a:pt x="3" y="262"/>
                  </a:lnTo>
                  <a:lnTo>
                    <a:pt x="7" y="271"/>
                  </a:lnTo>
                  <a:lnTo>
                    <a:pt x="11" y="278"/>
                  </a:lnTo>
                  <a:lnTo>
                    <a:pt x="14" y="289"/>
                  </a:lnTo>
                  <a:lnTo>
                    <a:pt x="20" y="296"/>
                  </a:lnTo>
                  <a:lnTo>
                    <a:pt x="27" y="304"/>
                  </a:lnTo>
                  <a:lnTo>
                    <a:pt x="32" y="311"/>
                  </a:lnTo>
                  <a:lnTo>
                    <a:pt x="39" y="316"/>
                  </a:lnTo>
                  <a:lnTo>
                    <a:pt x="47" y="322"/>
                  </a:lnTo>
                  <a:lnTo>
                    <a:pt x="56" y="327"/>
                  </a:lnTo>
                  <a:lnTo>
                    <a:pt x="63" y="331"/>
                  </a:lnTo>
                  <a:lnTo>
                    <a:pt x="74" y="334"/>
                  </a:lnTo>
                  <a:lnTo>
                    <a:pt x="83" y="336"/>
                  </a:lnTo>
                  <a:lnTo>
                    <a:pt x="92" y="338"/>
                  </a:lnTo>
                  <a:lnTo>
                    <a:pt x="92" y="421"/>
                  </a:lnTo>
                  <a:lnTo>
                    <a:pt x="92" y="423"/>
                  </a:lnTo>
                  <a:lnTo>
                    <a:pt x="92" y="425"/>
                  </a:lnTo>
                  <a:lnTo>
                    <a:pt x="94" y="426"/>
                  </a:lnTo>
                  <a:lnTo>
                    <a:pt x="94" y="428"/>
                  </a:lnTo>
                  <a:lnTo>
                    <a:pt x="95" y="428"/>
                  </a:lnTo>
                  <a:lnTo>
                    <a:pt x="97" y="428"/>
                  </a:lnTo>
                  <a:lnTo>
                    <a:pt x="97" y="428"/>
                  </a:lnTo>
                  <a:lnTo>
                    <a:pt x="99" y="430"/>
                  </a:lnTo>
                  <a:lnTo>
                    <a:pt x="101" y="428"/>
                  </a:lnTo>
                  <a:lnTo>
                    <a:pt x="103" y="428"/>
                  </a:lnTo>
                  <a:lnTo>
                    <a:pt x="103" y="428"/>
                  </a:lnTo>
                  <a:lnTo>
                    <a:pt x="104" y="428"/>
                  </a:lnTo>
                  <a:lnTo>
                    <a:pt x="106" y="426"/>
                  </a:lnTo>
                  <a:lnTo>
                    <a:pt x="106" y="425"/>
                  </a:lnTo>
                  <a:lnTo>
                    <a:pt x="106" y="425"/>
                  </a:lnTo>
                  <a:lnTo>
                    <a:pt x="106" y="421"/>
                  </a:lnTo>
                  <a:lnTo>
                    <a:pt x="106" y="322"/>
                  </a:lnTo>
                  <a:lnTo>
                    <a:pt x="99" y="322"/>
                  </a:lnTo>
                  <a:lnTo>
                    <a:pt x="92" y="322"/>
                  </a:lnTo>
                  <a:lnTo>
                    <a:pt x="83" y="320"/>
                  </a:lnTo>
                  <a:lnTo>
                    <a:pt x="74" y="318"/>
                  </a:lnTo>
                  <a:lnTo>
                    <a:pt x="66" y="314"/>
                  </a:lnTo>
                  <a:lnTo>
                    <a:pt x="59" y="311"/>
                  </a:lnTo>
                  <a:lnTo>
                    <a:pt x="52" y="307"/>
                  </a:lnTo>
                  <a:lnTo>
                    <a:pt x="45" y="302"/>
                  </a:lnTo>
                  <a:lnTo>
                    <a:pt x="39" y="296"/>
                  </a:lnTo>
                  <a:lnTo>
                    <a:pt x="34" y="289"/>
                  </a:lnTo>
                  <a:lnTo>
                    <a:pt x="29" y="282"/>
                  </a:lnTo>
                  <a:lnTo>
                    <a:pt x="25" y="275"/>
                  </a:lnTo>
                  <a:lnTo>
                    <a:pt x="21" y="266"/>
                  </a:lnTo>
                  <a:lnTo>
                    <a:pt x="20" y="258"/>
                  </a:lnTo>
                  <a:lnTo>
                    <a:pt x="16" y="249"/>
                  </a:lnTo>
                  <a:lnTo>
                    <a:pt x="16" y="240"/>
                  </a:lnTo>
                  <a:lnTo>
                    <a:pt x="14" y="230"/>
                  </a:lnTo>
                  <a:lnTo>
                    <a:pt x="14" y="184"/>
                  </a:lnTo>
                  <a:lnTo>
                    <a:pt x="14" y="179"/>
                  </a:lnTo>
                  <a:lnTo>
                    <a:pt x="16" y="172"/>
                  </a:lnTo>
                  <a:lnTo>
                    <a:pt x="16" y="166"/>
                  </a:lnTo>
                  <a:lnTo>
                    <a:pt x="16" y="161"/>
                  </a:lnTo>
                  <a:lnTo>
                    <a:pt x="27" y="159"/>
                  </a:lnTo>
                  <a:lnTo>
                    <a:pt x="36" y="157"/>
                  </a:lnTo>
                  <a:lnTo>
                    <a:pt x="45" y="155"/>
                  </a:lnTo>
                  <a:lnTo>
                    <a:pt x="52" y="152"/>
                  </a:lnTo>
                  <a:lnTo>
                    <a:pt x="59" y="148"/>
                  </a:lnTo>
                  <a:lnTo>
                    <a:pt x="63" y="143"/>
                  </a:lnTo>
                  <a:lnTo>
                    <a:pt x="68" y="137"/>
                  </a:lnTo>
                  <a:lnTo>
                    <a:pt x="74" y="132"/>
                  </a:lnTo>
                  <a:lnTo>
                    <a:pt x="76" y="127"/>
                  </a:lnTo>
                  <a:lnTo>
                    <a:pt x="77" y="119"/>
                  </a:lnTo>
                  <a:lnTo>
                    <a:pt x="81" y="112"/>
                  </a:lnTo>
                  <a:lnTo>
                    <a:pt x="83" y="105"/>
                  </a:lnTo>
                  <a:lnTo>
                    <a:pt x="83" y="99"/>
                  </a:lnTo>
                  <a:lnTo>
                    <a:pt x="85" y="92"/>
                  </a:lnTo>
                  <a:lnTo>
                    <a:pt x="85" y="85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3" y="74"/>
                  </a:lnTo>
                  <a:lnTo>
                    <a:pt x="83" y="72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79" y="71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4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8" y="76"/>
                  </a:lnTo>
                  <a:lnTo>
                    <a:pt x="68" y="78"/>
                  </a:lnTo>
                  <a:lnTo>
                    <a:pt x="68" y="85"/>
                  </a:lnTo>
                  <a:lnTo>
                    <a:pt x="68" y="92"/>
                  </a:lnTo>
                  <a:lnTo>
                    <a:pt x="66" y="101"/>
                  </a:lnTo>
                  <a:lnTo>
                    <a:pt x="66" y="107"/>
                  </a:lnTo>
                  <a:lnTo>
                    <a:pt x="65" y="112"/>
                  </a:lnTo>
                  <a:lnTo>
                    <a:pt x="63" y="118"/>
                  </a:lnTo>
                  <a:lnTo>
                    <a:pt x="59" y="123"/>
                  </a:lnTo>
                  <a:lnTo>
                    <a:pt x="57" y="127"/>
                  </a:lnTo>
                  <a:lnTo>
                    <a:pt x="54" y="132"/>
                  </a:lnTo>
                  <a:lnTo>
                    <a:pt x="50" y="136"/>
                  </a:lnTo>
                  <a:lnTo>
                    <a:pt x="47" y="137"/>
                  </a:lnTo>
                  <a:lnTo>
                    <a:pt x="43" y="141"/>
                  </a:lnTo>
                  <a:lnTo>
                    <a:pt x="38" y="143"/>
                  </a:lnTo>
                  <a:lnTo>
                    <a:pt x="32" y="145"/>
                  </a:lnTo>
                  <a:lnTo>
                    <a:pt x="25" y="145"/>
                  </a:lnTo>
                  <a:lnTo>
                    <a:pt x="20" y="146"/>
                  </a:lnTo>
                  <a:lnTo>
                    <a:pt x="21" y="139"/>
                  </a:lnTo>
                  <a:lnTo>
                    <a:pt x="23" y="132"/>
                  </a:lnTo>
                  <a:lnTo>
                    <a:pt x="25" y="125"/>
                  </a:lnTo>
                  <a:lnTo>
                    <a:pt x="27" y="118"/>
                  </a:lnTo>
                  <a:lnTo>
                    <a:pt x="30" y="112"/>
                  </a:lnTo>
                  <a:lnTo>
                    <a:pt x="34" y="105"/>
                  </a:lnTo>
                  <a:lnTo>
                    <a:pt x="36" y="99"/>
                  </a:lnTo>
                  <a:lnTo>
                    <a:pt x="39" y="92"/>
                  </a:lnTo>
                  <a:lnTo>
                    <a:pt x="43" y="87"/>
                  </a:lnTo>
                  <a:lnTo>
                    <a:pt x="47" y="81"/>
                  </a:lnTo>
                  <a:lnTo>
                    <a:pt x="52" y="76"/>
                  </a:lnTo>
                  <a:lnTo>
                    <a:pt x="56" y="71"/>
                  </a:lnTo>
                  <a:lnTo>
                    <a:pt x="61" y="65"/>
                  </a:lnTo>
                  <a:lnTo>
                    <a:pt x="66" y="62"/>
                  </a:lnTo>
                  <a:lnTo>
                    <a:pt x="70" y="56"/>
                  </a:lnTo>
                  <a:lnTo>
                    <a:pt x="76" y="53"/>
                  </a:lnTo>
                  <a:lnTo>
                    <a:pt x="81" y="47"/>
                  </a:lnTo>
                  <a:lnTo>
                    <a:pt x="86" y="44"/>
                  </a:lnTo>
                  <a:lnTo>
                    <a:pt x="94" y="40"/>
                  </a:lnTo>
                  <a:lnTo>
                    <a:pt x="99" y="36"/>
                  </a:lnTo>
                  <a:lnTo>
                    <a:pt x="104" y="33"/>
                  </a:lnTo>
                  <a:lnTo>
                    <a:pt x="112" y="31"/>
                  </a:lnTo>
                  <a:lnTo>
                    <a:pt x="117" y="27"/>
                  </a:lnTo>
                  <a:lnTo>
                    <a:pt x="124" y="25"/>
                  </a:lnTo>
                  <a:lnTo>
                    <a:pt x="131" y="24"/>
                  </a:lnTo>
                  <a:lnTo>
                    <a:pt x="139" y="22"/>
                  </a:lnTo>
                  <a:lnTo>
                    <a:pt x="146" y="20"/>
                  </a:lnTo>
                  <a:lnTo>
                    <a:pt x="153" y="18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77" y="16"/>
                  </a:lnTo>
                  <a:lnTo>
                    <a:pt x="184" y="16"/>
                  </a:lnTo>
                  <a:lnTo>
                    <a:pt x="191" y="16"/>
                  </a:lnTo>
                  <a:lnTo>
                    <a:pt x="200" y="16"/>
                  </a:lnTo>
                  <a:lnTo>
                    <a:pt x="207" y="16"/>
                  </a:lnTo>
                  <a:lnTo>
                    <a:pt x="214" y="18"/>
                  </a:lnTo>
                  <a:lnTo>
                    <a:pt x="222" y="20"/>
                  </a:lnTo>
                  <a:lnTo>
                    <a:pt x="229" y="22"/>
                  </a:lnTo>
                  <a:lnTo>
                    <a:pt x="236" y="24"/>
                  </a:lnTo>
                  <a:lnTo>
                    <a:pt x="243" y="25"/>
                  </a:lnTo>
                  <a:lnTo>
                    <a:pt x="249" y="27"/>
                  </a:lnTo>
                  <a:lnTo>
                    <a:pt x="256" y="31"/>
                  </a:lnTo>
                  <a:lnTo>
                    <a:pt x="263" y="33"/>
                  </a:lnTo>
                  <a:lnTo>
                    <a:pt x="269" y="36"/>
                  </a:lnTo>
                  <a:lnTo>
                    <a:pt x="274" y="40"/>
                  </a:lnTo>
                  <a:lnTo>
                    <a:pt x="279" y="44"/>
                  </a:lnTo>
                  <a:lnTo>
                    <a:pt x="287" y="47"/>
                  </a:lnTo>
                  <a:lnTo>
                    <a:pt x="292" y="53"/>
                  </a:lnTo>
                  <a:lnTo>
                    <a:pt x="296" y="56"/>
                  </a:lnTo>
                  <a:lnTo>
                    <a:pt x="303" y="62"/>
                  </a:lnTo>
                  <a:lnTo>
                    <a:pt x="306" y="65"/>
                  </a:lnTo>
                  <a:lnTo>
                    <a:pt x="312" y="71"/>
                  </a:lnTo>
                  <a:lnTo>
                    <a:pt x="316" y="76"/>
                  </a:lnTo>
                  <a:lnTo>
                    <a:pt x="319" y="81"/>
                  </a:lnTo>
                  <a:lnTo>
                    <a:pt x="323" y="87"/>
                  </a:lnTo>
                  <a:lnTo>
                    <a:pt x="326" y="92"/>
                  </a:lnTo>
                  <a:lnTo>
                    <a:pt x="330" y="99"/>
                  </a:lnTo>
                  <a:lnTo>
                    <a:pt x="334" y="105"/>
                  </a:lnTo>
                  <a:lnTo>
                    <a:pt x="337" y="112"/>
                  </a:lnTo>
                  <a:lnTo>
                    <a:pt x="339" y="118"/>
                  </a:lnTo>
                  <a:lnTo>
                    <a:pt x="343" y="125"/>
                  </a:lnTo>
                  <a:lnTo>
                    <a:pt x="344" y="132"/>
                  </a:lnTo>
                  <a:lnTo>
                    <a:pt x="346" y="139"/>
                  </a:lnTo>
                  <a:lnTo>
                    <a:pt x="348" y="146"/>
                  </a:lnTo>
                  <a:lnTo>
                    <a:pt x="341" y="145"/>
                  </a:lnTo>
                  <a:lnTo>
                    <a:pt x="335" y="145"/>
                  </a:lnTo>
                  <a:lnTo>
                    <a:pt x="330" y="143"/>
                  </a:lnTo>
                  <a:lnTo>
                    <a:pt x="325" y="141"/>
                  </a:lnTo>
                  <a:lnTo>
                    <a:pt x="321" y="137"/>
                  </a:lnTo>
                  <a:lnTo>
                    <a:pt x="317" y="136"/>
                  </a:lnTo>
                  <a:lnTo>
                    <a:pt x="314" y="132"/>
                  </a:lnTo>
                  <a:lnTo>
                    <a:pt x="310" y="127"/>
                  </a:lnTo>
                  <a:lnTo>
                    <a:pt x="306" y="123"/>
                  </a:lnTo>
                  <a:lnTo>
                    <a:pt x="305" y="118"/>
                  </a:lnTo>
                  <a:lnTo>
                    <a:pt x="303" y="112"/>
                  </a:lnTo>
                  <a:lnTo>
                    <a:pt x="301" y="107"/>
                  </a:lnTo>
                  <a:lnTo>
                    <a:pt x="299" y="101"/>
                  </a:lnTo>
                  <a:lnTo>
                    <a:pt x="299" y="92"/>
                  </a:lnTo>
                  <a:lnTo>
                    <a:pt x="299" y="85"/>
                  </a:lnTo>
                  <a:lnTo>
                    <a:pt x="299" y="78"/>
                  </a:lnTo>
                  <a:lnTo>
                    <a:pt x="297" y="76"/>
                  </a:lnTo>
                  <a:lnTo>
                    <a:pt x="297" y="74"/>
                  </a:lnTo>
                  <a:lnTo>
                    <a:pt x="297" y="72"/>
                  </a:lnTo>
                  <a:lnTo>
                    <a:pt x="296" y="71"/>
                  </a:lnTo>
                  <a:lnTo>
                    <a:pt x="296" y="71"/>
                  </a:lnTo>
                  <a:lnTo>
                    <a:pt x="294" y="71"/>
                  </a:lnTo>
                  <a:lnTo>
                    <a:pt x="292" y="69"/>
                  </a:lnTo>
                  <a:lnTo>
                    <a:pt x="290" y="69"/>
                  </a:lnTo>
                  <a:lnTo>
                    <a:pt x="288" y="69"/>
                  </a:lnTo>
                  <a:lnTo>
                    <a:pt x="288" y="71"/>
                  </a:lnTo>
                  <a:lnTo>
                    <a:pt x="287" y="71"/>
                  </a:lnTo>
                  <a:lnTo>
                    <a:pt x="285" y="71"/>
                  </a:lnTo>
                  <a:lnTo>
                    <a:pt x="285" y="72"/>
                  </a:lnTo>
                  <a:lnTo>
                    <a:pt x="283" y="74"/>
                  </a:lnTo>
                  <a:lnTo>
                    <a:pt x="283" y="76"/>
                  </a:lnTo>
                  <a:lnTo>
                    <a:pt x="283" y="78"/>
                  </a:lnTo>
                  <a:lnTo>
                    <a:pt x="283" y="85"/>
                  </a:lnTo>
                  <a:lnTo>
                    <a:pt x="283" y="92"/>
                  </a:lnTo>
                  <a:lnTo>
                    <a:pt x="285" y="99"/>
                  </a:lnTo>
                  <a:lnTo>
                    <a:pt x="285" y="105"/>
                  </a:lnTo>
                  <a:lnTo>
                    <a:pt x="287" y="112"/>
                  </a:lnTo>
                  <a:lnTo>
                    <a:pt x="288" y="119"/>
                  </a:lnTo>
                  <a:lnTo>
                    <a:pt x="292" y="127"/>
                  </a:lnTo>
                  <a:lnTo>
                    <a:pt x="296" y="132"/>
                  </a:lnTo>
                  <a:lnTo>
                    <a:pt x="299" y="137"/>
                  </a:lnTo>
                  <a:lnTo>
                    <a:pt x="303" y="143"/>
                  </a:lnTo>
                  <a:lnTo>
                    <a:pt x="308" y="148"/>
                  </a:lnTo>
                  <a:lnTo>
                    <a:pt x="316" y="152"/>
                  </a:lnTo>
                  <a:lnTo>
                    <a:pt x="323" y="155"/>
                  </a:lnTo>
                  <a:lnTo>
                    <a:pt x="330" y="157"/>
                  </a:lnTo>
                  <a:lnTo>
                    <a:pt x="339" y="159"/>
                  </a:lnTo>
                  <a:lnTo>
                    <a:pt x="352" y="161"/>
                  </a:lnTo>
                  <a:lnTo>
                    <a:pt x="352" y="166"/>
                  </a:lnTo>
                  <a:lnTo>
                    <a:pt x="352" y="172"/>
                  </a:lnTo>
                  <a:lnTo>
                    <a:pt x="352" y="179"/>
                  </a:lnTo>
                  <a:lnTo>
                    <a:pt x="352" y="184"/>
                  </a:lnTo>
                  <a:lnTo>
                    <a:pt x="352" y="230"/>
                  </a:lnTo>
                  <a:lnTo>
                    <a:pt x="352" y="240"/>
                  </a:lnTo>
                  <a:lnTo>
                    <a:pt x="350" y="249"/>
                  </a:lnTo>
                  <a:lnTo>
                    <a:pt x="348" y="258"/>
                  </a:lnTo>
                  <a:lnTo>
                    <a:pt x="346" y="266"/>
                  </a:lnTo>
                  <a:lnTo>
                    <a:pt x="343" y="275"/>
                  </a:lnTo>
                  <a:lnTo>
                    <a:pt x="337" y="282"/>
                  </a:lnTo>
                  <a:lnTo>
                    <a:pt x="334" y="289"/>
                  </a:lnTo>
                  <a:lnTo>
                    <a:pt x="328" y="295"/>
                  </a:lnTo>
                  <a:lnTo>
                    <a:pt x="321" y="302"/>
                  </a:lnTo>
                  <a:lnTo>
                    <a:pt x="316" y="307"/>
                  </a:lnTo>
                  <a:lnTo>
                    <a:pt x="308" y="311"/>
                  </a:lnTo>
                  <a:lnTo>
                    <a:pt x="301" y="314"/>
                  </a:lnTo>
                  <a:lnTo>
                    <a:pt x="294" y="318"/>
                  </a:lnTo>
                  <a:lnTo>
                    <a:pt x="285" y="320"/>
                  </a:lnTo>
                  <a:lnTo>
                    <a:pt x="276" y="322"/>
                  </a:lnTo>
                  <a:lnTo>
                    <a:pt x="269" y="322"/>
                  </a:lnTo>
                  <a:lnTo>
                    <a:pt x="260" y="322"/>
                  </a:lnTo>
                  <a:lnTo>
                    <a:pt x="260" y="421"/>
                  </a:lnTo>
                  <a:lnTo>
                    <a:pt x="260" y="423"/>
                  </a:lnTo>
                  <a:lnTo>
                    <a:pt x="261" y="425"/>
                  </a:lnTo>
                  <a:lnTo>
                    <a:pt x="261" y="426"/>
                  </a:lnTo>
                  <a:lnTo>
                    <a:pt x="263" y="428"/>
                  </a:lnTo>
                  <a:lnTo>
                    <a:pt x="263" y="428"/>
                  </a:lnTo>
                  <a:lnTo>
                    <a:pt x="265" y="428"/>
                  </a:lnTo>
                  <a:lnTo>
                    <a:pt x="267" y="428"/>
                  </a:lnTo>
                  <a:lnTo>
                    <a:pt x="269" y="430"/>
                  </a:lnTo>
                  <a:lnTo>
                    <a:pt x="270" y="428"/>
                  </a:lnTo>
                  <a:lnTo>
                    <a:pt x="270" y="428"/>
                  </a:lnTo>
                  <a:lnTo>
                    <a:pt x="272" y="428"/>
                  </a:lnTo>
                  <a:lnTo>
                    <a:pt x="274" y="428"/>
                  </a:lnTo>
                  <a:lnTo>
                    <a:pt x="274" y="426"/>
                  </a:lnTo>
                  <a:lnTo>
                    <a:pt x="274" y="425"/>
                  </a:lnTo>
                  <a:lnTo>
                    <a:pt x="276" y="425"/>
                  </a:lnTo>
                  <a:lnTo>
                    <a:pt x="276" y="421"/>
                  </a:lnTo>
                  <a:lnTo>
                    <a:pt x="276" y="338"/>
                  </a:lnTo>
                  <a:lnTo>
                    <a:pt x="285" y="336"/>
                  </a:lnTo>
                  <a:lnTo>
                    <a:pt x="294" y="334"/>
                  </a:lnTo>
                  <a:lnTo>
                    <a:pt x="303" y="331"/>
                  </a:lnTo>
                  <a:lnTo>
                    <a:pt x="312" y="327"/>
                  </a:lnTo>
                  <a:lnTo>
                    <a:pt x="319" y="322"/>
                  </a:lnTo>
                  <a:lnTo>
                    <a:pt x="328" y="316"/>
                  </a:lnTo>
                  <a:lnTo>
                    <a:pt x="335" y="311"/>
                  </a:lnTo>
                  <a:lnTo>
                    <a:pt x="341" y="304"/>
                  </a:lnTo>
                  <a:lnTo>
                    <a:pt x="346" y="296"/>
                  </a:lnTo>
                  <a:lnTo>
                    <a:pt x="352" y="289"/>
                  </a:lnTo>
                  <a:lnTo>
                    <a:pt x="357" y="280"/>
                  </a:lnTo>
                  <a:lnTo>
                    <a:pt x="361" y="271"/>
                  </a:lnTo>
                  <a:lnTo>
                    <a:pt x="362" y="262"/>
                  </a:lnTo>
                  <a:lnTo>
                    <a:pt x="366" y="251"/>
                  </a:lnTo>
                  <a:lnTo>
                    <a:pt x="368" y="240"/>
                  </a:lnTo>
                  <a:lnTo>
                    <a:pt x="368" y="230"/>
                  </a:lnTo>
                  <a:lnTo>
                    <a:pt x="368" y="184"/>
                  </a:lnTo>
                  <a:lnTo>
                    <a:pt x="368" y="175"/>
                  </a:lnTo>
                  <a:lnTo>
                    <a:pt x="366" y="165"/>
                  </a:lnTo>
                  <a:lnTo>
                    <a:pt x="366" y="155"/>
                  </a:lnTo>
                  <a:lnTo>
                    <a:pt x="364" y="146"/>
                  </a:lnTo>
                  <a:lnTo>
                    <a:pt x="362" y="137"/>
                  </a:lnTo>
                  <a:lnTo>
                    <a:pt x="359" y="128"/>
                  </a:lnTo>
                  <a:lnTo>
                    <a:pt x="357" y="119"/>
                  </a:lnTo>
                  <a:lnTo>
                    <a:pt x="353" y="112"/>
                  </a:lnTo>
                  <a:lnTo>
                    <a:pt x="350" y="103"/>
                  </a:lnTo>
                  <a:lnTo>
                    <a:pt x="346" y="96"/>
                  </a:lnTo>
                  <a:lnTo>
                    <a:pt x="341" y="87"/>
                  </a:lnTo>
                  <a:lnTo>
                    <a:pt x="337" y="80"/>
                  </a:lnTo>
                  <a:lnTo>
                    <a:pt x="332" y="72"/>
                  </a:lnTo>
                  <a:lnTo>
                    <a:pt x="326" y="67"/>
                  </a:lnTo>
                  <a:lnTo>
                    <a:pt x="321" y="60"/>
                  </a:lnTo>
                  <a:lnTo>
                    <a:pt x="316" y="53"/>
                  </a:lnTo>
                  <a:lnTo>
                    <a:pt x="308" y="47"/>
                  </a:lnTo>
                  <a:lnTo>
                    <a:pt x="303" y="42"/>
                  </a:lnTo>
                  <a:lnTo>
                    <a:pt x="296" y="36"/>
                  </a:lnTo>
                  <a:lnTo>
                    <a:pt x="288" y="31"/>
                  </a:lnTo>
                  <a:lnTo>
                    <a:pt x="281" y="25"/>
                  </a:lnTo>
                  <a:lnTo>
                    <a:pt x="272" y="22"/>
                  </a:lnTo>
                  <a:lnTo>
                    <a:pt x="265" y="18"/>
                  </a:lnTo>
                  <a:lnTo>
                    <a:pt x="256" y="15"/>
                  </a:lnTo>
                  <a:lnTo>
                    <a:pt x="249" y="11"/>
                  </a:lnTo>
                  <a:lnTo>
                    <a:pt x="240" y="9"/>
                  </a:lnTo>
                  <a:lnTo>
                    <a:pt x="231" y="6"/>
                  </a:lnTo>
                  <a:lnTo>
                    <a:pt x="222" y="4"/>
                  </a:lnTo>
                  <a:lnTo>
                    <a:pt x="213" y="2"/>
                  </a:lnTo>
                  <a:lnTo>
                    <a:pt x="202" y="2"/>
                  </a:lnTo>
                  <a:lnTo>
                    <a:pt x="193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66"/>
            <p:cNvSpPr/>
            <p:nvPr/>
          </p:nvSpPr>
          <p:spPr>
            <a:xfrm>
              <a:off x="5374069" y="2117745"/>
              <a:ext cx="11113" cy="85725"/>
            </a:xfrm>
            <a:custGeom>
              <a:rect b="b" l="l" r="r" t="t"/>
              <a:pathLst>
                <a:path extrusionOk="0" h="108" w="15">
                  <a:moveTo>
                    <a:pt x="7" y="0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7" y="108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5" y="104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9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66"/>
            <p:cNvSpPr/>
            <p:nvPr/>
          </p:nvSpPr>
          <p:spPr>
            <a:xfrm>
              <a:off x="5408994" y="2117745"/>
              <a:ext cx="12700" cy="85725"/>
            </a:xfrm>
            <a:custGeom>
              <a:rect b="b" l="l" r="r" t="t"/>
              <a:pathLst>
                <a:path extrusionOk="0" h="108" w="16">
                  <a:moveTo>
                    <a:pt x="9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2" y="103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9" y="108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6"/>
                  </a:lnTo>
                  <a:lnTo>
                    <a:pt x="15" y="104"/>
                  </a:lnTo>
                  <a:lnTo>
                    <a:pt x="15" y="103"/>
                  </a:lnTo>
                  <a:lnTo>
                    <a:pt x="16" y="103"/>
                  </a:lnTo>
                  <a:lnTo>
                    <a:pt x="16" y="9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66"/>
            <p:cNvSpPr/>
            <p:nvPr/>
          </p:nvSpPr>
          <p:spPr>
            <a:xfrm>
              <a:off x="5383594" y="2071707"/>
              <a:ext cx="28575" cy="28575"/>
            </a:xfrm>
            <a:custGeom>
              <a:rect b="b" l="l" r="r" t="t"/>
              <a:pathLst>
                <a:path extrusionOk="0" h="36" w="36">
                  <a:moveTo>
                    <a:pt x="36" y="27"/>
                  </a:moveTo>
                  <a:lnTo>
                    <a:pt x="34" y="23"/>
                  </a:lnTo>
                  <a:lnTo>
                    <a:pt x="34" y="22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6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66"/>
            <p:cNvSpPr/>
            <p:nvPr/>
          </p:nvSpPr>
          <p:spPr>
            <a:xfrm>
              <a:off x="5408994" y="1989157"/>
              <a:ext cx="111125" cy="111125"/>
            </a:xfrm>
            <a:custGeom>
              <a:rect b="b" l="l" r="r" t="t"/>
              <a:pathLst>
                <a:path extrusionOk="0" h="139" w="139">
                  <a:moveTo>
                    <a:pt x="139" y="69"/>
                  </a:moveTo>
                  <a:lnTo>
                    <a:pt x="137" y="61"/>
                  </a:lnTo>
                  <a:lnTo>
                    <a:pt x="137" y="54"/>
                  </a:lnTo>
                  <a:lnTo>
                    <a:pt x="136" y="49"/>
                  </a:lnTo>
                  <a:lnTo>
                    <a:pt x="134" y="41"/>
                  </a:lnTo>
                  <a:lnTo>
                    <a:pt x="130" y="36"/>
                  </a:lnTo>
                  <a:lnTo>
                    <a:pt x="127" y="31"/>
                  </a:lnTo>
                  <a:lnTo>
                    <a:pt x="123" y="25"/>
                  </a:lnTo>
                  <a:lnTo>
                    <a:pt x="119" y="20"/>
                  </a:lnTo>
                  <a:lnTo>
                    <a:pt x="114" y="16"/>
                  </a:lnTo>
                  <a:lnTo>
                    <a:pt x="108" y="11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49" y="4"/>
                  </a:lnTo>
                  <a:lnTo>
                    <a:pt x="44" y="5"/>
                  </a:lnTo>
                  <a:lnTo>
                    <a:pt x="36" y="9"/>
                  </a:lnTo>
                  <a:lnTo>
                    <a:pt x="31" y="11"/>
                  </a:lnTo>
                  <a:lnTo>
                    <a:pt x="25" y="16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3" y="31"/>
                  </a:lnTo>
                  <a:lnTo>
                    <a:pt x="9" y="36"/>
                  </a:lnTo>
                  <a:lnTo>
                    <a:pt x="6" y="43"/>
                  </a:lnTo>
                  <a:lnTo>
                    <a:pt x="4" y="49"/>
                  </a:lnTo>
                  <a:lnTo>
                    <a:pt x="2" y="54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2" y="76"/>
                  </a:lnTo>
                  <a:lnTo>
                    <a:pt x="2" y="83"/>
                  </a:lnTo>
                  <a:lnTo>
                    <a:pt x="4" y="90"/>
                  </a:lnTo>
                  <a:lnTo>
                    <a:pt x="6" y="96"/>
                  </a:lnTo>
                  <a:lnTo>
                    <a:pt x="9" y="101"/>
                  </a:lnTo>
                  <a:lnTo>
                    <a:pt x="13" y="108"/>
                  </a:lnTo>
                  <a:lnTo>
                    <a:pt x="16" y="114"/>
                  </a:lnTo>
                  <a:lnTo>
                    <a:pt x="20" y="117"/>
                  </a:lnTo>
                  <a:lnTo>
                    <a:pt x="25" y="123"/>
                  </a:lnTo>
                  <a:lnTo>
                    <a:pt x="31" y="126"/>
                  </a:lnTo>
                  <a:lnTo>
                    <a:pt x="36" y="130"/>
                  </a:lnTo>
                  <a:lnTo>
                    <a:pt x="44" y="132"/>
                  </a:lnTo>
                  <a:lnTo>
                    <a:pt x="49" y="135"/>
                  </a:lnTo>
                  <a:lnTo>
                    <a:pt x="56" y="137"/>
                  </a:lnTo>
                  <a:lnTo>
                    <a:pt x="62" y="139"/>
                  </a:lnTo>
                  <a:lnTo>
                    <a:pt x="69" y="139"/>
                  </a:lnTo>
                  <a:lnTo>
                    <a:pt x="76" y="139"/>
                  </a:lnTo>
                  <a:lnTo>
                    <a:pt x="83" y="137"/>
                  </a:lnTo>
                  <a:lnTo>
                    <a:pt x="90" y="135"/>
                  </a:lnTo>
                  <a:lnTo>
                    <a:pt x="96" y="132"/>
                  </a:lnTo>
                  <a:lnTo>
                    <a:pt x="103" y="130"/>
                  </a:lnTo>
                  <a:lnTo>
                    <a:pt x="108" y="126"/>
                  </a:lnTo>
                  <a:lnTo>
                    <a:pt x="114" y="123"/>
                  </a:lnTo>
                  <a:lnTo>
                    <a:pt x="119" y="117"/>
                  </a:lnTo>
                  <a:lnTo>
                    <a:pt x="123" y="114"/>
                  </a:lnTo>
                  <a:lnTo>
                    <a:pt x="127" y="108"/>
                  </a:lnTo>
                  <a:lnTo>
                    <a:pt x="130" y="101"/>
                  </a:lnTo>
                  <a:lnTo>
                    <a:pt x="134" y="96"/>
                  </a:lnTo>
                  <a:lnTo>
                    <a:pt x="136" y="90"/>
                  </a:lnTo>
                  <a:lnTo>
                    <a:pt x="137" y="83"/>
                  </a:lnTo>
                  <a:lnTo>
                    <a:pt x="137" y="76"/>
                  </a:lnTo>
                  <a:lnTo>
                    <a:pt x="139" y="69"/>
                  </a:lnTo>
                  <a:close/>
                  <a:moveTo>
                    <a:pt x="16" y="69"/>
                  </a:moveTo>
                  <a:lnTo>
                    <a:pt x="16" y="63"/>
                  </a:lnTo>
                  <a:lnTo>
                    <a:pt x="16" y="58"/>
                  </a:lnTo>
                  <a:lnTo>
                    <a:pt x="18" y="52"/>
                  </a:lnTo>
                  <a:lnTo>
                    <a:pt x="20" y="49"/>
                  </a:lnTo>
                  <a:lnTo>
                    <a:pt x="22" y="43"/>
                  </a:lnTo>
                  <a:lnTo>
                    <a:pt x="25" y="40"/>
                  </a:lnTo>
                  <a:lnTo>
                    <a:pt x="27" y="34"/>
                  </a:lnTo>
                  <a:lnTo>
                    <a:pt x="33" y="31"/>
                  </a:lnTo>
                  <a:lnTo>
                    <a:pt x="36" y="27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49" y="20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3" y="16"/>
                  </a:lnTo>
                  <a:lnTo>
                    <a:pt x="69" y="16"/>
                  </a:lnTo>
                  <a:lnTo>
                    <a:pt x="74" y="16"/>
                  </a:lnTo>
                  <a:lnTo>
                    <a:pt x="81" y="16"/>
                  </a:lnTo>
                  <a:lnTo>
                    <a:pt x="85" y="18"/>
                  </a:lnTo>
                  <a:lnTo>
                    <a:pt x="90" y="20"/>
                  </a:lnTo>
                  <a:lnTo>
                    <a:pt x="96" y="22"/>
                  </a:lnTo>
                  <a:lnTo>
                    <a:pt x="99" y="25"/>
                  </a:lnTo>
                  <a:lnTo>
                    <a:pt x="103" y="27"/>
                  </a:lnTo>
                  <a:lnTo>
                    <a:pt x="107" y="31"/>
                  </a:lnTo>
                  <a:lnTo>
                    <a:pt x="110" y="34"/>
                  </a:lnTo>
                  <a:lnTo>
                    <a:pt x="114" y="40"/>
                  </a:lnTo>
                  <a:lnTo>
                    <a:pt x="116" y="43"/>
                  </a:lnTo>
                  <a:lnTo>
                    <a:pt x="119" y="49"/>
                  </a:lnTo>
                  <a:lnTo>
                    <a:pt x="121" y="52"/>
                  </a:lnTo>
                  <a:lnTo>
                    <a:pt x="123" y="58"/>
                  </a:lnTo>
                  <a:lnTo>
                    <a:pt x="123" y="63"/>
                  </a:lnTo>
                  <a:lnTo>
                    <a:pt x="123" y="69"/>
                  </a:lnTo>
                  <a:lnTo>
                    <a:pt x="123" y="74"/>
                  </a:lnTo>
                  <a:lnTo>
                    <a:pt x="123" y="79"/>
                  </a:lnTo>
                  <a:lnTo>
                    <a:pt x="121" y="85"/>
                  </a:lnTo>
                  <a:lnTo>
                    <a:pt x="119" y="90"/>
                  </a:lnTo>
                  <a:lnTo>
                    <a:pt x="116" y="94"/>
                  </a:lnTo>
                  <a:lnTo>
                    <a:pt x="114" y="99"/>
                  </a:lnTo>
                  <a:lnTo>
                    <a:pt x="110" y="103"/>
                  </a:lnTo>
                  <a:lnTo>
                    <a:pt x="107" y="106"/>
                  </a:lnTo>
                  <a:lnTo>
                    <a:pt x="103" y="110"/>
                  </a:lnTo>
                  <a:lnTo>
                    <a:pt x="99" y="114"/>
                  </a:lnTo>
                  <a:lnTo>
                    <a:pt x="96" y="115"/>
                  </a:lnTo>
                  <a:lnTo>
                    <a:pt x="90" y="119"/>
                  </a:lnTo>
                  <a:lnTo>
                    <a:pt x="85" y="121"/>
                  </a:lnTo>
                  <a:lnTo>
                    <a:pt x="81" y="121"/>
                  </a:lnTo>
                  <a:lnTo>
                    <a:pt x="74" y="123"/>
                  </a:lnTo>
                  <a:lnTo>
                    <a:pt x="69" y="123"/>
                  </a:lnTo>
                  <a:lnTo>
                    <a:pt x="63" y="123"/>
                  </a:lnTo>
                  <a:lnTo>
                    <a:pt x="58" y="121"/>
                  </a:lnTo>
                  <a:lnTo>
                    <a:pt x="54" y="121"/>
                  </a:lnTo>
                  <a:lnTo>
                    <a:pt x="49" y="119"/>
                  </a:lnTo>
                  <a:lnTo>
                    <a:pt x="44" y="115"/>
                  </a:lnTo>
                  <a:lnTo>
                    <a:pt x="40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27" y="103"/>
                  </a:lnTo>
                  <a:lnTo>
                    <a:pt x="25" y="99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8" y="85"/>
                  </a:lnTo>
                  <a:lnTo>
                    <a:pt x="16" y="79"/>
                  </a:lnTo>
                  <a:lnTo>
                    <a:pt x="16" y="74"/>
                  </a:lnTo>
                  <a:lnTo>
                    <a:pt x="16" y="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66"/>
            <p:cNvSpPr/>
            <p:nvPr/>
          </p:nvSpPr>
          <p:spPr>
            <a:xfrm>
              <a:off x="5275644" y="1989157"/>
              <a:ext cx="109538" cy="111125"/>
            </a:xfrm>
            <a:custGeom>
              <a:rect b="b" l="l" r="r" t="t"/>
              <a:pathLst>
                <a:path extrusionOk="0" h="139" w="138">
                  <a:moveTo>
                    <a:pt x="69" y="0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9" y="4"/>
                  </a:lnTo>
                  <a:lnTo>
                    <a:pt x="42" y="5"/>
                  </a:lnTo>
                  <a:lnTo>
                    <a:pt x="36" y="9"/>
                  </a:lnTo>
                  <a:lnTo>
                    <a:pt x="31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6" y="43"/>
                  </a:lnTo>
                  <a:lnTo>
                    <a:pt x="4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4" y="90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8"/>
                  </a:lnTo>
                  <a:lnTo>
                    <a:pt x="17" y="114"/>
                  </a:lnTo>
                  <a:lnTo>
                    <a:pt x="20" y="117"/>
                  </a:lnTo>
                  <a:lnTo>
                    <a:pt x="26" y="123"/>
                  </a:lnTo>
                  <a:lnTo>
                    <a:pt x="31" y="126"/>
                  </a:lnTo>
                  <a:lnTo>
                    <a:pt x="36" y="130"/>
                  </a:lnTo>
                  <a:lnTo>
                    <a:pt x="42" y="132"/>
                  </a:lnTo>
                  <a:lnTo>
                    <a:pt x="49" y="135"/>
                  </a:lnTo>
                  <a:lnTo>
                    <a:pt x="55" y="137"/>
                  </a:lnTo>
                  <a:lnTo>
                    <a:pt x="62" y="139"/>
                  </a:lnTo>
                  <a:lnTo>
                    <a:pt x="69" y="139"/>
                  </a:lnTo>
                  <a:lnTo>
                    <a:pt x="76" y="139"/>
                  </a:lnTo>
                  <a:lnTo>
                    <a:pt x="83" y="137"/>
                  </a:lnTo>
                  <a:lnTo>
                    <a:pt x="91" y="135"/>
                  </a:lnTo>
                  <a:lnTo>
                    <a:pt x="96" y="132"/>
                  </a:lnTo>
                  <a:lnTo>
                    <a:pt x="101" y="130"/>
                  </a:lnTo>
                  <a:lnTo>
                    <a:pt x="109" y="126"/>
                  </a:lnTo>
                  <a:lnTo>
                    <a:pt x="112" y="123"/>
                  </a:lnTo>
                  <a:lnTo>
                    <a:pt x="118" y="117"/>
                  </a:lnTo>
                  <a:lnTo>
                    <a:pt x="123" y="114"/>
                  </a:lnTo>
                  <a:lnTo>
                    <a:pt x="127" y="108"/>
                  </a:lnTo>
                  <a:lnTo>
                    <a:pt x="130" y="101"/>
                  </a:lnTo>
                  <a:lnTo>
                    <a:pt x="132" y="96"/>
                  </a:lnTo>
                  <a:lnTo>
                    <a:pt x="136" y="90"/>
                  </a:lnTo>
                  <a:lnTo>
                    <a:pt x="138" y="83"/>
                  </a:lnTo>
                  <a:lnTo>
                    <a:pt x="138" y="76"/>
                  </a:lnTo>
                  <a:lnTo>
                    <a:pt x="138" y="69"/>
                  </a:lnTo>
                  <a:lnTo>
                    <a:pt x="138" y="61"/>
                  </a:lnTo>
                  <a:lnTo>
                    <a:pt x="138" y="54"/>
                  </a:lnTo>
                  <a:lnTo>
                    <a:pt x="136" y="49"/>
                  </a:lnTo>
                  <a:lnTo>
                    <a:pt x="132" y="43"/>
                  </a:lnTo>
                  <a:lnTo>
                    <a:pt x="130" y="36"/>
                  </a:lnTo>
                  <a:lnTo>
                    <a:pt x="127" y="31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2" y="16"/>
                  </a:lnTo>
                  <a:lnTo>
                    <a:pt x="109" y="11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1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69" y="0"/>
                  </a:lnTo>
                  <a:close/>
                  <a:moveTo>
                    <a:pt x="69" y="123"/>
                  </a:moveTo>
                  <a:lnTo>
                    <a:pt x="64" y="123"/>
                  </a:lnTo>
                  <a:lnTo>
                    <a:pt x="58" y="121"/>
                  </a:lnTo>
                  <a:lnTo>
                    <a:pt x="53" y="121"/>
                  </a:lnTo>
                  <a:lnTo>
                    <a:pt x="47" y="117"/>
                  </a:lnTo>
                  <a:lnTo>
                    <a:pt x="44" y="115"/>
                  </a:lnTo>
                  <a:lnTo>
                    <a:pt x="40" y="114"/>
                  </a:lnTo>
                  <a:lnTo>
                    <a:pt x="35" y="110"/>
                  </a:lnTo>
                  <a:lnTo>
                    <a:pt x="31" y="106"/>
                  </a:lnTo>
                  <a:lnTo>
                    <a:pt x="27" y="103"/>
                  </a:lnTo>
                  <a:lnTo>
                    <a:pt x="24" y="99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8" y="85"/>
                  </a:lnTo>
                  <a:lnTo>
                    <a:pt x="17" y="79"/>
                  </a:lnTo>
                  <a:lnTo>
                    <a:pt x="15" y="74"/>
                  </a:lnTo>
                  <a:lnTo>
                    <a:pt x="15" y="69"/>
                  </a:lnTo>
                  <a:lnTo>
                    <a:pt x="15" y="63"/>
                  </a:lnTo>
                  <a:lnTo>
                    <a:pt x="17" y="58"/>
                  </a:lnTo>
                  <a:lnTo>
                    <a:pt x="18" y="52"/>
                  </a:lnTo>
                  <a:lnTo>
                    <a:pt x="20" y="49"/>
                  </a:lnTo>
                  <a:lnTo>
                    <a:pt x="22" y="43"/>
                  </a:lnTo>
                  <a:lnTo>
                    <a:pt x="24" y="40"/>
                  </a:lnTo>
                  <a:lnTo>
                    <a:pt x="27" y="34"/>
                  </a:lnTo>
                  <a:lnTo>
                    <a:pt x="31" y="31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69" y="16"/>
                  </a:lnTo>
                  <a:lnTo>
                    <a:pt x="74" y="16"/>
                  </a:lnTo>
                  <a:lnTo>
                    <a:pt x="80" y="16"/>
                  </a:lnTo>
                  <a:lnTo>
                    <a:pt x="85" y="18"/>
                  </a:lnTo>
                  <a:lnTo>
                    <a:pt x="91" y="20"/>
                  </a:lnTo>
                  <a:lnTo>
                    <a:pt x="94" y="22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7" y="31"/>
                  </a:lnTo>
                  <a:lnTo>
                    <a:pt x="110" y="34"/>
                  </a:lnTo>
                  <a:lnTo>
                    <a:pt x="114" y="40"/>
                  </a:lnTo>
                  <a:lnTo>
                    <a:pt x="116" y="43"/>
                  </a:lnTo>
                  <a:lnTo>
                    <a:pt x="119" y="49"/>
                  </a:lnTo>
                  <a:lnTo>
                    <a:pt x="119" y="52"/>
                  </a:lnTo>
                  <a:lnTo>
                    <a:pt x="121" y="58"/>
                  </a:lnTo>
                  <a:lnTo>
                    <a:pt x="123" y="63"/>
                  </a:lnTo>
                  <a:lnTo>
                    <a:pt x="123" y="69"/>
                  </a:lnTo>
                  <a:lnTo>
                    <a:pt x="123" y="74"/>
                  </a:lnTo>
                  <a:lnTo>
                    <a:pt x="121" y="79"/>
                  </a:lnTo>
                  <a:lnTo>
                    <a:pt x="119" y="85"/>
                  </a:lnTo>
                  <a:lnTo>
                    <a:pt x="119" y="90"/>
                  </a:lnTo>
                  <a:lnTo>
                    <a:pt x="116" y="94"/>
                  </a:lnTo>
                  <a:lnTo>
                    <a:pt x="114" y="99"/>
                  </a:lnTo>
                  <a:lnTo>
                    <a:pt x="110" y="103"/>
                  </a:lnTo>
                  <a:lnTo>
                    <a:pt x="107" y="106"/>
                  </a:lnTo>
                  <a:lnTo>
                    <a:pt x="103" y="110"/>
                  </a:lnTo>
                  <a:lnTo>
                    <a:pt x="100" y="114"/>
                  </a:lnTo>
                  <a:lnTo>
                    <a:pt x="94" y="115"/>
                  </a:lnTo>
                  <a:lnTo>
                    <a:pt x="91" y="119"/>
                  </a:lnTo>
                  <a:lnTo>
                    <a:pt x="85" y="121"/>
                  </a:lnTo>
                  <a:lnTo>
                    <a:pt x="80" y="121"/>
                  </a:lnTo>
                  <a:lnTo>
                    <a:pt x="74" y="123"/>
                  </a:lnTo>
                  <a:lnTo>
                    <a:pt x="69" y="1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3" name="Google Shape;563;p66"/>
          <p:cNvSpPr/>
          <p:nvPr/>
        </p:nvSpPr>
        <p:spPr>
          <a:xfrm>
            <a:off x="7832772" y="2754011"/>
            <a:ext cx="836613" cy="838200"/>
          </a:xfrm>
          <a:custGeom>
            <a:rect b="b" l="l" r="r" t="t"/>
            <a:pathLst>
              <a:path extrusionOk="0" h="1055" w="1053">
                <a:moveTo>
                  <a:pt x="1053" y="527"/>
                </a:moveTo>
                <a:lnTo>
                  <a:pt x="1053" y="527"/>
                </a:lnTo>
                <a:lnTo>
                  <a:pt x="1053" y="554"/>
                </a:lnTo>
                <a:lnTo>
                  <a:pt x="1052" y="581"/>
                </a:lnTo>
                <a:lnTo>
                  <a:pt x="1048" y="609"/>
                </a:lnTo>
                <a:lnTo>
                  <a:pt x="1043" y="634"/>
                </a:lnTo>
                <a:lnTo>
                  <a:pt x="1037" y="659"/>
                </a:lnTo>
                <a:lnTo>
                  <a:pt x="1030" y="684"/>
                </a:lnTo>
                <a:lnTo>
                  <a:pt x="1021" y="710"/>
                </a:lnTo>
                <a:lnTo>
                  <a:pt x="1012" y="733"/>
                </a:lnTo>
                <a:lnTo>
                  <a:pt x="1001" y="757"/>
                </a:lnTo>
                <a:lnTo>
                  <a:pt x="990" y="778"/>
                </a:lnTo>
                <a:lnTo>
                  <a:pt x="978" y="802"/>
                </a:lnTo>
                <a:lnTo>
                  <a:pt x="963" y="822"/>
                </a:lnTo>
                <a:lnTo>
                  <a:pt x="949" y="843"/>
                </a:lnTo>
                <a:lnTo>
                  <a:pt x="932" y="863"/>
                </a:lnTo>
                <a:lnTo>
                  <a:pt x="916" y="883"/>
                </a:lnTo>
                <a:lnTo>
                  <a:pt x="900" y="901"/>
                </a:lnTo>
                <a:lnTo>
                  <a:pt x="880" y="917"/>
                </a:lnTo>
                <a:lnTo>
                  <a:pt x="862" y="935"/>
                </a:lnTo>
                <a:lnTo>
                  <a:pt x="842" y="950"/>
                </a:lnTo>
                <a:lnTo>
                  <a:pt x="821" y="964"/>
                </a:lnTo>
                <a:lnTo>
                  <a:pt x="801" y="979"/>
                </a:lnTo>
                <a:lnTo>
                  <a:pt x="777" y="991"/>
                </a:lnTo>
                <a:lnTo>
                  <a:pt x="756" y="1002"/>
                </a:lnTo>
                <a:lnTo>
                  <a:pt x="732" y="1013"/>
                </a:lnTo>
                <a:lnTo>
                  <a:pt x="707" y="1024"/>
                </a:lnTo>
                <a:lnTo>
                  <a:pt x="683" y="1031"/>
                </a:lnTo>
                <a:lnTo>
                  <a:pt x="658" y="1038"/>
                </a:lnTo>
                <a:lnTo>
                  <a:pt x="633" y="1044"/>
                </a:lnTo>
                <a:lnTo>
                  <a:pt x="608" y="1049"/>
                </a:lnTo>
                <a:lnTo>
                  <a:pt x="581" y="1053"/>
                </a:lnTo>
                <a:lnTo>
                  <a:pt x="554" y="1055"/>
                </a:lnTo>
                <a:lnTo>
                  <a:pt x="526" y="1055"/>
                </a:lnTo>
                <a:lnTo>
                  <a:pt x="526" y="1055"/>
                </a:lnTo>
                <a:lnTo>
                  <a:pt x="499" y="1055"/>
                </a:lnTo>
                <a:lnTo>
                  <a:pt x="472" y="1053"/>
                </a:lnTo>
                <a:lnTo>
                  <a:pt x="447" y="1049"/>
                </a:lnTo>
                <a:lnTo>
                  <a:pt x="420" y="1044"/>
                </a:lnTo>
                <a:lnTo>
                  <a:pt x="395" y="1038"/>
                </a:lnTo>
                <a:lnTo>
                  <a:pt x="369" y="1031"/>
                </a:lnTo>
                <a:lnTo>
                  <a:pt x="346" y="1024"/>
                </a:lnTo>
                <a:lnTo>
                  <a:pt x="321" y="1013"/>
                </a:lnTo>
                <a:lnTo>
                  <a:pt x="297" y="1002"/>
                </a:lnTo>
                <a:lnTo>
                  <a:pt x="276" y="991"/>
                </a:lnTo>
                <a:lnTo>
                  <a:pt x="254" y="979"/>
                </a:lnTo>
                <a:lnTo>
                  <a:pt x="232" y="964"/>
                </a:lnTo>
                <a:lnTo>
                  <a:pt x="211" y="950"/>
                </a:lnTo>
                <a:lnTo>
                  <a:pt x="191" y="935"/>
                </a:lnTo>
                <a:lnTo>
                  <a:pt x="173" y="917"/>
                </a:lnTo>
                <a:lnTo>
                  <a:pt x="153" y="901"/>
                </a:lnTo>
                <a:lnTo>
                  <a:pt x="137" y="883"/>
                </a:lnTo>
                <a:lnTo>
                  <a:pt x="120" y="863"/>
                </a:lnTo>
                <a:lnTo>
                  <a:pt x="104" y="843"/>
                </a:lnTo>
                <a:lnTo>
                  <a:pt x="90" y="822"/>
                </a:lnTo>
                <a:lnTo>
                  <a:pt x="75" y="802"/>
                </a:lnTo>
                <a:lnTo>
                  <a:pt x="63" y="778"/>
                </a:lnTo>
                <a:lnTo>
                  <a:pt x="52" y="757"/>
                </a:lnTo>
                <a:lnTo>
                  <a:pt x="41" y="733"/>
                </a:lnTo>
                <a:lnTo>
                  <a:pt x="32" y="710"/>
                </a:lnTo>
                <a:lnTo>
                  <a:pt x="23" y="684"/>
                </a:lnTo>
                <a:lnTo>
                  <a:pt x="16" y="659"/>
                </a:lnTo>
                <a:lnTo>
                  <a:pt x="10" y="634"/>
                </a:lnTo>
                <a:lnTo>
                  <a:pt x="5" y="609"/>
                </a:lnTo>
                <a:lnTo>
                  <a:pt x="1" y="581"/>
                </a:lnTo>
                <a:lnTo>
                  <a:pt x="0" y="554"/>
                </a:lnTo>
                <a:lnTo>
                  <a:pt x="0" y="527"/>
                </a:lnTo>
                <a:lnTo>
                  <a:pt x="0" y="527"/>
                </a:lnTo>
                <a:lnTo>
                  <a:pt x="0" y="500"/>
                </a:lnTo>
                <a:lnTo>
                  <a:pt x="1" y="473"/>
                </a:lnTo>
                <a:lnTo>
                  <a:pt x="5" y="448"/>
                </a:lnTo>
                <a:lnTo>
                  <a:pt x="10" y="421"/>
                </a:lnTo>
                <a:lnTo>
                  <a:pt x="16" y="395"/>
                </a:lnTo>
                <a:lnTo>
                  <a:pt x="23" y="370"/>
                </a:lnTo>
                <a:lnTo>
                  <a:pt x="32" y="347"/>
                </a:lnTo>
                <a:lnTo>
                  <a:pt x="41" y="321"/>
                </a:lnTo>
                <a:lnTo>
                  <a:pt x="52" y="298"/>
                </a:lnTo>
                <a:lnTo>
                  <a:pt x="63" y="276"/>
                </a:lnTo>
                <a:lnTo>
                  <a:pt x="75" y="255"/>
                </a:lnTo>
                <a:lnTo>
                  <a:pt x="90" y="233"/>
                </a:lnTo>
                <a:lnTo>
                  <a:pt x="104" y="211"/>
                </a:lnTo>
                <a:lnTo>
                  <a:pt x="120" y="191"/>
                </a:lnTo>
                <a:lnTo>
                  <a:pt x="137" y="173"/>
                </a:lnTo>
                <a:lnTo>
                  <a:pt x="153" y="155"/>
                </a:lnTo>
                <a:lnTo>
                  <a:pt x="173" y="137"/>
                </a:lnTo>
                <a:lnTo>
                  <a:pt x="191" y="121"/>
                </a:lnTo>
                <a:lnTo>
                  <a:pt x="211" y="105"/>
                </a:lnTo>
                <a:lnTo>
                  <a:pt x="232" y="90"/>
                </a:lnTo>
                <a:lnTo>
                  <a:pt x="254" y="76"/>
                </a:lnTo>
                <a:lnTo>
                  <a:pt x="276" y="63"/>
                </a:lnTo>
                <a:lnTo>
                  <a:pt x="297" y="52"/>
                </a:lnTo>
                <a:lnTo>
                  <a:pt x="321" y="42"/>
                </a:lnTo>
                <a:lnTo>
                  <a:pt x="346" y="32"/>
                </a:lnTo>
                <a:lnTo>
                  <a:pt x="369" y="23"/>
                </a:lnTo>
                <a:lnTo>
                  <a:pt x="395" y="16"/>
                </a:lnTo>
                <a:lnTo>
                  <a:pt x="420" y="11"/>
                </a:lnTo>
                <a:lnTo>
                  <a:pt x="447" y="5"/>
                </a:lnTo>
                <a:lnTo>
                  <a:pt x="472" y="2"/>
                </a:lnTo>
                <a:lnTo>
                  <a:pt x="499" y="0"/>
                </a:lnTo>
                <a:lnTo>
                  <a:pt x="526" y="0"/>
                </a:lnTo>
                <a:lnTo>
                  <a:pt x="526" y="0"/>
                </a:lnTo>
                <a:lnTo>
                  <a:pt x="554" y="0"/>
                </a:lnTo>
                <a:lnTo>
                  <a:pt x="581" y="2"/>
                </a:lnTo>
                <a:lnTo>
                  <a:pt x="608" y="5"/>
                </a:lnTo>
                <a:lnTo>
                  <a:pt x="633" y="11"/>
                </a:lnTo>
                <a:lnTo>
                  <a:pt x="658" y="16"/>
                </a:lnTo>
                <a:lnTo>
                  <a:pt x="683" y="23"/>
                </a:lnTo>
                <a:lnTo>
                  <a:pt x="707" y="32"/>
                </a:lnTo>
                <a:lnTo>
                  <a:pt x="732" y="42"/>
                </a:lnTo>
                <a:lnTo>
                  <a:pt x="756" y="52"/>
                </a:lnTo>
                <a:lnTo>
                  <a:pt x="777" y="63"/>
                </a:lnTo>
                <a:lnTo>
                  <a:pt x="801" y="76"/>
                </a:lnTo>
                <a:lnTo>
                  <a:pt x="821" y="90"/>
                </a:lnTo>
                <a:lnTo>
                  <a:pt x="842" y="105"/>
                </a:lnTo>
                <a:lnTo>
                  <a:pt x="862" y="121"/>
                </a:lnTo>
                <a:lnTo>
                  <a:pt x="880" y="137"/>
                </a:lnTo>
                <a:lnTo>
                  <a:pt x="900" y="155"/>
                </a:lnTo>
                <a:lnTo>
                  <a:pt x="916" y="173"/>
                </a:lnTo>
                <a:lnTo>
                  <a:pt x="932" y="191"/>
                </a:lnTo>
                <a:lnTo>
                  <a:pt x="949" y="211"/>
                </a:lnTo>
                <a:lnTo>
                  <a:pt x="963" y="233"/>
                </a:lnTo>
                <a:lnTo>
                  <a:pt x="978" y="255"/>
                </a:lnTo>
                <a:lnTo>
                  <a:pt x="990" y="276"/>
                </a:lnTo>
                <a:lnTo>
                  <a:pt x="1001" y="298"/>
                </a:lnTo>
                <a:lnTo>
                  <a:pt x="1012" y="321"/>
                </a:lnTo>
                <a:lnTo>
                  <a:pt x="1021" y="347"/>
                </a:lnTo>
                <a:lnTo>
                  <a:pt x="1030" y="370"/>
                </a:lnTo>
                <a:lnTo>
                  <a:pt x="1037" y="395"/>
                </a:lnTo>
                <a:lnTo>
                  <a:pt x="1043" y="421"/>
                </a:lnTo>
                <a:lnTo>
                  <a:pt x="1048" y="448"/>
                </a:lnTo>
                <a:lnTo>
                  <a:pt x="1052" y="473"/>
                </a:lnTo>
                <a:lnTo>
                  <a:pt x="1053" y="500"/>
                </a:lnTo>
                <a:lnTo>
                  <a:pt x="1053" y="527"/>
                </a:lnTo>
                <a:lnTo>
                  <a:pt x="1053" y="5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4" name="Google Shape;564;p66"/>
          <p:cNvGrpSpPr/>
          <p:nvPr/>
        </p:nvGrpSpPr>
        <p:grpSpPr>
          <a:xfrm>
            <a:off x="8155035" y="4477242"/>
            <a:ext cx="334963" cy="333375"/>
            <a:chOff x="-4373563" y="4200525"/>
            <a:chExt cx="334963" cy="333375"/>
          </a:xfrm>
        </p:grpSpPr>
        <p:sp>
          <p:nvSpPr>
            <p:cNvPr id="565" name="Google Shape;565;p66"/>
            <p:cNvSpPr/>
            <p:nvPr/>
          </p:nvSpPr>
          <p:spPr>
            <a:xfrm>
              <a:off x="-4340225" y="4445000"/>
              <a:ext cx="55563" cy="55563"/>
            </a:xfrm>
            <a:custGeom>
              <a:rect b="b" l="l" r="r" t="t"/>
              <a:pathLst>
                <a:path extrusionOk="0" h="69" w="71">
                  <a:moveTo>
                    <a:pt x="36" y="0"/>
                  </a:moveTo>
                  <a:lnTo>
                    <a:pt x="33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4" y="49"/>
                  </a:lnTo>
                  <a:lnTo>
                    <a:pt x="6" y="51"/>
                  </a:lnTo>
                  <a:lnTo>
                    <a:pt x="7" y="55"/>
                  </a:lnTo>
                  <a:lnTo>
                    <a:pt x="9" y="58"/>
                  </a:lnTo>
                  <a:lnTo>
                    <a:pt x="11" y="60"/>
                  </a:lnTo>
                  <a:lnTo>
                    <a:pt x="15" y="62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5" y="69"/>
                  </a:lnTo>
                  <a:lnTo>
                    <a:pt x="29" y="69"/>
                  </a:lnTo>
                  <a:lnTo>
                    <a:pt x="33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9" y="67"/>
                  </a:lnTo>
                  <a:lnTo>
                    <a:pt x="52" y="66"/>
                  </a:lnTo>
                  <a:lnTo>
                    <a:pt x="56" y="64"/>
                  </a:lnTo>
                  <a:lnTo>
                    <a:pt x="58" y="62"/>
                  </a:lnTo>
                  <a:lnTo>
                    <a:pt x="60" y="60"/>
                  </a:lnTo>
                  <a:lnTo>
                    <a:pt x="63" y="58"/>
                  </a:lnTo>
                  <a:lnTo>
                    <a:pt x="65" y="55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9" y="46"/>
                  </a:lnTo>
                  <a:lnTo>
                    <a:pt x="71" y="42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31"/>
                  </a:lnTo>
                  <a:lnTo>
                    <a:pt x="71" y="28"/>
                  </a:lnTo>
                  <a:lnTo>
                    <a:pt x="69" y="24"/>
                  </a:lnTo>
                  <a:lnTo>
                    <a:pt x="67" y="22"/>
                  </a:lnTo>
                  <a:lnTo>
                    <a:pt x="67" y="19"/>
                  </a:lnTo>
                  <a:lnTo>
                    <a:pt x="65" y="15"/>
                  </a:lnTo>
                  <a:lnTo>
                    <a:pt x="63" y="13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0"/>
                  </a:lnTo>
                  <a:close/>
                  <a:moveTo>
                    <a:pt x="36" y="56"/>
                  </a:moveTo>
                  <a:lnTo>
                    <a:pt x="31" y="55"/>
                  </a:lnTo>
                  <a:lnTo>
                    <a:pt x="27" y="55"/>
                  </a:lnTo>
                  <a:lnTo>
                    <a:pt x="24" y="53"/>
                  </a:lnTo>
                  <a:lnTo>
                    <a:pt x="22" y="49"/>
                  </a:lnTo>
                  <a:lnTo>
                    <a:pt x="18" y="47"/>
                  </a:lnTo>
                  <a:lnTo>
                    <a:pt x="16" y="44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5" y="31"/>
                  </a:lnTo>
                  <a:lnTo>
                    <a:pt x="16" y="28"/>
                  </a:lnTo>
                  <a:lnTo>
                    <a:pt x="18" y="24"/>
                  </a:lnTo>
                  <a:lnTo>
                    <a:pt x="22" y="20"/>
                  </a:lnTo>
                  <a:lnTo>
                    <a:pt x="24" y="17"/>
                  </a:lnTo>
                  <a:lnTo>
                    <a:pt x="27" y="15"/>
                  </a:lnTo>
                  <a:lnTo>
                    <a:pt x="31" y="15"/>
                  </a:lnTo>
                  <a:lnTo>
                    <a:pt x="36" y="13"/>
                  </a:lnTo>
                  <a:lnTo>
                    <a:pt x="40" y="15"/>
                  </a:lnTo>
                  <a:lnTo>
                    <a:pt x="43" y="15"/>
                  </a:lnTo>
                  <a:lnTo>
                    <a:pt x="47" y="17"/>
                  </a:lnTo>
                  <a:lnTo>
                    <a:pt x="51" y="20"/>
                  </a:lnTo>
                  <a:lnTo>
                    <a:pt x="52" y="24"/>
                  </a:lnTo>
                  <a:lnTo>
                    <a:pt x="54" y="28"/>
                  </a:lnTo>
                  <a:lnTo>
                    <a:pt x="56" y="31"/>
                  </a:lnTo>
                  <a:lnTo>
                    <a:pt x="58" y="35"/>
                  </a:lnTo>
                  <a:lnTo>
                    <a:pt x="56" y="38"/>
                  </a:lnTo>
                  <a:lnTo>
                    <a:pt x="54" y="44"/>
                  </a:lnTo>
                  <a:lnTo>
                    <a:pt x="52" y="47"/>
                  </a:lnTo>
                  <a:lnTo>
                    <a:pt x="51" y="49"/>
                  </a:lnTo>
                  <a:lnTo>
                    <a:pt x="47" y="53"/>
                  </a:lnTo>
                  <a:lnTo>
                    <a:pt x="43" y="55"/>
                  </a:lnTo>
                  <a:lnTo>
                    <a:pt x="40" y="55"/>
                  </a:lnTo>
                  <a:lnTo>
                    <a:pt x="36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66"/>
            <p:cNvSpPr/>
            <p:nvPr/>
          </p:nvSpPr>
          <p:spPr>
            <a:xfrm>
              <a:off x="-4373563" y="4511675"/>
              <a:ext cx="23813" cy="22225"/>
            </a:xfrm>
            <a:custGeom>
              <a:rect b="b" l="l" r="r" t="t"/>
              <a:pathLst>
                <a:path extrusionOk="0" h="28" w="29">
                  <a:moveTo>
                    <a:pt x="14" y="0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20" y="27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66"/>
            <p:cNvSpPr/>
            <p:nvPr/>
          </p:nvSpPr>
          <p:spPr>
            <a:xfrm>
              <a:off x="-4373563" y="4200525"/>
              <a:ext cx="334963" cy="247650"/>
            </a:xfrm>
            <a:custGeom>
              <a:rect b="b" l="l" r="r" t="t"/>
              <a:pathLst>
                <a:path extrusionOk="0" h="312" w="420">
                  <a:moveTo>
                    <a:pt x="281" y="0"/>
                  </a:moveTo>
                  <a:lnTo>
                    <a:pt x="272" y="0"/>
                  </a:lnTo>
                  <a:lnTo>
                    <a:pt x="263" y="1"/>
                  </a:lnTo>
                  <a:lnTo>
                    <a:pt x="254" y="3"/>
                  </a:lnTo>
                  <a:lnTo>
                    <a:pt x="245" y="5"/>
                  </a:lnTo>
                  <a:lnTo>
                    <a:pt x="238" y="7"/>
                  </a:lnTo>
                  <a:lnTo>
                    <a:pt x="229" y="11"/>
                  </a:lnTo>
                  <a:lnTo>
                    <a:pt x="222" y="14"/>
                  </a:lnTo>
                  <a:lnTo>
                    <a:pt x="213" y="18"/>
                  </a:lnTo>
                  <a:lnTo>
                    <a:pt x="205" y="23"/>
                  </a:lnTo>
                  <a:lnTo>
                    <a:pt x="198" y="29"/>
                  </a:lnTo>
                  <a:lnTo>
                    <a:pt x="191" y="34"/>
                  </a:lnTo>
                  <a:lnTo>
                    <a:pt x="184" y="39"/>
                  </a:lnTo>
                  <a:lnTo>
                    <a:pt x="178" y="47"/>
                  </a:lnTo>
                  <a:lnTo>
                    <a:pt x="171" y="52"/>
                  </a:lnTo>
                  <a:lnTo>
                    <a:pt x="166" y="61"/>
                  </a:lnTo>
                  <a:lnTo>
                    <a:pt x="160" y="68"/>
                  </a:lnTo>
                  <a:lnTo>
                    <a:pt x="155" y="65"/>
                  </a:lnTo>
                  <a:lnTo>
                    <a:pt x="148" y="61"/>
                  </a:lnTo>
                  <a:lnTo>
                    <a:pt x="142" y="59"/>
                  </a:lnTo>
                  <a:lnTo>
                    <a:pt x="135" y="57"/>
                  </a:lnTo>
                  <a:lnTo>
                    <a:pt x="128" y="54"/>
                  </a:lnTo>
                  <a:lnTo>
                    <a:pt x="121" y="54"/>
                  </a:lnTo>
                  <a:lnTo>
                    <a:pt x="113" y="52"/>
                  </a:lnTo>
                  <a:lnTo>
                    <a:pt x="106" y="52"/>
                  </a:lnTo>
                  <a:lnTo>
                    <a:pt x="101" y="52"/>
                  </a:lnTo>
                  <a:lnTo>
                    <a:pt x="95" y="52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79" y="56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5" y="61"/>
                  </a:lnTo>
                  <a:lnTo>
                    <a:pt x="61" y="63"/>
                  </a:lnTo>
                  <a:lnTo>
                    <a:pt x="56" y="65"/>
                  </a:lnTo>
                  <a:lnTo>
                    <a:pt x="50" y="68"/>
                  </a:lnTo>
                  <a:lnTo>
                    <a:pt x="47" y="72"/>
                  </a:lnTo>
                  <a:lnTo>
                    <a:pt x="39" y="77"/>
                  </a:lnTo>
                  <a:lnTo>
                    <a:pt x="30" y="85"/>
                  </a:lnTo>
                  <a:lnTo>
                    <a:pt x="25" y="92"/>
                  </a:lnTo>
                  <a:lnTo>
                    <a:pt x="18" y="101"/>
                  </a:lnTo>
                  <a:lnTo>
                    <a:pt x="16" y="104"/>
                  </a:lnTo>
                  <a:lnTo>
                    <a:pt x="12" y="110"/>
                  </a:lnTo>
                  <a:lnTo>
                    <a:pt x="10" y="113"/>
                  </a:lnTo>
                  <a:lnTo>
                    <a:pt x="9" y="119"/>
                  </a:lnTo>
                  <a:lnTo>
                    <a:pt x="7" y="124"/>
                  </a:lnTo>
                  <a:lnTo>
                    <a:pt x="5" y="128"/>
                  </a:lnTo>
                  <a:lnTo>
                    <a:pt x="3" y="133"/>
                  </a:lnTo>
                  <a:lnTo>
                    <a:pt x="1" y="139"/>
                  </a:lnTo>
                  <a:lnTo>
                    <a:pt x="1" y="144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0" y="160"/>
                  </a:lnTo>
                  <a:lnTo>
                    <a:pt x="0" y="166"/>
                  </a:lnTo>
                  <a:lnTo>
                    <a:pt x="0" y="171"/>
                  </a:lnTo>
                  <a:lnTo>
                    <a:pt x="1" y="177"/>
                  </a:lnTo>
                  <a:lnTo>
                    <a:pt x="1" y="182"/>
                  </a:lnTo>
                  <a:lnTo>
                    <a:pt x="3" y="187"/>
                  </a:lnTo>
                  <a:lnTo>
                    <a:pt x="5" y="193"/>
                  </a:lnTo>
                  <a:lnTo>
                    <a:pt x="7" y="198"/>
                  </a:lnTo>
                  <a:lnTo>
                    <a:pt x="9" y="204"/>
                  </a:lnTo>
                  <a:lnTo>
                    <a:pt x="10" y="207"/>
                  </a:lnTo>
                  <a:lnTo>
                    <a:pt x="12" y="213"/>
                  </a:lnTo>
                  <a:lnTo>
                    <a:pt x="16" y="216"/>
                  </a:lnTo>
                  <a:lnTo>
                    <a:pt x="18" y="222"/>
                  </a:lnTo>
                  <a:lnTo>
                    <a:pt x="25" y="231"/>
                  </a:lnTo>
                  <a:lnTo>
                    <a:pt x="30" y="238"/>
                  </a:lnTo>
                  <a:lnTo>
                    <a:pt x="39" y="245"/>
                  </a:lnTo>
                  <a:lnTo>
                    <a:pt x="47" y="251"/>
                  </a:lnTo>
                  <a:lnTo>
                    <a:pt x="50" y="253"/>
                  </a:lnTo>
                  <a:lnTo>
                    <a:pt x="56" y="256"/>
                  </a:lnTo>
                  <a:lnTo>
                    <a:pt x="61" y="258"/>
                  </a:lnTo>
                  <a:lnTo>
                    <a:pt x="65" y="262"/>
                  </a:lnTo>
                  <a:lnTo>
                    <a:pt x="70" y="263"/>
                  </a:lnTo>
                  <a:lnTo>
                    <a:pt x="75" y="265"/>
                  </a:lnTo>
                  <a:lnTo>
                    <a:pt x="79" y="265"/>
                  </a:lnTo>
                  <a:lnTo>
                    <a:pt x="84" y="267"/>
                  </a:lnTo>
                  <a:lnTo>
                    <a:pt x="90" y="267"/>
                  </a:lnTo>
                  <a:lnTo>
                    <a:pt x="95" y="269"/>
                  </a:lnTo>
                  <a:lnTo>
                    <a:pt x="101" y="269"/>
                  </a:lnTo>
                  <a:lnTo>
                    <a:pt x="106" y="269"/>
                  </a:lnTo>
                  <a:lnTo>
                    <a:pt x="110" y="274"/>
                  </a:lnTo>
                  <a:lnTo>
                    <a:pt x="113" y="280"/>
                  </a:lnTo>
                  <a:lnTo>
                    <a:pt x="119" y="283"/>
                  </a:lnTo>
                  <a:lnTo>
                    <a:pt x="122" y="287"/>
                  </a:lnTo>
                  <a:lnTo>
                    <a:pt x="128" y="290"/>
                  </a:lnTo>
                  <a:lnTo>
                    <a:pt x="133" y="294"/>
                  </a:lnTo>
                  <a:lnTo>
                    <a:pt x="139" y="298"/>
                  </a:lnTo>
                  <a:lnTo>
                    <a:pt x="144" y="301"/>
                  </a:lnTo>
                  <a:lnTo>
                    <a:pt x="149" y="303"/>
                  </a:lnTo>
                  <a:lnTo>
                    <a:pt x="155" y="307"/>
                  </a:lnTo>
                  <a:lnTo>
                    <a:pt x="160" y="308"/>
                  </a:lnTo>
                  <a:lnTo>
                    <a:pt x="166" y="310"/>
                  </a:lnTo>
                  <a:lnTo>
                    <a:pt x="173" y="310"/>
                  </a:lnTo>
                  <a:lnTo>
                    <a:pt x="178" y="312"/>
                  </a:lnTo>
                  <a:lnTo>
                    <a:pt x="186" y="312"/>
                  </a:lnTo>
                  <a:lnTo>
                    <a:pt x="191" y="312"/>
                  </a:lnTo>
                  <a:lnTo>
                    <a:pt x="200" y="312"/>
                  </a:lnTo>
                  <a:lnTo>
                    <a:pt x="209" y="312"/>
                  </a:lnTo>
                  <a:lnTo>
                    <a:pt x="216" y="310"/>
                  </a:lnTo>
                  <a:lnTo>
                    <a:pt x="225" y="307"/>
                  </a:lnTo>
                  <a:lnTo>
                    <a:pt x="234" y="303"/>
                  </a:lnTo>
                  <a:lnTo>
                    <a:pt x="241" y="299"/>
                  </a:lnTo>
                  <a:lnTo>
                    <a:pt x="249" y="296"/>
                  </a:lnTo>
                  <a:lnTo>
                    <a:pt x="256" y="290"/>
                  </a:lnTo>
                  <a:lnTo>
                    <a:pt x="261" y="290"/>
                  </a:lnTo>
                  <a:lnTo>
                    <a:pt x="269" y="292"/>
                  </a:lnTo>
                  <a:lnTo>
                    <a:pt x="276" y="292"/>
                  </a:lnTo>
                  <a:lnTo>
                    <a:pt x="281" y="292"/>
                  </a:lnTo>
                  <a:lnTo>
                    <a:pt x="288" y="292"/>
                  </a:lnTo>
                  <a:lnTo>
                    <a:pt x="296" y="292"/>
                  </a:lnTo>
                  <a:lnTo>
                    <a:pt x="303" y="290"/>
                  </a:lnTo>
                  <a:lnTo>
                    <a:pt x="310" y="289"/>
                  </a:lnTo>
                  <a:lnTo>
                    <a:pt x="317" y="289"/>
                  </a:lnTo>
                  <a:lnTo>
                    <a:pt x="323" y="287"/>
                  </a:lnTo>
                  <a:lnTo>
                    <a:pt x="330" y="283"/>
                  </a:lnTo>
                  <a:lnTo>
                    <a:pt x="335" y="281"/>
                  </a:lnTo>
                  <a:lnTo>
                    <a:pt x="343" y="278"/>
                  </a:lnTo>
                  <a:lnTo>
                    <a:pt x="348" y="276"/>
                  </a:lnTo>
                  <a:lnTo>
                    <a:pt x="353" y="272"/>
                  </a:lnTo>
                  <a:lnTo>
                    <a:pt x="359" y="267"/>
                  </a:lnTo>
                  <a:lnTo>
                    <a:pt x="364" y="263"/>
                  </a:lnTo>
                  <a:lnTo>
                    <a:pt x="370" y="260"/>
                  </a:lnTo>
                  <a:lnTo>
                    <a:pt x="375" y="256"/>
                  </a:lnTo>
                  <a:lnTo>
                    <a:pt x="380" y="251"/>
                  </a:lnTo>
                  <a:lnTo>
                    <a:pt x="384" y="245"/>
                  </a:lnTo>
                  <a:lnTo>
                    <a:pt x="389" y="240"/>
                  </a:lnTo>
                  <a:lnTo>
                    <a:pt x="393" y="234"/>
                  </a:lnTo>
                  <a:lnTo>
                    <a:pt x="397" y="229"/>
                  </a:lnTo>
                  <a:lnTo>
                    <a:pt x="400" y="224"/>
                  </a:lnTo>
                  <a:lnTo>
                    <a:pt x="404" y="218"/>
                  </a:lnTo>
                  <a:lnTo>
                    <a:pt x="406" y="211"/>
                  </a:lnTo>
                  <a:lnTo>
                    <a:pt x="409" y="204"/>
                  </a:lnTo>
                  <a:lnTo>
                    <a:pt x="411" y="198"/>
                  </a:lnTo>
                  <a:lnTo>
                    <a:pt x="413" y="191"/>
                  </a:lnTo>
                  <a:lnTo>
                    <a:pt x="415" y="184"/>
                  </a:lnTo>
                  <a:lnTo>
                    <a:pt x="416" y="177"/>
                  </a:lnTo>
                  <a:lnTo>
                    <a:pt x="418" y="169"/>
                  </a:lnTo>
                  <a:lnTo>
                    <a:pt x="418" y="162"/>
                  </a:lnTo>
                  <a:lnTo>
                    <a:pt x="420" y="155"/>
                  </a:lnTo>
                  <a:lnTo>
                    <a:pt x="420" y="148"/>
                  </a:lnTo>
                  <a:lnTo>
                    <a:pt x="420" y="141"/>
                  </a:lnTo>
                  <a:lnTo>
                    <a:pt x="418" y="132"/>
                  </a:lnTo>
                  <a:lnTo>
                    <a:pt x="418" y="124"/>
                  </a:lnTo>
                  <a:lnTo>
                    <a:pt x="416" y="117"/>
                  </a:lnTo>
                  <a:lnTo>
                    <a:pt x="415" y="110"/>
                  </a:lnTo>
                  <a:lnTo>
                    <a:pt x="413" y="103"/>
                  </a:lnTo>
                  <a:lnTo>
                    <a:pt x="411" y="97"/>
                  </a:lnTo>
                  <a:lnTo>
                    <a:pt x="409" y="90"/>
                  </a:lnTo>
                  <a:lnTo>
                    <a:pt x="406" y="83"/>
                  </a:lnTo>
                  <a:lnTo>
                    <a:pt x="404" y="77"/>
                  </a:lnTo>
                  <a:lnTo>
                    <a:pt x="400" y="70"/>
                  </a:lnTo>
                  <a:lnTo>
                    <a:pt x="397" y="65"/>
                  </a:lnTo>
                  <a:lnTo>
                    <a:pt x="393" y="59"/>
                  </a:lnTo>
                  <a:lnTo>
                    <a:pt x="389" y="54"/>
                  </a:lnTo>
                  <a:lnTo>
                    <a:pt x="384" y="48"/>
                  </a:lnTo>
                  <a:lnTo>
                    <a:pt x="380" y="43"/>
                  </a:lnTo>
                  <a:lnTo>
                    <a:pt x="375" y="38"/>
                  </a:lnTo>
                  <a:lnTo>
                    <a:pt x="370" y="34"/>
                  </a:lnTo>
                  <a:lnTo>
                    <a:pt x="364" y="29"/>
                  </a:lnTo>
                  <a:lnTo>
                    <a:pt x="359" y="25"/>
                  </a:lnTo>
                  <a:lnTo>
                    <a:pt x="353" y="21"/>
                  </a:lnTo>
                  <a:lnTo>
                    <a:pt x="348" y="18"/>
                  </a:lnTo>
                  <a:lnTo>
                    <a:pt x="343" y="14"/>
                  </a:lnTo>
                  <a:lnTo>
                    <a:pt x="335" y="11"/>
                  </a:lnTo>
                  <a:lnTo>
                    <a:pt x="330" y="9"/>
                  </a:lnTo>
                  <a:lnTo>
                    <a:pt x="323" y="7"/>
                  </a:lnTo>
                  <a:lnTo>
                    <a:pt x="317" y="5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6" y="1"/>
                  </a:lnTo>
                  <a:lnTo>
                    <a:pt x="288" y="0"/>
                  </a:lnTo>
                  <a:lnTo>
                    <a:pt x="281" y="0"/>
                  </a:lnTo>
                  <a:lnTo>
                    <a:pt x="281" y="0"/>
                  </a:lnTo>
                  <a:close/>
                  <a:moveTo>
                    <a:pt x="281" y="278"/>
                  </a:moveTo>
                  <a:lnTo>
                    <a:pt x="276" y="278"/>
                  </a:lnTo>
                  <a:lnTo>
                    <a:pt x="269" y="278"/>
                  </a:lnTo>
                  <a:lnTo>
                    <a:pt x="261" y="276"/>
                  </a:lnTo>
                  <a:lnTo>
                    <a:pt x="256" y="276"/>
                  </a:lnTo>
                  <a:lnTo>
                    <a:pt x="252" y="274"/>
                  </a:lnTo>
                  <a:lnTo>
                    <a:pt x="249" y="278"/>
                  </a:lnTo>
                  <a:lnTo>
                    <a:pt x="243" y="281"/>
                  </a:lnTo>
                  <a:lnTo>
                    <a:pt x="236" y="287"/>
                  </a:lnTo>
                  <a:lnTo>
                    <a:pt x="229" y="290"/>
                  </a:lnTo>
                  <a:lnTo>
                    <a:pt x="222" y="294"/>
                  </a:lnTo>
                  <a:lnTo>
                    <a:pt x="214" y="296"/>
                  </a:lnTo>
                  <a:lnTo>
                    <a:pt x="207" y="298"/>
                  </a:lnTo>
                  <a:lnTo>
                    <a:pt x="198" y="298"/>
                  </a:lnTo>
                  <a:lnTo>
                    <a:pt x="191" y="299"/>
                  </a:lnTo>
                  <a:lnTo>
                    <a:pt x="186" y="298"/>
                  </a:lnTo>
                  <a:lnTo>
                    <a:pt x="180" y="298"/>
                  </a:lnTo>
                  <a:lnTo>
                    <a:pt x="175" y="298"/>
                  </a:lnTo>
                  <a:lnTo>
                    <a:pt x="169" y="296"/>
                  </a:lnTo>
                  <a:lnTo>
                    <a:pt x="164" y="294"/>
                  </a:lnTo>
                  <a:lnTo>
                    <a:pt x="158" y="292"/>
                  </a:lnTo>
                  <a:lnTo>
                    <a:pt x="153" y="290"/>
                  </a:lnTo>
                  <a:lnTo>
                    <a:pt x="149" y="289"/>
                  </a:lnTo>
                  <a:lnTo>
                    <a:pt x="144" y="285"/>
                  </a:lnTo>
                  <a:lnTo>
                    <a:pt x="139" y="283"/>
                  </a:lnTo>
                  <a:lnTo>
                    <a:pt x="135" y="280"/>
                  </a:lnTo>
                  <a:lnTo>
                    <a:pt x="130" y="276"/>
                  </a:lnTo>
                  <a:lnTo>
                    <a:pt x="126" y="272"/>
                  </a:lnTo>
                  <a:lnTo>
                    <a:pt x="122" y="267"/>
                  </a:lnTo>
                  <a:lnTo>
                    <a:pt x="119" y="263"/>
                  </a:lnTo>
                  <a:lnTo>
                    <a:pt x="115" y="258"/>
                  </a:lnTo>
                  <a:lnTo>
                    <a:pt x="113" y="254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97" y="254"/>
                  </a:lnTo>
                  <a:lnTo>
                    <a:pt x="88" y="253"/>
                  </a:lnTo>
                  <a:lnTo>
                    <a:pt x="79" y="251"/>
                  </a:lnTo>
                  <a:lnTo>
                    <a:pt x="70" y="247"/>
                  </a:lnTo>
                  <a:lnTo>
                    <a:pt x="63" y="243"/>
                  </a:lnTo>
                  <a:lnTo>
                    <a:pt x="56" y="238"/>
                  </a:lnTo>
                  <a:lnTo>
                    <a:pt x="48" y="234"/>
                  </a:lnTo>
                  <a:lnTo>
                    <a:pt x="41" y="227"/>
                  </a:lnTo>
                  <a:lnTo>
                    <a:pt x="36" y="222"/>
                  </a:lnTo>
                  <a:lnTo>
                    <a:pt x="30" y="213"/>
                  </a:lnTo>
                  <a:lnTo>
                    <a:pt x="25" y="206"/>
                  </a:lnTo>
                  <a:lnTo>
                    <a:pt x="21" y="197"/>
                  </a:lnTo>
                  <a:lnTo>
                    <a:pt x="18" y="189"/>
                  </a:lnTo>
                  <a:lnTo>
                    <a:pt x="16" y="180"/>
                  </a:lnTo>
                  <a:lnTo>
                    <a:pt x="14" y="169"/>
                  </a:lnTo>
                  <a:lnTo>
                    <a:pt x="14" y="160"/>
                  </a:lnTo>
                  <a:lnTo>
                    <a:pt x="14" y="151"/>
                  </a:lnTo>
                  <a:lnTo>
                    <a:pt x="16" y="142"/>
                  </a:lnTo>
                  <a:lnTo>
                    <a:pt x="18" y="133"/>
                  </a:lnTo>
                  <a:lnTo>
                    <a:pt x="21" y="124"/>
                  </a:lnTo>
                  <a:lnTo>
                    <a:pt x="25" y="115"/>
                  </a:lnTo>
                  <a:lnTo>
                    <a:pt x="30" y="108"/>
                  </a:lnTo>
                  <a:lnTo>
                    <a:pt x="36" y="101"/>
                  </a:lnTo>
                  <a:lnTo>
                    <a:pt x="41" y="94"/>
                  </a:lnTo>
                  <a:lnTo>
                    <a:pt x="48" y="88"/>
                  </a:lnTo>
                  <a:lnTo>
                    <a:pt x="56" y="83"/>
                  </a:lnTo>
                  <a:lnTo>
                    <a:pt x="63" y="77"/>
                  </a:lnTo>
                  <a:lnTo>
                    <a:pt x="70" y="74"/>
                  </a:lnTo>
                  <a:lnTo>
                    <a:pt x="79" y="70"/>
                  </a:lnTo>
                  <a:lnTo>
                    <a:pt x="88" y="68"/>
                  </a:lnTo>
                  <a:lnTo>
                    <a:pt x="97" y="66"/>
                  </a:lnTo>
                  <a:lnTo>
                    <a:pt x="106" y="66"/>
                  </a:lnTo>
                  <a:lnTo>
                    <a:pt x="113" y="66"/>
                  </a:lnTo>
                  <a:lnTo>
                    <a:pt x="121" y="66"/>
                  </a:lnTo>
                  <a:lnTo>
                    <a:pt x="128" y="68"/>
                  </a:lnTo>
                  <a:lnTo>
                    <a:pt x="135" y="72"/>
                  </a:lnTo>
                  <a:lnTo>
                    <a:pt x="140" y="74"/>
                  </a:lnTo>
                  <a:lnTo>
                    <a:pt x="148" y="76"/>
                  </a:lnTo>
                  <a:lnTo>
                    <a:pt x="153" y="79"/>
                  </a:lnTo>
                  <a:lnTo>
                    <a:pt x="158" y="85"/>
                  </a:lnTo>
                  <a:lnTo>
                    <a:pt x="166" y="88"/>
                  </a:lnTo>
                  <a:lnTo>
                    <a:pt x="169" y="81"/>
                  </a:lnTo>
                  <a:lnTo>
                    <a:pt x="175" y="74"/>
                  </a:lnTo>
                  <a:lnTo>
                    <a:pt x="178" y="66"/>
                  </a:lnTo>
                  <a:lnTo>
                    <a:pt x="184" y="59"/>
                  </a:lnTo>
                  <a:lnTo>
                    <a:pt x="189" y="54"/>
                  </a:lnTo>
                  <a:lnTo>
                    <a:pt x="196" y="47"/>
                  </a:lnTo>
                  <a:lnTo>
                    <a:pt x="204" y="41"/>
                  </a:lnTo>
                  <a:lnTo>
                    <a:pt x="209" y="38"/>
                  </a:lnTo>
                  <a:lnTo>
                    <a:pt x="216" y="32"/>
                  </a:lnTo>
                  <a:lnTo>
                    <a:pt x="223" y="29"/>
                  </a:lnTo>
                  <a:lnTo>
                    <a:pt x="232" y="25"/>
                  </a:lnTo>
                  <a:lnTo>
                    <a:pt x="240" y="21"/>
                  </a:lnTo>
                  <a:lnTo>
                    <a:pt x="247" y="20"/>
                  </a:lnTo>
                  <a:lnTo>
                    <a:pt x="256" y="18"/>
                  </a:lnTo>
                  <a:lnTo>
                    <a:pt x="265" y="16"/>
                  </a:lnTo>
                  <a:lnTo>
                    <a:pt x="272" y="14"/>
                  </a:lnTo>
                  <a:lnTo>
                    <a:pt x="281" y="14"/>
                  </a:lnTo>
                  <a:lnTo>
                    <a:pt x="288" y="14"/>
                  </a:lnTo>
                  <a:lnTo>
                    <a:pt x="294" y="14"/>
                  </a:lnTo>
                  <a:lnTo>
                    <a:pt x="301" y="16"/>
                  </a:lnTo>
                  <a:lnTo>
                    <a:pt x="306" y="18"/>
                  </a:lnTo>
                  <a:lnTo>
                    <a:pt x="314" y="18"/>
                  </a:lnTo>
                  <a:lnTo>
                    <a:pt x="319" y="20"/>
                  </a:lnTo>
                  <a:lnTo>
                    <a:pt x="324" y="21"/>
                  </a:lnTo>
                  <a:lnTo>
                    <a:pt x="330" y="25"/>
                  </a:lnTo>
                  <a:lnTo>
                    <a:pt x="335" y="27"/>
                  </a:lnTo>
                  <a:lnTo>
                    <a:pt x="341" y="30"/>
                  </a:lnTo>
                  <a:lnTo>
                    <a:pt x="346" y="34"/>
                  </a:lnTo>
                  <a:lnTo>
                    <a:pt x="352" y="36"/>
                  </a:lnTo>
                  <a:lnTo>
                    <a:pt x="357" y="39"/>
                  </a:lnTo>
                  <a:lnTo>
                    <a:pt x="361" y="45"/>
                  </a:lnTo>
                  <a:lnTo>
                    <a:pt x="366" y="48"/>
                  </a:lnTo>
                  <a:lnTo>
                    <a:pt x="370" y="52"/>
                  </a:lnTo>
                  <a:lnTo>
                    <a:pt x="373" y="57"/>
                  </a:lnTo>
                  <a:lnTo>
                    <a:pt x="377" y="63"/>
                  </a:lnTo>
                  <a:lnTo>
                    <a:pt x="382" y="66"/>
                  </a:lnTo>
                  <a:lnTo>
                    <a:pt x="384" y="72"/>
                  </a:lnTo>
                  <a:lnTo>
                    <a:pt x="388" y="77"/>
                  </a:lnTo>
                  <a:lnTo>
                    <a:pt x="391" y="83"/>
                  </a:lnTo>
                  <a:lnTo>
                    <a:pt x="393" y="90"/>
                  </a:lnTo>
                  <a:lnTo>
                    <a:pt x="397" y="95"/>
                  </a:lnTo>
                  <a:lnTo>
                    <a:pt x="398" y="101"/>
                  </a:lnTo>
                  <a:lnTo>
                    <a:pt x="400" y="108"/>
                  </a:lnTo>
                  <a:lnTo>
                    <a:pt x="402" y="113"/>
                  </a:lnTo>
                  <a:lnTo>
                    <a:pt x="404" y="121"/>
                  </a:lnTo>
                  <a:lnTo>
                    <a:pt x="404" y="126"/>
                  </a:lnTo>
                  <a:lnTo>
                    <a:pt x="406" y="133"/>
                  </a:lnTo>
                  <a:lnTo>
                    <a:pt x="406" y="141"/>
                  </a:lnTo>
                  <a:lnTo>
                    <a:pt x="406" y="148"/>
                  </a:lnTo>
                  <a:lnTo>
                    <a:pt x="406" y="155"/>
                  </a:lnTo>
                  <a:lnTo>
                    <a:pt x="406" y="160"/>
                  </a:lnTo>
                  <a:lnTo>
                    <a:pt x="404" y="168"/>
                  </a:lnTo>
                  <a:lnTo>
                    <a:pt x="404" y="175"/>
                  </a:lnTo>
                  <a:lnTo>
                    <a:pt x="402" y="180"/>
                  </a:lnTo>
                  <a:lnTo>
                    <a:pt x="400" y="187"/>
                  </a:lnTo>
                  <a:lnTo>
                    <a:pt x="398" y="193"/>
                  </a:lnTo>
                  <a:lnTo>
                    <a:pt x="397" y="198"/>
                  </a:lnTo>
                  <a:lnTo>
                    <a:pt x="393" y="206"/>
                  </a:lnTo>
                  <a:lnTo>
                    <a:pt x="391" y="211"/>
                  </a:lnTo>
                  <a:lnTo>
                    <a:pt x="388" y="216"/>
                  </a:lnTo>
                  <a:lnTo>
                    <a:pt x="384" y="222"/>
                  </a:lnTo>
                  <a:lnTo>
                    <a:pt x="382" y="225"/>
                  </a:lnTo>
                  <a:lnTo>
                    <a:pt x="377" y="231"/>
                  </a:lnTo>
                  <a:lnTo>
                    <a:pt x="373" y="236"/>
                  </a:lnTo>
                  <a:lnTo>
                    <a:pt x="370" y="240"/>
                  </a:lnTo>
                  <a:lnTo>
                    <a:pt x="366" y="245"/>
                  </a:lnTo>
                  <a:lnTo>
                    <a:pt x="361" y="249"/>
                  </a:lnTo>
                  <a:lnTo>
                    <a:pt x="357" y="253"/>
                  </a:lnTo>
                  <a:lnTo>
                    <a:pt x="352" y="256"/>
                  </a:lnTo>
                  <a:lnTo>
                    <a:pt x="346" y="260"/>
                  </a:lnTo>
                  <a:lnTo>
                    <a:pt x="341" y="263"/>
                  </a:lnTo>
                  <a:lnTo>
                    <a:pt x="335" y="265"/>
                  </a:lnTo>
                  <a:lnTo>
                    <a:pt x="330" y="269"/>
                  </a:lnTo>
                  <a:lnTo>
                    <a:pt x="324" y="271"/>
                  </a:lnTo>
                  <a:lnTo>
                    <a:pt x="319" y="272"/>
                  </a:lnTo>
                  <a:lnTo>
                    <a:pt x="314" y="274"/>
                  </a:lnTo>
                  <a:lnTo>
                    <a:pt x="306" y="276"/>
                  </a:lnTo>
                  <a:lnTo>
                    <a:pt x="301" y="276"/>
                  </a:lnTo>
                  <a:lnTo>
                    <a:pt x="294" y="278"/>
                  </a:lnTo>
                  <a:lnTo>
                    <a:pt x="288" y="278"/>
                  </a:lnTo>
                  <a:lnTo>
                    <a:pt x="281" y="2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6"/>
            <p:cNvSpPr/>
            <p:nvPr/>
          </p:nvSpPr>
          <p:spPr>
            <a:xfrm>
              <a:off x="-4289425" y="4324350"/>
              <a:ext cx="23813" cy="25400"/>
            </a:xfrm>
            <a:custGeom>
              <a:rect b="b" l="l" r="r" t="t"/>
              <a:pathLst>
                <a:path extrusionOk="0" h="30" w="31">
                  <a:moveTo>
                    <a:pt x="17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close/>
                  <a:moveTo>
                    <a:pt x="15" y="14"/>
                  </a:moveTo>
                  <a:lnTo>
                    <a:pt x="15" y="14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6"/>
            <p:cNvSpPr/>
            <p:nvPr/>
          </p:nvSpPr>
          <p:spPr>
            <a:xfrm>
              <a:off x="-4221163" y="4324350"/>
              <a:ext cx="25400" cy="25400"/>
            </a:xfrm>
            <a:custGeom>
              <a:rect b="b" l="l" r="r" t="t"/>
              <a:pathLst>
                <a:path extrusionOk="0" h="30" w="32">
                  <a:moveTo>
                    <a:pt x="16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3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3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2" y="11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6"/>
            <p:cNvSpPr/>
            <p:nvPr/>
          </p:nvSpPr>
          <p:spPr>
            <a:xfrm>
              <a:off x="-4152900" y="4324350"/>
              <a:ext cx="26988" cy="25400"/>
            </a:xfrm>
            <a:custGeom>
              <a:rect b="b" l="l" r="r" t="t"/>
              <a:pathLst>
                <a:path extrusionOk="0" h="30" w="32">
                  <a:moveTo>
                    <a:pt x="16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1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28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1" name="Google Shape;571;p66"/>
          <p:cNvSpPr/>
          <p:nvPr/>
        </p:nvSpPr>
        <p:spPr>
          <a:xfrm>
            <a:off x="6912867" y="5584525"/>
            <a:ext cx="339725" cy="282575"/>
          </a:xfrm>
          <a:custGeom>
            <a:rect b="b" l="l" r="r" t="t"/>
            <a:pathLst>
              <a:path extrusionOk="0" h="355" w="430">
                <a:moveTo>
                  <a:pt x="426" y="83"/>
                </a:moveTo>
                <a:lnTo>
                  <a:pt x="352" y="23"/>
                </a:lnTo>
                <a:lnTo>
                  <a:pt x="345" y="18"/>
                </a:lnTo>
                <a:lnTo>
                  <a:pt x="336" y="14"/>
                </a:lnTo>
                <a:lnTo>
                  <a:pt x="329" y="9"/>
                </a:lnTo>
                <a:lnTo>
                  <a:pt x="319" y="5"/>
                </a:lnTo>
                <a:lnTo>
                  <a:pt x="310" y="3"/>
                </a:lnTo>
                <a:lnTo>
                  <a:pt x="300" y="1"/>
                </a:lnTo>
                <a:lnTo>
                  <a:pt x="291" y="0"/>
                </a:lnTo>
                <a:lnTo>
                  <a:pt x="282" y="0"/>
                </a:lnTo>
                <a:lnTo>
                  <a:pt x="280" y="0"/>
                </a:lnTo>
                <a:lnTo>
                  <a:pt x="280" y="0"/>
                </a:lnTo>
                <a:lnTo>
                  <a:pt x="148" y="0"/>
                </a:lnTo>
                <a:lnTo>
                  <a:pt x="137" y="0"/>
                </a:lnTo>
                <a:lnTo>
                  <a:pt x="128" y="1"/>
                </a:lnTo>
                <a:lnTo>
                  <a:pt x="119" y="3"/>
                </a:lnTo>
                <a:lnTo>
                  <a:pt x="110" y="5"/>
                </a:lnTo>
                <a:lnTo>
                  <a:pt x="101" y="9"/>
                </a:lnTo>
                <a:lnTo>
                  <a:pt x="92" y="12"/>
                </a:lnTo>
                <a:lnTo>
                  <a:pt x="85" y="18"/>
                </a:lnTo>
                <a:lnTo>
                  <a:pt x="76" y="23"/>
                </a:lnTo>
                <a:lnTo>
                  <a:pt x="2" y="83"/>
                </a:lnTo>
                <a:lnTo>
                  <a:pt x="2" y="84"/>
                </a:lnTo>
                <a:lnTo>
                  <a:pt x="0" y="84"/>
                </a:lnTo>
                <a:lnTo>
                  <a:pt x="0" y="86"/>
                </a:lnTo>
                <a:lnTo>
                  <a:pt x="0" y="88"/>
                </a:lnTo>
                <a:lnTo>
                  <a:pt x="0" y="90"/>
                </a:lnTo>
                <a:lnTo>
                  <a:pt x="0" y="90"/>
                </a:lnTo>
                <a:lnTo>
                  <a:pt x="0" y="92"/>
                </a:lnTo>
                <a:lnTo>
                  <a:pt x="2" y="93"/>
                </a:lnTo>
                <a:lnTo>
                  <a:pt x="61" y="153"/>
                </a:lnTo>
                <a:lnTo>
                  <a:pt x="61" y="153"/>
                </a:lnTo>
                <a:lnTo>
                  <a:pt x="63" y="153"/>
                </a:lnTo>
                <a:lnTo>
                  <a:pt x="65" y="155"/>
                </a:lnTo>
                <a:lnTo>
                  <a:pt x="67" y="155"/>
                </a:lnTo>
                <a:lnTo>
                  <a:pt x="67" y="155"/>
                </a:lnTo>
                <a:lnTo>
                  <a:pt x="69" y="153"/>
                </a:lnTo>
                <a:lnTo>
                  <a:pt x="70" y="153"/>
                </a:lnTo>
                <a:lnTo>
                  <a:pt x="70" y="153"/>
                </a:lnTo>
                <a:lnTo>
                  <a:pt x="103" y="121"/>
                </a:lnTo>
                <a:lnTo>
                  <a:pt x="103" y="346"/>
                </a:lnTo>
                <a:lnTo>
                  <a:pt x="103" y="348"/>
                </a:lnTo>
                <a:lnTo>
                  <a:pt x="105" y="350"/>
                </a:lnTo>
                <a:lnTo>
                  <a:pt x="105" y="352"/>
                </a:lnTo>
                <a:lnTo>
                  <a:pt x="105" y="352"/>
                </a:lnTo>
                <a:lnTo>
                  <a:pt x="107" y="353"/>
                </a:lnTo>
                <a:lnTo>
                  <a:pt x="107" y="353"/>
                </a:lnTo>
                <a:lnTo>
                  <a:pt x="108" y="355"/>
                </a:lnTo>
                <a:lnTo>
                  <a:pt x="110" y="355"/>
                </a:lnTo>
                <a:lnTo>
                  <a:pt x="318" y="355"/>
                </a:lnTo>
                <a:lnTo>
                  <a:pt x="319" y="355"/>
                </a:lnTo>
                <a:lnTo>
                  <a:pt x="321" y="353"/>
                </a:lnTo>
                <a:lnTo>
                  <a:pt x="321" y="353"/>
                </a:lnTo>
                <a:lnTo>
                  <a:pt x="323" y="352"/>
                </a:lnTo>
                <a:lnTo>
                  <a:pt x="325" y="352"/>
                </a:lnTo>
                <a:lnTo>
                  <a:pt x="325" y="350"/>
                </a:lnTo>
                <a:lnTo>
                  <a:pt x="325" y="348"/>
                </a:lnTo>
                <a:lnTo>
                  <a:pt x="325" y="346"/>
                </a:lnTo>
                <a:lnTo>
                  <a:pt x="325" y="121"/>
                </a:lnTo>
                <a:lnTo>
                  <a:pt x="357" y="153"/>
                </a:lnTo>
                <a:lnTo>
                  <a:pt x="359" y="153"/>
                </a:lnTo>
                <a:lnTo>
                  <a:pt x="359" y="153"/>
                </a:lnTo>
                <a:lnTo>
                  <a:pt x="361" y="155"/>
                </a:lnTo>
                <a:lnTo>
                  <a:pt x="363" y="155"/>
                </a:lnTo>
                <a:lnTo>
                  <a:pt x="365" y="155"/>
                </a:lnTo>
                <a:lnTo>
                  <a:pt x="366" y="153"/>
                </a:lnTo>
                <a:lnTo>
                  <a:pt x="366" y="153"/>
                </a:lnTo>
                <a:lnTo>
                  <a:pt x="368" y="153"/>
                </a:lnTo>
                <a:lnTo>
                  <a:pt x="428" y="93"/>
                </a:lnTo>
                <a:lnTo>
                  <a:pt x="428" y="92"/>
                </a:lnTo>
                <a:lnTo>
                  <a:pt x="428" y="90"/>
                </a:lnTo>
                <a:lnTo>
                  <a:pt x="430" y="90"/>
                </a:lnTo>
                <a:lnTo>
                  <a:pt x="430" y="88"/>
                </a:lnTo>
                <a:lnTo>
                  <a:pt x="430" y="86"/>
                </a:lnTo>
                <a:lnTo>
                  <a:pt x="428" y="84"/>
                </a:lnTo>
                <a:lnTo>
                  <a:pt x="428" y="84"/>
                </a:lnTo>
                <a:lnTo>
                  <a:pt x="426" y="83"/>
                </a:lnTo>
                <a:close/>
                <a:moveTo>
                  <a:pt x="273" y="14"/>
                </a:moveTo>
                <a:lnTo>
                  <a:pt x="273" y="18"/>
                </a:lnTo>
                <a:lnTo>
                  <a:pt x="271" y="23"/>
                </a:lnTo>
                <a:lnTo>
                  <a:pt x="269" y="27"/>
                </a:lnTo>
                <a:lnTo>
                  <a:pt x="267" y="32"/>
                </a:lnTo>
                <a:lnTo>
                  <a:pt x="265" y="36"/>
                </a:lnTo>
                <a:lnTo>
                  <a:pt x="262" y="39"/>
                </a:lnTo>
                <a:lnTo>
                  <a:pt x="260" y="41"/>
                </a:lnTo>
                <a:lnTo>
                  <a:pt x="256" y="45"/>
                </a:lnTo>
                <a:lnTo>
                  <a:pt x="253" y="48"/>
                </a:lnTo>
                <a:lnTo>
                  <a:pt x="249" y="50"/>
                </a:lnTo>
                <a:lnTo>
                  <a:pt x="244" y="54"/>
                </a:lnTo>
                <a:lnTo>
                  <a:pt x="240" y="56"/>
                </a:lnTo>
                <a:lnTo>
                  <a:pt x="235" y="56"/>
                </a:lnTo>
                <a:lnTo>
                  <a:pt x="231" y="57"/>
                </a:lnTo>
                <a:lnTo>
                  <a:pt x="227" y="57"/>
                </a:lnTo>
                <a:lnTo>
                  <a:pt x="222" y="59"/>
                </a:lnTo>
                <a:lnTo>
                  <a:pt x="217" y="57"/>
                </a:lnTo>
                <a:lnTo>
                  <a:pt x="213" y="57"/>
                </a:lnTo>
                <a:lnTo>
                  <a:pt x="208" y="56"/>
                </a:lnTo>
                <a:lnTo>
                  <a:pt x="204" y="56"/>
                </a:lnTo>
                <a:lnTo>
                  <a:pt x="199" y="54"/>
                </a:lnTo>
                <a:lnTo>
                  <a:pt x="195" y="50"/>
                </a:lnTo>
                <a:lnTo>
                  <a:pt x="191" y="48"/>
                </a:lnTo>
                <a:lnTo>
                  <a:pt x="188" y="45"/>
                </a:lnTo>
                <a:lnTo>
                  <a:pt x="184" y="41"/>
                </a:lnTo>
                <a:lnTo>
                  <a:pt x="181" y="39"/>
                </a:lnTo>
                <a:lnTo>
                  <a:pt x="179" y="36"/>
                </a:lnTo>
                <a:lnTo>
                  <a:pt x="177" y="32"/>
                </a:lnTo>
                <a:lnTo>
                  <a:pt x="173" y="27"/>
                </a:lnTo>
                <a:lnTo>
                  <a:pt x="173" y="23"/>
                </a:lnTo>
                <a:lnTo>
                  <a:pt x="172" y="18"/>
                </a:lnTo>
                <a:lnTo>
                  <a:pt x="172" y="14"/>
                </a:lnTo>
                <a:lnTo>
                  <a:pt x="273" y="14"/>
                </a:lnTo>
                <a:close/>
                <a:moveTo>
                  <a:pt x="363" y="137"/>
                </a:moveTo>
                <a:lnTo>
                  <a:pt x="323" y="97"/>
                </a:lnTo>
                <a:lnTo>
                  <a:pt x="321" y="95"/>
                </a:lnTo>
                <a:lnTo>
                  <a:pt x="319" y="95"/>
                </a:lnTo>
                <a:lnTo>
                  <a:pt x="318" y="95"/>
                </a:lnTo>
                <a:lnTo>
                  <a:pt x="316" y="95"/>
                </a:lnTo>
                <a:lnTo>
                  <a:pt x="314" y="97"/>
                </a:lnTo>
                <a:lnTo>
                  <a:pt x="312" y="99"/>
                </a:lnTo>
                <a:lnTo>
                  <a:pt x="310" y="101"/>
                </a:lnTo>
                <a:lnTo>
                  <a:pt x="310" y="102"/>
                </a:lnTo>
                <a:lnTo>
                  <a:pt x="310" y="339"/>
                </a:lnTo>
                <a:lnTo>
                  <a:pt x="117" y="339"/>
                </a:lnTo>
                <a:lnTo>
                  <a:pt x="117" y="102"/>
                </a:lnTo>
                <a:lnTo>
                  <a:pt x="117" y="101"/>
                </a:lnTo>
                <a:lnTo>
                  <a:pt x="116" y="99"/>
                </a:lnTo>
                <a:lnTo>
                  <a:pt x="116" y="97"/>
                </a:lnTo>
                <a:lnTo>
                  <a:pt x="114" y="95"/>
                </a:lnTo>
                <a:lnTo>
                  <a:pt x="112" y="95"/>
                </a:lnTo>
                <a:lnTo>
                  <a:pt x="108" y="95"/>
                </a:lnTo>
                <a:lnTo>
                  <a:pt x="107" y="95"/>
                </a:lnTo>
                <a:lnTo>
                  <a:pt x="105" y="97"/>
                </a:lnTo>
                <a:lnTo>
                  <a:pt x="67" y="137"/>
                </a:lnTo>
                <a:lnTo>
                  <a:pt x="18" y="88"/>
                </a:lnTo>
                <a:lnTo>
                  <a:pt x="85" y="36"/>
                </a:lnTo>
                <a:lnTo>
                  <a:pt x="92" y="30"/>
                </a:lnTo>
                <a:lnTo>
                  <a:pt x="99" y="27"/>
                </a:lnTo>
                <a:lnTo>
                  <a:pt x="107" y="23"/>
                </a:lnTo>
                <a:lnTo>
                  <a:pt x="116" y="19"/>
                </a:lnTo>
                <a:lnTo>
                  <a:pt x="123" y="18"/>
                </a:lnTo>
                <a:lnTo>
                  <a:pt x="132" y="16"/>
                </a:lnTo>
                <a:lnTo>
                  <a:pt x="141" y="14"/>
                </a:lnTo>
                <a:lnTo>
                  <a:pt x="148" y="14"/>
                </a:lnTo>
                <a:lnTo>
                  <a:pt x="155" y="14"/>
                </a:lnTo>
                <a:lnTo>
                  <a:pt x="157" y="19"/>
                </a:lnTo>
                <a:lnTo>
                  <a:pt x="157" y="25"/>
                </a:lnTo>
                <a:lnTo>
                  <a:pt x="161" y="32"/>
                </a:lnTo>
                <a:lnTo>
                  <a:pt x="162" y="37"/>
                </a:lnTo>
                <a:lnTo>
                  <a:pt x="166" y="41"/>
                </a:lnTo>
                <a:lnTo>
                  <a:pt x="168" y="48"/>
                </a:lnTo>
                <a:lnTo>
                  <a:pt x="173" y="52"/>
                </a:lnTo>
                <a:lnTo>
                  <a:pt x="177" y="56"/>
                </a:lnTo>
                <a:lnTo>
                  <a:pt x="182" y="59"/>
                </a:lnTo>
                <a:lnTo>
                  <a:pt x="186" y="63"/>
                </a:lnTo>
                <a:lnTo>
                  <a:pt x="191" y="66"/>
                </a:lnTo>
                <a:lnTo>
                  <a:pt x="197" y="68"/>
                </a:lnTo>
                <a:lnTo>
                  <a:pt x="204" y="70"/>
                </a:lnTo>
                <a:lnTo>
                  <a:pt x="209" y="72"/>
                </a:lnTo>
                <a:lnTo>
                  <a:pt x="215" y="72"/>
                </a:lnTo>
                <a:lnTo>
                  <a:pt x="222" y="74"/>
                </a:lnTo>
                <a:lnTo>
                  <a:pt x="227" y="72"/>
                </a:lnTo>
                <a:lnTo>
                  <a:pt x="235" y="72"/>
                </a:lnTo>
                <a:lnTo>
                  <a:pt x="240" y="70"/>
                </a:lnTo>
                <a:lnTo>
                  <a:pt x="246" y="68"/>
                </a:lnTo>
                <a:lnTo>
                  <a:pt x="251" y="66"/>
                </a:lnTo>
                <a:lnTo>
                  <a:pt x="256" y="63"/>
                </a:lnTo>
                <a:lnTo>
                  <a:pt x="262" y="59"/>
                </a:lnTo>
                <a:lnTo>
                  <a:pt x="267" y="56"/>
                </a:lnTo>
                <a:lnTo>
                  <a:pt x="271" y="52"/>
                </a:lnTo>
                <a:lnTo>
                  <a:pt x="274" y="48"/>
                </a:lnTo>
                <a:lnTo>
                  <a:pt x="278" y="43"/>
                </a:lnTo>
                <a:lnTo>
                  <a:pt x="280" y="37"/>
                </a:lnTo>
                <a:lnTo>
                  <a:pt x="283" y="32"/>
                </a:lnTo>
                <a:lnTo>
                  <a:pt x="285" y="27"/>
                </a:lnTo>
                <a:lnTo>
                  <a:pt x="287" y="19"/>
                </a:lnTo>
                <a:lnTo>
                  <a:pt x="287" y="14"/>
                </a:lnTo>
                <a:lnTo>
                  <a:pt x="296" y="16"/>
                </a:lnTo>
                <a:lnTo>
                  <a:pt x="303" y="16"/>
                </a:lnTo>
                <a:lnTo>
                  <a:pt x="310" y="18"/>
                </a:lnTo>
                <a:lnTo>
                  <a:pt x="318" y="21"/>
                </a:lnTo>
                <a:lnTo>
                  <a:pt x="325" y="23"/>
                </a:lnTo>
                <a:lnTo>
                  <a:pt x="330" y="27"/>
                </a:lnTo>
                <a:lnTo>
                  <a:pt x="338" y="30"/>
                </a:lnTo>
                <a:lnTo>
                  <a:pt x="343" y="36"/>
                </a:lnTo>
                <a:lnTo>
                  <a:pt x="410" y="88"/>
                </a:lnTo>
                <a:lnTo>
                  <a:pt x="363" y="1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66"/>
          <p:cNvSpPr/>
          <p:nvPr/>
        </p:nvSpPr>
        <p:spPr>
          <a:xfrm>
            <a:off x="8853402" y="2445459"/>
            <a:ext cx="32639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CARE (REGULATORY PROGRAM)</a:t>
            </a:r>
            <a:endParaRPr/>
          </a:p>
        </p:txBody>
      </p:sp>
      <p:sp>
        <p:nvSpPr>
          <p:cNvPr id="573" name="Google Shape;573;p66"/>
          <p:cNvSpPr/>
          <p:nvPr/>
        </p:nvSpPr>
        <p:spPr>
          <a:xfrm>
            <a:off x="8853403" y="2740421"/>
            <a:ext cx="326398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Connecting Awardees with Regulatory Experts at FDA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Sharing FDA information with companies. </a:t>
            </a:r>
            <a:endParaRPr/>
          </a:p>
        </p:txBody>
      </p:sp>
      <p:sp>
        <p:nvSpPr>
          <p:cNvPr id="574" name="Google Shape;574;p66"/>
          <p:cNvSpPr/>
          <p:nvPr/>
        </p:nvSpPr>
        <p:spPr>
          <a:xfrm>
            <a:off x="8853402" y="4015833"/>
            <a:ext cx="32639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MENTORING PROGRAM*</a:t>
            </a:r>
            <a:endParaRPr/>
          </a:p>
        </p:txBody>
      </p:sp>
      <p:sp>
        <p:nvSpPr>
          <p:cNvPr id="575" name="Google Shape;575;p66"/>
          <p:cNvSpPr/>
          <p:nvPr/>
        </p:nvSpPr>
        <p:spPr>
          <a:xfrm>
            <a:off x="8853403" y="4310794"/>
            <a:ext cx="32639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Industry &amp; experienced mentor program for start-ups </a:t>
            </a:r>
            <a:endParaRPr/>
          </a:p>
        </p:txBody>
      </p:sp>
      <p:sp>
        <p:nvSpPr>
          <p:cNvPr id="576" name="Google Shape;576;p66"/>
          <p:cNvSpPr/>
          <p:nvPr/>
        </p:nvSpPr>
        <p:spPr>
          <a:xfrm>
            <a:off x="7607144" y="5289563"/>
            <a:ext cx="33503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TABA (NEEDS ASSESSMENT)</a:t>
            </a:r>
            <a:endParaRPr/>
          </a:p>
        </p:txBody>
      </p:sp>
      <p:sp>
        <p:nvSpPr>
          <p:cNvPr id="577" name="Google Shape;577;p66"/>
          <p:cNvSpPr/>
          <p:nvPr/>
        </p:nvSpPr>
        <p:spPr>
          <a:xfrm>
            <a:off x="7607144" y="5584524"/>
            <a:ext cx="346018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NIH Managed Technical and Business Assistance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External Contractor to help assess company’s gap/need areas.</a:t>
            </a:r>
            <a:endParaRPr/>
          </a:p>
        </p:txBody>
      </p:sp>
      <p:sp>
        <p:nvSpPr>
          <p:cNvPr id="578" name="Google Shape;578;p66"/>
          <p:cNvSpPr/>
          <p:nvPr/>
        </p:nvSpPr>
        <p:spPr>
          <a:xfrm>
            <a:off x="1645535" y="1260327"/>
            <a:ext cx="33503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INVESTOR INITATIVES PROGRAM</a:t>
            </a:r>
            <a:endParaRPr/>
          </a:p>
        </p:txBody>
      </p:sp>
      <p:sp>
        <p:nvSpPr>
          <p:cNvPr id="579" name="Google Shape;579;p66"/>
          <p:cNvSpPr/>
          <p:nvPr/>
        </p:nvSpPr>
        <p:spPr>
          <a:xfrm>
            <a:off x="858129" y="1555288"/>
            <a:ext cx="413771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Connect companies to follow on funding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Develop &amp; maintain a network of investors and industry partners. </a:t>
            </a:r>
            <a:endParaRPr/>
          </a:p>
        </p:txBody>
      </p:sp>
      <p:sp>
        <p:nvSpPr>
          <p:cNvPr id="580" name="Google Shape;580;p66"/>
          <p:cNvSpPr/>
          <p:nvPr/>
        </p:nvSpPr>
        <p:spPr>
          <a:xfrm>
            <a:off x="542055" y="2445459"/>
            <a:ext cx="33503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I-CORPS @ NIH</a:t>
            </a:r>
            <a:endParaRPr/>
          </a:p>
        </p:txBody>
      </p:sp>
      <p:sp>
        <p:nvSpPr>
          <p:cNvPr id="581" name="Google Shape;581;p66"/>
          <p:cNvSpPr/>
          <p:nvPr/>
        </p:nvSpPr>
        <p:spPr>
          <a:xfrm>
            <a:off x="379412" y="2740420"/>
            <a:ext cx="35129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Entrepreneurial Training Program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Understand Value Proposition, Business Model and Stakeholders. </a:t>
            </a:r>
            <a:endParaRPr/>
          </a:p>
        </p:txBody>
      </p:sp>
      <p:sp>
        <p:nvSpPr>
          <p:cNvPr id="582" name="Google Shape;582;p66"/>
          <p:cNvSpPr/>
          <p:nvPr/>
        </p:nvSpPr>
        <p:spPr>
          <a:xfrm>
            <a:off x="542055" y="4095010"/>
            <a:ext cx="33732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RESOURCE WORKSHOPS</a:t>
            </a:r>
            <a:endParaRPr/>
          </a:p>
        </p:txBody>
      </p:sp>
      <p:sp>
        <p:nvSpPr>
          <p:cNvPr id="583" name="Google Shape;583;p66"/>
          <p:cNvSpPr/>
          <p:nvPr/>
        </p:nvSpPr>
        <p:spPr>
          <a:xfrm>
            <a:off x="379412" y="4389971"/>
            <a:ext cx="35358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Educate and Connect companies with federal and non-federal commercialization Resources. </a:t>
            </a:r>
            <a:endParaRPr/>
          </a:p>
        </p:txBody>
      </p:sp>
      <p:sp>
        <p:nvSpPr>
          <p:cNvPr id="584" name="Google Shape;584;p66"/>
          <p:cNvSpPr/>
          <p:nvPr/>
        </p:nvSpPr>
        <p:spPr>
          <a:xfrm>
            <a:off x="1644924" y="5289563"/>
            <a:ext cx="3350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EXECUTIVE ROUNDTABLE</a:t>
            </a:r>
            <a:endParaRPr/>
          </a:p>
        </p:txBody>
      </p:sp>
      <p:sp>
        <p:nvSpPr>
          <p:cNvPr id="585" name="Google Shape;585;p66"/>
          <p:cNvSpPr/>
          <p:nvPr/>
        </p:nvSpPr>
        <p:spPr>
          <a:xfrm>
            <a:off x="1645535" y="5584524"/>
            <a:ext cx="33503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Peer Mentoring Platform for C-Level Officers to share experience and expertise </a:t>
            </a:r>
            <a:endParaRPr/>
          </a:p>
        </p:txBody>
      </p:sp>
      <p:sp>
        <p:nvSpPr>
          <p:cNvPr id="586" name="Google Shape;586;p66"/>
          <p:cNvSpPr/>
          <p:nvPr/>
        </p:nvSpPr>
        <p:spPr>
          <a:xfrm>
            <a:off x="6711433" y="5565844"/>
            <a:ext cx="779202" cy="749754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use" id="587" name="Google Shape;58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6714" y="5660745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66"/>
          <p:cNvSpPr/>
          <p:nvPr/>
        </p:nvSpPr>
        <p:spPr>
          <a:xfrm>
            <a:off x="5122498" y="5508526"/>
            <a:ext cx="779202" cy="749754"/>
          </a:xfrm>
          <a:prstGeom prst="ellipse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eeting" id="589" name="Google Shape;58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3838" y="5585454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6"/>
          <p:cNvSpPr/>
          <p:nvPr/>
        </p:nvSpPr>
        <p:spPr>
          <a:xfrm>
            <a:off x="4080590" y="4563619"/>
            <a:ext cx="779202" cy="749754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66"/>
          <p:cNvSpPr/>
          <p:nvPr/>
        </p:nvSpPr>
        <p:spPr>
          <a:xfrm>
            <a:off x="6753512" y="1411475"/>
            <a:ext cx="779202" cy="749754"/>
          </a:xfrm>
          <a:prstGeom prst="ellipse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at" id="592" name="Google Shape;59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1554" y="4691991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66"/>
          <p:cNvSpPr/>
          <p:nvPr/>
        </p:nvSpPr>
        <p:spPr>
          <a:xfrm>
            <a:off x="4952067" y="1581783"/>
            <a:ext cx="779202" cy="749754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6"/>
          <p:cNvSpPr/>
          <p:nvPr/>
        </p:nvSpPr>
        <p:spPr>
          <a:xfrm>
            <a:off x="3924297" y="2654302"/>
            <a:ext cx="779202" cy="749754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66"/>
          <p:cNvSpPr/>
          <p:nvPr/>
        </p:nvSpPr>
        <p:spPr>
          <a:xfrm>
            <a:off x="7931562" y="4298091"/>
            <a:ext cx="779202" cy="749754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un" id="596" name="Google Shape;59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35416" y="2744917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zzle" id="597" name="Google Shape;597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76758" y="2911519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ardroom" id="598" name="Google Shape;598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58515" y="4391973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levision" id="599" name="Google Shape;599;p6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46510" y="1548072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" id="600" name="Google Shape;600;p6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49958" y="1676934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7"/>
          <p:cNvSpPr/>
          <p:nvPr/>
        </p:nvSpPr>
        <p:spPr>
          <a:xfrm>
            <a:off x="709128" y="4844374"/>
            <a:ext cx="3662737" cy="933856"/>
          </a:xfrm>
          <a:prstGeom prst="rect">
            <a:avLst/>
          </a:prstGeom>
          <a:solidFill>
            <a:srgbClr val="FBE4D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NCI SBIR Website&#10;&#10;Description automatically generated" id="607" name="Google Shape;60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0" l="0" r="0" t="181"/>
          <a:stretch/>
        </p:blipFill>
        <p:spPr>
          <a:xfrm>
            <a:off x="4371865" y="0"/>
            <a:ext cx="78201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67"/>
          <p:cNvSpPr txBox="1"/>
          <p:nvPr>
            <p:ph idx="1" type="body"/>
          </p:nvPr>
        </p:nvSpPr>
        <p:spPr>
          <a:xfrm>
            <a:off x="709613" y="2762319"/>
            <a:ext cx="3662251" cy="3229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rgbClr val="C55A11"/>
                </a:solidFill>
              </a:rPr>
              <a:t>CONTACT NCI SBIR PROGRAM BEFORE YOU APPLY. </a:t>
            </a:r>
            <a:endParaRPr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>
              <a:solidFill>
                <a:srgbClr val="C55A1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rgbClr val="C55A11"/>
                </a:solidFill>
              </a:rPr>
              <a:t>SEND US YOUR SPECIFIC AIMS PAGE.</a:t>
            </a:r>
            <a:endParaRPr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Web: https://sbir.cancer.gov</a:t>
            </a:r>
            <a:br>
              <a:rPr lang="en-US"/>
            </a:br>
            <a:r>
              <a:rPr lang="en-US"/>
              <a:t>Email: ncisbir@mail.nih.gov</a:t>
            </a:r>
            <a:br>
              <a:rPr lang="en-US"/>
            </a:br>
            <a:r>
              <a:rPr lang="en-US"/>
              <a:t>Twitter: @NCISBIR</a:t>
            </a:r>
            <a:br>
              <a:rPr lang="en-US"/>
            </a:br>
            <a:r>
              <a:rPr lang="en-US"/>
              <a:t>LinkedIn: http://bit.ly/ncisbirlinkedin</a:t>
            </a:r>
            <a:endParaRPr/>
          </a:p>
        </p:txBody>
      </p:sp>
      <p:sp>
        <p:nvSpPr>
          <p:cNvPr id="609" name="Google Shape;609;p67"/>
          <p:cNvSpPr txBox="1"/>
          <p:nvPr>
            <p:ph type="title"/>
          </p:nvPr>
        </p:nvSpPr>
        <p:spPr>
          <a:xfrm>
            <a:off x="709128" y="541171"/>
            <a:ext cx="3200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GET IN TOUCH WITH US!</a:t>
            </a:r>
            <a:endParaRPr/>
          </a:p>
        </p:txBody>
      </p:sp>
      <p:sp>
        <p:nvSpPr>
          <p:cNvPr id="610" name="Google Shape;610;p67"/>
          <p:cNvSpPr/>
          <p:nvPr/>
        </p:nvSpPr>
        <p:spPr>
          <a:xfrm>
            <a:off x="9274629" y="3152503"/>
            <a:ext cx="2751908" cy="214230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8"/>
          <p:cNvSpPr txBox="1"/>
          <p:nvPr>
            <p:ph type="title"/>
          </p:nvPr>
        </p:nvSpPr>
        <p:spPr>
          <a:xfrm>
            <a:off x="709127" y="542402"/>
            <a:ext cx="11169108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REACH OUT TO AN NCI SBIR PROGRAM DIRECTOR</a:t>
            </a:r>
            <a:endParaRPr/>
          </a:p>
        </p:txBody>
      </p:sp>
      <p:graphicFrame>
        <p:nvGraphicFramePr>
          <p:cNvPr id="617" name="Google Shape;617;p68"/>
          <p:cNvGraphicFramePr/>
          <p:nvPr/>
        </p:nvGraphicFramePr>
        <p:xfrm>
          <a:off x="603278" y="18666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{C10805A3-A154-494C-A02B-344B1F460250}</a:tableStyleId>
              </a:tblPr>
              <a:tblGrid>
                <a:gridCol w="731525"/>
                <a:gridCol w="2011675"/>
                <a:gridCol w="731525"/>
                <a:gridCol w="2011675"/>
                <a:gridCol w="731525"/>
                <a:gridCol w="2011675"/>
                <a:gridCol w="731525"/>
                <a:gridCol w="20116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Michael Weingarten, MA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100"/>
                        <a:buFont typeface="Calibri"/>
                        <a:buNone/>
                      </a:pPr>
                      <a:r>
                        <a:rPr b="0" i="1" lang="en-US" sz="110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NCI SBIR Development Center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Greg Evans, PhD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Program Director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Cancer Biology, E-Health, Epidemiology, Research Tools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Deepa Narayanan, MS</a:t>
                      </a: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Program Director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Imaging, Clinical Trials, Radiation Therapy, Investor Initiatives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Kory Hallett, PhD</a:t>
                      </a:r>
                      <a:endParaRPr b="1" i="1" sz="1050" u="none" cap="none" strike="noStrike">
                        <a:solidFill>
                          <a:srgbClr val="0033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Program Director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Monoclonal Antibodies, Immunotherapy, Biologics, and Program Analysis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6100">
                <a:tc gridSpan="2"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us to get started!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your Specific Aims page to </a:t>
                      </a:r>
                      <a:r>
                        <a:rPr b="0" i="0" lang="en-US" sz="1600" u="sng" cap="none" strike="noStrik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ncisbir@mail.nih.gov</a:t>
                      </a: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we will help you set up a call with one of our program directors!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Christie Canaria, PhD</a:t>
                      </a:r>
                      <a:endParaRPr b="1" i="1" sz="1050" u="none" cap="none" strike="noStrike">
                        <a:solidFill>
                          <a:srgbClr val="0033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Director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Cancer/Biological Imaging, Research Tools, Devices, I-Corps at NIH</a:t>
                      </a:r>
                      <a:endParaRPr b="1" i="1" sz="1050" u="none" cap="none" strike="noStrike">
                        <a:solidFill>
                          <a:srgbClr val="0033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Nancy Kamei, PharmD, MBA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Director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Cancer Therapeutics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Jonathan Franca-Koh, PhD, MBA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Director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Cancer Biology, Biologics, Small Molecules, Cell Based Therapies, Phase IIb Bridge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61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Jian Lou, PhD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Director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In-Vitro Diagnostics, Theranostics, early-stage drug development, Bioinformatics, Investor Initiatives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Monique Pond, PhD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Director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Biologics, Research Tools and Regulatory Resources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Amir Rahbar, PhD, MBA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Director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In-Vitro Diagnostics, Biologics, Therapeutics, Proteomics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61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William Bozza, PhD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Director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Biologics, Protein Therapeutics, Regulatory (CMC)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Patricia Weber, DrPH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Director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 Health, Therapeutics, Biologics, Resources Workshop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Ming Zhao, PhD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050"/>
                        <a:buFont typeface="Calibri"/>
                        <a:buNone/>
                      </a:pPr>
                      <a:r>
                        <a:rPr b="0" i="1" lang="en-US" sz="1050" u="none" cap="none" strike="noStrike">
                          <a:solidFill>
                            <a:srgbClr val="0033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Director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Cancer Diagnostics &amp; Therapeutics, Cancer Control &amp; Prevention, Molecular Imaging, Bioinformatics, Stem Cells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http://sbir.cancer.gov/sites/default/files/michael%20weingarten%20_MG_7843_0.jpg" id="618" name="Google Shape;61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827" y="1924884"/>
            <a:ext cx="640080" cy="825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Image.JPG" id="619" name="Google Shape;61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2364" y="1924884"/>
            <a:ext cx="635562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epa Narayanan" id="620" name="Google Shape;620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0114" y="1863051"/>
            <a:ext cx="635562" cy="82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ory Hallett" id="621" name="Google Shape;621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54391" y="1863052"/>
            <a:ext cx="635560" cy="825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bir.cancer.gov/sites/sbir/files/images/christie-canaria.jpg" id="622" name="Google Shape;622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92364" y="2831117"/>
            <a:ext cx="635562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30648" y="2831117"/>
            <a:ext cx="635562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nathan Franca-Koh" id="624" name="Google Shape;624;p6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877562" y="2824935"/>
            <a:ext cx="636813" cy="818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ing-Jian Lou" id="625" name="Google Shape;625;p6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92364" y="3749040"/>
            <a:ext cx="635562" cy="838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ique Pond" id="626" name="Google Shape;626;p6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32705" y="3744513"/>
            <a:ext cx="640079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ir Rahbar" id="627" name="Google Shape;627;p6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77564" y="3744513"/>
            <a:ext cx="635561" cy="818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ricia Weber" id="628" name="Google Shape;628;p6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30648" y="4809170"/>
            <a:ext cx="635562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g Zhao" id="629" name="Google Shape;629;p6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877565" y="4813668"/>
            <a:ext cx="6355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suit and tie smiling at the camera&#10;&#10;Description automatically generated" id="630" name="Google Shape;630;p6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334722" y="4798099"/>
            <a:ext cx="750846" cy="838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9"/>
          <p:cNvSpPr txBox="1"/>
          <p:nvPr/>
        </p:nvSpPr>
        <p:spPr>
          <a:xfrm>
            <a:off x="709127" y="1288452"/>
            <a:ext cx="6277462" cy="819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libri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8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7" name="Google Shape;637;p69"/>
          <p:cNvCxnSpPr/>
          <p:nvPr/>
        </p:nvCxnSpPr>
        <p:spPr>
          <a:xfrm>
            <a:off x="872318" y="2711649"/>
            <a:ext cx="1967969" cy="0"/>
          </a:xfrm>
          <a:prstGeom prst="straightConnector1">
            <a:avLst/>
          </a:prstGeom>
          <a:noFill/>
          <a:ln cap="flat" cmpd="sng" w="28575">
            <a:solidFill>
              <a:srgbClr val="FF5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8" name="Google Shape;638;p69"/>
          <p:cNvSpPr txBox="1"/>
          <p:nvPr/>
        </p:nvSpPr>
        <p:spPr>
          <a:xfrm>
            <a:off x="709127" y="3186264"/>
            <a:ext cx="660607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 INFO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NCI SBIR DEVELOPMENT CENTER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ncisbir@mail.nih.gov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240.276.5300</a:t>
            </a:r>
            <a:endParaRPr/>
          </a:p>
        </p:txBody>
      </p:sp>
      <p:pic>
        <p:nvPicPr>
          <p:cNvPr id="639" name="Google Shape;63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125" y="0"/>
            <a:ext cx="43342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53"/>
          <p:cNvCxnSpPr/>
          <p:nvPr/>
        </p:nvCxnSpPr>
        <p:spPr>
          <a:xfrm>
            <a:off x="6108700" y="4354047"/>
            <a:ext cx="0" cy="1270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9" name="Google Shape;319;p53"/>
          <p:cNvSpPr/>
          <p:nvPr/>
        </p:nvSpPr>
        <p:spPr>
          <a:xfrm>
            <a:off x="3187658" y="4502890"/>
            <a:ext cx="1988089" cy="230188"/>
          </a:xfrm>
          <a:custGeom>
            <a:rect b="b" l="l" r="r" t="t"/>
            <a:pathLst>
              <a:path extrusionOk="0" h="145" w="1012">
                <a:moveTo>
                  <a:pt x="0" y="144"/>
                </a:moveTo>
                <a:lnTo>
                  <a:pt x="0" y="0"/>
                </a:lnTo>
                <a:lnTo>
                  <a:pt x="1011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3"/>
          <p:cNvSpPr/>
          <p:nvPr/>
        </p:nvSpPr>
        <p:spPr>
          <a:xfrm>
            <a:off x="6108699" y="4501368"/>
            <a:ext cx="1004795" cy="230188"/>
          </a:xfrm>
          <a:custGeom>
            <a:rect b="b" l="l" r="r" t="t"/>
            <a:pathLst>
              <a:path extrusionOk="0" h="145" w="496">
                <a:moveTo>
                  <a:pt x="495" y="144"/>
                </a:moveTo>
                <a:lnTo>
                  <a:pt x="495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3"/>
          <p:cNvSpPr/>
          <p:nvPr/>
        </p:nvSpPr>
        <p:spPr>
          <a:xfrm>
            <a:off x="6794500" y="4501368"/>
            <a:ext cx="2080257" cy="230188"/>
          </a:xfrm>
          <a:custGeom>
            <a:rect b="b" l="l" r="r" t="t"/>
            <a:pathLst>
              <a:path extrusionOk="0" h="145" w="988">
                <a:moveTo>
                  <a:pt x="987" y="144"/>
                </a:moveTo>
                <a:lnTo>
                  <a:pt x="987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3"/>
          <p:cNvSpPr/>
          <p:nvPr/>
        </p:nvSpPr>
        <p:spPr>
          <a:xfrm>
            <a:off x="1364709" y="4500263"/>
            <a:ext cx="1804399" cy="203343"/>
          </a:xfrm>
          <a:custGeom>
            <a:rect b="b" l="l" r="r" t="t"/>
            <a:pathLst>
              <a:path extrusionOk="0" h="145" w="1012">
                <a:moveTo>
                  <a:pt x="0" y="144"/>
                </a:moveTo>
                <a:lnTo>
                  <a:pt x="0" y="0"/>
                </a:lnTo>
                <a:lnTo>
                  <a:pt x="1011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3"/>
          <p:cNvSpPr/>
          <p:nvPr/>
        </p:nvSpPr>
        <p:spPr>
          <a:xfrm>
            <a:off x="8813800" y="4499780"/>
            <a:ext cx="1844040" cy="230188"/>
          </a:xfrm>
          <a:custGeom>
            <a:rect b="b" l="l" r="r" t="t"/>
            <a:pathLst>
              <a:path extrusionOk="0" h="145" w="988">
                <a:moveTo>
                  <a:pt x="987" y="144"/>
                </a:moveTo>
                <a:lnTo>
                  <a:pt x="987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3"/>
          <p:cNvSpPr/>
          <p:nvPr/>
        </p:nvSpPr>
        <p:spPr>
          <a:xfrm>
            <a:off x="5105271" y="4503908"/>
            <a:ext cx="1005019" cy="230188"/>
          </a:xfrm>
          <a:custGeom>
            <a:rect b="b" l="l" r="r" t="t"/>
            <a:pathLst>
              <a:path extrusionOk="0" h="145" w="509">
                <a:moveTo>
                  <a:pt x="0" y="144"/>
                </a:moveTo>
                <a:lnTo>
                  <a:pt x="0" y="0"/>
                </a:lnTo>
                <a:lnTo>
                  <a:pt x="508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53"/>
          <p:cNvCxnSpPr/>
          <p:nvPr/>
        </p:nvCxnSpPr>
        <p:spPr>
          <a:xfrm>
            <a:off x="6104626" y="3583658"/>
            <a:ext cx="0" cy="1270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53"/>
          <p:cNvSpPr/>
          <p:nvPr/>
        </p:nvSpPr>
        <p:spPr>
          <a:xfrm>
            <a:off x="3183584" y="3732501"/>
            <a:ext cx="1988089" cy="230188"/>
          </a:xfrm>
          <a:custGeom>
            <a:rect b="b" l="l" r="r" t="t"/>
            <a:pathLst>
              <a:path extrusionOk="0" h="145" w="1012">
                <a:moveTo>
                  <a:pt x="0" y="144"/>
                </a:moveTo>
                <a:lnTo>
                  <a:pt x="0" y="0"/>
                </a:lnTo>
                <a:lnTo>
                  <a:pt x="1011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3"/>
          <p:cNvSpPr/>
          <p:nvPr/>
        </p:nvSpPr>
        <p:spPr>
          <a:xfrm>
            <a:off x="6104625" y="3730979"/>
            <a:ext cx="1004795" cy="230188"/>
          </a:xfrm>
          <a:custGeom>
            <a:rect b="b" l="l" r="r" t="t"/>
            <a:pathLst>
              <a:path extrusionOk="0" h="145" w="496">
                <a:moveTo>
                  <a:pt x="495" y="144"/>
                </a:moveTo>
                <a:lnTo>
                  <a:pt x="495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3"/>
          <p:cNvSpPr/>
          <p:nvPr/>
        </p:nvSpPr>
        <p:spPr>
          <a:xfrm>
            <a:off x="6790426" y="3730979"/>
            <a:ext cx="2080257" cy="230188"/>
          </a:xfrm>
          <a:custGeom>
            <a:rect b="b" l="l" r="r" t="t"/>
            <a:pathLst>
              <a:path extrusionOk="0" h="145" w="988">
                <a:moveTo>
                  <a:pt x="987" y="144"/>
                </a:moveTo>
                <a:lnTo>
                  <a:pt x="987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3"/>
          <p:cNvSpPr/>
          <p:nvPr/>
        </p:nvSpPr>
        <p:spPr>
          <a:xfrm>
            <a:off x="1360635" y="3729874"/>
            <a:ext cx="1804399" cy="203343"/>
          </a:xfrm>
          <a:custGeom>
            <a:rect b="b" l="l" r="r" t="t"/>
            <a:pathLst>
              <a:path extrusionOk="0" h="145" w="1012">
                <a:moveTo>
                  <a:pt x="0" y="144"/>
                </a:moveTo>
                <a:lnTo>
                  <a:pt x="0" y="0"/>
                </a:lnTo>
                <a:lnTo>
                  <a:pt x="1011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53"/>
          <p:cNvSpPr/>
          <p:nvPr/>
        </p:nvSpPr>
        <p:spPr>
          <a:xfrm>
            <a:off x="8809726" y="3729391"/>
            <a:ext cx="1844040" cy="230188"/>
          </a:xfrm>
          <a:custGeom>
            <a:rect b="b" l="l" r="r" t="t"/>
            <a:pathLst>
              <a:path extrusionOk="0" h="145" w="988">
                <a:moveTo>
                  <a:pt x="987" y="144"/>
                </a:moveTo>
                <a:lnTo>
                  <a:pt x="987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3"/>
          <p:cNvSpPr/>
          <p:nvPr/>
        </p:nvSpPr>
        <p:spPr>
          <a:xfrm>
            <a:off x="5101197" y="3733519"/>
            <a:ext cx="1005019" cy="230188"/>
          </a:xfrm>
          <a:custGeom>
            <a:rect b="b" l="l" r="r" t="t"/>
            <a:pathLst>
              <a:path extrusionOk="0" h="145" w="509">
                <a:moveTo>
                  <a:pt x="0" y="144"/>
                </a:moveTo>
                <a:lnTo>
                  <a:pt x="0" y="0"/>
                </a:lnTo>
                <a:lnTo>
                  <a:pt x="508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3"/>
          <p:cNvSpPr/>
          <p:nvPr/>
        </p:nvSpPr>
        <p:spPr>
          <a:xfrm>
            <a:off x="3437054" y="2949521"/>
            <a:ext cx="1706987" cy="227078"/>
          </a:xfrm>
          <a:custGeom>
            <a:rect b="b" l="l" r="r" t="t"/>
            <a:pathLst>
              <a:path extrusionOk="0" h="145" w="1012">
                <a:moveTo>
                  <a:pt x="0" y="144"/>
                </a:moveTo>
                <a:lnTo>
                  <a:pt x="0" y="0"/>
                </a:lnTo>
                <a:lnTo>
                  <a:pt x="1011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3"/>
          <p:cNvSpPr/>
          <p:nvPr/>
        </p:nvSpPr>
        <p:spPr>
          <a:xfrm>
            <a:off x="6076993" y="2947999"/>
            <a:ext cx="1004795" cy="230188"/>
          </a:xfrm>
          <a:custGeom>
            <a:rect b="b" l="l" r="r" t="t"/>
            <a:pathLst>
              <a:path extrusionOk="0" h="145" w="496">
                <a:moveTo>
                  <a:pt x="495" y="144"/>
                </a:moveTo>
                <a:lnTo>
                  <a:pt x="495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3"/>
          <p:cNvSpPr/>
          <p:nvPr/>
        </p:nvSpPr>
        <p:spPr>
          <a:xfrm>
            <a:off x="6762794" y="2947999"/>
            <a:ext cx="2080257" cy="230188"/>
          </a:xfrm>
          <a:custGeom>
            <a:rect b="b" l="l" r="r" t="t"/>
            <a:pathLst>
              <a:path extrusionOk="0" h="145" w="988">
                <a:moveTo>
                  <a:pt x="987" y="144"/>
                </a:moveTo>
                <a:lnTo>
                  <a:pt x="987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3"/>
          <p:cNvSpPr/>
          <p:nvPr/>
        </p:nvSpPr>
        <p:spPr>
          <a:xfrm>
            <a:off x="1366871" y="2946412"/>
            <a:ext cx="2082380" cy="203826"/>
          </a:xfrm>
          <a:custGeom>
            <a:rect b="b" l="l" r="r" t="t"/>
            <a:pathLst>
              <a:path extrusionOk="0" h="145" w="1012">
                <a:moveTo>
                  <a:pt x="0" y="144"/>
                </a:moveTo>
                <a:lnTo>
                  <a:pt x="0" y="0"/>
                </a:lnTo>
                <a:lnTo>
                  <a:pt x="1011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3"/>
          <p:cNvSpPr/>
          <p:nvPr/>
        </p:nvSpPr>
        <p:spPr>
          <a:xfrm>
            <a:off x="8782094" y="2946411"/>
            <a:ext cx="1844040" cy="230188"/>
          </a:xfrm>
          <a:custGeom>
            <a:rect b="b" l="l" r="r" t="t"/>
            <a:pathLst>
              <a:path extrusionOk="0" h="145" w="988">
                <a:moveTo>
                  <a:pt x="987" y="144"/>
                </a:moveTo>
                <a:lnTo>
                  <a:pt x="987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3"/>
          <p:cNvSpPr/>
          <p:nvPr/>
        </p:nvSpPr>
        <p:spPr>
          <a:xfrm>
            <a:off x="5073565" y="2950539"/>
            <a:ext cx="1005019" cy="230188"/>
          </a:xfrm>
          <a:custGeom>
            <a:rect b="b" l="l" r="r" t="t"/>
            <a:pathLst>
              <a:path extrusionOk="0" h="145" w="509">
                <a:moveTo>
                  <a:pt x="0" y="144"/>
                </a:moveTo>
                <a:lnTo>
                  <a:pt x="0" y="0"/>
                </a:lnTo>
                <a:lnTo>
                  <a:pt x="508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3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27 INSTITUTES &amp; CENTERS AT THE NIH</a:t>
            </a:r>
            <a:endParaRPr/>
          </a:p>
        </p:txBody>
      </p:sp>
      <p:cxnSp>
        <p:nvCxnSpPr>
          <p:cNvPr id="339" name="Google Shape;339;p53"/>
          <p:cNvCxnSpPr/>
          <p:nvPr/>
        </p:nvCxnSpPr>
        <p:spPr>
          <a:xfrm>
            <a:off x="6108700" y="2025351"/>
            <a:ext cx="0" cy="1270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53"/>
          <p:cNvCxnSpPr/>
          <p:nvPr/>
        </p:nvCxnSpPr>
        <p:spPr>
          <a:xfrm>
            <a:off x="6108699" y="1954434"/>
            <a:ext cx="11785" cy="3928111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1" name="Google Shape;341;p53"/>
          <p:cNvSpPr/>
          <p:nvPr/>
        </p:nvSpPr>
        <p:spPr>
          <a:xfrm>
            <a:off x="3187658" y="2174194"/>
            <a:ext cx="1988089" cy="230188"/>
          </a:xfrm>
          <a:custGeom>
            <a:rect b="b" l="l" r="r" t="t"/>
            <a:pathLst>
              <a:path extrusionOk="0" h="145" w="1012">
                <a:moveTo>
                  <a:pt x="0" y="144"/>
                </a:moveTo>
                <a:lnTo>
                  <a:pt x="0" y="0"/>
                </a:lnTo>
                <a:lnTo>
                  <a:pt x="1011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53"/>
          <p:cNvSpPr/>
          <p:nvPr/>
        </p:nvSpPr>
        <p:spPr>
          <a:xfrm>
            <a:off x="6108699" y="2172672"/>
            <a:ext cx="1004795" cy="230188"/>
          </a:xfrm>
          <a:custGeom>
            <a:rect b="b" l="l" r="r" t="t"/>
            <a:pathLst>
              <a:path extrusionOk="0" h="145" w="496">
                <a:moveTo>
                  <a:pt x="495" y="144"/>
                </a:moveTo>
                <a:lnTo>
                  <a:pt x="495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3"/>
          <p:cNvSpPr/>
          <p:nvPr/>
        </p:nvSpPr>
        <p:spPr>
          <a:xfrm>
            <a:off x="6794500" y="2172672"/>
            <a:ext cx="2080257" cy="230188"/>
          </a:xfrm>
          <a:custGeom>
            <a:rect b="b" l="l" r="r" t="t"/>
            <a:pathLst>
              <a:path extrusionOk="0" h="145" w="988">
                <a:moveTo>
                  <a:pt x="987" y="144"/>
                </a:moveTo>
                <a:lnTo>
                  <a:pt x="987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3"/>
          <p:cNvSpPr/>
          <p:nvPr/>
        </p:nvSpPr>
        <p:spPr>
          <a:xfrm>
            <a:off x="1364709" y="2171567"/>
            <a:ext cx="1804399" cy="203343"/>
          </a:xfrm>
          <a:custGeom>
            <a:rect b="b" l="l" r="r" t="t"/>
            <a:pathLst>
              <a:path extrusionOk="0" h="145" w="1012">
                <a:moveTo>
                  <a:pt x="0" y="144"/>
                </a:moveTo>
                <a:lnTo>
                  <a:pt x="0" y="0"/>
                </a:lnTo>
                <a:lnTo>
                  <a:pt x="1011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3"/>
          <p:cNvSpPr/>
          <p:nvPr/>
        </p:nvSpPr>
        <p:spPr>
          <a:xfrm>
            <a:off x="8813800" y="2171084"/>
            <a:ext cx="1844040" cy="230188"/>
          </a:xfrm>
          <a:custGeom>
            <a:rect b="b" l="l" r="r" t="t"/>
            <a:pathLst>
              <a:path extrusionOk="0" h="145" w="988">
                <a:moveTo>
                  <a:pt x="987" y="144"/>
                </a:moveTo>
                <a:lnTo>
                  <a:pt x="987" y="0"/>
                </a:lnTo>
                <a:lnTo>
                  <a:pt x="0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5105271" y="2175212"/>
            <a:ext cx="1005019" cy="230188"/>
          </a:xfrm>
          <a:custGeom>
            <a:rect b="b" l="l" r="r" t="t"/>
            <a:pathLst>
              <a:path extrusionOk="0" h="145" w="509">
                <a:moveTo>
                  <a:pt x="0" y="144"/>
                </a:moveTo>
                <a:lnTo>
                  <a:pt x="0" y="0"/>
                </a:lnTo>
                <a:lnTo>
                  <a:pt x="508" y="0"/>
                </a:lnTo>
              </a:path>
            </a:pathLst>
          </a:custGeom>
          <a:noFill/>
          <a:ln cap="rnd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53"/>
          <p:cNvCxnSpPr/>
          <p:nvPr/>
        </p:nvCxnSpPr>
        <p:spPr>
          <a:xfrm>
            <a:off x="4521200" y="5294534"/>
            <a:ext cx="0" cy="1524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53"/>
          <p:cNvCxnSpPr/>
          <p:nvPr/>
        </p:nvCxnSpPr>
        <p:spPr>
          <a:xfrm>
            <a:off x="7848600" y="5294534"/>
            <a:ext cx="0" cy="1524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53"/>
          <p:cNvSpPr/>
          <p:nvPr/>
        </p:nvSpPr>
        <p:spPr>
          <a:xfrm>
            <a:off x="2446275" y="2276047"/>
            <a:ext cx="1497888" cy="57673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Alcohol Abuse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 Alcoholism (NIAAA)</a:t>
            </a:r>
            <a:endParaRPr/>
          </a:p>
        </p:txBody>
      </p:sp>
      <p:sp>
        <p:nvSpPr>
          <p:cNvPr id="350" name="Google Shape;350;p53"/>
          <p:cNvSpPr/>
          <p:nvPr/>
        </p:nvSpPr>
        <p:spPr>
          <a:xfrm>
            <a:off x="6339567" y="2269665"/>
            <a:ext cx="1790829" cy="573361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 of Arthritis 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Musculoskeletal 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Skin Diseases (NIAMS)</a:t>
            </a:r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8455661" y="2257124"/>
            <a:ext cx="1208827" cy="576732"/>
          </a:xfrm>
          <a:prstGeom prst="rect">
            <a:avLst/>
          </a:prstGeom>
          <a:solidFill>
            <a:srgbClr val="CC0000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National Cancer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Institute (NCI)</a:t>
            </a:r>
            <a:endParaRPr/>
          </a:p>
        </p:txBody>
      </p:sp>
      <p:sp>
        <p:nvSpPr>
          <p:cNvPr id="352" name="Google Shape;352;p53"/>
          <p:cNvSpPr/>
          <p:nvPr/>
        </p:nvSpPr>
        <p:spPr>
          <a:xfrm>
            <a:off x="709127" y="2251882"/>
            <a:ext cx="1223150" cy="57673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Aging (NIA)</a:t>
            </a:r>
            <a:endParaRPr/>
          </a:p>
        </p:txBody>
      </p:sp>
      <p:sp>
        <p:nvSpPr>
          <p:cNvPr id="353" name="Google Shape;353;p53"/>
          <p:cNvSpPr/>
          <p:nvPr/>
        </p:nvSpPr>
        <p:spPr>
          <a:xfrm>
            <a:off x="9934994" y="2268024"/>
            <a:ext cx="1436403" cy="57673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Child Health &amp; Human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 (NICHD)</a:t>
            </a:r>
            <a:endParaRPr/>
          </a:p>
        </p:txBody>
      </p:sp>
      <p:sp>
        <p:nvSpPr>
          <p:cNvPr id="354" name="Google Shape;354;p53"/>
          <p:cNvSpPr/>
          <p:nvPr/>
        </p:nvSpPr>
        <p:spPr>
          <a:xfrm>
            <a:off x="4382545" y="2276418"/>
            <a:ext cx="1511520" cy="57673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Allergy &amp; Infectious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Diseases (NIAID)</a:t>
            </a:r>
            <a:endParaRPr/>
          </a:p>
        </p:txBody>
      </p:sp>
      <p:sp>
        <p:nvSpPr>
          <p:cNvPr id="355" name="Google Shape;355;p53"/>
          <p:cNvSpPr/>
          <p:nvPr/>
        </p:nvSpPr>
        <p:spPr>
          <a:xfrm>
            <a:off x="4382545" y="3062260"/>
            <a:ext cx="1511520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Diabetes &amp; Digestive 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Kidney Diseases (NIDDK)</a:t>
            </a:r>
            <a:endParaRPr/>
          </a:p>
        </p:txBody>
      </p:sp>
      <p:sp>
        <p:nvSpPr>
          <p:cNvPr id="356" name="Google Shape;356;p53"/>
          <p:cNvSpPr/>
          <p:nvPr/>
        </p:nvSpPr>
        <p:spPr>
          <a:xfrm>
            <a:off x="2715505" y="3061600"/>
            <a:ext cx="1497888" cy="57673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Dental and Craniofacial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(NIDCR)</a:t>
            </a:r>
            <a:endParaRPr/>
          </a:p>
        </p:txBody>
      </p:sp>
      <p:sp>
        <p:nvSpPr>
          <p:cNvPr id="357" name="Google Shape;357;p53"/>
          <p:cNvSpPr/>
          <p:nvPr/>
        </p:nvSpPr>
        <p:spPr>
          <a:xfrm>
            <a:off x="6342639" y="3067191"/>
            <a:ext cx="1430080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Drug Abuse (NIDA)</a:t>
            </a:r>
            <a:endParaRPr/>
          </a:p>
        </p:txBody>
      </p:sp>
      <p:sp>
        <p:nvSpPr>
          <p:cNvPr id="358" name="Google Shape;358;p53"/>
          <p:cNvSpPr/>
          <p:nvPr/>
        </p:nvSpPr>
        <p:spPr>
          <a:xfrm>
            <a:off x="8130396" y="3061600"/>
            <a:ext cx="1528761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Environmental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Health Sciences (NIEHS)</a:t>
            </a:r>
            <a:endParaRPr/>
          </a:p>
        </p:txBody>
      </p:sp>
      <p:sp>
        <p:nvSpPr>
          <p:cNvPr id="359" name="Google Shape;359;p53"/>
          <p:cNvSpPr/>
          <p:nvPr/>
        </p:nvSpPr>
        <p:spPr>
          <a:xfrm>
            <a:off x="709613" y="3051599"/>
            <a:ext cx="1832094" cy="577631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 on Deafness 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Communication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Disorders (NIDCD)</a:t>
            </a:r>
            <a:endParaRPr/>
          </a:p>
        </p:txBody>
      </p:sp>
      <p:sp>
        <p:nvSpPr>
          <p:cNvPr id="360" name="Google Shape;360;p53"/>
          <p:cNvSpPr/>
          <p:nvPr/>
        </p:nvSpPr>
        <p:spPr>
          <a:xfrm>
            <a:off x="10070004" y="3053158"/>
            <a:ext cx="1295400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Eye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Institute (NEI)</a:t>
            </a:r>
            <a:endParaRPr/>
          </a:p>
        </p:txBody>
      </p:sp>
      <p:sp>
        <p:nvSpPr>
          <p:cNvPr id="361" name="Google Shape;361;p53"/>
          <p:cNvSpPr/>
          <p:nvPr/>
        </p:nvSpPr>
        <p:spPr>
          <a:xfrm>
            <a:off x="4484760" y="3833377"/>
            <a:ext cx="1412073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Human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Genome Research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Institute (NHGRI)</a:t>
            </a:r>
            <a:endParaRPr/>
          </a:p>
        </p:txBody>
      </p:sp>
      <p:sp>
        <p:nvSpPr>
          <p:cNvPr id="362" name="Google Shape;362;p53"/>
          <p:cNvSpPr/>
          <p:nvPr/>
        </p:nvSpPr>
        <p:spPr>
          <a:xfrm>
            <a:off x="2780922" y="3836373"/>
            <a:ext cx="1400780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</a:t>
            </a:r>
            <a:b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Heart, Lung, &amp; Blood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Institute (NHLBI)</a:t>
            </a:r>
            <a:endParaRPr/>
          </a:p>
        </p:txBody>
      </p:sp>
      <p:sp>
        <p:nvSpPr>
          <p:cNvPr id="363" name="Google Shape;363;p53"/>
          <p:cNvSpPr/>
          <p:nvPr/>
        </p:nvSpPr>
        <p:spPr>
          <a:xfrm>
            <a:off x="6332124" y="3832683"/>
            <a:ext cx="1298575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Mental Health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(NIMH)</a:t>
            </a:r>
            <a:endParaRPr/>
          </a:p>
        </p:txBody>
      </p:sp>
      <p:sp>
        <p:nvSpPr>
          <p:cNvPr id="364" name="Google Shape;364;p53"/>
          <p:cNvSpPr/>
          <p:nvPr/>
        </p:nvSpPr>
        <p:spPr>
          <a:xfrm>
            <a:off x="7994810" y="3827307"/>
            <a:ext cx="1704974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Neurological Disorders 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Stroke (NINDS)</a:t>
            </a:r>
            <a:endParaRPr/>
          </a:p>
        </p:txBody>
      </p:sp>
      <p:sp>
        <p:nvSpPr>
          <p:cNvPr id="365" name="Google Shape;365;p53"/>
          <p:cNvSpPr/>
          <p:nvPr/>
        </p:nvSpPr>
        <p:spPr>
          <a:xfrm>
            <a:off x="722588" y="3834853"/>
            <a:ext cx="1745610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General Medical Sciences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(NIGMS)</a:t>
            </a:r>
            <a:endParaRPr/>
          </a:p>
        </p:txBody>
      </p:sp>
      <p:sp>
        <p:nvSpPr>
          <p:cNvPr id="366" name="Google Shape;366;p53"/>
          <p:cNvSpPr/>
          <p:nvPr/>
        </p:nvSpPr>
        <p:spPr>
          <a:xfrm>
            <a:off x="10075997" y="3826384"/>
            <a:ext cx="1295400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Nursing Research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(NINR)</a:t>
            </a:r>
            <a:endParaRPr/>
          </a:p>
        </p:txBody>
      </p:sp>
      <p:sp>
        <p:nvSpPr>
          <p:cNvPr id="367" name="Google Shape;367;p53"/>
          <p:cNvSpPr txBox="1"/>
          <p:nvPr/>
        </p:nvSpPr>
        <p:spPr>
          <a:xfrm>
            <a:off x="8756482" y="5474130"/>
            <a:ext cx="26660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funding authority</a:t>
            </a:r>
            <a:endParaRPr/>
          </a:p>
        </p:txBody>
      </p:sp>
      <p:cxnSp>
        <p:nvCxnSpPr>
          <p:cNvPr id="368" name="Google Shape;368;p53"/>
          <p:cNvCxnSpPr/>
          <p:nvPr/>
        </p:nvCxnSpPr>
        <p:spPr>
          <a:xfrm rot="10800000">
            <a:off x="8664456" y="5656691"/>
            <a:ext cx="4572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9" name="Google Shape;369;p53"/>
          <p:cNvCxnSpPr/>
          <p:nvPr/>
        </p:nvCxnSpPr>
        <p:spPr>
          <a:xfrm>
            <a:off x="4508500" y="5305329"/>
            <a:ext cx="33528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0" name="Google Shape;370;p53"/>
          <p:cNvSpPr/>
          <p:nvPr/>
        </p:nvSpPr>
        <p:spPr>
          <a:xfrm>
            <a:off x="715457" y="4617567"/>
            <a:ext cx="1745610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 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Minority Health 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 Disparities (NIMHD)</a:t>
            </a:r>
            <a:endParaRPr/>
          </a:p>
        </p:txBody>
      </p:sp>
      <p:sp>
        <p:nvSpPr>
          <p:cNvPr id="371" name="Google Shape;371;p53"/>
          <p:cNvSpPr/>
          <p:nvPr/>
        </p:nvSpPr>
        <p:spPr>
          <a:xfrm>
            <a:off x="8217059" y="4593014"/>
            <a:ext cx="1260475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Library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Medicine (NLM)</a:t>
            </a:r>
            <a:endParaRPr/>
          </a:p>
        </p:txBody>
      </p:sp>
      <p:sp>
        <p:nvSpPr>
          <p:cNvPr id="372" name="Google Shape;372;p53"/>
          <p:cNvSpPr/>
          <p:nvPr/>
        </p:nvSpPr>
        <p:spPr>
          <a:xfrm>
            <a:off x="2673967" y="4617567"/>
            <a:ext cx="1706888" cy="5760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Center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Complementary 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Integrative Health (NCCIH)</a:t>
            </a:r>
            <a:endParaRPr/>
          </a:p>
        </p:txBody>
      </p:sp>
      <p:sp>
        <p:nvSpPr>
          <p:cNvPr id="373" name="Google Shape;373;p53"/>
          <p:cNvSpPr/>
          <p:nvPr/>
        </p:nvSpPr>
        <p:spPr>
          <a:xfrm>
            <a:off x="4595490" y="4617567"/>
            <a:ext cx="1298575" cy="576072"/>
          </a:xfrm>
          <a:prstGeom prst="rect">
            <a:avLst/>
          </a:prstGeom>
          <a:solidFill>
            <a:srgbClr val="DDDDDD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Fogarty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Center (FIC)</a:t>
            </a:r>
            <a:endParaRPr/>
          </a:p>
        </p:txBody>
      </p:sp>
      <p:sp>
        <p:nvSpPr>
          <p:cNvPr id="374" name="Google Shape;374;p53"/>
          <p:cNvSpPr/>
          <p:nvPr/>
        </p:nvSpPr>
        <p:spPr>
          <a:xfrm>
            <a:off x="9735636" y="4599610"/>
            <a:ext cx="1635761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Biomedical Imaging 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Bioengineering (NIBIB)</a:t>
            </a:r>
            <a:endParaRPr/>
          </a:p>
        </p:txBody>
      </p:sp>
      <p:sp>
        <p:nvSpPr>
          <p:cNvPr id="375" name="Google Shape;375;p53"/>
          <p:cNvSpPr/>
          <p:nvPr/>
        </p:nvSpPr>
        <p:spPr>
          <a:xfrm>
            <a:off x="6337827" y="4598175"/>
            <a:ext cx="1704974" cy="576072"/>
          </a:xfrm>
          <a:prstGeom prst="rect">
            <a:avLst/>
          </a:prstGeom>
          <a:solidFill>
            <a:srgbClr val="FFCC99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Center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Advancing Translational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Sciences (NCATS)</a:t>
            </a:r>
            <a:endParaRPr/>
          </a:p>
        </p:txBody>
      </p:sp>
      <p:sp>
        <p:nvSpPr>
          <p:cNvPr id="376" name="Google Shape;376;p53"/>
          <p:cNvSpPr/>
          <p:nvPr/>
        </p:nvSpPr>
        <p:spPr>
          <a:xfrm>
            <a:off x="5445125" y="5435292"/>
            <a:ext cx="1416051" cy="411260"/>
          </a:xfrm>
          <a:prstGeom prst="rect">
            <a:avLst/>
          </a:prstGeom>
          <a:solidFill>
            <a:srgbClr val="DDDDDD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Calibri"/>
              <a:buNone/>
            </a:pPr>
            <a:r>
              <a:rPr b="0" lang="en-US" sz="1067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Center for Information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Calibri"/>
              <a:buNone/>
            </a:pPr>
            <a:r>
              <a:rPr b="0" lang="en-US" sz="1067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 (CIT)</a:t>
            </a:r>
            <a:endParaRPr/>
          </a:p>
        </p:txBody>
      </p:sp>
      <p:sp>
        <p:nvSpPr>
          <p:cNvPr id="377" name="Google Shape;377;p53"/>
          <p:cNvSpPr/>
          <p:nvPr/>
        </p:nvSpPr>
        <p:spPr>
          <a:xfrm>
            <a:off x="7099301" y="5435292"/>
            <a:ext cx="1495425" cy="411260"/>
          </a:xfrm>
          <a:prstGeom prst="rect">
            <a:avLst/>
          </a:prstGeom>
          <a:solidFill>
            <a:srgbClr val="DDDDDD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Calibri"/>
              <a:buNone/>
            </a:pPr>
            <a:r>
              <a:rPr b="0" lang="en-US" sz="1067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Center for Scientific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Calibri"/>
              <a:buNone/>
            </a:pPr>
            <a:r>
              <a:rPr b="0" lang="en-US" sz="1067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Review (CSR)</a:t>
            </a:r>
            <a:endParaRPr/>
          </a:p>
        </p:txBody>
      </p:sp>
      <p:sp>
        <p:nvSpPr>
          <p:cNvPr id="378" name="Google Shape;378;p53"/>
          <p:cNvSpPr/>
          <p:nvPr/>
        </p:nvSpPr>
        <p:spPr>
          <a:xfrm>
            <a:off x="3860801" y="5435292"/>
            <a:ext cx="1352551" cy="411260"/>
          </a:xfrm>
          <a:prstGeom prst="rect">
            <a:avLst/>
          </a:prstGeom>
          <a:solidFill>
            <a:srgbClr val="DDDDDD"/>
          </a:solidFill>
          <a:ln cap="flat" cmpd="sng" w="254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Calibri"/>
              <a:buNone/>
            </a:pPr>
            <a:r>
              <a:rPr b="0" lang="en-US" sz="1067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NIH Clinical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Calibri"/>
              <a:buNone/>
            </a:pPr>
            <a:r>
              <a:rPr b="0" lang="en-US" sz="1067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Center (CC)</a:t>
            </a:r>
            <a:endParaRPr/>
          </a:p>
        </p:txBody>
      </p:sp>
      <p:sp>
        <p:nvSpPr>
          <p:cNvPr id="379" name="Google Shape;379;p53"/>
          <p:cNvSpPr/>
          <p:nvPr/>
        </p:nvSpPr>
        <p:spPr>
          <a:xfrm>
            <a:off x="4775200" y="1587200"/>
            <a:ext cx="2686051" cy="431800"/>
          </a:xfrm>
          <a:prstGeom prst="rect">
            <a:avLst/>
          </a:prstGeom>
          <a:solidFill>
            <a:srgbClr val="DDDDD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Office of the Director (OD)</a:t>
            </a:r>
            <a:endParaRPr b="0" sz="1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3"/>
          <p:cNvSpPr txBox="1"/>
          <p:nvPr/>
        </p:nvSpPr>
        <p:spPr>
          <a:xfrm>
            <a:off x="576841" y="6101315"/>
            <a:ext cx="1506695" cy="553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NCI SBIR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Development Center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NCI SBIR CORE ACTIVITIES</a:t>
            </a:r>
            <a:endParaRPr/>
          </a:p>
        </p:txBody>
      </p:sp>
      <p:sp>
        <p:nvSpPr>
          <p:cNvPr id="386" name="Google Shape;386;p54"/>
          <p:cNvSpPr/>
          <p:nvPr/>
        </p:nvSpPr>
        <p:spPr>
          <a:xfrm>
            <a:off x="709613" y="1631167"/>
            <a:ext cx="3593592" cy="210312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4"/>
          <p:cNvSpPr/>
          <p:nvPr/>
        </p:nvSpPr>
        <p:spPr>
          <a:xfrm>
            <a:off x="4299204" y="3747473"/>
            <a:ext cx="3593592" cy="210312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4"/>
          <p:cNvSpPr/>
          <p:nvPr/>
        </p:nvSpPr>
        <p:spPr>
          <a:xfrm>
            <a:off x="7896797" y="1631167"/>
            <a:ext cx="3593592" cy="210312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4303205" y="1631167"/>
            <a:ext cx="3593592" cy="210312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4"/>
          <p:cNvSpPr/>
          <p:nvPr/>
        </p:nvSpPr>
        <p:spPr>
          <a:xfrm>
            <a:off x="705612" y="3747473"/>
            <a:ext cx="3593592" cy="210312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4"/>
          <p:cNvSpPr/>
          <p:nvPr/>
        </p:nvSpPr>
        <p:spPr>
          <a:xfrm>
            <a:off x="7885937" y="3747473"/>
            <a:ext cx="3593592" cy="210312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ardroom" id="392" name="Google Shape;39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2999" y="377137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4"/>
          <p:cNvSpPr txBox="1"/>
          <p:nvPr/>
        </p:nvSpPr>
        <p:spPr>
          <a:xfrm>
            <a:off x="824090" y="2565048"/>
            <a:ext cx="33794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CENTRAL OVERSIGHT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Administer all 400+ SBIR/STTR awards at the NCI</a:t>
            </a:r>
            <a:endParaRPr/>
          </a:p>
        </p:txBody>
      </p:sp>
      <p:sp>
        <p:nvSpPr>
          <p:cNvPr id="394" name="Google Shape;394;p54"/>
          <p:cNvSpPr txBox="1"/>
          <p:nvPr/>
        </p:nvSpPr>
        <p:spPr>
          <a:xfrm>
            <a:off x="4375059" y="2565048"/>
            <a:ext cx="3493974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GUIDANCE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Help prepare for application, resubmission, &amp; discuss funding options</a:t>
            </a:r>
            <a:endParaRPr/>
          </a:p>
        </p:txBody>
      </p:sp>
      <p:sp>
        <p:nvSpPr>
          <p:cNvPr id="395" name="Google Shape;395;p54"/>
          <p:cNvSpPr txBox="1"/>
          <p:nvPr/>
        </p:nvSpPr>
        <p:spPr>
          <a:xfrm>
            <a:off x="7996414" y="2598079"/>
            <a:ext cx="337149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OUTREACH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Attend conferences/workshops &amp; visit organizations/universities to raise awareness of the program </a:t>
            </a:r>
            <a:endParaRPr/>
          </a:p>
        </p:txBody>
      </p:sp>
      <p:sp>
        <p:nvSpPr>
          <p:cNvPr id="396" name="Google Shape;396;p54"/>
          <p:cNvSpPr txBox="1"/>
          <p:nvPr/>
        </p:nvSpPr>
        <p:spPr>
          <a:xfrm>
            <a:off x="4299204" y="4644449"/>
            <a:ext cx="358673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NETWORKING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Maintain a network of investors and facilitate connections between portfolio companies &amp; investors/strategic partners</a:t>
            </a:r>
            <a:endParaRPr/>
          </a:p>
        </p:txBody>
      </p:sp>
      <p:sp>
        <p:nvSpPr>
          <p:cNvPr id="397" name="Google Shape;397;p54"/>
          <p:cNvSpPr txBox="1"/>
          <p:nvPr/>
        </p:nvSpPr>
        <p:spPr>
          <a:xfrm>
            <a:off x="824091" y="4697109"/>
            <a:ext cx="338761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FUNDING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Seed emerging technology areas through targeted grant &amp; contract funding opportunities</a:t>
            </a:r>
            <a:endParaRPr/>
          </a:p>
        </p:txBody>
      </p:sp>
      <p:sp>
        <p:nvSpPr>
          <p:cNvPr id="398" name="Google Shape;398;p54"/>
          <p:cNvSpPr txBox="1"/>
          <p:nvPr/>
        </p:nvSpPr>
        <p:spPr>
          <a:xfrm>
            <a:off x="8034222" y="4603172"/>
            <a:ext cx="33578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Provide entrepreneurship training on key topics such as IP, regulatory strategy, &amp; how to build a strong team</a:t>
            </a:r>
            <a:endParaRPr/>
          </a:p>
        </p:txBody>
      </p:sp>
      <p:pic>
        <p:nvPicPr>
          <p:cNvPr descr="Piggy Bank" id="399" name="Google Shape;39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4601" y="377137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ting" id="400" name="Google Shape;40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99544" y="16861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nections" id="401" name="Google Shape;401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21334" y="377137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s" id="402" name="Google Shape;402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35370" y="165064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earch" id="403" name="Google Shape;403;p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86058" y="168610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5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CONGRESSIONALLY MANDATED PROGRAM</a:t>
            </a:r>
            <a:endParaRPr/>
          </a:p>
        </p:txBody>
      </p:sp>
      <p:graphicFrame>
        <p:nvGraphicFramePr>
          <p:cNvPr id="409" name="Google Shape;409;p55"/>
          <p:cNvGraphicFramePr/>
          <p:nvPr/>
        </p:nvGraphicFramePr>
        <p:xfrm>
          <a:off x="709127" y="15951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{C10805A3-A154-494C-A02B-344B1F460250}</a:tableStyleId>
              </a:tblPr>
              <a:tblGrid>
                <a:gridCol w="2306450"/>
                <a:gridCol w="5836600"/>
                <a:gridCol w="2627350"/>
              </a:tblGrid>
              <a:tr h="5861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rgbClr val="7F7F7F"/>
                          </a:solidFill>
                        </a:rPr>
                        <a:t>Set Aside for FY20</a:t>
                      </a:r>
                      <a:endParaRPr/>
                    </a:p>
                  </a:txBody>
                  <a:tcPr marT="45725" marB="45725" marR="91450" marL="91450" anchor="b"/>
                </a:tc>
              </a:tr>
              <a:tr h="1188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2800"/>
                        <a:buFont typeface="Arial Black"/>
                        <a:buNone/>
                      </a:pPr>
                      <a:r>
                        <a:rPr lang="en-US" sz="2800">
                          <a:solidFill>
                            <a:srgbClr val="323F4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SBIR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323F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BUSINESS </a:t>
                      </a:r>
                      <a:br>
                        <a:rPr lang="en-US" sz="1800">
                          <a:solidFill>
                            <a:srgbClr val="323F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>
                          <a:solidFill>
                            <a:srgbClr val="323F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INNOVATION RESEARCH</a:t>
                      </a:r>
                      <a:endParaRPr/>
                    </a:p>
                  </a:txBody>
                  <a:tcPr marT="91450" marB="45725" marR="91450" marL="91450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Set-aside program for small business concerns to engage in Federal R&amp;D with the potential for commercialization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533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i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agencies with an extramural R&amp;D budget &gt; $100M</a:t>
                      </a:r>
                      <a:endParaRPr/>
                    </a:p>
                  </a:txBody>
                  <a:tcPr marT="91450" marB="45725" marR="91450" marL="91450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$157M (3.2%)</a:t>
                      </a:r>
                      <a:endParaRPr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2800"/>
                        <a:buFont typeface="Arial Black"/>
                        <a:buNone/>
                      </a:pPr>
                      <a:r>
                        <a:rPr lang="en-US" sz="2800">
                          <a:solidFill>
                            <a:srgbClr val="323F4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STTR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323F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BUSINESS </a:t>
                      </a:r>
                      <a:br>
                        <a:rPr lang="en-US" sz="1800">
                          <a:solidFill>
                            <a:srgbClr val="323F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>
                          <a:solidFill>
                            <a:srgbClr val="323F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TECHNOLOGY TRANSFER</a:t>
                      </a:r>
                      <a:endParaRPr/>
                    </a:p>
                  </a:txBody>
                  <a:tcPr marT="91450" marB="45725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Set-aside program to facilitate cooperative R&amp;D between small business concerns and U.S. research institutions with the potential for commercialization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533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i="1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agencies with an extramural R&amp;D budget &gt; $1B</a:t>
                      </a:r>
                      <a:endParaRPr sz="1800"/>
                    </a:p>
                  </a:txBody>
                  <a:tcPr marT="91450" marB="45725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$22M (0.45%)</a:t>
                      </a:r>
                      <a:endParaRPr/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1EFD8"/>
                    </a:solidFill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$1.18B for NIH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$179M for NCI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541338"/>
            <a:ext cx="7081838" cy="493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6"/>
          <p:cNvSpPr txBox="1"/>
          <p:nvPr>
            <p:ph idx="1" type="body"/>
          </p:nvPr>
        </p:nvSpPr>
        <p:spPr>
          <a:xfrm>
            <a:off x="709613" y="2762319"/>
            <a:ext cx="4238167" cy="2714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$173M in FY19 for SBIR/STTR awards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86% Grants, 14% Contracts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416" name="Google Shape;416;p56"/>
          <p:cNvSpPr txBox="1"/>
          <p:nvPr>
            <p:ph type="title"/>
          </p:nvPr>
        </p:nvSpPr>
        <p:spPr>
          <a:xfrm>
            <a:off x="709127" y="541171"/>
            <a:ext cx="3366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NCI SBIR/STTR PORTFOLIO</a:t>
            </a:r>
            <a:br>
              <a:rPr lang="en-US"/>
            </a:br>
            <a:r>
              <a:rPr lang="en-US"/>
              <a:t>(n=475)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7"/>
          <p:cNvSpPr/>
          <p:nvPr/>
        </p:nvSpPr>
        <p:spPr>
          <a:xfrm>
            <a:off x="7010145" y="2183919"/>
            <a:ext cx="4373166" cy="317149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7"/>
          <p:cNvSpPr/>
          <p:nvPr/>
        </p:nvSpPr>
        <p:spPr>
          <a:xfrm>
            <a:off x="2892713" y="2228411"/>
            <a:ext cx="1887218" cy="312560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7"/>
          <p:cNvSpPr/>
          <p:nvPr/>
        </p:nvSpPr>
        <p:spPr>
          <a:xfrm>
            <a:off x="4959922" y="2214700"/>
            <a:ext cx="1878726" cy="314071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7"/>
          <p:cNvSpPr/>
          <p:nvPr/>
        </p:nvSpPr>
        <p:spPr>
          <a:xfrm>
            <a:off x="825503" y="2227457"/>
            <a:ext cx="1887218" cy="314071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7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ELIGIBILITY</a:t>
            </a:r>
            <a:endParaRPr/>
          </a:p>
        </p:txBody>
      </p:sp>
      <p:sp>
        <p:nvSpPr>
          <p:cNvPr id="427" name="Google Shape;427;p57"/>
          <p:cNvSpPr/>
          <p:nvPr/>
        </p:nvSpPr>
        <p:spPr>
          <a:xfrm>
            <a:off x="1254294" y="1805635"/>
            <a:ext cx="914400" cy="914400"/>
          </a:xfrm>
          <a:prstGeom prst="ellipse">
            <a:avLst/>
          </a:prstGeom>
          <a:solidFill>
            <a:srgbClr val="FF6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7"/>
          <p:cNvSpPr txBox="1"/>
          <p:nvPr/>
        </p:nvSpPr>
        <p:spPr>
          <a:xfrm>
            <a:off x="2936177" y="2833216"/>
            <a:ext cx="174758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Organized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for-profit U.S. business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(based in the U.S. and work performed in the U.S.)</a:t>
            </a:r>
            <a:endParaRPr/>
          </a:p>
        </p:txBody>
      </p:sp>
      <p:sp>
        <p:nvSpPr>
          <p:cNvPr id="429" name="Google Shape;429;p57"/>
          <p:cNvSpPr txBox="1"/>
          <p:nvPr/>
        </p:nvSpPr>
        <p:spPr>
          <a:xfrm>
            <a:off x="5034985" y="2864481"/>
            <a:ext cx="16054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500 or fewer employees, including affiliates</a:t>
            </a:r>
            <a:endParaRPr/>
          </a:p>
        </p:txBody>
      </p:sp>
      <p:sp>
        <p:nvSpPr>
          <p:cNvPr id="430" name="Google Shape;430;p57"/>
          <p:cNvSpPr txBox="1"/>
          <p:nvPr/>
        </p:nvSpPr>
        <p:spPr>
          <a:xfrm>
            <a:off x="924463" y="2864482"/>
            <a:ext cx="17029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Applicant must be a Small Business Concern (SBC)</a:t>
            </a:r>
            <a:endParaRPr/>
          </a:p>
        </p:txBody>
      </p:sp>
      <p:sp>
        <p:nvSpPr>
          <p:cNvPr id="431" name="Google Shape;431;p57"/>
          <p:cNvSpPr txBox="1"/>
          <p:nvPr/>
        </p:nvSpPr>
        <p:spPr>
          <a:xfrm>
            <a:off x="7018553" y="2799468"/>
            <a:ext cx="435635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˃ 50% U.S.- owned by individuals and independently operated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˃ 50% owned &amp; controlled by another (one) business concern that is ˃ 50% owned &amp; controlled by one or more individuals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˃ 50% owned by multiple venture capital operating companies, hedge funds, private equity firms, or any combination of these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SBIR ONLY)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riefcase" id="432" name="Google Shape;43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702" y="1894555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7"/>
          <p:cNvSpPr/>
          <p:nvPr/>
        </p:nvSpPr>
        <p:spPr>
          <a:xfrm>
            <a:off x="3347140" y="1820934"/>
            <a:ext cx="914400" cy="914400"/>
          </a:xfrm>
          <a:prstGeom prst="ellipse">
            <a:avLst/>
          </a:prstGeom>
          <a:solidFill>
            <a:srgbClr val="FF6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p with pin" id="434" name="Google Shape;43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2053" y="1878916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7"/>
          <p:cNvSpPr/>
          <p:nvPr/>
        </p:nvSpPr>
        <p:spPr>
          <a:xfrm>
            <a:off x="5445704" y="1811129"/>
            <a:ext cx="914400" cy="914400"/>
          </a:xfrm>
          <a:prstGeom prst="ellipse">
            <a:avLst/>
          </a:prstGeom>
          <a:solidFill>
            <a:srgbClr val="FF6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 of people" id="436" name="Google Shape;43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7144" y="1893007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7"/>
          <p:cNvSpPr/>
          <p:nvPr/>
        </p:nvSpPr>
        <p:spPr>
          <a:xfrm>
            <a:off x="8719341" y="1807838"/>
            <a:ext cx="914400" cy="914400"/>
          </a:xfrm>
          <a:prstGeom prst="ellipse">
            <a:avLst/>
          </a:prstGeom>
          <a:solidFill>
            <a:srgbClr val="FF6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ilding" id="438" name="Google Shape;438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10781" y="1892416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8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CRITICAL DIFFERENCES</a:t>
            </a:r>
            <a:endParaRPr/>
          </a:p>
        </p:txBody>
      </p:sp>
      <p:graphicFrame>
        <p:nvGraphicFramePr>
          <p:cNvPr id="444" name="Google Shape;444;p58"/>
          <p:cNvGraphicFramePr/>
          <p:nvPr/>
        </p:nvGraphicFramePr>
        <p:xfrm>
          <a:off x="719035" y="17764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{C10805A3-A154-494C-A02B-344B1F460250}</a:tableStyleId>
              </a:tblPr>
              <a:tblGrid>
                <a:gridCol w="4206250"/>
                <a:gridCol w="2363275"/>
                <a:gridCol w="4206250"/>
              </a:tblGrid>
              <a:tr h="373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SBIR</a:t>
                      </a:r>
                      <a:endParaRPr/>
                    </a:p>
                  </a:txBody>
                  <a:tcPr marT="60950" marB="60950" marR="121925" marL="121925" anchor="ctr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121925" marL="121925" anchor="ctr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STTR</a:t>
                      </a:r>
                      <a:endParaRPr/>
                    </a:p>
                  </a:txBody>
                  <a:tcPr marT="60950" marB="60950" marR="121925" marL="121925" anchor="ctr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76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sng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Permits</a:t>
                      </a:r>
                      <a:r>
                        <a:rPr b="0"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research institution partners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(e.g., universities)</a:t>
                      </a:r>
                      <a:endParaRPr/>
                    </a:p>
                  </a:txBody>
                  <a:tcPr marT="60950" marB="60950" marR="121925" marL="121925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PARTNERSHIP</a:t>
                      </a:r>
                      <a:endParaRPr/>
                    </a:p>
                  </a:txBody>
                  <a:tcPr marT="60950" marB="60950" marR="121925" marL="121925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sng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Requires</a:t>
                      </a:r>
                      <a:r>
                        <a:rPr b="0"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research institution partners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(e.g., universities)</a:t>
                      </a:r>
                      <a:endParaRPr/>
                    </a:p>
                  </a:txBody>
                  <a:tcPr marT="60950" marB="60950" marR="121925" marL="121925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3FA"/>
                    </a:solidFill>
                  </a:tcPr>
                </a:tc>
              </a:tr>
              <a:tr h="126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business may outsource ~33% of Phase I activities and 50% of Phase II activities </a:t>
                      </a:r>
                      <a:endParaRPr/>
                    </a:p>
                  </a:txBody>
                  <a:tcPr marT="60950" marB="60950" marR="121925" marL="121925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DIVISION OF LABOR</a:t>
                      </a:r>
                      <a:endParaRPr/>
                    </a:p>
                  </a:txBody>
                  <a:tcPr marT="60950" marB="60950" marR="121925" marL="121925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 40% of the work should be conducted by the small business (for profit), and minimum of 30% by a U.S. research institution (non-profit)</a:t>
                      </a:r>
                      <a:endParaRPr/>
                    </a:p>
                  </a:txBody>
                  <a:tcPr marT="60950" marB="60950" marR="121925" marL="121925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3FA"/>
                    </a:solidFill>
                  </a:tcPr>
                </a:tc>
              </a:tr>
              <a:tr h="1138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PD/PI’s primary employment (i.e., &gt;50%) MUST be with the SBC for the duration of the project period</a:t>
                      </a:r>
                      <a:endParaRPr/>
                    </a:p>
                  </a:txBody>
                  <a:tcPr marT="60950" marB="60950" marR="121925" marL="121925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 INVOLVMENT</a:t>
                      </a:r>
                      <a:endParaRPr/>
                    </a:p>
                  </a:txBody>
                  <a:tcPr marT="60950" marB="60950" marR="121925" marL="121925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 primary employment not stipulated (min.10% effort to project)</a:t>
                      </a:r>
                      <a:endParaRPr/>
                    </a:p>
                  </a:txBody>
                  <a:tcPr marT="60950" marB="60950" marR="121925" marL="121925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CF3FA"/>
                    </a:solidFill>
                  </a:tcPr>
                </a:tc>
              </a:tr>
            </a:tbl>
          </a:graphicData>
        </a:graphic>
      </p:graphicFrame>
      <p:sp>
        <p:nvSpPr>
          <p:cNvPr id="445" name="Google Shape;445;p58"/>
          <p:cNvSpPr txBox="1"/>
          <p:nvPr/>
        </p:nvSpPr>
        <p:spPr>
          <a:xfrm>
            <a:off x="819627" y="5467632"/>
            <a:ext cx="105494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5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FF6500"/>
                </a:solidFill>
                <a:latin typeface="Calibri"/>
                <a:ea typeface="Calibri"/>
                <a:cs typeface="Calibri"/>
                <a:sym typeface="Calibri"/>
              </a:rPr>
              <a:t>The award is ALWAYS made to the small business concern.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"/>
          <p:cNvSpPr/>
          <p:nvPr/>
        </p:nvSpPr>
        <p:spPr>
          <a:xfrm>
            <a:off x="6593740" y="1782261"/>
            <a:ext cx="4190076" cy="3703636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1408184" y="1782764"/>
            <a:ext cx="4190076" cy="370363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9"/>
          <p:cNvSpPr/>
          <p:nvPr/>
        </p:nvSpPr>
        <p:spPr>
          <a:xfrm rot="5400000">
            <a:off x="2093213" y="1914827"/>
            <a:ext cx="2834935" cy="3942040"/>
          </a:xfrm>
          <a:prstGeom prst="corner">
            <a:avLst>
              <a:gd fmla="val 61370" name="adj1"/>
              <a:gd fmla="val 45817" name="adj2"/>
            </a:avLst>
          </a:prstGeom>
          <a:solidFill>
            <a:srgbClr val="1F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9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FUNDING MECHANISMS</a:t>
            </a:r>
            <a:endParaRPr/>
          </a:p>
        </p:txBody>
      </p:sp>
      <p:sp>
        <p:nvSpPr>
          <p:cNvPr id="455" name="Google Shape;455;p59"/>
          <p:cNvSpPr txBox="1"/>
          <p:nvPr/>
        </p:nvSpPr>
        <p:spPr>
          <a:xfrm>
            <a:off x="1573895" y="2656687"/>
            <a:ext cx="41055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Omnibus Solicitation</a:t>
            </a:r>
            <a:endParaRPr/>
          </a:p>
          <a:p>
            <a:pPr indent="-112712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Investigator initiated</a:t>
            </a:r>
            <a:endParaRPr/>
          </a:p>
          <a:p>
            <a:pPr indent="-112712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 receipt dates (January, April, September)</a:t>
            </a:r>
            <a:endParaRPr/>
          </a:p>
        </p:txBody>
      </p:sp>
      <p:sp>
        <p:nvSpPr>
          <p:cNvPr id="456" name="Google Shape;456;p59"/>
          <p:cNvSpPr/>
          <p:nvPr/>
        </p:nvSpPr>
        <p:spPr>
          <a:xfrm>
            <a:off x="3356148" y="3843840"/>
            <a:ext cx="1143203" cy="72766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3359812" y="4589789"/>
            <a:ext cx="804667" cy="71352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4534623" y="3843840"/>
            <a:ext cx="947079" cy="72766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4202565" y="4589789"/>
            <a:ext cx="1282801" cy="713525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9"/>
          <p:cNvSpPr txBox="1"/>
          <p:nvPr/>
        </p:nvSpPr>
        <p:spPr>
          <a:xfrm>
            <a:off x="3368957" y="4034967"/>
            <a:ext cx="228805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Targeted Solicitation</a:t>
            </a:r>
            <a:endParaRPr/>
          </a:p>
          <a:p>
            <a:pPr indent="-109537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Focused/NCI gap/</a:t>
            </a:r>
            <a:b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priority areas</a:t>
            </a:r>
            <a:endParaRPr/>
          </a:p>
          <a:p>
            <a:pPr indent="-109537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Variable receipt dates</a:t>
            </a:r>
            <a:endParaRPr/>
          </a:p>
        </p:txBody>
      </p:sp>
      <p:sp>
        <p:nvSpPr>
          <p:cNvPr id="461" name="Google Shape;461;p59"/>
          <p:cNvSpPr txBox="1"/>
          <p:nvPr/>
        </p:nvSpPr>
        <p:spPr>
          <a:xfrm>
            <a:off x="2274520" y="1798833"/>
            <a:ext cx="23152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GRANTS</a:t>
            </a:r>
            <a:endParaRPr/>
          </a:p>
        </p:txBody>
      </p:sp>
      <p:sp>
        <p:nvSpPr>
          <p:cNvPr id="462" name="Google Shape;462;p59"/>
          <p:cNvSpPr txBox="1"/>
          <p:nvPr/>
        </p:nvSpPr>
        <p:spPr>
          <a:xfrm>
            <a:off x="7531167" y="1783752"/>
            <a:ext cx="23152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CONTRACTS</a:t>
            </a:r>
            <a:endParaRPr/>
          </a:p>
        </p:txBody>
      </p:sp>
      <p:sp>
        <p:nvSpPr>
          <p:cNvPr id="463" name="Google Shape;463;p59"/>
          <p:cNvSpPr/>
          <p:nvPr/>
        </p:nvSpPr>
        <p:spPr>
          <a:xfrm>
            <a:off x="6716796" y="2468379"/>
            <a:ext cx="2885158" cy="2834432"/>
          </a:xfrm>
          <a:prstGeom prst="ellipse">
            <a:avLst/>
          </a:prstGeom>
          <a:solidFill>
            <a:srgbClr val="FF7C80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7732947" y="2468379"/>
            <a:ext cx="2885158" cy="2834432"/>
          </a:xfrm>
          <a:prstGeom prst="ellipse">
            <a:avLst/>
          </a:prstGeom>
          <a:solidFill>
            <a:srgbClr val="6699FF">
              <a:alpha val="2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7967012" y="2953438"/>
            <a:ext cx="1443530" cy="547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CONTRACT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endParaRPr/>
          </a:p>
        </p:txBody>
      </p:sp>
      <p:sp>
        <p:nvSpPr>
          <p:cNvPr id="466" name="Google Shape;466;p59"/>
          <p:cNvSpPr txBox="1"/>
          <p:nvPr/>
        </p:nvSpPr>
        <p:spPr>
          <a:xfrm>
            <a:off x="6335402" y="3601234"/>
            <a:ext cx="179298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NCI scientific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 technology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priorities</a:t>
            </a:r>
            <a:endParaRPr/>
          </a:p>
        </p:txBody>
      </p:sp>
      <p:sp>
        <p:nvSpPr>
          <p:cNvPr id="467" name="Google Shape;467;p59"/>
          <p:cNvSpPr txBox="1"/>
          <p:nvPr/>
        </p:nvSpPr>
        <p:spPr>
          <a:xfrm>
            <a:off x="9601954" y="3557913"/>
            <a:ext cx="105610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Areas of interest to commercial sector</a:t>
            </a:r>
            <a:endParaRPr/>
          </a:p>
        </p:txBody>
      </p:sp>
      <p:sp>
        <p:nvSpPr>
          <p:cNvPr id="468" name="Google Shape;468;p59"/>
          <p:cNvSpPr txBox="1"/>
          <p:nvPr/>
        </p:nvSpPr>
        <p:spPr>
          <a:xfrm>
            <a:off x="7920227" y="3458764"/>
            <a:ext cx="188988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063" lvl="0" marL="1190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NCI priority areas</a:t>
            </a:r>
            <a:endParaRPr/>
          </a:p>
          <a:p>
            <a:pPr indent="-119063" lvl="0" marL="1190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strong potential for commercial success</a:t>
            </a:r>
            <a:endParaRPr/>
          </a:p>
          <a:p>
            <a:pPr indent="-119063" lvl="0" marL="1190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significant NCI oversight</a:t>
            </a:r>
            <a:endParaRPr/>
          </a:p>
          <a:p>
            <a:pPr indent="-119063" lvl="0" marL="1190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receipt date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 txBox="1"/>
          <p:nvPr>
            <p:ph type="title"/>
          </p:nvPr>
        </p:nvSpPr>
        <p:spPr>
          <a:xfrm>
            <a:off x="709127" y="542402"/>
            <a:ext cx="10770402" cy="40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THREE-PHASE PROGRAM</a:t>
            </a:r>
            <a:endParaRPr/>
          </a:p>
        </p:txBody>
      </p:sp>
      <p:sp>
        <p:nvSpPr>
          <p:cNvPr id="474" name="Google Shape;474;p60"/>
          <p:cNvSpPr/>
          <p:nvPr/>
        </p:nvSpPr>
        <p:spPr>
          <a:xfrm>
            <a:off x="939454" y="1954061"/>
            <a:ext cx="3882176" cy="457200"/>
          </a:xfrm>
          <a:prstGeom prst="rect">
            <a:avLst/>
          </a:prstGeom>
          <a:solidFill>
            <a:srgbClr val="E9E9E9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 TO PHASE II(SBIR Only)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0"/>
          <p:cNvSpPr/>
          <p:nvPr/>
        </p:nvSpPr>
        <p:spPr>
          <a:xfrm>
            <a:off x="939454" y="2533076"/>
            <a:ext cx="1920240" cy="584361"/>
          </a:xfrm>
          <a:prstGeom prst="rect">
            <a:avLst/>
          </a:prstGeom>
          <a:solidFill>
            <a:srgbClr val="E9E9E9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 I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0"/>
          <p:cNvSpPr/>
          <p:nvPr/>
        </p:nvSpPr>
        <p:spPr>
          <a:xfrm>
            <a:off x="2900668" y="2546519"/>
            <a:ext cx="1920240" cy="584361"/>
          </a:xfrm>
          <a:prstGeom prst="rect">
            <a:avLst/>
          </a:prstGeom>
          <a:solidFill>
            <a:srgbClr val="E9E9E9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 II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0"/>
          <p:cNvSpPr/>
          <p:nvPr/>
        </p:nvSpPr>
        <p:spPr>
          <a:xfrm>
            <a:off x="9155619" y="2253483"/>
            <a:ext cx="1920240" cy="585216"/>
          </a:xfrm>
          <a:prstGeom prst="rect">
            <a:avLst/>
          </a:prstGeom>
          <a:solidFill>
            <a:srgbClr val="E9E9E9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 III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0"/>
          <p:cNvSpPr/>
          <p:nvPr/>
        </p:nvSpPr>
        <p:spPr>
          <a:xfrm>
            <a:off x="5305361" y="1926480"/>
            <a:ext cx="3371748" cy="1185330"/>
          </a:xfrm>
          <a:prstGeom prst="rect">
            <a:avLst/>
          </a:prstGeom>
          <a:solidFill>
            <a:srgbClr val="FF5F00"/>
          </a:solidFill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NCI SBIR PHASE IIB 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BRIDGE AWARD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CROSSING THE VALLEY OF DEATH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0"/>
          <p:cNvSpPr/>
          <p:nvPr/>
        </p:nvSpPr>
        <p:spPr>
          <a:xfrm>
            <a:off x="1591281" y="3139391"/>
            <a:ext cx="2536825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FAST-TRACK (PHI I &amp; II)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0859" y="2036610"/>
            <a:ext cx="205273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618" y="2617067"/>
            <a:ext cx="205274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6338" y="2363639"/>
            <a:ext cx="205274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75" lIns="639550" spcFirstLastPara="1" rIns="639550" wrap="square" tIns="1371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0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b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5" name="Google Shape;485;p60"/>
          <p:cNvGraphicFramePr/>
          <p:nvPr/>
        </p:nvGraphicFramePr>
        <p:xfrm>
          <a:off x="939454" y="364383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{2D4F6615-755E-46FA-BC17-50538CAC4759}</a:tableStyleId>
              </a:tblPr>
              <a:tblGrid>
                <a:gridCol w="2059275"/>
                <a:gridCol w="2059275"/>
                <a:gridCol w="4118550"/>
                <a:gridCol w="2059275"/>
              </a:tblGrid>
              <a:tr h="1579525">
                <a:tc>
                  <a:txBody>
                    <a:bodyPr/>
                    <a:lstStyle/>
                    <a:p>
                      <a:pPr indent="-230187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Proof-of-Concept</a:t>
                      </a:r>
                      <a:endParaRPr sz="2000"/>
                    </a:p>
                    <a:p>
                      <a:pPr indent="-230187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Up to $400,000 over 6 to 12 months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30187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Research &amp;</a:t>
                      </a:r>
                      <a:endParaRPr sz="2000"/>
                    </a:p>
                    <a:p>
                      <a:pPr indent="-230187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Development</a:t>
                      </a:r>
                      <a:endParaRPr sz="2000"/>
                    </a:p>
                    <a:p>
                      <a:pPr indent="-230187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Commercialization plan required</a:t>
                      </a:r>
                      <a:endParaRPr sz="2000"/>
                    </a:p>
                    <a:p>
                      <a:pPr indent="-230187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Up to $2M over 2 years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38125" lvl="0" marL="5762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Technology validation &amp; clinical translation</a:t>
                      </a:r>
                      <a:endParaRPr sz="2000"/>
                    </a:p>
                    <a:p>
                      <a:pPr indent="-238125" lvl="0" marL="5762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Follow -on funding for SBIR Phase II awardees from any federal agencies</a:t>
                      </a:r>
                      <a:endParaRPr sz="2000"/>
                    </a:p>
                    <a:p>
                      <a:pPr indent="-238125" lvl="0" marL="5762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Expectation that applicants will secure substantial 3rd party investor funds</a:t>
                      </a:r>
                      <a:endParaRPr sz="2000"/>
                    </a:p>
                    <a:p>
                      <a:pPr indent="-238125" lvl="0" marL="5762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$4M over 2-3 years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30187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Commercialization stage</a:t>
                      </a:r>
                      <a:endParaRPr sz="2000"/>
                    </a:p>
                    <a:p>
                      <a:pPr indent="-230187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F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-US" sz="1600"/>
                        <a:t>Use of non-SBIR/STTR funds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CI PPT Template 4x3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