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31"/>
  </p:notesMasterIdLst>
  <p:sldIdLst>
    <p:sldId id="737" r:id="rId3"/>
    <p:sldId id="1183" r:id="rId4"/>
    <p:sldId id="1278" r:id="rId5"/>
    <p:sldId id="1263" r:id="rId6"/>
    <p:sldId id="1232" r:id="rId7"/>
    <p:sldId id="1264" r:id="rId8"/>
    <p:sldId id="1187" r:id="rId9"/>
    <p:sldId id="1257" r:id="rId10"/>
    <p:sldId id="1055" r:id="rId11"/>
    <p:sldId id="1279" r:id="rId12"/>
    <p:sldId id="1229" r:id="rId13"/>
    <p:sldId id="268" r:id="rId14"/>
    <p:sldId id="1277" r:id="rId15"/>
    <p:sldId id="259" r:id="rId16"/>
    <p:sldId id="743" r:id="rId17"/>
    <p:sldId id="740" r:id="rId18"/>
    <p:sldId id="1280" r:id="rId19"/>
    <p:sldId id="1184" r:id="rId20"/>
    <p:sldId id="261" r:id="rId21"/>
    <p:sldId id="258" r:id="rId22"/>
    <p:sldId id="260" r:id="rId23"/>
    <p:sldId id="269" r:id="rId24"/>
    <p:sldId id="1281" r:id="rId25"/>
    <p:sldId id="1283" r:id="rId26"/>
    <p:sldId id="263" r:id="rId27"/>
    <p:sldId id="1282" r:id="rId28"/>
    <p:sldId id="1262" r:id="rId29"/>
    <p:sldId id="112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9E674-C876-664D-8B3A-B3B9778CB2EB}" v="9" dt="2022-08-31T14:35:35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DE648-9A7C-4DEE-B7F7-2F5F2B309F97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C33EC0C-6C82-421D-88F0-983B688E3BD4}">
      <dgm:prSet/>
      <dgm:spPr/>
      <dgm:t>
        <a:bodyPr/>
        <a:lstStyle/>
        <a:p>
          <a:r>
            <a:rPr lang="en-US" dirty="0"/>
            <a:t>Places of Origin </a:t>
          </a:r>
        </a:p>
      </dgm:t>
    </dgm:pt>
    <dgm:pt modelId="{99E4CD92-FD60-44B7-AAE9-1C97B963B3F6}" type="parTrans" cxnId="{154035CF-46F3-44AE-B515-163179EDC8DB}">
      <dgm:prSet/>
      <dgm:spPr/>
      <dgm:t>
        <a:bodyPr/>
        <a:lstStyle/>
        <a:p>
          <a:endParaRPr lang="en-US"/>
        </a:p>
      </dgm:t>
    </dgm:pt>
    <dgm:pt modelId="{FD906D7B-0269-4643-A6F7-A3577351CBD6}" type="sibTrans" cxnId="{154035CF-46F3-44AE-B515-163179EDC8DB}">
      <dgm:prSet/>
      <dgm:spPr/>
      <dgm:t>
        <a:bodyPr/>
        <a:lstStyle/>
        <a:p>
          <a:endParaRPr lang="en-US"/>
        </a:p>
      </dgm:t>
    </dgm:pt>
    <dgm:pt modelId="{1CB6A86C-915F-4C01-8053-81C4CCA1F6A9}">
      <dgm:prSet/>
      <dgm:spPr/>
      <dgm:t>
        <a:bodyPr/>
        <a:lstStyle/>
        <a:p>
          <a:r>
            <a:rPr lang="en-US"/>
            <a:t>Family/parenting </a:t>
          </a:r>
        </a:p>
      </dgm:t>
    </dgm:pt>
    <dgm:pt modelId="{2A9EA2A8-8C87-49E2-A383-75B38B7597DB}" type="parTrans" cxnId="{19600BB7-90AF-496C-B837-8EF83B3E624F}">
      <dgm:prSet/>
      <dgm:spPr/>
      <dgm:t>
        <a:bodyPr/>
        <a:lstStyle/>
        <a:p>
          <a:endParaRPr lang="en-US"/>
        </a:p>
      </dgm:t>
    </dgm:pt>
    <dgm:pt modelId="{C5721923-F518-475D-AE60-906888406CFB}" type="sibTrans" cxnId="{19600BB7-90AF-496C-B837-8EF83B3E624F}">
      <dgm:prSet/>
      <dgm:spPr/>
      <dgm:t>
        <a:bodyPr/>
        <a:lstStyle/>
        <a:p>
          <a:endParaRPr lang="en-US"/>
        </a:p>
      </dgm:t>
    </dgm:pt>
    <dgm:pt modelId="{35DF60B2-F66F-42B2-93D2-73B5624485A6}">
      <dgm:prSet/>
      <dgm:spPr/>
      <dgm:t>
        <a:bodyPr/>
        <a:lstStyle/>
        <a:p>
          <a:r>
            <a:rPr lang="en-US"/>
            <a:t>Cultural norms </a:t>
          </a:r>
        </a:p>
      </dgm:t>
    </dgm:pt>
    <dgm:pt modelId="{937DBBD3-23BF-4097-AAD9-9AD9836E4FB5}" type="parTrans" cxnId="{66D74341-3686-43CF-A9B5-66B14A574D88}">
      <dgm:prSet/>
      <dgm:spPr/>
      <dgm:t>
        <a:bodyPr/>
        <a:lstStyle/>
        <a:p>
          <a:endParaRPr lang="en-US"/>
        </a:p>
      </dgm:t>
    </dgm:pt>
    <dgm:pt modelId="{90E5BE31-5B0E-4C85-981E-A40B073FB610}" type="sibTrans" cxnId="{66D74341-3686-43CF-A9B5-66B14A574D88}">
      <dgm:prSet/>
      <dgm:spPr/>
      <dgm:t>
        <a:bodyPr/>
        <a:lstStyle/>
        <a:p>
          <a:endParaRPr lang="en-US"/>
        </a:p>
      </dgm:t>
    </dgm:pt>
    <dgm:pt modelId="{53BE5EB2-96FB-4B56-BA5B-8420BE48C256}">
      <dgm:prSet/>
      <dgm:spPr/>
      <dgm:t>
        <a:bodyPr/>
        <a:lstStyle/>
        <a:p>
          <a:r>
            <a:rPr lang="en-US"/>
            <a:t>Geography  </a:t>
          </a:r>
        </a:p>
      </dgm:t>
    </dgm:pt>
    <dgm:pt modelId="{97D34ADF-5111-4F05-8A55-39DA847582D0}" type="parTrans" cxnId="{8A747232-810D-4428-9058-16BDEC0B2C27}">
      <dgm:prSet/>
      <dgm:spPr/>
      <dgm:t>
        <a:bodyPr/>
        <a:lstStyle/>
        <a:p>
          <a:endParaRPr lang="en-US"/>
        </a:p>
      </dgm:t>
    </dgm:pt>
    <dgm:pt modelId="{07FAB3D1-2E4F-46D6-8EFD-3A75CC422499}" type="sibTrans" cxnId="{8A747232-810D-4428-9058-16BDEC0B2C27}">
      <dgm:prSet/>
      <dgm:spPr/>
      <dgm:t>
        <a:bodyPr/>
        <a:lstStyle/>
        <a:p>
          <a:endParaRPr lang="en-US"/>
        </a:p>
      </dgm:t>
    </dgm:pt>
    <dgm:pt modelId="{95812401-764A-417F-A49F-A8250EC248EF}">
      <dgm:prSet/>
      <dgm:spPr/>
      <dgm:t>
        <a:bodyPr/>
        <a:lstStyle/>
        <a:p>
          <a:r>
            <a:rPr lang="en-US" dirty="0"/>
            <a:t>Power Dynamics  </a:t>
          </a:r>
        </a:p>
      </dgm:t>
    </dgm:pt>
    <dgm:pt modelId="{639797F7-D151-4D72-A2C9-23D724E0FFD9}" type="parTrans" cxnId="{B7F5B316-64C0-45AB-937B-8B679B701C45}">
      <dgm:prSet/>
      <dgm:spPr/>
      <dgm:t>
        <a:bodyPr/>
        <a:lstStyle/>
        <a:p>
          <a:endParaRPr lang="en-US"/>
        </a:p>
      </dgm:t>
    </dgm:pt>
    <dgm:pt modelId="{3E5982B5-4A5D-47FE-9743-010A97D778FE}" type="sibTrans" cxnId="{B7F5B316-64C0-45AB-937B-8B679B701C45}">
      <dgm:prSet/>
      <dgm:spPr/>
      <dgm:t>
        <a:bodyPr/>
        <a:lstStyle/>
        <a:p>
          <a:endParaRPr lang="en-US"/>
        </a:p>
      </dgm:t>
    </dgm:pt>
    <dgm:pt modelId="{8F64EC3C-878E-4BBB-AAD6-50CB232BCBCD}">
      <dgm:prSet/>
      <dgm:spPr/>
      <dgm:t>
        <a:bodyPr/>
        <a:lstStyle/>
        <a:p>
          <a:r>
            <a:rPr lang="en-US"/>
            <a:t>Hierarchical systems  </a:t>
          </a:r>
        </a:p>
      </dgm:t>
    </dgm:pt>
    <dgm:pt modelId="{7839493C-031F-46B3-99CA-2845D1042693}" type="parTrans" cxnId="{01185AD7-3C2A-477B-BD71-67BEAE9DB637}">
      <dgm:prSet/>
      <dgm:spPr/>
      <dgm:t>
        <a:bodyPr/>
        <a:lstStyle/>
        <a:p>
          <a:endParaRPr lang="en-US"/>
        </a:p>
      </dgm:t>
    </dgm:pt>
    <dgm:pt modelId="{AF671B1D-2DB5-4841-9E26-57DD17B46580}" type="sibTrans" cxnId="{01185AD7-3C2A-477B-BD71-67BEAE9DB637}">
      <dgm:prSet/>
      <dgm:spPr/>
      <dgm:t>
        <a:bodyPr/>
        <a:lstStyle/>
        <a:p>
          <a:endParaRPr lang="en-US"/>
        </a:p>
      </dgm:t>
    </dgm:pt>
    <dgm:pt modelId="{D550A4C4-E630-4C7E-BA7E-0B3187984EE1}">
      <dgm:prSet/>
      <dgm:spPr/>
      <dgm:t>
        <a:bodyPr/>
        <a:lstStyle/>
        <a:p>
          <a:r>
            <a:rPr lang="en-US" dirty="0"/>
            <a:t>Expectations </a:t>
          </a:r>
        </a:p>
      </dgm:t>
    </dgm:pt>
    <dgm:pt modelId="{72C76118-F133-4659-A8E0-9DE5C28C6840}" type="parTrans" cxnId="{605B5C79-48C9-43EC-A92D-8BE3EDB9327F}">
      <dgm:prSet/>
      <dgm:spPr/>
      <dgm:t>
        <a:bodyPr/>
        <a:lstStyle/>
        <a:p>
          <a:endParaRPr lang="en-US"/>
        </a:p>
      </dgm:t>
    </dgm:pt>
    <dgm:pt modelId="{EBB70B0A-3FEE-491B-A551-B88080326766}" type="sibTrans" cxnId="{605B5C79-48C9-43EC-A92D-8BE3EDB9327F}">
      <dgm:prSet/>
      <dgm:spPr/>
      <dgm:t>
        <a:bodyPr/>
        <a:lstStyle/>
        <a:p>
          <a:endParaRPr lang="en-US"/>
        </a:p>
      </dgm:t>
    </dgm:pt>
    <dgm:pt modelId="{991DED38-7ABE-49B9-9AF5-7D196D28D9B4}">
      <dgm:prSet/>
      <dgm:spPr/>
      <dgm:t>
        <a:bodyPr/>
        <a:lstStyle/>
        <a:p>
          <a:r>
            <a:rPr lang="en-US" dirty="0"/>
            <a:t>Media</a:t>
          </a:r>
        </a:p>
      </dgm:t>
    </dgm:pt>
    <dgm:pt modelId="{C2E198D5-384E-47E9-9D19-5DEBC4DDE938}" type="parTrans" cxnId="{F96D2965-98A5-438C-B995-8976315BB419}">
      <dgm:prSet/>
      <dgm:spPr/>
      <dgm:t>
        <a:bodyPr/>
        <a:lstStyle/>
        <a:p>
          <a:endParaRPr lang="en-US"/>
        </a:p>
      </dgm:t>
    </dgm:pt>
    <dgm:pt modelId="{C391C4CE-9629-4851-8B09-267D622ABF41}" type="sibTrans" cxnId="{F96D2965-98A5-438C-B995-8976315BB419}">
      <dgm:prSet/>
      <dgm:spPr/>
      <dgm:t>
        <a:bodyPr/>
        <a:lstStyle/>
        <a:p>
          <a:endParaRPr lang="en-US"/>
        </a:p>
      </dgm:t>
    </dgm:pt>
    <dgm:pt modelId="{6B268009-3108-FF42-B603-15BD5E72D59D}">
      <dgm:prSet/>
      <dgm:spPr/>
      <dgm:t>
        <a:bodyPr/>
        <a:lstStyle/>
        <a:p>
          <a:r>
            <a:rPr lang="en-US" dirty="0"/>
            <a:t>Experiences</a:t>
          </a:r>
        </a:p>
      </dgm:t>
    </dgm:pt>
    <dgm:pt modelId="{E658C025-2AB9-C543-A1EB-826944F76EA1}" type="parTrans" cxnId="{947BBD35-B29A-E740-9B2B-5EFCC46DB192}">
      <dgm:prSet/>
      <dgm:spPr/>
      <dgm:t>
        <a:bodyPr/>
        <a:lstStyle/>
        <a:p>
          <a:endParaRPr lang="en-US"/>
        </a:p>
      </dgm:t>
    </dgm:pt>
    <dgm:pt modelId="{AB13A2D3-A385-A24C-B16E-299A78FDD87A}" type="sibTrans" cxnId="{947BBD35-B29A-E740-9B2B-5EFCC46DB192}">
      <dgm:prSet/>
      <dgm:spPr/>
      <dgm:t>
        <a:bodyPr/>
        <a:lstStyle/>
        <a:p>
          <a:endParaRPr lang="en-US"/>
        </a:p>
      </dgm:t>
    </dgm:pt>
    <dgm:pt modelId="{6BCECCA5-4486-8C49-92CA-597650651B2E}" type="pres">
      <dgm:prSet presAssocID="{1CEDE648-9A7C-4DEE-B7F7-2F5F2B309F97}" presName="linear" presStyleCnt="0">
        <dgm:presLayoutVars>
          <dgm:dir/>
          <dgm:animLvl val="lvl"/>
          <dgm:resizeHandles val="exact"/>
        </dgm:presLayoutVars>
      </dgm:prSet>
      <dgm:spPr/>
    </dgm:pt>
    <dgm:pt modelId="{8163FC62-EA3C-F74C-BCC2-7F35F5A79AAB}" type="pres">
      <dgm:prSet presAssocID="{2C33EC0C-6C82-421D-88F0-983B688E3BD4}" presName="parentLin" presStyleCnt="0"/>
      <dgm:spPr/>
    </dgm:pt>
    <dgm:pt modelId="{DF32D71E-D315-EB45-8820-BB5016B90345}" type="pres">
      <dgm:prSet presAssocID="{2C33EC0C-6C82-421D-88F0-983B688E3BD4}" presName="parentLeftMargin" presStyleLbl="node1" presStyleIdx="0" presStyleCnt="5"/>
      <dgm:spPr/>
    </dgm:pt>
    <dgm:pt modelId="{308081E8-45D4-C94A-A35E-F198B738C6BD}" type="pres">
      <dgm:prSet presAssocID="{2C33EC0C-6C82-421D-88F0-983B688E3BD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681205-100C-0D44-ADF9-21AAF431E579}" type="pres">
      <dgm:prSet presAssocID="{2C33EC0C-6C82-421D-88F0-983B688E3BD4}" presName="negativeSpace" presStyleCnt="0"/>
      <dgm:spPr/>
    </dgm:pt>
    <dgm:pt modelId="{3F3F4A31-AA16-0145-BC6E-1F2213006D38}" type="pres">
      <dgm:prSet presAssocID="{2C33EC0C-6C82-421D-88F0-983B688E3BD4}" presName="childText" presStyleLbl="conFgAcc1" presStyleIdx="0" presStyleCnt="5">
        <dgm:presLayoutVars>
          <dgm:bulletEnabled val="1"/>
        </dgm:presLayoutVars>
      </dgm:prSet>
      <dgm:spPr/>
    </dgm:pt>
    <dgm:pt modelId="{92C3C208-CFEC-9C48-A342-2E4562E5DA86}" type="pres">
      <dgm:prSet presAssocID="{FD906D7B-0269-4643-A6F7-A3577351CBD6}" presName="spaceBetweenRectangles" presStyleCnt="0"/>
      <dgm:spPr/>
    </dgm:pt>
    <dgm:pt modelId="{9542A7B1-EA7A-1F42-A7EF-866D3F930797}" type="pres">
      <dgm:prSet presAssocID="{95812401-764A-417F-A49F-A8250EC248EF}" presName="parentLin" presStyleCnt="0"/>
      <dgm:spPr/>
    </dgm:pt>
    <dgm:pt modelId="{912F5AC6-0078-7243-84D5-A68F7899C51C}" type="pres">
      <dgm:prSet presAssocID="{95812401-764A-417F-A49F-A8250EC248EF}" presName="parentLeftMargin" presStyleLbl="node1" presStyleIdx="0" presStyleCnt="5"/>
      <dgm:spPr/>
    </dgm:pt>
    <dgm:pt modelId="{57994C4C-63EF-6042-8D81-26419B057E71}" type="pres">
      <dgm:prSet presAssocID="{95812401-764A-417F-A49F-A8250EC248E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D2571E3-55EE-4040-9CDE-9BB0D722A253}" type="pres">
      <dgm:prSet presAssocID="{95812401-764A-417F-A49F-A8250EC248EF}" presName="negativeSpace" presStyleCnt="0"/>
      <dgm:spPr/>
    </dgm:pt>
    <dgm:pt modelId="{B47BBE17-C4E8-9E41-B948-C436B54E911C}" type="pres">
      <dgm:prSet presAssocID="{95812401-764A-417F-A49F-A8250EC248EF}" presName="childText" presStyleLbl="conFgAcc1" presStyleIdx="1" presStyleCnt="5">
        <dgm:presLayoutVars>
          <dgm:bulletEnabled val="1"/>
        </dgm:presLayoutVars>
      </dgm:prSet>
      <dgm:spPr/>
    </dgm:pt>
    <dgm:pt modelId="{015CEA2A-6F71-8349-9FF6-E38496C1F0D2}" type="pres">
      <dgm:prSet presAssocID="{3E5982B5-4A5D-47FE-9743-010A97D778FE}" presName="spaceBetweenRectangles" presStyleCnt="0"/>
      <dgm:spPr/>
    </dgm:pt>
    <dgm:pt modelId="{72310ABE-D307-154E-9A2E-E3A719D080A1}" type="pres">
      <dgm:prSet presAssocID="{6B268009-3108-FF42-B603-15BD5E72D59D}" presName="parentLin" presStyleCnt="0"/>
      <dgm:spPr/>
    </dgm:pt>
    <dgm:pt modelId="{4577D523-3BAD-7D4A-A49B-2881BC628B3B}" type="pres">
      <dgm:prSet presAssocID="{6B268009-3108-FF42-B603-15BD5E72D59D}" presName="parentLeftMargin" presStyleLbl="node1" presStyleIdx="1" presStyleCnt="5"/>
      <dgm:spPr/>
    </dgm:pt>
    <dgm:pt modelId="{A3E6FE80-A879-A148-85C0-64E58B0AB07F}" type="pres">
      <dgm:prSet presAssocID="{6B268009-3108-FF42-B603-15BD5E72D59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4C92A52-82EB-FF47-8297-E26FA33DC8D1}" type="pres">
      <dgm:prSet presAssocID="{6B268009-3108-FF42-B603-15BD5E72D59D}" presName="negativeSpace" presStyleCnt="0"/>
      <dgm:spPr/>
    </dgm:pt>
    <dgm:pt modelId="{5673CFDE-1225-E941-B386-C0AF9C4AA989}" type="pres">
      <dgm:prSet presAssocID="{6B268009-3108-FF42-B603-15BD5E72D59D}" presName="childText" presStyleLbl="conFgAcc1" presStyleIdx="2" presStyleCnt="5">
        <dgm:presLayoutVars>
          <dgm:bulletEnabled val="1"/>
        </dgm:presLayoutVars>
      </dgm:prSet>
      <dgm:spPr/>
    </dgm:pt>
    <dgm:pt modelId="{561AA0CD-4C9E-3E43-BC5D-488128D13A93}" type="pres">
      <dgm:prSet presAssocID="{AB13A2D3-A385-A24C-B16E-299A78FDD87A}" presName="spaceBetweenRectangles" presStyleCnt="0"/>
      <dgm:spPr/>
    </dgm:pt>
    <dgm:pt modelId="{0C08B01D-9F7F-504F-AD05-C601A09E1875}" type="pres">
      <dgm:prSet presAssocID="{D550A4C4-E630-4C7E-BA7E-0B3187984EE1}" presName="parentLin" presStyleCnt="0"/>
      <dgm:spPr/>
    </dgm:pt>
    <dgm:pt modelId="{CB169E7A-CE27-1E4E-A92D-FB1EE750694A}" type="pres">
      <dgm:prSet presAssocID="{D550A4C4-E630-4C7E-BA7E-0B3187984EE1}" presName="parentLeftMargin" presStyleLbl="node1" presStyleIdx="2" presStyleCnt="5"/>
      <dgm:spPr/>
    </dgm:pt>
    <dgm:pt modelId="{3952D95D-D408-334B-A249-7B122DB391AF}" type="pres">
      <dgm:prSet presAssocID="{D550A4C4-E630-4C7E-BA7E-0B3187984EE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427C903-5140-A245-A5E4-C7160D41033B}" type="pres">
      <dgm:prSet presAssocID="{D550A4C4-E630-4C7E-BA7E-0B3187984EE1}" presName="negativeSpace" presStyleCnt="0"/>
      <dgm:spPr/>
    </dgm:pt>
    <dgm:pt modelId="{6EF88953-2F87-A844-8F8A-58C209958425}" type="pres">
      <dgm:prSet presAssocID="{D550A4C4-E630-4C7E-BA7E-0B3187984EE1}" presName="childText" presStyleLbl="conFgAcc1" presStyleIdx="3" presStyleCnt="5">
        <dgm:presLayoutVars>
          <dgm:bulletEnabled val="1"/>
        </dgm:presLayoutVars>
      </dgm:prSet>
      <dgm:spPr/>
    </dgm:pt>
    <dgm:pt modelId="{41905750-49D1-2047-8333-C9FEE4348883}" type="pres">
      <dgm:prSet presAssocID="{EBB70B0A-3FEE-491B-A551-B88080326766}" presName="spaceBetweenRectangles" presStyleCnt="0"/>
      <dgm:spPr/>
    </dgm:pt>
    <dgm:pt modelId="{DFA7BE62-8660-2C42-9A3A-F6478BDD44BD}" type="pres">
      <dgm:prSet presAssocID="{991DED38-7ABE-49B9-9AF5-7D196D28D9B4}" presName="parentLin" presStyleCnt="0"/>
      <dgm:spPr/>
    </dgm:pt>
    <dgm:pt modelId="{29A79FA4-601D-BF46-B2F7-4CAA7B557656}" type="pres">
      <dgm:prSet presAssocID="{991DED38-7ABE-49B9-9AF5-7D196D28D9B4}" presName="parentLeftMargin" presStyleLbl="node1" presStyleIdx="3" presStyleCnt="5"/>
      <dgm:spPr/>
    </dgm:pt>
    <dgm:pt modelId="{EA4AD623-EFFC-B64C-8743-426C680D151C}" type="pres">
      <dgm:prSet presAssocID="{991DED38-7ABE-49B9-9AF5-7D196D28D9B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75D22D1-4CC2-D447-9003-98E7295B536B}" type="pres">
      <dgm:prSet presAssocID="{991DED38-7ABE-49B9-9AF5-7D196D28D9B4}" presName="negativeSpace" presStyleCnt="0"/>
      <dgm:spPr/>
    </dgm:pt>
    <dgm:pt modelId="{531950CA-A977-924A-901B-296FCAEA47C1}" type="pres">
      <dgm:prSet presAssocID="{991DED38-7ABE-49B9-9AF5-7D196D28D9B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6657010-5A6C-6240-BE53-CB51BABC560D}" type="presOf" srcId="{95812401-764A-417F-A49F-A8250EC248EF}" destId="{912F5AC6-0078-7243-84D5-A68F7899C51C}" srcOrd="0" destOrd="0" presId="urn:microsoft.com/office/officeart/2005/8/layout/list1"/>
    <dgm:cxn modelId="{B7F5B316-64C0-45AB-937B-8B679B701C45}" srcId="{1CEDE648-9A7C-4DEE-B7F7-2F5F2B309F97}" destId="{95812401-764A-417F-A49F-A8250EC248EF}" srcOrd="1" destOrd="0" parTransId="{639797F7-D151-4D72-A2C9-23D724E0FFD9}" sibTransId="{3E5982B5-4A5D-47FE-9743-010A97D778FE}"/>
    <dgm:cxn modelId="{8A747232-810D-4428-9058-16BDEC0B2C27}" srcId="{2C33EC0C-6C82-421D-88F0-983B688E3BD4}" destId="{53BE5EB2-96FB-4B56-BA5B-8420BE48C256}" srcOrd="2" destOrd="0" parTransId="{97D34ADF-5111-4F05-8A55-39DA847582D0}" sibTransId="{07FAB3D1-2E4F-46D6-8EFD-3A75CC422499}"/>
    <dgm:cxn modelId="{947BBD35-B29A-E740-9B2B-5EFCC46DB192}" srcId="{1CEDE648-9A7C-4DEE-B7F7-2F5F2B309F97}" destId="{6B268009-3108-FF42-B603-15BD5E72D59D}" srcOrd="2" destOrd="0" parTransId="{E658C025-2AB9-C543-A1EB-826944F76EA1}" sibTransId="{AB13A2D3-A385-A24C-B16E-299A78FDD87A}"/>
    <dgm:cxn modelId="{3710263F-E663-A147-8D80-ECF5ACDE5633}" type="presOf" srcId="{2C33EC0C-6C82-421D-88F0-983B688E3BD4}" destId="{DF32D71E-D315-EB45-8820-BB5016B90345}" srcOrd="0" destOrd="0" presId="urn:microsoft.com/office/officeart/2005/8/layout/list1"/>
    <dgm:cxn modelId="{50E18F40-1442-E34C-B09F-1026A62FD55B}" type="presOf" srcId="{6B268009-3108-FF42-B603-15BD5E72D59D}" destId="{A3E6FE80-A879-A148-85C0-64E58B0AB07F}" srcOrd="1" destOrd="0" presId="urn:microsoft.com/office/officeart/2005/8/layout/list1"/>
    <dgm:cxn modelId="{FAC4F15E-5392-A743-AED7-0971C54A320F}" type="presOf" srcId="{1CB6A86C-915F-4C01-8053-81C4CCA1F6A9}" destId="{3F3F4A31-AA16-0145-BC6E-1F2213006D38}" srcOrd="0" destOrd="0" presId="urn:microsoft.com/office/officeart/2005/8/layout/list1"/>
    <dgm:cxn modelId="{66D74341-3686-43CF-A9B5-66B14A574D88}" srcId="{2C33EC0C-6C82-421D-88F0-983B688E3BD4}" destId="{35DF60B2-F66F-42B2-93D2-73B5624485A6}" srcOrd="1" destOrd="0" parTransId="{937DBBD3-23BF-4097-AAD9-9AD9836E4FB5}" sibTransId="{90E5BE31-5B0E-4C85-981E-A40B073FB610}"/>
    <dgm:cxn modelId="{E1F52263-3C51-4546-BAF7-3CCF221AED17}" type="presOf" srcId="{53BE5EB2-96FB-4B56-BA5B-8420BE48C256}" destId="{3F3F4A31-AA16-0145-BC6E-1F2213006D38}" srcOrd="0" destOrd="2" presId="urn:microsoft.com/office/officeart/2005/8/layout/list1"/>
    <dgm:cxn modelId="{CD297E44-8843-E04F-8BAF-6815A3668C67}" type="presOf" srcId="{35DF60B2-F66F-42B2-93D2-73B5624485A6}" destId="{3F3F4A31-AA16-0145-BC6E-1F2213006D38}" srcOrd="0" destOrd="1" presId="urn:microsoft.com/office/officeart/2005/8/layout/list1"/>
    <dgm:cxn modelId="{F96D2965-98A5-438C-B995-8976315BB419}" srcId="{1CEDE648-9A7C-4DEE-B7F7-2F5F2B309F97}" destId="{991DED38-7ABE-49B9-9AF5-7D196D28D9B4}" srcOrd="4" destOrd="0" parTransId="{C2E198D5-384E-47E9-9D19-5DEBC4DDE938}" sibTransId="{C391C4CE-9629-4851-8B09-267D622ABF41}"/>
    <dgm:cxn modelId="{ADE2C74F-388B-7B44-A7F5-766C094BB1E9}" type="presOf" srcId="{1CEDE648-9A7C-4DEE-B7F7-2F5F2B309F97}" destId="{6BCECCA5-4486-8C49-92CA-597650651B2E}" srcOrd="0" destOrd="0" presId="urn:microsoft.com/office/officeart/2005/8/layout/list1"/>
    <dgm:cxn modelId="{482F0371-856B-1245-9390-BD49F53D9F67}" type="presOf" srcId="{8F64EC3C-878E-4BBB-AAD6-50CB232BCBCD}" destId="{B47BBE17-C4E8-9E41-B948-C436B54E911C}" srcOrd="0" destOrd="0" presId="urn:microsoft.com/office/officeart/2005/8/layout/list1"/>
    <dgm:cxn modelId="{605B5C79-48C9-43EC-A92D-8BE3EDB9327F}" srcId="{1CEDE648-9A7C-4DEE-B7F7-2F5F2B309F97}" destId="{D550A4C4-E630-4C7E-BA7E-0B3187984EE1}" srcOrd="3" destOrd="0" parTransId="{72C76118-F133-4659-A8E0-9DE5C28C6840}" sibTransId="{EBB70B0A-3FEE-491B-A551-B88080326766}"/>
    <dgm:cxn modelId="{02FA3F90-DBB3-8444-AFAA-D791875DCA1C}" type="presOf" srcId="{2C33EC0C-6C82-421D-88F0-983B688E3BD4}" destId="{308081E8-45D4-C94A-A35E-F198B738C6BD}" srcOrd="1" destOrd="0" presId="urn:microsoft.com/office/officeart/2005/8/layout/list1"/>
    <dgm:cxn modelId="{A47A5DB6-B158-254A-A844-213AA8A72132}" type="presOf" srcId="{95812401-764A-417F-A49F-A8250EC248EF}" destId="{57994C4C-63EF-6042-8D81-26419B057E71}" srcOrd="1" destOrd="0" presId="urn:microsoft.com/office/officeart/2005/8/layout/list1"/>
    <dgm:cxn modelId="{73DB4EB6-FD6B-9F49-BCD2-76DB27811F6A}" type="presOf" srcId="{D550A4C4-E630-4C7E-BA7E-0B3187984EE1}" destId="{CB169E7A-CE27-1E4E-A92D-FB1EE750694A}" srcOrd="0" destOrd="0" presId="urn:microsoft.com/office/officeart/2005/8/layout/list1"/>
    <dgm:cxn modelId="{19600BB7-90AF-496C-B837-8EF83B3E624F}" srcId="{2C33EC0C-6C82-421D-88F0-983B688E3BD4}" destId="{1CB6A86C-915F-4C01-8053-81C4CCA1F6A9}" srcOrd="0" destOrd="0" parTransId="{2A9EA2A8-8C87-49E2-A383-75B38B7597DB}" sibTransId="{C5721923-F518-475D-AE60-906888406CFB}"/>
    <dgm:cxn modelId="{154035CF-46F3-44AE-B515-163179EDC8DB}" srcId="{1CEDE648-9A7C-4DEE-B7F7-2F5F2B309F97}" destId="{2C33EC0C-6C82-421D-88F0-983B688E3BD4}" srcOrd="0" destOrd="0" parTransId="{99E4CD92-FD60-44B7-AAE9-1C97B963B3F6}" sibTransId="{FD906D7B-0269-4643-A6F7-A3577351CBD6}"/>
    <dgm:cxn modelId="{01185AD7-3C2A-477B-BD71-67BEAE9DB637}" srcId="{95812401-764A-417F-A49F-A8250EC248EF}" destId="{8F64EC3C-878E-4BBB-AAD6-50CB232BCBCD}" srcOrd="0" destOrd="0" parTransId="{7839493C-031F-46B3-99CA-2845D1042693}" sibTransId="{AF671B1D-2DB5-4841-9E26-57DD17B46580}"/>
    <dgm:cxn modelId="{00E9F1DB-0DF6-9C43-91EE-19F1C65B871F}" type="presOf" srcId="{D550A4C4-E630-4C7E-BA7E-0B3187984EE1}" destId="{3952D95D-D408-334B-A249-7B122DB391AF}" srcOrd="1" destOrd="0" presId="urn:microsoft.com/office/officeart/2005/8/layout/list1"/>
    <dgm:cxn modelId="{2FB792E4-FFEF-154F-9AAA-2F84AFC1CB90}" type="presOf" srcId="{991DED38-7ABE-49B9-9AF5-7D196D28D9B4}" destId="{EA4AD623-EFFC-B64C-8743-426C680D151C}" srcOrd="1" destOrd="0" presId="urn:microsoft.com/office/officeart/2005/8/layout/list1"/>
    <dgm:cxn modelId="{242B02EA-332B-5C46-80CA-E6C83999FC8D}" type="presOf" srcId="{991DED38-7ABE-49B9-9AF5-7D196D28D9B4}" destId="{29A79FA4-601D-BF46-B2F7-4CAA7B557656}" srcOrd="0" destOrd="0" presId="urn:microsoft.com/office/officeart/2005/8/layout/list1"/>
    <dgm:cxn modelId="{16E7FEF9-1E9A-1845-B6FD-6F9050CD1922}" type="presOf" srcId="{6B268009-3108-FF42-B603-15BD5E72D59D}" destId="{4577D523-3BAD-7D4A-A49B-2881BC628B3B}" srcOrd="0" destOrd="0" presId="urn:microsoft.com/office/officeart/2005/8/layout/list1"/>
    <dgm:cxn modelId="{1FCB98D9-97B5-3540-B3BE-9C046617A8FB}" type="presParOf" srcId="{6BCECCA5-4486-8C49-92CA-597650651B2E}" destId="{8163FC62-EA3C-F74C-BCC2-7F35F5A79AAB}" srcOrd="0" destOrd="0" presId="urn:microsoft.com/office/officeart/2005/8/layout/list1"/>
    <dgm:cxn modelId="{1F1CB116-3949-364A-BA81-F87D7C828D82}" type="presParOf" srcId="{8163FC62-EA3C-F74C-BCC2-7F35F5A79AAB}" destId="{DF32D71E-D315-EB45-8820-BB5016B90345}" srcOrd="0" destOrd="0" presId="urn:microsoft.com/office/officeart/2005/8/layout/list1"/>
    <dgm:cxn modelId="{F45B6137-39D5-4F42-8539-0C7CBAF103D6}" type="presParOf" srcId="{8163FC62-EA3C-F74C-BCC2-7F35F5A79AAB}" destId="{308081E8-45D4-C94A-A35E-F198B738C6BD}" srcOrd="1" destOrd="0" presId="urn:microsoft.com/office/officeart/2005/8/layout/list1"/>
    <dgm:cxn modelId="{CA10DA82-1BD9-B44E-98B8-88AE04A80836}" type="presParOf" srcId="{6BCECCA5-4486-8C49-92CA-597650651B2E}" destId="{02681205-100C-0D44-ADF9-21AAF431E579}" srcOrd="1" destOrd="0" presId="urn:microsoft.com/office/officeart/2005/8/layout/list1"/>
    <dgm:cxn modelId="{4C657B55-B5D1-9043-8043-3D077BBB66F9}" type="presParOf" srcId="{6BCECCA5-4486-8C49-92CA-597650651B2E}" destId="{3F3F4A31-AA16-0145-BC6E-1F2213006D38}" srcOrd="2" destOrd="0" presId="urn:microsoft.com/office/officeart/2005/8/layout/list1"/>
    <dgm:cxn modelId="{CD313451-8B92-FF4C-B5F7-8A728A949C1A}" type="presParOf" srcId="{6BCECCA5-4486-8C49-92CA-597650651B2E}" destId="{92C3C208-CFEC-9C48-A342-2E4562E5DA86}" srcOrd="3" destOrd="0" presId="urn:microsoft.com/office/officeart/2005/8/layout/list1"/>
    <dgm:cxn modelId="{536E0E4B-FDC3-844F-8B65-E21184E3B1BC}" type="presParOf" srcId="{6BCECCA5-4486-8C49-92CA-597650651B2E}" destId="{9542A7B1-EA7A-1F42-A7EF-866D3F930797}" srcOrd="4" destOrd="0" presId="urn:microsoft.com/office/officeart/2005/8/layout/list1"/>
    <dgm:cxn modelId="{1394C32F-0E23-2544-B551-344CC47082C1}" type="presParOf" srcId="{9542A7B1-EA7A-1F42-A7EF-866D3F930797}" destId="{912F5AC6-0078-7243-84D5-A68F7899C51C}" srcOrd="0" destOrd="0" presId="urn:microsoft.com/office/officeart/2005/8/layout/list1"/>
    <dgm:cxn modelId="{9F3B2FAB-6601-D247-BB2F-6DFEA383831F}" type="presParOf" srcId="{9542A7B1-EA7A-1F42-A7EF-866D3F930797}" destId="{57994C4C-63EF-6042-8D81-26419B057E71}" srcOrd="1" destOrd="0" presId="urn:microsoft.com/office/officeart/2005/8/layout/list1"/>
    <dgm:cxn modelId="{5D262C18-6701-8943-85DB-DBDDDCDFA4E2}" type="presParOf" srcId="{6BCECCA5-4486-8C49-92CA-597650651B2E}" destId="{AD2571E3-55EE-4040-9CDE-9BB0D722A253}" srcOrd="5" destOrd="0" presId="urn:microsoft.com/office/officeart/2005/8/layout/list1"/>
    <dgm:cxn modelId="{DA2D20E1-B420-AE44-ACAD-0D90D7F7E2DE}" type="presParOf" srcId="{6BCECCA5-4486-8C49-92CA-597650651B2E}" destId="{B47BBE17-C4E8-9E41-B948-C436B54E911C}" srcOrd="6" destOrd="0" presId="urn:microsoft.com/office/officeart/2005/8/layout/list1"/>
    <dgm:cxn modelId="{959E3ECC-D7CC-0648-A8A2-DC2A49ABA975}" type="presParOf" srcId="{6BCECCA5-4486-8C49-92CA-597650651B2E}" destId="{015CEA2A-6F71-8349-9FF6-E38496C1F0D2}" srcOrd="7" destOrd="0" presId="urn:microsoft.com/office/officeart/2005/8/layout/list1"/>
    <dgm:cxn modelId="{4770CFDD-1FFA-5043-9D36-5E6507C6A797}" type="presParOf" srcId="{6BCECCA5-4486-8C49-92CA-597650651B2E}" destId="{72310ABE-D307-154E-9A2E-E3A719D080A1}" srcOrd="8" destOrd="0" presId="urn:microsoft.com/office/officeart/2005/8/layout/list1"/>
    <dgm:cxn modelId="{8C6E663A-7D94-CC4E-A2B4-1406A78E0FCF}" type="presParOf" srcId="{72310ABE-D307-154E-9A2E-E3A719D080A1}" destId="{4577D523-3BAD-7D4A-A49B-2881BC628B3B}" srcOrd="0" destOrd="0" presId="urn:microsoft.com/office/officeart/2005/8/layout/list1"/>
    <dgm:cxn modelId="{BD407DF0-B02E-364C-B6B1-D2C6442D0B86}" type="presParOf" srcId="{72310ABE-D307-154E-9A2E-E3A719D080A1}" destId="{A3E6FE80-A879-A148-85C0-64E58B0AB07F}" srcOrd="1" destOrd="0" presId="urn:microsoft.com/office/officeart/2005/8/layout/list1"/>
    <dgm:cxn modelId="{C44CBF94-0E26-3F48-9390-FE42E0FD0C04}" type="presParOf" srcId="{6BCECCA5-4486-8C49-92CA-597650651B2E}" destId="{94C92A52-82EB-FF47-8297-E26FA33DC8D1}" srcOrd="9" destOrd="0" presId="urn:microsoft.com/office/officeart/2005/8/layout/list1"/>
    <dgm:cxn modelId="{CF274E82-8798-0744-9D14-C0AAB76B5455}" type="presParOf" srcId="{6BCECCA5-4486-8C49-92CA-597650651B2E}" destId="{5673CFDE-1225-E941-B386-C0AF9C4AA989}" srcOrd="10" destOrd="0" presId="urn:microsoft.com/office/officeart/2005/8/layout/list1"/>
    <dgm:cxn modelId="{D89E5166-9AAF-B949-9FB5-8C1006463770}" type="presParOf" srcId="{6BCECCA5-4486-8C49-92CA-597650651B2E}" destId="{561AA0CD-4C9E-3E43-BC5D-488128D13A93}" srcOrd="11" destOrd="0" presId="urn:microsoft.com/office/officeart/2005/8/layout/list1"/>
    <dgm:cxn modelId="{A5811F21-76B0-F146-8B23-A3EB7C10D30D}" type="presParOf" srcId="{6BCECCA5-4486-8C49-92CA-597650651B2E}" destId="{0C08B01D-9F7F-504F-AD05-C601A09E1875}" srcOrd="12" destOrd="0" presId="urn:microsoft.com/office/officeart/2005/8/layout/list1"/>
    <dgm:cxn modelId="{5F20EC0F-2B13-1645-9B66-2BC478DB30AF}" type="presParOf" srcId="{0C08B01D-9F7F-504F-AD05-C601A09E1875}" destId="{CB169E7A-CE27-1E4E-A92D-FB1EE750694A}" srcOrd="0" destOrd="0" presId="urn:microsoft.com/office/officeart/2005/8/layout/list1"/>
    <dgm:cxn modelId="{2D96E149-8CA2-5B4C-870D-F0E7D05D8604}" type="presParOf" srcId="{0C08B01D-9F7F-504F-AD05-C601A09E1875}" destId="{3952D95D-D408-334B-A249-7B122DB391AF}" srcOrd="1" destOrd="0" presId="urn:microsoft.com/office/officeart/2005/8/layout/list1"/>
    <dgm:cxn modelId="{2FC47247-10B3-F54F-94BC-9BFE20D5BA6F}" type="presParOf" srcId="{6BCECCA5-4486-8C49-92CA-597650651B2E}" destId="{F427C903-5140-A245-A5E4-C7160D41033B}" srcOrd="13" destOrd="0" presId="urn:microsoft.com/office/officeart/2005/8/layout/list1"/>
    <dgm:cxn modelId="{9B60C113-EA37-1F46-B35F-F8A74FBA872E}" type="presParOf" srcId="{6BCECCA5-4486-8C49-92CA-597650651B2E}" destId="{6EF88953-2F87-A844-8F8A-58C209958425}" srcOrd="14" destOrd="0" presId="urn:microsoft.com/office/officeart/2005/8/layout/list1"/>
    <dgm:cxn modelId="{EC8AF3A7-E04E-714B-9825-792B84A9F3E7}" type="presParOf" srcId="{6BCECCA5-4486-8C49-92CA-597650651B2E}" destId="{41905750-49D1-2047-8333-C9FEE4348883}" srcOrd="15" destOrd="0" presId="urn:microsoft.com/office/officeart/2005/8/layout/list1"/>
    <dgm:cxn modelId="{F70C316B-2506-3A42-BA15-090F84390C30}" type="presParOf" srcId="{6BCECCA5-4486-8C49-92CA-597650651B2E}" destId="{DFA7BE62-8660-2C42-9A3A-F6478BDD44BD}" srcOrd="16" destOrd="0" presId="urn:microsoft.com/office/officeart/2005/8/layout/list1"/>
    <dgm:cxn modelId="{EE94FA31-056A-1A4B-868A-6DD43780D9C5}" type="presParOf" srcId="{DFA7BE62-8660-2C42-9A3A-F6478BDD44BD}" destId="{29A79FA4-601D-BF46-B2F7-4CAA7B557656}" srcOrd="0" destOrd="0" presId="urn:microsoft.com/office/officeart/2005/8/layout/list1"/>
    <dgm:cxn modelId="{DD38DC06-04A4-5A4D-8213-7D39712F9493}" type="presParOf" srcId="{DFA7BE62-8660-2C42-9A3A-F6478BDD44BD}" destId="{EA4AD623-EFFC-B64C-8743-426C680D151C}" srcOrd="1" destOrd="0" presId="urn:microsoft.com/office/officeart/2005/8/layout/list1"/>
    <dgm:cxn modelId="{0112B61B-F3DA-D34C-A8CE-BDAECEA99816}" type="presParOf" srcId="{6BCECCA5-4486-8C49-92CA-597650651B2E}" destId="{B75D22D1-4CC2-D447-9003-98E7295B536B}" srcOrd="17" destOrd="0" presId="urn:microsoft.com/office/officeart/2005/8/layout/list1"/>
    <dgm:cxn modelId="{0BA18A1A-D010-4D40-972F-49C0E08F7747}" type="presParOf" srcId="{6BCECCA5-4486-8C49-92CA-597650651B2E}" destId="{531950CA-A977-924A-901B-296FCAEA47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F4A31-AA16-0145-BC6E-1F2213006D38}">
      <dsp:nvSpPr>
        <dsp:cNvPr id="0" name=""/>
        <dsp:cNvSpPr/>
      </dsp:nvSpPr>
      <dsp:spPr>
        <a:xfrm>
          <a:off x="0" y="281261"/>
          <a:ext cx="8229600" cy="941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Family/parenting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Cultural norms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Geography  </a:t>
          </a:r>
        </a:p>
      </dsp:txBody>
      <dsp:txXfrm>
        <a:off x="0" y="281261"/>
        <a:ext cx="8229600" cy="941849"/>
      </dsp:txXfrm>
    </dsp:sp>
    <dsp:sp modelId="{308081E8-45D4-C94A-A35E-F198B738C6BD}">
      <dsp:nvSpPr>
        <dsp:cNvPr id="0" name=""/>
        <dsp:cNvSpPr/>
      </dsp:nvSpPr>
      <dsp:spPr>
        <a:xfrm>
          <a:off x="411480" y="89381"/>
          <a:ext cx="576071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Places of Origin </a:t>
          </a:r>
        </a:p>
      </dsp:txBody>
      <dsp:txXfrm>
        <a:off x="430214" y="108115"/>
        <a:ext cx="5723251" cy="346292"/>
      </dsp:txXfrm>
    </dsp:sp>
    <dsp:sp modelId="{B47BBE17-C4E8-9E41-B948-C436B54E911C}">
      <dsp:nvSpPr>
        <dsp:cNvPr id="0" name=""/>
        <dsp:cNvSpPr/>
      </dsp:nvSpPr>
      <dsp:spPr>
        <a:xfrm>
          <a:off x="0" y="1485191"/>
          <a:ext cx="8229600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70764" rIns="63870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Hierarchical systems  </a:t>
          </a:r>
        </a:p>
      </dsp:txBody>
      <dsp:txXfrm>
        <a:off x="0" y="1485191"/>
        <a:ext cx="8229600" cy="542587"/>
      </dsp:txXfrm>
    </dsp:sp>
    <dsp:sp modelId="{57994C4C-63EF-6042-8D81-26419B057E71}">
      <dsp:nvSpPr>
        <dsp:cNvPr id="0" name=""/>
        <dsp:cNvSpPr/>
      </dsp:nvSpPr>
      <dsp:spPr>
        <a:xfrm>
          <a:off x="411480" y="1293311"/>
          <a:ext cx="576071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Power Dynamics  </a:t>
          </a:r>
        </a:p>
      </dsp:txBody>
      <dsp:txXfrm>
        <a:off x="430214" y="1312045"/>
        <a:ext cx="5723251" cy="346292"/>
      </dsp:txXfrm>
    </dsp:sp>
    <dsp:sp modelId="{5673CFDE-1225-E941-B386-C0AF9C4AA989}">
      <dsp:nvSpPr>
        <dsp:cNvPr id="0" name=""/>
        <dsp:cNvSpPr/>
      </dsp:nvSpPr>
      <dsp:spPr>
        <a:xfrm>
          <a:off x="0" y="2289858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6FE80-A879-A148-85C0-64E58B0AB07F}">
      <dsp:nvSpPr>
        <dsp:cNvPr id="0" name=""/>
        <dsp:cNvSpPr/>
      </dsp:nvSpPr>
      <dsp:spPr>
        <a:xfrm>
          <a:off x="411480" y="2097978"/>
          <a:ext cx="576071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Experiences</a:t>
          </a:r>
        </a:p>
      </dsp:txBody>
      <dsp:txXfrm>
        <a:off x="430214" y="2116712"/>
        <a:ext cx="5723251" cy="346292"/>
      </dsp:txXfrm>
    </dsp:sp>
    <dsp:sp modelId="{6EF88953-2F87-A844-8F8A-58C209958425}">
      <dsp:nvSpPr>
        <dsp:cNvPr id="0" name=""/>
        <dsp:cNvSpPr/>
      </dsp:nvSpPr>
      <dsp:spPr>
        <a:xfrm>
          <a:off x="0" y="2879538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2D95D-D408-334B-A249-7B122DB391AF}">
      <dsp:nvSpPr>
        <dsp:cNvPr id="0" name=""/>
        <dsp:cNvSpPr/>
      </dsp:nvSpPr>
      <dsp:spPr>
        <a:xfrm>
          <a:off x="411480" y="2687658"/>
          <a:ext cx="576071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Expectations </a:t>
          </a:r>
        </a:p>
      </dsp:txBody>
      <dsp:txXfrm>
        <a:off x="430214" y="2706392"/>
        <a:ext cx="5723251" cy="346292"/>
      </dsp:txXfrm>
    </dsp:sp>
    <dsp:sp modelId="{531950CA-A977-924A-901B-296FCAEA47C1}">
      <dsp:nvSpPr>
        <dsp:cNvPr id="0" name=""/>
        <dsp:cNvSpPr/>
      </dsp:nvSpPr>
      <dsp:spPr>
        <a:xfrm>
          <a:off x="0" y="3469218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AD623-EFFC-B64C-8743-426C680D151C}">
      <dsp:nvSpPr>
        <dsp:cNvPr id="0" name=""/>
        <dsp:cNvSpPr/>
      </dsp:nvSpPr>
      <dsp:spPr>
        <a:xfrm>
          <a:off x="411480" y="3277338"/>
          <a:ext cx="5760719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Media</a:t>
          </a:r>
        </a:p>
      </dsp:txBody>
      <dsp:txXfrm>
        <a:off x="430214" y="3296072"/>
        <a:ext cx="5723251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5BE0E-54DF-6148-B6B7-F5C62667B97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D3A32-14D3-0948-8D94-17443366A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D73A-EBF3-324B-9B1D-97C7E529708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884E1-3903-6549-B5B9-0662840EEA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C152-E857-78A2-FE50-B02DD8440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CAFF4-BEE4-00EB-F4AF-CEED43AE7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C759D-3777-80C2-1C9C-9DA9AEAA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64A41-DBAE-361F-4679-DA8803B0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95EF3-1B81-8C1C-F8A9-ECC4718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A124-2358-EB3A-EF38-E51A18C6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FC0FF-7F98-D921-B860-8E613DDFD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12371-A1F4-039C-E0CC-C03165E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96625-895E-4810-D07F-679E8C48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7192E-AC2E-E64A-2522-20DAD4E4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52D7D-4927-8513-A83A-43C9ADA10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EFC7E-4D3C-F704-FA80-65DB8A85B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4088C-B305-F136-16E5-EA4017C45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5D7B1-8FA3-01DD-F6B2-A135B84D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6F9B4-EC04-FDF0-C452-C250FAD6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73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kgd 014d4b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TitleSide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352" y="685801"/>
            <a:ext cx="12058649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914400"/>
            <a:ext cx="80264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060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kgd 014d4b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TitleSide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352" y="685801"/>
            <a:ext cx="12058649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914400"/>
            <a:ext cx="80264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330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279A-8C09-6D45-888D-205467AC57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D8A6F-FFC5-BC42-9AE9-9535167826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2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65212-3375-4849-ACAC-770105655A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5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FE701-23CF-054A-8310-AC8AFCB6C4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7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1CC33-BB25-D24E-A7D8-18D47F2990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2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6ECBA-56C5-4042-A2CA-4153408323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829E-58C3-5564-278B-0F169860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A25E-EB8A-C120-E87B-9D1A1F74A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5047-838E-87E6-B56E-C2B7ACC7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6E01-980C-99E4-9281-6E99952B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24D9B-61AF-867A-CA41-FD2D4C73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CF193-B18F-A34B-8FB5-852353D601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00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57CF6-E8B0-C749-B00D-26A3BEB33D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74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ACAEC-FB21-9C41-9738-C418E9BCFD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4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66800"/>
            <a:ext cx="27432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66800"/>
            <a:ext cx="80264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6C421-12CE-474C-8F8A-E53D9913EE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59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768C-64B6-1347-86EC-999FA14CD8FC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A441-BEAE-3445-8313-2050FF9E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5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768C-64B6-1347-86EC-999FA14CD8FC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A441-BEAE-3445-8313-2050FF9E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0C4E-0280-33A9-DAE6-B4DF0A34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1F235-B02C-1524-CE01-AA4D3581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CB9E0-AF30-826C-A21F-AB6518C5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2545-23E5-267E-4366-987CE18E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75E17-B2DC-09F2-264F-A62ED9A5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9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2492-64FE-ADE1-904B-53D17AEC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0D7A-01FF-E898-642E-30273E851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7385-9112-4EA3-EF74-20A10E1A8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5FB81-E0E5-10E3-DDF3-4D0345975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04ABC-AC66-EFA1-3CFD-E0D89DD8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A1FA5-4F20-929B-DFF3-24867091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5F02F-C277-9121-D5EA-BFAF12A3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90401-1EC9-C8AB-E249-19B428979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EE056-EE19-E107-49CE-46717EED5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D6F25C-37EB-F197-0996-FC6D54138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5FBBCF-F8F2-CF29-AD8F-72D08091C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CE49F-5F83-B007-0138-30B8CD87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19ABE-8D44-4FB4-BEA7-D3413B37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BF0AD-CE77-26C3-5DAB-45C56957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E7FDF-7743-A324-09A9-0D7C42C3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7A780-1B42-C4D9-CC81-809EFA67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74BB8-7BF7-56C9-F2CE-CE496271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0F4B9-A6D8-33A9-6E26-DDE6CC06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3B01B-35D4-AF21-AE9F-B035AF6F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85DC3-E4E8-3D2E-A649-B8151F23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F674A-F274-161F-976F-5CA6DEB1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75D8F-D23F-D0BE-8DA0-CE13E516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8088E-B895-C176-E381-9B0F5707F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5B7E4-D1AA-34FF-D1FB-8003F09F3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A10E1-6A69-CCB2-A29A-6911F3EF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3D3DB-C116-C1C2-424B-FD55517F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951CF-0CCA-F8D1-9EAC-615F408E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6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68CF-251F-BADE-5247-1133F8C6D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A78DA-F108-A926-F066-D8858A14E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AE2DF-BA77-578A-9E16-51098F8E5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63826-6074-3FD7-B21E-A83EA382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CF760-E1E3-9F5B-3731-F757F7F0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90BE-3E16-87CC-604A-BAE3C572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581F72-31B6-3E01-FD04-0C190336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C2547-9585-C7A2-ED70-F2976ABDC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4B211-2D1D-93A7-2D16-249172A04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1737-C7B6-204A-A952-2F32B2273FB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2EF3F-F4FB-F8C4-42B2-88E914EB9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5648F-CB1B-8AF1-42D8-FF0B3CCA4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4637-BABF-E943-9FF6-869CF2A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8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rder top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152400"/>
            <a:ext cx="117856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5D31EE53-AE91-B644-850F-D5B9AD2A36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066800"/>
            <a:ext cx="10972800" cy="99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¨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ining.nih.gov/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4100" y="1629103"/>
            <a:ext cx="7543800" cy="2209800"/>
          </a:xfrm>
        </p:spPr>
        <p:txBody>
          <a:bodyPr/>
          <a:lstStyle/>
          <a:p>
            <a:pPr algn="ctr"/>
            <a:r>
              <a:rPr lang="en-US" b="1" dirty="0"/>
              <a:t>Thriving as a Biomedical Researcher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34756" y="3523593"/>
            <a:ext cx="754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111625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Jennifer Wiggins, MA, LPC</a:t>
            </a:r>
          </a:p>
          <a:p>
            <a:pPr algn="just">
              <a:tabLst>
                <a:tab pos="4111625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Wellness Advisor</a:t>
            </a:r>
          </a:p>
          <a:p>
            <a:pPr algn="just">
              <a:tabLst>
                <a:tab pos="4111625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jennifer.wiggins@nih.gov</a:t>
            </a:r>
            <a:endParaRPr lang="en-US" sz="2000" b="1" dirty="0">
              <a:solidFill>
                <a:schemeClr val="bg1"/>
              </a:solidFill>
            </a:endParaRP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	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F141-44F2-8207-4395-46B46B05D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6166" y="2324100"/>
            <a:ext cx="8026400" cy="2209800"/>
          </a:xfrm>
        </p:spPr>
        <p:txBody>
          <a:bodyPr/>
          <a:lstStyle/>
          <a:p>
            <a:r>
              <a:rPr lang="en-US" dirty="0"/>
              <a:t>Wellness Planning</a:t>
            </a:r>
          </a:p>
        </p:txBody>
      </p:sp>
    </p:spTree>
    <p:extLst>
      <p:ext uri="{BB962C8B-B14F-4D97-AF65-F5344CB8AC3E}">
        <p14:creationId xmlns:p14="http://schemas.microsoft.com/office/powerpoint/2010/main" val="43899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707C-5A02-B944-9D6B-CF2C05415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739" y="789667"/>
            <a:ext cx="8229600" cy="990600"/>
          </a:xfrm>
        </p:spPr>
        <p:txBody>
          <a:bodyPr/>
          <a:lstStyle/>
          <a:p>
            <a:pPr algn="ctr"/>
            <a:r>
              <a:rPr lang="en-US" sz="3600" dirty="0"/>
              <a:t>To Do Well, We Have To Be Well</a:t>
            </a:r>
            <a:br>
              <a:rPr lang="en-US" sz="3600" dirty="0"/>
            </a:br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0322FE-B76B-AE4D-9603-765EEE8FA926}"/>
              </a:ext>
            </a:extLst>
          </p:cNvPr>
          <p:cNvGrpSpPr/>
          <p:nvPr/>
        </p:nvGrpSpPr>
        <p:grpSpPr>
          <a:xfrm>
            <a:off x="4267200" y="2652017"/>
            <a:ext cx="3886200" cy="3886200"/>
            <a:chOff x="2527203" y="1316489"/>
            <a:chExt cx="4380636" cy="438063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F0477A2-B637-9549-994A-E68EF577CBFC}"/>
                </a:ext>
              </a:extLst>
            </p:cNvPr>
            <p:cNvSpPr/>
            <p:nvPr/>
          </p:nvSpPr>
          <p:spPr>
            <a:xfrm>
              <a:off x="2888576" y="1550795"/>
              <a:ext cx="3784956" cy="3784956"/>
            </a:xfrm>
            <a:custGeom>
              <a:avLst/>
              <a:gdLst>
                <a:gd name="connsiteX0" fmla="*/ 1892478 w 3784956"/>
                <a:gd name="connsiteY0" fmla="*/ 0 h 3784956"/>
                <a:gd name="connsiteX1" fmla="*/ 3784956 w 3784956"/>
                <a:gd name="connsiteY1" fmla="*/ 1892478 h 3784956"/>
                <a:gd name="connsiteX2" fmla="*/ 1892478 w 3784956"/>
                <a:gd name="connsiteY2" fmla="*/ 1892478 h 3784956"/>
                <a:gd name="connsiteX3" fmla="*/ 1892478 w 3784956"/>
                <a:gd name="connsiteY3" fmla="*/ 0 h 378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956" h="3784956">
                  <a:moveTo>
                    <a:pt x="1892478" y="0"/>
                  </a:moveTo>
                  <a:cubicBezTo>
                    <a:pt x="2937665" y="0"/>
                    <a:pt x="3784956" y="847291"/>
                    <a:pt x="3784956" y="1892478"/>
                  </a:cubicBezTo>
                  <a:lnTo>
                    <a:pt x="1892478" y="1892478"/>
                  </a:lnTo>
                  <a:lnTo>
                    <a:pt x="1892478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1251" tIns="836548" rIns="431016" bIns="2016191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/>
                <a:t>Mind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29D0B8E-8A00-3C47-9BC7-910F8F5FA8AA}"/>
                </a:ext>
              </a:extLst>
            </p:cNvPr>
            <p:cNvSpPr/>
            <p:nvPr/>
          </p:nvSpPr>
          <p:spPr>
            <a:xfrm>
              <a:off x="2888576" y="1677862"/>
              <a:ext cx="3784956" cy="3784956"/>
            </a:xfrm>
            <a:custGeom>
              <a:avLst/>
              <a:gdLst>
                <a:gd name="connsiteX0" fmla="*/ 3784956 w 3784956"/>
                <a:gd name="connsiteY0" fmla="*/ 1892478 h 3784956"/>
                <a:gd name="connsiteX1" fmla="*/ 1892478 w 3784956"/>
                <a:gd name="connsiteY1" fmla="*/ 3784956 h 3784956"/>
                <a:gd name="connsiteX2" fmla="*/ 1892478 w 3784956"/>
                <a:gd name="connsiteY2" fmla="*/ 1892478 h 3784956"/>
                <a:gd name="connsiteX3" fmla="*/ 3784956 w 3784956"/>
                <a:gd name="connsiteY3" fmla="*/ 1892478 h 378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956" h="3784956">
                  <a:moveTo>
                    <a:pt x="3784956" y="1892478"/>
                  </a:moveTo>
                  <a:cubicBezTo>
                    <a:pt x="3784956" y="2937665"/>
                    <a:pt x="2937665" y="3784956"/>
                    <a:pt x="1892478" y="3784956"/>
                  </a:cubicBezTo>
                  <a:lnTo>
                    <a:pt x="1892478" y="1892478"/>
                  </a:lnTo>
                  <a:lnTo>
                    <a:pt x="3784956" y="1892478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1251" tIns="2016192" rIns="431016" bIns="836547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/>
                <a:t>Spirit</a:t>
              </a: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5A14C56-76E0-4243-AF67-AAF967F79A9A}"/>
                </a:ext>
              </a:extLst>
            </p:cNvPr>
            <p:cNvSpPr/>
            <p:nvPr/>
          </p:nvSpPr>
          <p:spPr>
            <a:xfrm>
              <a:off x="2761509" y="1677862"/>
              <a:ext cx="3784956" cy="3784956"/>
            </a:xfrm>
            <a:custGeom>
              <a:avLst/>
              <a:gdLst>
                <a:gd name="connsiteX0" fmla="*/ 1892478 w 3784956"/>
                <a:gd name="connsiteY0" fmla="*/ 3784956 h 3784956"/>
                <a:gd name="connsiteX1" fmla="*/ 0 w 3784956"/>
                <a:gd name="connsiteY1" fmla="*/ 1892478 h 3784956"/>
                <a:gd name="connsiteX2" fmla="*/ 1892478 w 3784956"/>
                <a:gd name="connsiteY2" fmla="*/ 1892478 h 3784956"/>
                <a:gd name="connsiteX3" fmla="*/ 1892478 w 3784956"/>
                <a:gd name="connsiteY3" fmla="*/ 3784956 h 378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956" h="3784956">
                  <a:moveTo>
                    <a:pt x="1892478" y="3784956"/>
                  </a:moveTo>
                  <a:cubicBezTo>
                    <a:pt x="847291" y="3784956"/>
                    <a:pt x="0" y="2937665"/>
                    <a:pt x="0" y="1892478"/>
                  </a:cubicBezTo>
                  <a:lnTo>
                    <a:pt x="1892478" y="1892478"/>
                  </a:lnTo>
                  <a:lnTo>
                    <a:pt x="1892478" y="3784956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017" tIns="2016192" rIns="2061250" bIns="836547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/>
                <a:t>Heart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6D8A583-C710-9541-B8B6-C9F8D04130EC}"/>
                </a:ext>
              </a:extLst>
            </p:cNvPr>
            <p:cNvSpPr/>
            <p:nvPr/>
          </p:nvSpPr>
          <p:spPr>
            <a:xfrm>
              <a:off x="2761509" y="1550795"/>
              <a:ext cx="3784956" cy="3784956"/>
            </a:xfrm>
            <a:custGeom>
              <a:avLst/>
              <a:gdLst>
                <a:gd name="connsiteX0" fmla="*/ 0 w 3784956"/>
                <a:gd name="connsiteY0" fmla="*/ 1892478 h 3784956"/>
                <a:gd name="connsiteX1" fmla="*/ 1892478 w 3784956"/>
                <a:gd name="connsiteY1" fmla="*/ 0 h 3784956"/>
                <a:gd name="connsiteX2" fmla="*/ 1892478 w 3784956"/>
                <a:gd name="connsiteY2" fmla="*/ 1892478 h 3784956"/>
                <a:gd name="connsiteX3" fmla="*/ 0 w 3784956"/>
                <a:gd name="connsiteY3" fmla="*/ 1892478 h 3784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956" h="3784956">
                  <a:moveTo>
                    <a:pt x="0" y="1892478"/>
                  </a:moveTo>
                  <a:cubicBezTo>
                    <a:pt x="0" y="847291"/>
                    <a:pt x="847291" y="0"/>
                    <a:pt x="1892478" y="0"/>
                  </a:cubicBezTo>
                  <a:lnTo>
                    <a:pt x="1892478" y="1892478"/>
                  </a:lnTo>
                  <a:lnTo>
                    <a:pt x="0" y="1892478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017" tIns="836548" rIns="2061250" bIns="2016191" numCol="1" spcCol="1270" anchor="ctr" anchorCtr="0">
              <a:noAutofit/>
            </a:bodyPr>
            <a:lstStyle/>
            <a:p>
              <a:pPr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/>
                <a:t>Body</a:t>
              </a:r>
            </a:p>
          </p:txBody>
        </p:sp>
        <p:sp>
          <p:nvSpPr>
            <p:cNvPr id="9" name="Circular Arrow 8">
              <a:extLst>
                <a:ext uri="{FF2B5EF4-FFF2-40B4-BE49-F238E27FC236}">
                  <a16:creationId xmlns:a16="http://schemas.microsoft.com/office/drawing/2014/main" id="{DBF24A94-3CEC-FD4C-BF2C-1041EFD1AEB6}"/>
                </a:ext>
              </a:extLst>
            </p:cNvPr>
            <p:cNvSpPr/>
            <p:nvPr/>
          </p:nvSpPr>
          <p:spPr>
            <a:xfrm>
              <a:off x="2654269" y="1316489"/>
              <a:ext cx="4253570" cy="4253570"/>
            </a:xfrm>
            <a:prstGeom prst="circularArrow">
              <a:avLst>
                <a:gd name="adj1" fmla="val 5085"/>
                <a:gd name="adj2" fmla="val 327528"/>
                <a:gd name="adj3" fmla="val 21272472"/>
                <a:gd name="adj4" fmla="val 16200000"/>
                <a:gd name="adj5" fmla="val 5932"/>
              </a:avLst>
            </a:prstGeom>
            <a:solidFill>
              <a:srgbClr val="0070C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ircular Arrow 9">
              <a:extLst>
                <a:ext uri="{FF2B5EF4-FFF2-40B4-BE49-F238E27FC236}">
                  <a16:creationId xmlns:a16="http://schemas.microsoft.com/office/drawing/2014/main" id="{0DCFDFAB-57E4-9340-8471-D169DE9E7484}"/>
                </a:ext>
              </a:extLst>
            </p:cNvPr>
            <p:cNvSpPr/>
            <p:nvPr/>
          </p:nvSpPr>
          <p:spPr>
            <a:xfrm>
              <a:off x="2654269" y="1443555"/>
              <a:ext cx="4253570" cy="4253570"/>
            </a:xfrm>
            <a:prstGeom prst="circularArrow">
              <a:avLst>
                <a:gd name="adj1" fmla="val 5085"/>
                <a:gd name="adj2" fmla="val 327528"/>
                <a:gd name="adj3" fmla="val 5072472"/>
                <a:gd name="adj4" fmla="val 0"/>
                <a:gd name="adj5" fmla="val 5932"/>
              </a:avLst>
            </a:prstGeom>
            <a:solidFill>
              <a:srgbClr val="0070C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ircular Arrow 10">
              <a:extLst>
                <a:ext uri="{FF2B5EF4-FFF2-40B4-BE49-F238E27FC236}">
                  <a16:creationId xmlns:a16="http://schemas.microsoft.com/office/drawing/2014/main" id="{1FA97B98-D1FD-F241-88E5-4D063C7E6F41}"/>
                </a:ext>
              </a:extLst>
            </p:cNvPr>
            <p:cNvSpPr/>
            <p:nvPr/>
          </p:nvSpPr>
          <p:spPr>
            <a:xfrm>
              <a:off x="2527203" y="1443555"/>
              <a:ext cx="4253570" cy="4253570"/>
            </a:xfrm>
            <a:prstGeom prst="circularArrow">
              <a:avLst>
                <a:gd name="adj1" fmla="val 5085"/>
                <a:gd name="adj2" fmla="val 327528"/>
                <a:gd name="adj3" fmla="val 10472472"/>
                <a:gd name="adj4" fmla="val 5400000"/>
                <a:gd name="adj5" fmla="val 5932"/>
              </a:avLst>
            </a:prstGeom>
            <a:solidFill>
              <a:srgbClr val="0070C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ircular Arrow 11">
              <a:extLst>
                <a:ext uri="{FF2B5EF4-FFF2-40B4-BE49-F238E27FC236}">
                  <a16:creationId xmlns:a16="http://schemas.microsoft.com/office/drawing/2014/main" id="{89F16B7C-B365-FB4D-81CF-E662A958920D}"/>
                </a:ext>
              </a:extLst>
            </p:cNvPr>
            <p:cNvSpPr/>
            <p:nvPr/>
          </p:nvSpPr>
          <p:spPr>
            <a:xfrm>
              <a:off x="2527203" y="1316489"/>
              <a:ext cx="4253570" cy="4253570"/>
            </a:xfrm>
            <a:prstGeom prst="circularArrow">
              <a:avLst>
                <a:gd name="adj1" fmla="val 5085"/>
                <a:gd name="adj2" fmla="val 327528"/>
                <a:gd name="adj3" fmla="val 15872472"/>
                <a:gd name="adj4" fmla="val 10800000"/>
                <a:gd name="adj5" fmla="val 5932"/>
              </a:avLst>
            </a:prstGeom>
            <a:solidFill>
              <a:srgbClr val="0070C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5F127ED9-E8DF-4042-A2E5-D2FA35EE57F2}"/>
              </a:ext>
            </a:extLst>
          </p:cNvPr>
          <p:cNvSpPr/>
          <p:nvPr/>
        </p:nvSpPr>
        <p:spPr>
          <a:xfrm>
            <a:off x="1924775" y="1801219"/>
            <a:ext cx="7640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What we do and what we don’t do to take care of our…</a:t>
            </a:r>
          </a:p>
        </p:txBody>
      </p:sp>
    </p:spTree>
    <p:extLst>
      <p:ext uri="{BB962C8B-B14F-4D97-AF65-F5344CB8AC3E}">
        <p14:creationId xmlns:p14="http://schemas.microsoft.com/office/powerpoint/2010/main" val="361620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56C8-4292-BB84-B6AB-F5981675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4518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What is Your Perspective?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AFC2D-8107-3F07-B73A-54DFDA76E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Perspectives that we hold about the world and how we believe that we fit into it impacts our ability to access a growth mindset</a:t>
            </a:r>
          </a:p>
          <a:p>
            <a:r>
              <a:rPr lang="en-US" sz="2200" dirty="0"/>
              <a:t>Fixed mindset can keep us stuck in polarized thinking (always being right or wrong, winning or losing, happy or sad)</a:t>
            </a:r>
          </a:p>
          <a:p>
            <a:pPr lvl="1"/>
            <a:r>
              <a:rPr lang="en-US" sz="1800" dirty="0"/>
              <a:t>Expands energy and can promote negative thinking</a:t>
            </a:r>
          </a:p>
          <a:p>
            <a:r>
              <a:rPr lang="en-US" sz="2200" dirty="0"/>
              <a:t>Growth mindset allows supports us being grounded in sustainability and balance (yes and, what if this does work out, what was learned)</a:t>
            </a:r>
          </a:p>
          <a:p>
            <a:pPr lvl="1"/>
            <a:r>
              <a:rPr lang="en-US" sz="1800" dirty="0"/>
              <a:t>Expands energy towards big picture thinking</a:t>
            </a:r>
          </a:p>
        </p:txBody>
      </p:sp>
    </p:spTree>
    <p:extLst>
      <p:ext uri="{BB962C8B-B14F-4D97-AF65-F5344CB8AC3E}">
        <p14:creationId xmlns:p14="http://schemas.microsoft.com/office/powerpoint/2010/main" val="12210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E702-798D-6BF0-F144-E9EA0538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Habits that Support the Growth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26C77-507B-FF14-93A8-60EEABAAA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Know your responses to discomfort and uncertainty</a:t>
            </a:r>
          </a:p>
          <a:p>
            <a:pPr lvl="1"/>
            <a:r>
              <a:rPr lang="en-US" sz="2200" dirty="0"/>
              <a:t>Cognitive, physical and emotional</a:t>
            </a:r>
          </a:p>
          <a:p>
            <a:pPr lvl="1"/>
            <a:r>
              <a:rPr lang="en-US" sz="2200" dirty="0"/>
              <a:t>Be sure to listen to it and discern</a:t>
            </a:r>
          </a:p>
          <a:p>
            <a:r>
              <a:rPr lang="en-US" sz="2200" dirty="0"/>
              <a:t>Be proactive and plan ahead</a:t>
            </a:r>
          </a:p>
          <a:p>
            <a:pPr lvl="1"/>
            <a:r>
              <a:rPr lang="en-US" sz="2200" dirty="0"/>
              <a:t>Utilize protective features</a:t>
            </a:r>
          </a:p>
          <a:p>
            <a:pPr lvl="1"/>
            <a:r>
              <a:rPr lang="en-US" sz="2200" dirty="0"/>
              <a:t>Enlist a growth mindset and tap into your resilience</a:t>
            </a:r>
          </a:p>
          <a:p>
            <a:r>
              <a:rPr lang="en-US" sz="2200" dirty="0"/>
              <a:t>Control for what you can</a:t>
            </a:r>
          </a:p>
          <a:p>
            <a:r>
              <a:rPr lang="en-US" sz="2200" dirty="0"/>
              <a:t>Find grace and compassion</a:t>
            </a:r>
          </a:p>
          <a:p>
            <a:r>
              <a:rPr lang="en-US" sz="2200" dirty="0"/>
              <a:t>Communicate, communicate, communicate!</a:t>
            </a:r>
          </a:p>
          <a:p>
            <a:pPr lvl="1"/>
            <a:r>
              <a:rPr lang="en-US" sz="2200" dirty="0"/>
              <a:t>Needs, wants and wishes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4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C1CF-3164-1B71-8045-1A58F316E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4" y="1213968"/>
            <a:ext cx="3220127" cy="1715106"/>
          </a:xfrm>
        </p:spPr>
        <p:txBody>
          <a:bodyPr anchor="b">
            <a:normAutofit fontScale="90000"/>
          </a:bodyPr>
          <a:lstStyle/>
          <a:p>
            <a:r>
              <a:rPr lang="en-US" sz="3600">
                <a:solidFill>
                  <a:srgbClr val="FFFFFF"/>
                </a:solidFill>
              </a:rPr>
              <a:t>Let’s Grow: Embracing the Discomfort Zone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72B787A-1C0E-0DB0-0D88-3B91CD179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6" r="18907" b="2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BDDDC3B4-4245-572B-087D-BD1DF4E1D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5105" y="3072208"/>
            <a:ext cx="3264916" cy="2660684"/>
          </a:xfrm>
        </p:spPr>
        <p:txBody>
          <a:bodyPr anchor="t"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05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F13D-5225-3A47-A4B0-02CB1F73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1033206"/>
            <a:ext cx="10306520" cy="1325563"/>
          </a:xfrm>
        </p:spPr>
        <p:txBody>
          <a:bodyPr>
            <a:normAutofit/>
          </a:bodyPr>
          <a:lstStyle/>
          <a:p>
            <a:r>
              <a:rPr lang="en-US" dirty="0"/>
              <a:t>Why do People Struggle with Consistency?</a:t>
            </a:r>
            <a:r>
              <a:rPr lang="en-US" sz="4000" dirty="0">
                <a:solidFill>
                  <a:srgbClr val="FFFFFF"/>
                </a:solidFill>
              </a:rPr>
              <a:t>?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64CB9AA3-C7F1-4332-B065-19CD5106F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DE886A5-6273-974C-87FB-B2D6C2FC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r>
              <a:rPr lang="en-US" sz="1500" dirty="0"/>
              <a:t>Lack of patience</a:t>
            </a:r>
          </a:p>
          <a:p>
            <a:pPr lvl="1"/>
            <a:r>
              <a:rPr lang="en-US" sz="1500" dirty="0"/>
              <a:t>Focused on outcome instead of process</a:t>
            </a:r>
          </a:p>
          <a:p>
            <a:pPr lvl="1"/>
            <a:r>
              <a:rPr lang="en-US" sz="1500" dirty="0"/>
              <a:t>Perfectionist tendencies</a:t>
            </a:r>
          </a:p>
          <a:p>
            <a:pPr lvl="1"/>
            <a:r>
              <a:rPr lang="en-US" sz="1500" dirty="0"/>
              <a:t>Inner critic</a:t>
            </a:r>
          </a:p>
          <a:p>
            <a:pPr lvl="2"/>
            <a:r>
              <a:rPr lang="en-US" sz="1500" dirty="0"/>
              <a:t>Self-doubt</a:t>
            </a:r>
          </a:p>
          <a:p>
            <a:pPr lvl="2"/>
            <a:r>
              <a:rPr lang="en-US" sz="1500" dirty="0"/>
              <a:t>Cognitive distortions </a:t>
            </a:r>
          </a:p>
          <a:p>
            <a:r>
              <a:rPr lang="en-US" sz="1500" dirty="0"/>
              <a:t>Emotion regulation</a:t>
            </a:r>
          </a:p>
          <a:p>
            <a:r>
              <a:rPr lang="en-US" sz="1500" dirty="0"/>
              <a:t>Need for instant gratification</a:t>
            </a:r>
          </a:p>
          <a:p>
            <a:r>
              <a:rPr lang="en-US" sz="1500" dirty="0"/>
              <a:t>Unclear goals and focus</a:t>
            </a:r>
          </a:p>
          <a:p>
            <a:r>
              <a:rPr lang="en-US" sz="1500" dirty="0"/>
              <a:t>Unsupportive habits</a:t>
            </a:r>
          </a:p>
          <a:p>
            <a:r>
              <a:rPr lang="en-US" sz="1500" dirty="0"/>
              <a:t>Perspectives on people, places, and things</a:t>
            </a:r>
          </a:p>
          <a:p>
            <a:r>
              <a:rPr lang="en-US" sz="1500" dirty="0"/>
              <a:t>External pressures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7075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898F-723F-3342-BAC8-4C97568A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Supportive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BA0A-CCDD-6E4B-8DC3-C6B5F6179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r>
              <a:rPr lang="en-US" sz="1500" dirty="0"/>
              <a:t>Keystone Habits</a:t>
            </a:r>
          </a:p>
          <a:p>
            <a:pPr lvl="1"/>
            <a:r>
              <a:rPr lang="en-US" sz="1500" dirty="0"/>
              <a:t>The basics</a:t>
            </a:r>
          </a:p>
          <a:p>
            <a:pPr lvl="2"/>
            <a:r>
              <a:rPr lang="en-US" sz="1500" dirty="0"/>
              <a:t>Activities of daily living</a:t>
            </a:r>
          </a:p>
          <a:p>
            <a:pPr lvl="2"/>
            <a:r>
              <a:rPr lang="en-US" sz="1500" dirty="0"/>
              <a:t>Sleeping and eating schedule</a:t>
            </a:r>
          </a:p>
          <a:p>
            <a:pPr lvl="1"/>
            <a:r>
              <a:rPr lang="en-US" sz="1500" dirty="0"/>
              <a:t>Planning</a:t>
            </a:r>
          </a:p>
          <a:p>
            <a:pPr lvl="1"/>
            <a:r>
              <a:rPr lang="en-US" sz="1500" dirty="0"/>
              <a:t>Movement</a:t>
            </a:r>
          </a:p>
          <a:p>
            <a:pPr lvl="1"/>
            <a:r>
              <a:rPr lang="en-US" sz="1500" dirty="0"/>
              <a:t>Self-compassion</a:t>
            </a:r>
          </a:p>
          <a:p>
            <a:pPr lvl="2"/>
            <a:r>
              <a:rPr lang="en-US" sz="1500" dirty="0"/>
              <a:t>Gratitude</a:t>
            </a:r>
          </a:p>
          <a:p>
            <a:pPr lvl="2"/>
            <a:r>
              <a:rPr lang="en-US" sz="1500" dirty="0"/>
              <a:t>Supportive self-talk</a:t>
            </a:r>
          </a:p>
          <a:p>
            <a:r>
              <a:rPr lang="en-US" sz="1500" dirty="0"/>
              <a:t>Data Collection– how do you work and learn?</a:t>
            </a:r>
          </a:p>
          <a:p>
            <a:pPr lvl="1"/>
            <a:r>
              <a:rPr lang="en-US" sz="1500" dirty="0"/>
              <a:t>Triggers</a:t>
            </a:r>
          </a:p>
          <a:p>
            <a:pPr lvl="1"/>
            <a:r>
              <a:rPr lang="en-US" sz="1500" dirty="0"/>
              <a:t>Peak activity time</a:t>
            </a:r>
          </a:p>
          <a:p>
            <a:pPr lvl="1"/>
            <a:r>
              <a:rPr lang="en-US" sz="1500" dirty="0"/>
              <a:t>Protective features</a:t>
            </a:r>
          </a:p>
          <a:p>
            <a:pPr lvl="2"/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5E55B-1234-634D-9590-DBD0CF5B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r>
              <a:rPr lang="en-US" sz="2400" dirty="0"/>
              <a:t>Increase willpower</a:t>
            </a:r>
          </a:p>
          <a:p>
            <a:pPr lvl="1"/>
            <a:r>
              <a:rPr lang="en-US" dirty="0"/>
              <a:t>Remove temptations</a:t>
            </a:r>
          </a:p>
          <a:p>
            <a:r>
              <a:rPr lang="en-US" sz="2400" dirty="0"/>
              <a:t>Consider your overall wellness</a:t>
            </a:r>
          </a:p>
          <a:p>
            <a:pPr lvl="1"/>
            <a:r>
              <a:rPr lang="en-US" dirty="0"/>
              <a:t>Coping with stressors supports habit formation</a:t>
            </a:r>
          </a:p>
          <a:p>
            <a:r>
              <a:rPr lang="en-US" sz="2400" dirty="0"/>
              <a:t>Practice patience</a:t>
            </a:r>
          </a:p>
          <a:p>
            <a:r>
              <a:rPr lang="en-US" sz="2400" dirty="0"/>
              <a:t>Choose motivation tools</a:t>
            </a:r>
          </a:p>
          <a:p>
            <a:pPr lvl="1"/>
            <a:r>
              <a:rPr lang="en-US" dirty="0"/>
              <a:t>Rewards</a:t>
            </a:r>
          </a:p>
          <a:p>
            <a:pPr lvl="1"/>
            <a:r>
              <a:rPr lang="en-US" dirty="0"/>
              <a:t>Accountability 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29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3399-44EC-EC8A-F5D1-DF23EF820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5338" y="2324100"/>
            <a:ext cx="8026400" cy="2209800"/>
          </a:xfrm>
        </p:spPr>
        <p:txBody>
          <a:bodyPr/>
          <a:lstStyle/>
          <a:p>
            <a:r>
              <a:rPr lang="en-US" dirty="0"/>
              <a:t>Community &amp; Connectedness</a:t>
            </a:r>
          </a:p>
        </p:txBody>
      </p:sp>
    </p:spTree>
    <p:extLst>
      <p:ext uri="{BB962C8B-B14F-4D97-AF65-F5344CB8AC3E}">
        <p14:creationId xmlns:p14="http://schemas.microsoft.com/office/powerpoint/2010/main" val="425906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FCFC-945B-F9AA-1108-2F0151FA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Connectedness- The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98E6-32E7-8AE9-9CCE-C36D4ACD1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Belonging</a:t>
            </a:r>
          </a:p>
          <a:p>
            <a:r>
              <a:rPr lang="en-US" dirty="0"/>
              <a:t>Self-worth and confidence</a:t>
            </a:r>
          </a:p>
          <a:p>
            <a:r>
              <a:rPr lang="en-US" dirty="0"/>
              <a:t>Workplace values</a:t>
            </a:r>
          </a:p>
          <a:p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2550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C082-7BD1-A84F-B0C4-C67A6163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Belonging and its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9548-575A-4641-8B1B-4E9FA89798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Belonging is related to experiences such as:</a:t>
            </a:r>
          </a:p>
          <a:p>
            <a:pPr lvl="1"/>
            <a:r>
              <a:rPr lang="en-US" dirty="0"/>
              <a:t>Mattering</a:t>
            </a:r>
          </a:p>
          <a:p>
            <a:pPr lvl="1"/>
            <a:r>
              <a:rPr lang="en-US" dirty="0"/>
              <a:t>Identification </a:t>
            </a:r>
          </a:p>
          <a:p>
            <a:pPr lvl="1"/>
            <a:r>
              <a:rPr lang="en-US" dirty="0"/>
              <a:t>Social connection</a:t>
            </a:r>
          </a:p>
          <a:p>
            <a:r>
              <a:rPr lang="en-US" dirty="0"/>
              <a:t>Social belonging is an intrinsic human need </a:t>
            </a:r>
          </a:p>
          <a:p>
            <a:pPr lvl="1"/>
            <a:r>
              <a:rPr lang="en-US" dirty="0"/>
              <a:t>Pre-pandemic, 40% of people report feeling isolated at work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36C60-6902-4093-ADC0-865B530D07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Leads to greater self-acceptance which leads to better self-efficacy </a:t>
            </a:r>
          </a:p>
          <a:p>
            <a:r>
              <a:rPr lang="en-US" dirty="0"/>
              <a:t>Increases commitment and engagement</a:t>
            </a:r>
          </a:p>
          <a:p>
            <a:r>
              <a:rPr lang="en-US" dirty="0"/>
              <a:t>Promotes productivity and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FD9E-1005-4F4D-B047-BE0A65D2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2915-602B-8149-A9CC-6FD1C039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5000"/>
              <a:buFont typeface="Wingdings" charset="2"/>
              <a:buChar char="§"/>
            </a:pPr>
            <a:r>
              <a:rPr lang="en-US" dirty="0"/>
              <a:t>Unpack perceptions and messaging on wellness</a:t>
            </a:r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Explore the importance of investing in mental health and wellness</a:t>
            </a:r>
            <a:endParaRPr lang="en-US" sz="1600" dirty="0"/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Barriers and challenges to maintaining wellness</a:t>
            </a:r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Address areas for wellness growth and goal setting</a:t>
            </a:r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Discuss pillars of community connectedness</a:t>
            </a:r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Identify resources</a:t>
            </a:r>
          </a:p>
          <a:p>
            <a:pPr>
              <a:buSzPct val="125000"/>
              <a:buFont typeface="Wingdings" charset="2"/>
              <a:buChar char="§"/>
            </a:pPr>
            <a:endParaRPr lang="en-US" dirty="0"/>
          </a:p>
          <a:p>
            <a:pPr>
              <a:buSzPct val="125000"/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82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ABCE-A72F-CB4B-9926-6FEEDC943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Self-worth &amp; Confidence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AD29C-40BF-A345-8D97-E90BC95DEE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Stress can cause us to become emotionally unregulated </a:t>
            </a:r>
          </a:p>
          <a:p>
            <a:r>
              <a:rPr lang="en-US" dirty="0"/>
              <a:t>Emotional dysregulation can cause us to question identity</a:t>
            </a:r>
          </a:p>
          <a:p>
            <a:pPr lvl="1"/>
            <a:r>
              <a:rPr lang="en-US" dirty="0"/>
              <a:t>Often driven by core beliefs, cognitive distortions, or imposter fears</a:t>
            </a:r>
          </a:p>
          <a:p>
            <a:pPr lvl="1"/>
            <a:r>
              <a:rPr lang="en-US" dirty="0"/>
              <a:t>Establishing or re-establishing ourselves in a community requires us to learn </a:t>
            </a:r>
          </a:p>
          <a:p>
            <a:r>
              <a:rPr lang="en-US" dirty="0"/>
              <a:t>When acclimating, we often use comparison to determine worth and skill</a:t>
            </a:r>
          </a:p>
          <a:p>
            <a:pPr lvl="1"/>
            <a:r>
              <a:rPr lang="en-US" dirty="0"/>
              <a:t>Limits engagement with growth mindset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25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91C6-78E5-5247-9953-D413EB015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/>
              <a:t>Communication</a:t>
            </a:r>
            <a:br>
              <a:rPr lang="en-US" sz="3700" dirty="0">
                <a:solidFill>
                  <a:srgbClr val="FFFFFF"/>
                </a:solidFill>
              </a:rPr>
            </a:b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B2AA3-AD76-2244-8045-5065D262F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community has communication norms, it is important to observe them</a:t>
            </a:r>
          </a:p>
          <a:p>
            <a:pPr lvl="1"/>
            <a:r>
              <a:rPr lang="en-US" dirty="0"/>
              <a:t>Verbal and non-verbal</a:t>
            </a:r>
          </a:p>
          <a:p>
            <a:r>
              <a:rPr lang="en-US" dirty="0"/>
              <a:t>Communicating in the pandemic has created greater challenge</a:t>
            </a:r>
          </a:p>
          <a:p>
            <a:pPr lvl="1"/>
            <a:r>
              <a:rPr lang="en-US" dirty="0"/>
              <a:t>Virtual world, hybrid allowances, etc.</a:t>
            </a:r>
          </a:p>
          <a:p>
            <a:pPr lvl="1"/>
            <a:r>
              <a:rPr lang="en-US" dirty="0"/>
              <a:t>Minimizes casual interactions</a:t>
            </a:r>
          </a:p>
          <a:p>
            <a:r>
              <a:rPr lang="en-US" dirty="0"/>
              <a:t>We must have understanding of how we communicate, our communication needs, and how our communication style interacts with others</a:t>
            </a:r>
          </a:p>
        </p:txBody>
      </p:sp>
    </p:spTree>
    <p:extLst>
      <p:ext uri="{BB962C8B-B14F-4D97-AF65-F5344CB8AC3E}">
        <p14:creationId xmlns:p14="http://schemas.microsoft.com/office/powerpoint/2010/main" val="591128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A605-8948-259D-A9B0-DD7FCF11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16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Teaching/Mentorship and Feedback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46F7F-BA59-4198-E1BE-AF1CE9D8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Types of feedback have an impact on the kind of mindset that gets fostered</a:t>
            </a:r>
          </a:p>
          <a:p>
            <a:pPr lvl="1"/>
            <a:r>
              <a:rPr lang="en-US" sz="2200" dirty="0"/>
              <a:t>Praising intelligence and ability promotes a fixed mindset</a:t>
            </a:r>
          </a:p>
          <a:p>
            <a:pPr lvl="1"/>
            <a:r>
              <a:rPr lang="en-US" sz="2200" dirty="0"/>
              <a:t>Praising hard work and effort cultivates growth mindset</a:t>
            </a:r>
          </a:p>
          <a:p>
            <a:r>
              <a:rPr lang="en-US" sz="2200" dirty="0"/>
              <a:t>Mentors with a fixed mindset are more likely to:</a:t>
            </a:r>
          </a:p>
          <a:p>
            <a:pPr lvl="1"/>
            <a:r>
              <a:rPr lang="en-US" sz="2200" dirty="0"/>
              <a:t>Judge mentees with a low potential in comparison their growth minded peers</a:t>
            </a:r>
          </a:p>
          <a:p>
            <a:pPr lvl="1"/>
            <a:r>
              <a:rPr lang="en-US" sz="2200" dirty="0"/>
              <a:t>Engage in comfort-oriented feedback</a:t>
            </a:r>
          </a:p>
          <a:p>
            <a:pPr lvl="2"/>
            <a:r>
              <a:rPr lang="en-US" sz="2200" dirty="0"/>
              <a:t>Comfort feedback contains messages that sound caring and give reassurance but also seek to take pressure off – suggesting some easier paths or less pressured situations</a:t>
            </a:r>
          </a:p>
          <a:p>
            <a:r>
              <a:rPr lang="en-US" sz="2200" dirty="0"/>
              <a:t>Strategy-oriented feedback also sounds caring but is focused on addressing the existing challenges in a solutions-focused way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95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05739-0CEC-1148-877A-2AD473E6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Workplace Values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65B2-F287-0D4F-88EE-2F4459702B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We all carry values in our life and it is important to define those for ourselves</a:t>
            </a:r>
          </a:p>
          <a:p>
            <a:r>
              <a:rPr lang="en-US" dirty="0"/>
              <a:t>Values set the stage; they guide our career and motivate us</a:t>
            </a:r>
          </a:p>
          <a:p>
            <a:r>
              <a:rPr lang="en-US" dirty="0"/>
              <a:t>Creating points of compromise is an essential part of any relationship, but we do not want to lose ourselves</a:t>
            </a:r>
          </a:p>
          <a:p>
            <a:pPr lvl="1"/>
            <a:r>
              <a:rPr lang="en-US" dirty="0"/>
              <a:t>Rank and score</a:t>
            </a:r>
          </a:p>
          <a:p>
            <a:pPr lvl="1"/>
            <a:r>
              <a:rPr lang="en-US" dirty="0"/>
              <a:t>Re-evaluate </a:t>
            </a:r>
          </a:p>
          <a:p>
            <a:pPr lvl="1"/>
            <a:r>
              <a:rPr lang="en-US" dirty="0"/>
              <a:t>Understand context</a:t>
            </a:r>
          </a:p>
        </p:txBody>
      </p:sp>
    </p:spTree>
    <p:extLst>
      <p:ext uri="{BB962C8B-B14F-4D97-AF65-F5344CB8AC3E}">
        <p14:creationId xmlns:p14="http://schemas.microsoft.com/office/powerpoint/2010/main" val="2470854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2BEE-4A92-8E58-F6AB-1C0D0AB8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Value Misalignment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F31E9-561F-F25E-F54B-D057E6FF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 dictates how we interpret and engage courage and vulnerability</a:t>
            </a:r>
          </a:p>
          <a:p>
            <a:r>
              <a:rPr lang="en-US" dirty="0"/>
              <a:t>Courage and vulnerability triggers both emotional and cognitive responses</a:t>
            </a:r>
          </a:p>
          <a:p>
            <a:pPr lvl="1"/>
            <a:r>
              <a:rPr lang="en-US" dirty="0"/>
              <a:t>Common emotional responses: fear, hopelessness, anxiety, anger, frustration, uncertainty</a:t>
            </a:r>
          </a:p>
          <a:p>
            <a:pPr lvl="1"/>
            <a:r>
              <a:rPr lang="en-US" dirty="0"/>
              <a:t>Common cognitive responses:</a:t>
            </a:r>
          </a:p>
          <a:p>
            <a:pPr lvl="2"/>
            <a:r>
              <a:rPr lang="en-US" dirty="0"/>
              <a:t>I am weak</a:t>
            </a:r>
          </a:p>
          <a:p>
            <a:pPr lvl="2"/>
            <a:r>
              <a:rPr lang="en-US" dirty="0"/>
              <a:t>I will get into trouble</a:t>
            </a:r>
          </a:p>
          <a:p>
            <a:pPr lvl="2"/>
            <a:r>
              <a:rPr lang="en-US" dirty="0"/>
              <a:t>I just need to power through</a:t>
            </a:r>
          </a:p>
          <a:p>
            <a:r>
              <a:rPr lang="en-US" dirty="0"/>
              <a:t>They exist on a spectrum, both small and large acts</a:t>
            </a:r>
          </a:p>
          <a:p>
            <a:r>
              <a:rPr lang="en-US" dirty="0"/>
              <a:t>Inaction is an action</a:t>
            </a:r>
          </a:p>
          <a:p>
            <a:r>
              <a:rPr lang="en-US" dirty="0"/>
              <a:t>Courage and vulnerability offer growth opportunity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58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19DE-D6C0-3D4E-915B-FBC95031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44B31-9BBA-D44C-8BA6-C4C728C467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</a:t>
            </a:r>
          </a:p>
          <a:p>
            <a:r>
              <a:rPr lang="en-US" dirty="0"/>
              <a:t>Observe 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Norms</a:t>
            </a:r>
          </a:p>
          <a:p>
            <a:pPr lvl="1"/>
            <a:r>
              <a:rPr lang="en-US" dirty="0"/>
              <a:t>Responses</a:t>
            </a:r>
          </a:p>
          <a:p>
            <a:r>
              <a:rPr lang="en-US" dirty="0"/>
              <a:t>Develop and identify values</a:t>
            </a:r>
          </a:p>
          <a:p>
            <a:pPr lvl="1"/>
            <a:r>
              <a:rPr lang="en-US" dirty="0"/>
              <a:t>Use the data– pre &amp; post</a:t>
            </a:r>
          </a:p>
          <a:p>
            <a:pPr lvl="1"/>
            <a:r>
              <a:rPr lang="en-US" dirty="0"/>
              <a:t>Consider a sustainable future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9550A-32EC-F343-A628-A44FA361F83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Communicate</a:t>
            </a:r>
          </a:p>
          <a:p>
            <a:pPr lvl="1"/>
            <a:r>
              <a:rPr lang="en-US" dirty="0"/>
              <a:t>Information gather</a:t>
            </a:r>
          </a:p>
          <a:p>
            <a:pPr lvl="1"/>
            <a:r>
              <a:rPr lang="en-US" dirty="0"/>
              <a:t>Develop relationships– avoid transaction</a:t>
            </a:r>
          </a:p>
          <a:p>
            <a:pPr lvl="1"/>
            <a:r>
              <a:rPr lang="en-US" dirty="0"/>
              <a:t>Ask for help</a:t>
            </a:r>
          </a:p>
          <a:p>
            <a:pPr lvl="1"/>
            <a:r>
              <a:rPr lang="en-US" dirty="0"/>
              <a:t>Needs &amp; wants</a:t>
            </a:r>
          </a:p>
          <a:p>
            <a:pPr lvl="2"/>
            <a:r>
              <a:rPr lang="en-US" dirty="0"/>
              <a:t>Mentor up</a:t>
            </a:r>
          </a:p>
          <a:p>
            <a:r>
              <a:rPr lang="en-US" dirty="0"/>
              <a:t>Connect with others (in lab &amp; outside)</a:t>
            </a:r>
          </a:p>
          <a:p>
            <a:r>
              <a:rPr lang="en-US" dirty="0"/>
              <a:t>Consider the big picture</a:t>
            </a:r>
          </a:p>
          <a:p>
            <a:pPr lvl="1"/>
            <a:r>
              <a:rPr lang="en-US" dirty="0"/>
              <a:t>Engage growth mindset</a:t>
            </a:r>
          </a:p>
        </p:txBody>
      </p:sp>
    </p:spTree>
    <p:extLst>
      <p:ext uri="{BB962C8B-B14F-4D97-AF65-F5344CB8AC3E}">
        <p14:creationId xmlns:p14="http://schemas.microsoft.com/office/powerpoint/2010/main" val="411959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7B6B-B510-CDFF-A3D0-AA9FF6FEC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5600" y="2324100"/>
            <a:ext cx="8026400" cy="22098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502533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4152-DC01-754F-9DD3-E768FEE2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OITE Wellness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CB62-8789-2A48-89E2-5EC873527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advising</a:t>
            </a:r>
          </a:p>
          <a:p>
            <a:r>
              <a:rPr lang="en-US" dirty="0"/>
              <a:t>Groups</a:t>
            </a:r>
          </a:p>
          <a:p>
            <a:pPr lvl="1"/>
            <a:r>
              <a:rPr lang="en-US" dirty="0"/>
              <a:t>Skills groups</a:t>
            </a:r>
          </a:p>
          <a:p>
            <a:pPr lvl="1"/>
            <a:r>
              <a:rPr lang="en-US" dirty="0"/>
              <a:t>Support groups</a:t>
            </a:r>
          </a:p>
          <a:p>
            <a:pPr lvl="1"/>
            <a:r>
              <a:rPr lang="en-US" dirty="0"/>
              <a:t>Resilience drop in discussions</a:t>
            </a:r>
          </a:p>
          <a:p>
            <a:r>
              <a:rPr lang="en-US" dirty="0"/>
              <a:t>Meditation</a:t>
            </a:r>
          </a:p>
          <a:p>
            <a:r>
              <a:rPr lang="en-US" dirty="0"/>
              <a:t>Thriving Thursdays</a:t>
            </a:r>
          </a:p>
          <a:p>
            <a:r>
              <a:rPr lang="en-US" dirty="0"/>
              <a:t>Miscellaneous wellness training programs</a:t>
            </a:r>
          </a:p>
          <a:p>
            <a:pPr lvl="1"/>
            <a:r>
              <a:rPr lang="en-US" dirty="0"/>
              <a:t>Becoming a Resilient Scientist</a:t>
            </a:r>
          </a:p>
          <a:p>
            <a:pPr lvl="1"/>
            <a:r>
              <a:rPr lang="en-US" dirty="0"/>
              <a:t>Mental Health Series</a:t>
            </a:r>
          </a:p>
        </p:txBody>
      </p:sp>
    </p:spTree>
    <p:extLst>
      <p:ext uri="{BB962C8B-B14F-4D97-AF65-F5344CB8AC3E}">
        <p14:creationId xmlns:p14="http://schemas.microsoft.com/office/powerpoint/2010/main" val="397574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A301-9D27-C84A-B37A-3B82F3A2C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B721C-BE66-EC4C-A8E8-B9C972B5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Visit </a:t>
            </a:r>
            <a:r>
              <a:rPr lang="en-US" dirty="0">
                <a:hlinkClick r:id="rId2"/>
              </a:rPr>
              <a:t>www.training.nih.gov</a:t>
            </a:r>
            <a:r>
              <a:rPr lang="en-US" dirty="0"/>
              <a:t> for videos, blogs and other career development resources</a:t>
            </a:r>
          </a:p>
          <a:p>
            <a:endParaRPr lang="en-US" dirty="0"/>
          </a:p>
          <a:p>
            <a:r>
              <a:rPr lang="en-US" dirty="0"/>
              <a:t>Reach out --  </a:t>
            </a:r>
            <a:r>
              <a:rPr lang="en-US" dirty="0" err="1"/>
              <a:t>oite-wellness@nih.gov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A527D0B-D97B-85C5-C450-398CA440E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069" y="2324100"/>
            <a:ext cx="8026400" cy="2209800"/>
          </a:xfrm>
        </p:spPr>
        <p:txBody>
          <a:bodyPr/>
          <a:lstStyle/>
          <a:p>
            <a:r>
              <a:rPr lang="en-US" dirty="0"/>
              <a:t>General Wellness</a:t>
            </a:r>
          </a:p>
        </p:txBody>
      </p:sp>
    </p:spTree>
    <p:extLst>
      <p:ext uri="{BB962C8B-B14F-4D97-AF65-F5344CB8AC3E}">
        <p14:creationId xmlns:p14="http://schemas.microsoft.com/office/powerpoint/2010/main" val="199652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E64F-2F73-928F-EC77-01172053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Wellness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A7578-6257-E807-79E3-873A16BFB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your relationship with wellness</a:t>
            </a:r>
          </a:p>
          <a:p>
            <a:pPr lvl="1"/>
            <a:r>
              <a:rPr lang="en-US" dirty="0"/>
              <a:t>Reflect upon the history</a:t>
            </a:r>
          </a:p>
          <a:p>
            <a:pPr lvl="2"/>
            <a:r>
              <a:rPr lang="en-US" dirty="0"/>
              <a:t>What does the data tell you?</a:t>
            </a:r>
          </a:p>
          <a:p>
            <a:pPr lvl="1"/>
            <a:r>
              <a:rPr lang="en-US" dirty="0"/>
              <a:t>Strategize</a:t>
            </a:r>
          </a:p>
          <a:p>
            <a:pPr lvl="2"/>
            <a:r>
              <a:rPr lang="en-US" dirty="0"/>
              <a:t>Determine realistic goals and expectations</a:t>
            </a:r>
          </a:p>
          <a:p>
            <a:pPr lvl="2"/>
            <a:r>
              <a:rPr lang="en-US" dirty="0"/>
              <a:t>Identify barriers, supports and resources</a:t>
            </a:r>
          </a:p>
          <a:p>
            <a:r>
              <a:rPr lang="en-US" dirty="0"/>
              <a:t>Implement and collect more data</a:t>
            </a:r>
          </a:p>
          <a:p>
            <a:pPr lvl="1"/>
            <a:r>
              <a:rPr lang="en-US" dirty="0"/>
              <a:t>Successes, failures, and uncertainties</a:t>
            </a:r>
          </a:p>
          <a:p>
            <a:pPr lvl="1"/>
            <a:r>
              <a:rPr lang="en-US" dirty="0"/>
              <a:t>Utilize reward system</a:t>
            </a:r>
          </a:p>
          <a:p>
            <a:r>
              <a:rPr lang="en-US" dirty="0"/>
              <a:t>Reevaluate, reestablish, and keep going!</a:t>
            </a:r>
          </a:p>
          <a:p>
            <a:pPr lvl="1"/>
            <a:r>
              <a:rPr lang="en-US" dirty="0"/>
              <a:t>What is working? What is not?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6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A133-274A-7B47-9C94-6A195F68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 and Wellness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7D50B8-91DA-459B-9A2A-967047BC2F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90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71BB-1F88-8244-A69B-783FAC67B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Barriers to Wellness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BEE2-30F6-B743-920F-9E46FE9781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Time (literal and figurative)</a:t>
            </a:r>
          </a:p>
          <a:p>
            <a:r>
              <a:rPr lang="en-US" dirty="0"/>
              <a:t>Perception</a:t>
            </a:r>
          </a:p>
          <a:p>
            <a:r>
              <a:rPr lang="en-US" dirty="0"/>
              <a:t>Access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Socioeconomic status </a:t>
            </a:r>
          </a:p>
          <a:p>
            <a:pPr lvl="1"/>
            <a:r>
              <a:rPr lang="en-US" dirty="0"/>
              <a:t>Education/knowledge</a:t>
            </a:r>
          </a:p>
          <a:p>
            <a:r>
              <a:rPr lang="en-US" dirty="0"/>
              <a:t>Geography</a:t>
            </a:r>
          </a:p>
          <a:p>
            <a:r>
              <a:rPr lang="en-US" dirty="0"/>
              <a:t>Religious values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EC94E-F977-DAE5-2050-2C13FFC0A2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Historical racism/marginalization</a:t>
            </a:r>
          </a:p>
          <a:p>
            <a:pPr lvl="1"/>
            <a:r>
              <a:rPr lang="en-US" dirty="0"/>
              <a:t>Bias</a:t>
            </a:r>
          </a:p>
          <a:p>
            <a:pPr lvl="1"/>
            <a:r>
              <a:rPr lang="en-US" dirty="0"/>
              <a:t>Representation</a:t>
            </a:r>
          </a:p>
          <a:p>
            <a:pPr lvl="1"/>
            <a:r>
              <a:rPr lang="en-US" dirty="0"/>
              <a:t>Preventative health</a:t>
            </a:r>
          </a:p>
          <a:p>
            <a:r>
              <a:rPr lang="en-US" dirty="0"/>
              <a:t>Language</a:t>
            </a:r>
          </a:p>
          <a:p>
            <a:r>
              <a:rPr lang="en-US" dirty="0"/>
              <a:t>Generational trauma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6D6EB-60A6-7046-BDAE-B0BA4F80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Tapping Into Your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0F0A-7E61-104B-8185-372D1AD33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what protective features are present in your life</a:t>
            </a:r>
          </a:p>
          <a:p>
            <a:r>
              <a:rPr lang="en-US" dirty="0"/>
              <a:t>Reflect upon the resources that are available to you</a:t>
            </a:r>
          </a:p>
          <a:p>
            <a:r>
              <a:rPr lang="en-US" dirty="0"/>
              <a:t>Acknowledge when you need support and ask for help</a:t>
            </a:r>
          </a:p>
          <a:p>
            <a:r>
              <a:rPr lang="en-US" dirty="0"/>
              <a:t>Remember to be kind to yourself (self-compassion)</a:t>
            </a:r>
          </a:p>
          <a:p>
            <a:r>
              <a:rPr lang="en-US" dirty="0"/>
              <a:t>Be creative</a:t>
            </a:r>
          </a:p>
          <a:p>
            <a:r>
              <a:rPr lang="en-US" dirty="0"/>
              <a:t>Plan for your wellness</a:t>
            </a:r>
          </a:p>
        </p:txBody>
      </p:sp>
    </p:spTree>
    <p:extLst>
      <p:ext uri="{BB962C8B-B14F-4D97-AF65-F5344CB8AC3E}">
        <p14:creationId xmlns:p14="http://schemas.microsoft.com/office/powerpoint/2010/main" val="74890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30FDD-77D6-3044-BF02-176BD99F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Stress and the Impact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3162F-1422-A246-9E13-2C9F1BEF9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stress?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3E73B5-4287-F741-871A-45C2B5A5BC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Stress is an adaptive response that is meant to protect us</a:t>
            </a:r>
          </a:p>
          <a:p>
            <a:r>
              <a:rPr lang="en-US" dirty="0"/>
              <a:t>Stressors can be internal and external</a:t>
            </a:r>
          </a:p>
          <a:p>
            <a:r>
              <a:rPr lang="en-US" dirty="0"/>
              <a:t>Stressors can be something that we see, hear, smell, touch, or taste</a:t>
            </a:r>
          </a:p>
          <a:p>
            <a:r>
              <a:rPr lang="en-US" dirty="0"/>
              <a:t>Stress can be chronic</a:t>
            </a:r>
          </a:p>
          <a:p>
            <a:r>
              <a:rPr lang="en-US" dirty="0"/>
              <a:t>You can deal with a stressor, but not the stress itself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A3F877-02DB-4F40-A68D-40D07FC36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does it impact us?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8EB016-05B8-8248-AE06-239200A491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Cognitions and perspective</a:t>
            </a:r>
          </a:p>
          <a:p>
            <a:r>
              <a:rPr lang="en-US" dirty="0"/>
              <a:t>Emotions/mood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Communication </a:t>
            </a:r>
          </a:p>
          <a:p>
            <a:r>
              <a:rPr lang="en-US" dirty="0"/>
              <a:t>Productivity</a:t>
            </a:r>
          </a:p>
          <a:p>
            <a:r>
              <a:rPr lang="en-US" dirty="0"/>
              <a:t>Overall health</a:t>
            </a:r>
          </a:p>
        </p:txBody>
      </p:sp>
    </p:spTree>
    <p:extLst>
      <p:ext uri="{BB962C8B-B14F-4D97-AF65-F5344CB8AC3E}">
        <p14:creationId xmlns:p14="http://schemas.microsoft.com/office/powerpoint/2010/main" val="395263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Know Your Personal Stress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8686800" cy="4343400"/>
          </a:xfrm>
        </p:spPr>
        <p:txBody>
          <a:bodyPr/>
          <a:lstStyle/>
          <a:p>
            <a:pPr>
              <a:buSzPct val="125000"/>
              <a:buFont typeface="Wingdings" charset="2"/>
              <a:buChar char="§"/>
            </a:pPr>
            <a:r>
              <a:rPr lang="en-US" dirty="0"/>
              <a:t>How does your stress show up?</a:t>
            </a:r>
          </a:p>
          <a:p>
            <a:pPr lvl="1" indent="-342900">
              <a:buSzPct val="85000"/>
              <a:buFont typeface="Wingdings" charset="2"/>
              <a:buChar char="q"/>
            </a:pPr>
            <a:r>
              <a:rPr lang="en-US" sz="2000" dirty="0"/>
              <a:t>Physically (e.g., headaches, body tension, stomach issues, fatigue, elevated heart rate, rapid and shallow breathing)</a:t>
            </a:r>
          </a:p>
          <a:p>
            <a:pPr lvl="1" indent="-342900">
              <a:buSzPct val="85000"/>
              <a:buFont typeface="Wingdings" charset="2"/>
              <a:buChar char="q"/>
            </a:pPr>
            <a:r>
              <a:rPr lang="en-US" sz="2000" dirty="0"/>
              <a:t>Mentally (e.g., trouble focusing, racing thoughts, negative inner chatter, forgetting things)</a:t>
            </a:r>
          </a:p>
          <a:p>
            <a:pPr lvl="1" indent="-342900">
              <a:buSzPct val="85000"/>
              <a:buFont typeface="Wingdings" charset="2"/>
              <a:buChar char="q"/>
            </a:pPr>
            <a:r>
              <a:rPr lang="en-US" sz="2000" dirty="0"/>
              <a:t>Emotionally (e.g., fear, anxiety, helplessness, anger, feeling overwhelmed, feeling unmotivated)</a:t>
            </a:r>
          </a:p>
          <a:p>
            <a:pPr lvl="1">
              <a:buSzPct val="85000"/>
              <a:buFont typeface="Wingdings" charset="2"/>
              <a:buChar char="q"/>
            </a:pPr>
            <a:r>
              <a:rPr lang="en-US" sz="2000" dirty="0"/>
              <a:t>Behaviorally (e.g., over or under-eating, over or under-sleeping, losing things, relying on alcohol/other drugs, having a short fuse with others, procrastinating)</a:t>
            </a:r>
          </a:p>
          <a:p>
            <a:pPr lvl="2">
              <a:buSzPct val="85000"/>
              <a:buFont typeface="Wingdings" charset="2"/>
              <a:buChar char="q"/>
            </a:pPr>
            <a:endParaRPr lang="en-US" sz="1600" dirty="0"/>
          </a:p>
          <a:p>
            <a:pPr>
              <a:buSzPct val="125000"/>
              <a:buFont typeface="Wingdings" charset="2"/>
              <a:buChar char="§"/>
            </a:pPr>
            <a:r>
              <a:rPr lang="en-US" dirty="0"/>
              <a:t>All are “messengers” that we need to pay attention to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226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66"/>
      </a:lt2>
      <a:accent1>
        <a:srgbClr val="BED600"/>
      </a:accent1>
      <a:accent2>
        <a:srgbClr val="BED600"/>
      </a:accent2>
      <a:accent3>
        <a:srgbClr val="FFFFFF"/>
      </a:accent3>
      <a:accent4>
        <a:srgbClr val="000000"/>
      </a:accent4>
      <a:accent5>
        <a:srgbClr val="DBE8AA"/>
      </a:accent5>
      <a:accent6>
        <a:srgbClr val="ACC200"/>
      </a:accent6>
      <a:hlink>
        <a:srgbClr val="006666"/>
      </a:hlink>
      <a:folHlink>
        <a:srgbClr val="808080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3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4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5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6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E7E7E7"/>
        </a:accent6>
        <a:hlink>
          <a:srgbClr val="006666"/>
        </a:hlink>
        <a:folHlink>
          <a:srgbClr val="B9FF5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1247</Words>
  <Application>Microsoft Office PowerPoint</Application>
  <PresentationFormat>Widescreen</PresentationFormat>
  <Paragraphs>233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Wingdings</vt:lpstr>
      <vt:lpstr>Office Theme</vt:lpstr>
      <vt:lpstr>1_Pixel</vt:lpstr>
      <vt:lpstr>Thriving as a Biomedical Researcher</vt:lpstr>
      <vt:lpstr>Outline</vt:lpstr>
      <vt:lpstr>General Wellness</vt:lpstr>
      <vt:lpstr>The Wellness Journey</vt:lpstr>
      <vt:lpstr>Culture and Wellness</vt:lpstr>
      <vt:lpstr>Potential Barriers to Wellness</vt:lpstr>
      <vt:lpstr>Tapping Into Your Resilience</vt:lpstr>
      <vt:lpstr> Stress and the Impact</vt:lpstr>
      <vt:lpstr>Know Your Personal Stress Signals</vt:lpstr>
      <vt:lpstr>Wellness Planning</vt:lpstr>
      <vt:lpstr>To Do Well, We Have To Be Well </vt:lpstr>
      <vt:lpstr>What is Your Perspective?</vt:lpstr>
      <vt:lpstr>Healthy Habits that Support the Growth Mindset</vt:lpstr>
      <vt:lpstr>Let’s Grow: Embracing the Discomfort Zone</vt:lpstr>
      <vt:lpstr>Why do People Struggle with Consistency??</vt:lpstr>
      <vt:lpstr>Supportive Activities</vt:lpstr>
      <vt:lpstr>Community &amp; Connectedness</vt:lpstr>
      <vt:lpstr>Importance of Connectedness- The Pillars</vt:lpstr>
      <vt:lpstr>Belonging and its Benefits</vt:lpstr>
      <vt:lpstr>Self-worth &amp; Confidence </vt:lpstr>
      <vt:lpstr>Communication </vt:lpstr>
      <vt:lpstr>Teaching/Mentorship and Feedback Matters</vt:lpstr>
      <vt:lpstr>Workplace Values </vt:lpstr>
      <vt:lpstr>Navigating Value Misalignment</vt:lpstr>
      <vt:lpstr>Tools</vt:lpstr>
      <vt:lpstr>Resources</vt:lpstr>
      <vt:lpstr>OITE Wellness Resources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Thriving as a Biomedical Researcher</dc:title>
  <dc:creator>Wiggins, Jennifer (NIH/OD) [C]</dc:creator>
  <cp:lastModifiedBy>Garfinkel, Katelyn (NIH/NCI) [C]</cp:lastModifiedBy>
  <cp:revision>1</cp:revision>
  <dcterms:created xsi:type="dcterms:W3CDTF">2022-08-31T12:29:39Z</dcterms:created>
  <dcterms:modified xsi:type="dcterms:W3CDTF">2022-08-31T15:02:49Z</dcterms:modified>
</cp:coreProperties>
</file>