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82" r:id="rId3"/>
  </p:sldMasterIdLst>
  <p:notesMasterIdLst>
    <p:notesMasterId r:id="rId25"/>
  </p:notesMasterIdLst>
  <p:sldIdLst>
    <p:sldId id="1515" r:id="rId4"/>
    <p:sldId id="1534" r:id="rId5"/>
    <p:sldId id="1562" r:id="rId6"/>
    <p:sldId id="1548" r:id="rId7"/>
    <p:sldId id="1561" r:id="rId8"/>
    <p:sldId id="1537" r:id="rId9"/>
    <p:sldId id="646" r:id="rId10"/>
    <p:sldId id="1568" r:id="rId11"/>
    <p:sldId id="1569" r:id="rId12"/>
    <p:sldId id="647" r:id="rId13"/>
    <p:sldId id="1564" r:id="rId14"/>
    <p:sldId id="1565" r:id="rId15"/>
    <p:sldId id="648" r:id="rId16"/>
    <p:sldId id="1572" r:id="rId17"/>
    <p:sldId id="1573" r:id="rId18"/>
    <p:sldId id="277" r:id="rId19"/>
    <p:sldId id="1574" r:id="rId20"/>
    <p:sldId id="1575" r:id="rId21"/>
    <p:sldId id="1540" r:id="rId22"/>
    <p:sldId id="1570" r:id="rId23"/>
    <p:sldId id="157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00080"/>
    <a:srgbClr val="00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45" autoAdjust="0"/>
    <p:restoredTop sz="93742" autoAdjust="0"/>
  </p:normalViewPr>
  <p:slideViewPr>
    <p:cSldViewPr snapToGrid="0">
      <p:cViewPr varScale="1">
        <p:scale>
          <a:sx n="111" d="100"/>
          <a:sy n="111" d="100"/>
        </p:scale>
        <p:origin x="232" y="448"/>
      </p:cViewPr>
      <p:guideLst/>
    </p:cSldViewPr>
  </p:slideViewPr>
  <p:outlineViewPr>
    <p:cViewPr>
      <p:scale>
        <a:sx n="33" d="100"/>
        <a:sy n="33" d="100"/>
      </p:scale>
      <p:origin x="0" y="-1940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2" d="100"/>
          <a:sy n="62" d="100"/>
        </p:scale>
        <p:origin x="3226" y="3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DEA766-F70A-4844-A6DB-207483CF3468}" type="datetimeFigureOut">
              <a:rPr lang="en-US" smtClean="0"/>
              <a:t>9/25/19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686F1A-A313-4492-8608-AE320912D809}" type="slidenum">
              <a:rPr lang="en-US" smtClean="0"/>
              <a:t>‹#›</a:t>
            </a:fld>
            <a:endParaRPr lang="en-US"/>
          </a:p>
        </p:txBody>
      </p:sp>
    </p:spTree>
    <p:extLst>
      <p:ext uri="{BB962C8B-B14F-4D97-AF65-F5344CB8AC3E}">
        <p14:creationId xmlns:p14="http://schemas.microsoft.com/office/powerpoint/2010/main" val="9991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nciphub.org/groups/cicc/overview"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defRPr/>
            </a:pPr>
            <a:endParaRPr lang="en-US" dirty="0">
              <a:latin typeface="Arial"/>
            </a:endParaRPr>
          </a:p>
          <a:p>
            <a:pPr>
              <a:spcAft>
                <a:spcPts val="815"/>
              </a:spcAft>
              <a:defRPr/>
            </a:pPr>
            <a:r>
              <a:rPr lang="en-US" dirty="0">
                <a:latin typeface="Arial"/>
              </a:rPr>
              <a:t>Unlike webinars which are focused on disseminating information, the purpose of µLabs is to</a:t>
            </a:r>
            <a:endParaRPr lang="en-US" dirty="0"/>
          </a:p>
          <a:p>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1</a:t>
            </a:fld>
            <a:endParaRPr lang="en-US"/>
          </a:p>
        </p:txBody>
      </p:sp>
    </p:spTree>
    <p:extLst>
      <p:ext uri="{BB962C8B-B14F-4D97-AF65-F5344CB8AC3E}">
        <p14:creationId xmlns:p14="http://schemas.microsoft.com/office/powerpoint/2010/main" val="280896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defRPr/>
            </a:pPr>
            <a:endParaRPr lang="en-US" dirty="0">
              <a:latin typeface="Arial"/>
            </a:endParaRPr>
          </a:p>
          <a:p>
            <a:pPr>
              <a:spcAft>
                <a:spcPts val="815"/>
              </a:spcAft>
              <a:defRPr/>
            </a:pPr>
            <a:r>
              <a:rPr lang="en-US" dirty="0">
                <a:latin typeface="Arial"/>
              </a:rPr>
              <a:t>Unlike webinars which are focused on disseminating information, the purpose of µLabs is to</a:t>
            </a:r>
            <a:endParaRPr lang="en-US" dirty="0"/>
          </a:p>
          <a:p>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10</a:t>
            </a:fld>
            <a:endParaRPr lang="en-US"/>
          </a:p>
        </p:txBody>
      </p:sp>
    </p:spTree>
    <p:extLst>
      <p:ext uri="{BB962C8B-B14F-4D97-AF65-F5344CB8AC3E}">
        <p14:creationId xmlns:p14="http://schemas.microsoft.com/office/powerpoint/2010/main" val="220611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11</a:t>
            </a:fld>
            <a:endParaRPr lang="en-US"/>
          </a:p>
        </p:txBody>
      </p:sp>
    </p:spTree>
    <p:extLst>
      <p:ext uri="{BB962C8B-B14F-4D97-AF65-F5344CB8AC3E}">
        <p14:creationId xmlns:p14="http://schemas.microsoft.com/office/powerpoint/2010/main" val="131555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12</a:t>
            </a:fld>
            <a:endParaRPr lang="en-US"/>
          </a:p>
        </p:txBody>
      </p:sp>
    </p:spTree>
    <p:extLst>
      <p:ext uri="{BB962C8B-B14F-4D97-AF65-F5344CB8AC3E}">
        <p14:creationId xmlns:p14="http://schemas.microsoft.com/office/powerpoint/2010/main" val="48599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defRPr/>
            </a:pPr>
            <a:endParaRPr lang="en-US" dirty="0">
              <a:latin typeface="Arial"/>
            </a:endParaRPr>
          </a:p>
          <a:p>
            <a:pPr>
              <a:spcAft>
                <a:spcPts val="815"/>
              </a:spcAft>
              <a:defRPr/>
            </a:pPr>
            <a:r>
              <a:rPr lang="en-US" dirty="0">
                <a:latin typeface="Arial"/>
              </a:rPr>
              <a:t>Unlike webinars which are focused on disseminating information, the purpose of µLabs is to</a:t>
            </a:r>
            <a:endParaRPr lang="en-US" dirty="0"/>
          </a:p>
          <a:p>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13</a:t>
            </a:fld>
            <a:endParaRPr lang="en-US"/>
          </a:p>
        </p:txBody>
      </p:sp>
    </p:spTree>
    <p:extLst>
      <p:ext uri="{BB962C8B-B14F-4D97-AF65-F5344CB8AC3E}">
        <p14:creationId xmlns:p14="http://schemas.microsoft.com/office/powerpoint/2010/main" val="414623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3F35F-3824-B045-880C-782F3ACCCD93}" type="slidenum">
              <a:rPr lang="en-US" smtClean="0"/>
              <a:t>14</a:t>
            </a:fld>
            <a:endParaRPr lang="en-US"/>
          </a:p>
        </p:txBody>
      </p:sp>
    </p:spTree>
    <p:extLst>
      <p:ext uri="{BB962C8B-B14F-4D97-AF65-F5344CB8AC3E}">
        <p14:creationId xmlns:p14="http://schemas.microsoft.com/office/powerpoint/2010/main" val="187819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spcBef>
                <a:spcPts val="815"/>
              </a:spcBef>
              <a:spcAft>
                <a:spcPts val="0"/>
              </a:spcAft>
              <a:buNone/>
            </a:pPr>
            <a:r>
              <a:rPr lang="en-US">
                <a:latin typeface="Arial"/>
                <a:ea typeface="Arial"/>
                <a:cs typeface="Arial"/>
                <a:sym typeface="Arial"/>
              </a:rPr>
              <a:t>Unlike webinars which are focused on disseminating information, the purpose of µLabs is to</a:t>
            </a:r>
            <a:endParaRPr/>
          </a:p>
          <a:p>
            <a:pPr marL="0" lvl="0" indent="0" algn="l" rtl="0">
              <a:spcBef>
                <a:spcPts val="815"/>
              </a:spcBef>
              <a:spcAft>
                <a:spcPts val="0"/>
              </a:spcAft>
              <a:buNone/>
            </a:pPr>
            <a:endParaRPr/>
          </a:p>
        </p:txBody>
      </p:sp>
      <p:sp>
        <p:nvSpPr>
          <p:cNvPr id="329" name="Google Shape;329;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51" name="Google Shape;351;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65723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51" name="Google Shape;351;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272674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defRPr/>
            </a:pPr>
            <a:endParaRPr lang="en-US" dirty="0">
              <a:latin typeface="Arial"/>
            </a:endParaRPr>
          </a:p>
          <a:p>
            <a:pPr>
              <a:spcAft>
                <a:spcPts val="815"/>
              </a:spcAft>
              <a:defRPr/>
            </a:pPr>
            <a:r>
              <a:rPr lang="en-US" dirty="0">
                <a:latin typeface="Arial"/>
              </a:rPr>
              <a:t>Unlike webinars which are focused on disseminating information, the purpose of µLabs is to</a:t>
            </a:r>
            <a:endParaRPr lang="en-US" dirty="0"/>
          </a:p>
          <a:p>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19</a:t>
            </a:fld>
            <a:endParaRPr lang="en-US"/>
          </a:p>
        </p:txBody>
      </p:sp>
    </p:spTree>
    <p:extLst>
      <p:ext uri="{BB962C8B-B14F-4D97-AF65-F5344CB8AC3E}">
        <p14:creationId xmlns:p14="http://schemas.microsoft.com/office/powerpoint/2010/main" val="320045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21</a:t>
            </a:fld>
            <a:endParaRPr lang="en-US"/>
          </a:p>
        </p:txBody>
      </p:sp>
    </p:spTree>
    <p:extLst>
      <p:ext uri="{BB962C8B-B14F-4D97-AF65-F5344CB8AC3E}">
        <p14:creationId xmlns:p14="http://schemas.microsoft.com/office/powerpoint/2010/main" val="24630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1459DD9-C07A-0F4A-BE38-5AFB42BB2A6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6554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777" indent="-304784" defTabSz="609570">
              <a:spcAft>
                <a:spcPts val="800"/>
              </a:spcAft>
              <a:buClr>
                <a:srgbClr val="C00000"/>
              </a:buClr>
              <a:defRPr/>
            </a:pPr>
            <a:r>
              <a:rPr lang="en-US" sz="1200" dirty="0">
                <a:solidFill>
                  <a:srgbClr val="000000"/>
                </a:solidFill>
                <a:latin typeface="+mn-lt"/>
              </a:rPr>
              <a:t>Meeting held March 6-7, 2019 at Livermore Valley Open Campus (LLNL)</a:t>
            </a:r>
          </a:p>
          <a:p>
            <a:pPr marL="304777" lvl="1" indent="-304784" defTabSz="609570">
              <a:spcAft>
                <a:spcPts val="800"/>
              </a:spcAft>
              <a:buClr>
                <a:srgbClr val="C00000"/>
              </a:buClr>
              <a:defRPr/>
            </a:pPr>
            <a:r>
              <a:rPr lang="en-US" sz="1200" dirty="0">
                <a:cs typeface="Calibri"/>
              </a:rPr>
              <a:t>81 total attendees! (73 current members on NCIP Hub site, </a:t>
            </a:r>
            <a:r>
              <a:rPr lang="en-US" sz="1200" dirty="0">
                <a:cs typeface="Calibri"/>
                <a:hlinkClick r:id="rId3">
                  <a:extLst>
                    <a:ext uri="{A12FA001-AC4F-418D-AE19-62706E023703}">
                      <ahyp:hlinkClr xmlns:ahyp="http://schemas.microsoft.com/office/drawing/2018/hyperlinkcolor" xmlns="" val="tx"/>
                    </a:ext>
                  </a:extLst>
                </a:hlinkClick>
              </a:rPr>
              <a:t>https://nciphub.org/groups/cicc/overview</a:t>
            </a:r>
            <a:r>
              <a:rPr lang="en-US" sz="1200" dirty="0">
                <a:cs typeface="Calibri"/>
              </a:rPr>
              <a:t>)</a:t>
            </a:r>
          </a:p>
          <a:p>
            <a:pPr marL="304777" lvl="1" indent="-304784" defTabSz="609570">
              <a:spcAft>
                <a:spcPts val="800"/>
              </a:spcAft>
              <a:buClr>
                <a:srgbClr val="C00000"/>
              </a:buClr>
              <a:defRPr/>
            </a:pPr>
            <a:r>
              <a:rPr lang="en-US" sz="1200" dirty="0">
                <a:cs typeface="Calibri"/>
              </a:rPr>
              <a:t>Overall excellent mix of organizations (academia, government, national labs, industry), disciplines (computer science, biomedical engineering, cancer biology, clinical oncology, biomedical informatics, data science) and career stages represented</a:t>
            </a:r>
          </a:p>
          <a:p>
            <a:pPr marL="609570" lvl="3" indent="-304784" defTabSz="609570">
              <a:spcAft>
                <a:spcPts val="800"/>
              </a:spcAft>
              <a:buClr>
                <a:srgbClr val="C00000"/>
              </a:buClr>
              <a:defRPr/>
            </a:pPr>
            <a:r>
              <a:rPr lang="en-US" sz="1200" dirty="0">
                <a:cs typeface="Calibri"/>
              </a:rPr>
              <a:t>Attendees from 8 DOE National Labs</a:t>
            </a:r>
          </a:p>
          <a:p>
            <a:pPr marL="304777" lvl="1" indent="-304784" defTabSz="609570">
              <a:spcAft>
                <a:spcPts val="800"/>
              </a:spcAft>
              <a:buClr>
                <a:srgbClr val="C00000"/>
              </a:buClr>
              <a:defRPr/>
            </a:pPr>
            <a:r>
              <a:rPr lang="en-US" sz="1200" dirty="0">
                <a:cs typeface="Calibri"/>
              </a:rPr>
              <a:t>Immersive, creative, open-minded approach</a:t>
            </a:r>
          </a:p>
          <a:p>
            <a:pPr marL="304777" lvl="1" indent="-304784" defTabSz="609570">
              <a:spcAft>
                <a:spcPts val="800"/>
              </a:spcAft>
              <a:buClr>
                <a:srgbClr val="C00000"/>
              </a:buClr>
              <a:defRPr/>
            </a:pPr>
            <a:r>
              <a:rPr lang="en-US" sz="1200" dirty="0">
                <a:cs typeface="Calibri"/>
              </a:rPr>
              <a:t>DOE impressed with the enthusiasm and expertise of the cancer research community and the high level of ideas presented</a:t>
            </a:r>
          </a:p>
          <a:p>
            <a:endParaRPr lang="en-US" dirty="0"/>
          </a:p>
        </p:txBody>
      </p:sp>
      <p:sp>
        <p:nvSpPr>
          <p:cNvPr id="4" name="Slide Number Placeholder 3"/>
          <p:cNvSpPr>
            <a:spLocks noGrp="1"/>
          </p:cNvSpPr>
          <p:nvPr>
            <p:ph type="sldNum" sz="quarter" idx="5"/>
          </p:nvPr>
        </p:nvSpPr>
        <p:spPr/>
        <p:txBody>
          <a:bodyPr/>
          <a:lstStyle/>
          <a:p>
            <a:fld id="{1CF33A3A-1A9E-B848-977B-5FDEF64A7032}" type="slidenum">
              <a:rPr lang="en-US" smtClean="0"/>
              <a:t>3</a:t>
            </a:fld>
            <a:endParaRPr lang="en-US"/>
          </a:p>
        </p:txBody>
      </p:sp>
    </p:spTree>
    <p:extLst>
      <p:ext uri="{BB962C8B-B14F-4D97-AF65-F5344CB8AC3E}">
        <p14:creationId xmlns:p14="http://schemas.microsoft.com/office/powerpoint/2010/main" val="311992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4</a:t>
            </a:fld>
            <a:endParaRPr lang="en-US"/>
          </a:p>
        </p:txBody>
      </p:sp>
    </p:spTree>
    <p:extLst>
      <p:ext uri="{BB962C8B-B14F-4D97-AF65-F5344CB8AC3E}">
        <p14:creationId xmlns:p14="http://schemas.microsoft.com/office/powerpoint/2010/main" val="251304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5</a:t>
            </a:fld>
            <a:endParaRPr lang="en-US"/>
          </a:p>
        </p:txBody>
      </p:sp>
    </p:spTree>
    <p:extLst>
      <p:ext uri="{BB962C8B-B14F-4D97-AF65-F5344CB8AC3E}">
        <p14:creationId xmlns:p14="http://schemas.microsoft.com/office/powerpoint/2010/main" val="407966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6</a:t>
            </a:fld>
            <a:endParaRPr lang="en-US"/>
          </a:p>
        </p:txBody>
      </p:sp>
    </p:spTree>
    <p:extLst>
      <p:ext uri="{BB962C8B-B14F-4D97-AF65-F5344CB8AC3E}">
        <p14:creationId xmlns:p14="http://schemas.microsoft.com/office/powerpoint/2010/main" val="144336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defRPr/>
            </a:pPr>
            <a:endParaRPr lang="en-US" dirty="0">
              <a:latin typeface="Arial"/>
            </a:endParaRPr>
          </a:p>
          <a:p>
            <a:pPr>
              <a:spcAft>
                <a:spcPts val="815"/>
              </a:spcAft>
              <a:defRPr/>
            </a:pPr>
            <a:r>
              <a:rPr lang="en-US" dirty="0">
                <a:latin typeface="Arial"/>
              </a:rPr>
              <a:t>Unlike webinars which are focused on disseminating information, the purpose of µLabs is to</a:t>
            </a:r>
            <a:endParaRPr lang="en-US" dirty="0"/>
          </a:p>
          <a:p>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7</a:t>
            </a:fld>
            <a:endParaRPr lang="en-US"/>
          </a:p>
        </p:txBody>
      </p:sp>
    </p:spTree>
    <p:extLst>
      <p:ext uri="{BB962C8B-B14F-4D97-AF65-F5344CB8AC3E}">
        <p14:creationId xmlns:p14="http://schemas.microsoft.com/office/powerpoint/2010/main" val="329877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p:txBody>
      </p:sp>
      <p:sp>
        <p:nvSpPr>
          <p:cNvPr id="4" name="Slide Number Placeholder 3"/>
          <p:cNvSpPr>
            <a:spLocks noGrp="1"/>
          </p:cNvSpPr>
          <p:nvPr>
            <p:ph type="sldNum" sz="quarter" idx="5"/>
          </p:nvPr>
        </p:nvSpPr>
        <p:spPr/>
        <p:txBody>
          <a:bodyPr/>
          <a:lstStyle/>
          <a:p>
            <a:fld id="{13686F1A-A313-4492-8608-AE320912D809}" type="slidenum">
              <a:rPr lang="en-US" smtClean="0"/>
              <a:t>8</a:t>
            </a:fld>
            <a:endParaRPr lang="en-US"/>
          </a:p>
        </p:txBody>
      </p:sp>
    </p:spTree>
    <p:extLst>
      <p:ext uri="{BB962C8B-B14F-4D97-AF65-F5344CB8AC3E}">
        <p14:creationId xmlns:p14="http://schemas.microsoft.com/office/powerpoint/2010/main" val="205338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9</a:t>
            </a:fld>
            <a:endParaRPr lang="en-US"/>
          </a:p>
        </p:txBody>
      </p:sp>
    </p:spTree>
    <p:extLst>
      <p:ext uri="{BB962C8B-B14F-4D97-AF65-F5344CB8AC3E}">
        <p14:creationId xmlns:p14="http://schemas.microsoft.com/office/powerpoint/2010/main" val="142473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65E99-E2F7-4720-8588-A01C6BF30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389932-7689-488D-A4BA-21319828F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0490AE0-4E34-4AFE-8561-6ED1CEE5E060}"/>
              </a:ext>
            </a:extLst>
          </p:cNvPr>
          <p:cNvSpPr>
            <a:spLocks noGrp="1"/>
          </p:cNvSpPr>
          <p:nvPr>
            <p:ph type="dt" sz="half" idx="10"/>
          </p:nvPr>
        </p:nvSpPr>
        <p:spPr/>
        <p:txBody>
          <a:bodyPr/>
          <a:lstStyle/>
          <a:p>
            <a:fld id="{1EB39548-D89A-4B71-BEA7-AA522E7E6F23}" type="datetime1">
              <a:rPr lang="en-US" smtClean="0"/>
              <a:t>9/25/19</a:t>
            </a:fld>
            <a:endParaRPr lang="en-US"/>
          </a:p>
        </p:txBody>
      </p:sp>
      <p:sp>
        <p:nvSpPr>
          <p:cNvPr id="5" name="Footer Placeholder 4">
            <a:extLst>
              <a:ext uri="{FF2B5EF4-FFF2-40B4-BE49-F238E27FC236}">
                <a16:creationId xmlns:a16="http://schemas.microsoft.com/office/drawing/2014/main" xmlns="" id="{6592DD76-84B0-49BF-86A2-16F02C227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C00293-AE7F-4E06-A655-7DB2A446B013}"/>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429165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9867F-86B6-43E3-9BF9-616925978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3100898-C065-462C-8E71-5D97CF7D8D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A2A2E1-EE1C-45DD-AA37-D7A5264DF988}"/>
              </a:ext>
            </a:extLst>
          </p:cNvPr>
          <p:cNvSpPr>
            <a:spLocks noGrp="1"/>
          </p:cNvSpPr>
          <p:nvPr>
            <p:ph type="dt" sz="half" idx="10"/>
          </p:nvPr>
        </p:nvSpPr>
        <p:spPr/>
        <p:txBody>
          <a:bodyPr/>
          <a:lstStyle/>
          <a:p>
            <a:fld id="{9619FE60-CC99-4178-9016-58C39F8F750C}" type="datetime1">
              <a:rPr lang="en-US" smtClean="0"/>
              <a:t>9/25/19</a:t>
            </a:fld>
            <a:endParaRPr lang="en-US"/>
          </a:p>
        </p:txBody>
      </p:sp>
      <p:sp>
        <p:nvSpPr>
          <p:cNvPr id="5" name="Footer Placeholder 4">
            <a:extLst>
              <a:ext uri="{FF2B5EF4-FFF2-40B4-BE49-F238E27FC236}">
                <a16:creationId xmlns:a16="http://schemas.microsoft.com/office/drawing/2014/main" xmlns="" id="{BC7EEFEE-B67E-43E5-AD2A-E8B391CF6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13DD52-1574-496B-A740-CDF4B7A2AEF5}"/>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117267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4630585-946F-4385-A813-14B365BD2E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F68E6A-BF4D-484B-8D09-6322B26563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0721EF-BCB4-4977-8C00-4671B3512C09}"/>
              </a:ext>
            </a:extLst>
          </p:cNvPr>
          <p:cNvSpPr>
            <a:spLocks noGrp="1"/>
          </p:cNvSpPr>
          <p:nvPr>
            <p:ph type="dt" sz="half" idx="10"/>
          </p:nvPr>
        </p:nvSpPr>
        <p:spPr/>
        <p:txBody>
          <a:bodyPr/>
          <a:lstStyle/>
          <a:p>
            <a:fld id="{F2C02524-0D8E-4489-A874-45EF9069DC52}" type="datetime1">
              <a:rPr lang="en-US" smtClean="0"/>
              <a:t>9/25/19</a:t>
            </a:fld>
            <a:endParaRPr lang="en-US"/>
          </a:p>
        </p:txBody>
      </p:sp>
      <p:sp>
        <p:nvSpPr>
          <p:cNvPr id="5" name="Footer Placeholder 4">
            <a:extLst>
              <a:ext uri="{FF2B5EF4-FFF2-40B4-BE49-F238E27FC236}">
                <a16:creationId xmlns:a16="http://schemas.microsoft.com/office/drawing/2014/main" xmlns="" id="{99D644DC-F607-4F2A-9F0B-719B8C8F5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98748D-5163-4262-B891-3CBADFFE6BE6}"/>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221507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555315" y="0"/>
            <a:ext cx="3829485" cy="6864096"/>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Pentagon 9"/>
          <p:cNvSpPr>
            <a:spLocks noChangeAspect="1"/>
          </p:cNvSpPr>
          <p:nvPr userDrawn="1"/>
        </p:nvSpPr>
        <p:spPr>
          <a:xfrm>
            <a:off x="0" y="0"/>
            <a:ext cx="3829485" cy="6864096"/>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20"/>
          <p:cNvSpPr/>
          <p:nvPr userDrawn="1"/>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Title 1"/>
          <p:cNvSpPr>
            <a:spLocks noGrp="1"/>
          </p:cNvSpPr>
          <p:nvPr>
            <p:ph type="ctrTitle" hasCustomPrompt="1"/>
          </p:nvPr>
        </p:nvSpPr>
        <p:spPr>
          <a:xfrm>
            <a:off x="914399" y="1645920"/>
            <a:ext cx="10363200" cy="1827843"/>
          </a:xfrm>
        </p:spPr>
        <p:txBody>
          <a:bodyPr lIns="0" tIns="0" rIns="0" bIns="0" anchor="b">
            <a:noAutofit/>
          </a:bodyPr>
          <a:lstStyle>
            <a:lvl1pPr algn="r">
              <a:defRPr sz="3733" b="0" i="0">
                <a:solidFill>
                  <a:srgbClr val="FFFFFF"/>
                </a:solidFill>
                <a:latin typeface="Arial"/>
                <a:cs typeface="Arial"/>
              </a:defRPr>
            </a:lvl1pPr>
          </a:lstStyle>
          <a:p>
            <a:r>
              <a:rPr lang="en-US" dirty="0"/>
              <a:t>Title of the presentation</a:t>
            </a:r>
          </a:p>
        </p:txBody>
      </p:sp>
      <p:sp>
        <p:nvSpPr>
          <p:cNvPr id="23"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 </a:t>
            </a:r>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9" name="Date Placeholder 3"/>
          <p:cNvSpPr>
            <a:spLocks noGrp="1"/>
          </p:cNvSpPr>
          <p:nvPr>
            <p:ph type="dt" sz="half" idx="2"/>
          </p:nvPr>
        </p:nvSpPr>
        <p:spPr>
          <a:xfrm>
            <a:off x="8534400" y="5727697"/>
            <a:ext cx="3048000" cy="475488"/>
          </a:xfrm>
          <a:prstGeom prst="rect">
            <a:avLst/>
          </a:prstGeom>
        </p:spPr>
        <p:txBody>
          <a:bodyPr vert="horz" lIns="0" tIns="0" rIns="0" bIns="0" rtlCol="0" anchor="ctr"/>
          <a:lstStyle>
            <a:lvl1pPr algn="r" fontAlgn="auto">
              <a:spcBef>
                <a:spcPts val="0"/>
              </a:spcBef>
              <a:spcAft>
                <a:spcPts val="0"/>
              </a:spcAft>
              <a:defRPr lang="en-US" sz="1867" smtClean="0"/>
            </a:lvl1pPr>
          </a:lstStyle>
          <a:p>
            <a:pPr>
              <a:defRPr/>
            </a:pPr>
            <a:r>
              <a:rPr lang="en-US" dirty="0"/>
              <a:t>INSERT DATE</a:t>
            </a:r>
          </a:p>
        </p:txBody>
      </p:sp>
    </p:spTree>
    <p:extLst>
      <p:ext uri="{BB962C8B-B14F-4D97-AF65-F5344CB8AC3E}">
        <p14:creationId xmlns:p14="http://schemas.microsoft.com/office/powerpoint/2010/main" val="239780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4677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Section Break">
    <p:bg>
      <p:bgPr>
        <a:solidFill>
          <a:schemeClr val="tx2"/>
        </a:solidFill>
        <a:effectLst/>
      </p:bgPr>
    </p:bg>
    <p:spTree>
      <p:nvGrpSpPr>
        <p:cNvPr id="1" name=""/>
        <p:cNvGrpSpPr/>
        <p:nvPr/>
      </p:nvGrpSpPr>
      <p:grpSpPr>
        <a:xfrm>
          <a:off x="0" y="0"/>
          <a:ext cx="0" cy="0"/>
          <a:chOff x="0" y="0"/>
          <a:chExt cx="0" cy="0"/>
        </a:xfrm>
      </p:grpSpPr>
      <p:sp>
        <p:nvSpPr>
          <p:cNvPr id="20" name="Pentagon 19"/>
          <p:cNvSpPr/>
          <p:nvPr userDrawn="1"/>
        </p:nvSpPr>
        <p:spPr>
          <a:xfrm>
            <a:off x="2" y="0"/>
            <a:ext cx="11277597"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Pentagon 20"/>
          <p:cNvSpPr/>
          <p:nvPr userDrawn="1"/>
        </p:nvSpPr>
        <p:spPr>
          <a:xfrm>
            <a:off x="1" y="0"/>
            <a:ext cx="9719731"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chemeClr val="bg1"/>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rgbClr val="FFFFFF"/>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88019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Pentagon 9"/>
          <p:cNvSpPr>
            <a:spLocks noChangeAspect="1"/>
          </p:cNvSpPr>
          <p:nvPr userDrawn="1"/>
        </p:nvSpPr>
        <p:spPr>
          <a:xfrm>
            <a:off x="1" y="0"/>
            <a:ext cx="4305313" cy="6864096"/>
          </a:xfrm>
          <a:prstGeom prst="homePlate">
            <a:avLst>
              <a:gd name="adj" fmla="val 3235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
        <p:nvSpPr>
          <p:cNvPr id="1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33834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11277597"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Pentagon 4"/>
          <p:cNvSpPr/>
          <p:nvPr userDrawn="1"/>
        </p:nvSpPr>
        <p:spPr>
          <a:xfrm>
            <a:off x="0" y="0"/>
            <a:ext cx="9719731"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351317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275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446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50456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8A787-20BC-483E-BF3A-F065C7C75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05055B3-2D00-478B-AB8C-CB5E531DCD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78D071-BC23-4D34-A95D-ED63CC4085BF}"/>
              </a:ext>
            </a:extLst>
          </p:cNvPr>
          <p:cNvSpPr>
            <a:spLocks noGrp="1"/>
          </p:cNvSpPr>
          <p:nvPr>
            <p:ph type="dt" sz="half" idx="10"/>
          </p:nvPr>
        </p:nvSpPr>
        <p:spPr/>
        <p:txBody>
          <a:bodyPr/>
          <a:lstStyle/>
          <a:p>
            <a:fld id="{5CEF3612-8E05-446B-A721-8F48A4CDDCF1}" type="datetime1">
              <a:rPr lang="en-US" smtClean="0"/>
              <a:t>9/25/19</a:t>
            </a:fld>
            <a:endParaRPr lang="en-US"/>
          </a:p>
        </p:txBody>
      </p:sp>
      <p:sp>
        <p:nvSpPr>
          <p:cNvPr id="5" name="Footer Placeholder 4">
            <a:extLst>
              <a:ext uri="{FF2B5EF4-FFF2-40B4-BE49-F238E27FC236}">
                <a16:creationId xmlns:a16="http://schemas.microsoft.com/office/drawing/2014/main" xmlns="" id="{28543C6F-A184-4BD8-86B2-1A5B82734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777201-17CA-4F10-8D40-66FBAEBAE43B}"/>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989472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5049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2172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422955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990775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750718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1336447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15651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11277597"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entagon 7"/>
          <p:cNvSpPr/>
          <p:nvPr userDrawn="1"/>
        </p:nvSpPr>
        <p:spPr>
          <a:xfrm>
            <a:off x="0" y="0"/>
            <a:ext cx="9719731"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133" b="1" dirty="0" err="1">
                <a:solidFill>
                  <a:schemeClr val="bg1"/>
                </a:solidFill>
                <a:latin typeface="Arial" charset="0"/>
              </a:rPr>
              <a:t>www.cancer.gov</a:t>
            </a:r>
            <a:r>
              <a:rPr lang="en-US" sz="2133" b="1" dirty="0">
                <a:solidFill>
                  <a:schemeClr val="bg1"/>
                </a:solidFill>
                <a:latin typeface="Arial" charset="0"/>
              </a:rPr>
              <a:t>                 </a:t>
            </a:r>
            <a:r>
              <a:rPr lang="en-US" sz="2133" b="1" dirty="0" err="1">
                <a:solidFill>
                  <a:schemeClr val="bg1"/>
                </a:solidFill>
                <a:latin typeface="Arial" charset="0"/>
              </a:rPr>
              <a:t>www.cancer.gov</a:t>
            </a:r>
            <a:r>
              <a:rPr lang="en-US" sz="2133" b="1" dirty="0">
                <a:solidFill>
                  <a:schemeClr val="bg1"/>
                </a:solidFill>
                <a:latin typeface="Arial" charset="0"/>
              </a:rPr>
              <a:t>/</a:t>
            </a:r>
            <a:r>
              <a:rPr lang="en-US" sz="2133" b="1" dirty="0" err="1">
                <a:solidFill>
                  <a:schemeClr val="bg1"/>
                </a:solidFill>
                <a:latin typeface="Arial" charset="0"/>
              </a:rPr>
              <a:t>espanol</a:t>
            </a:r>
            <a:endParaRPr lang="en-US" sz="2133" b="1" dirty="0">
              <a:solidFill>
                <a:schemeClr val="bg1"/>
              </a:solidFill>
              <a:latin typeface="Arial" charset="0"/>
            </a:endParaRPr>
          </a:p>
        </p:txBody>
      </p:sp>
      <p:grpSp>
        <p:nvGrpSpPr>
          <p:cNvPr id="7" name="Group 6"/>
          <p:cNvGrpSpPr>
            <a:grpSpLocks noChangeAspect="1"/>
          </p:cNvGrpSpPr>
          <p:nvPr userDrawn="1"/>
        </p:nvGrpSpPr>
        <p:grpSpPr>
          <a:xfrm>
            <a:off x="3992035" y="2865121"/>
            <a:ext cx="4218368" cy="1084580"/>
            <a:chOff x="2333626" y="1990725"/>
            <a:chExt cx="4519680" cy="1162050"/>
          </a:xfrm>
        </p:grpSpPr>
        <p:pic>
          <p:nvPicPr>
            <p:cNvPr id="10" name="Picture 9"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11" name="Picture 10"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Tree>
    <p:extLst>
      <p:ext uri="{BB962C8B-B14F-4D97-AF65-F5344CB8AC3E}">
        <p14:creationId xmlns:p14="http://schemas.microsoft.com/office/powerpoint/2010/main" val="3565910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B88A6C8-59D7-4462-A495-42E1DF11019D}" type="slidenum">
              <a:rPr lang="en-US" smtClean="0"/>
              <a:t>‹#›</a:t>
            </a:fld>
            <a:endParaRPr lang="en-US" dirty="0"/>
          </a:p>
        </p:txBody>
      </p:sp>
    </p:spTree>
    <p:extLst>
      <p:ext uri="{BB962C8B-B14F-4D97-AF65-F5344CB8AC3E}">
        <p14:creationId xmlns:p14="http://schemas.microsoft.com/office/powerpoint/2010/main" val="3219933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555315" y="0"/>
            <a:ext cx="3829485" cy="6864096"/>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Pentagon 9"/>
          <p:cNvSpPr>
            <a:spLocks noChangeAspect="1"/>
          </p:cNvSpPr>
          <p:nvPr userDrawn="1"/>
        </p:nvSpPr>
        <p:spPr>
          <a:xfrm>
            <a:off x="0" y="0"/>
            <a:ext cx="3829485" cy="6864096"/>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Rectangle 20"/>
          <p:cNvSpPr/>
          <p:nvPr userDrawn="1"/>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Title 1"/>
          <p:cNvSpPr>
            <a:spLocks noGrp="1"/>
          </p:cNvSpPr>
          <p:nvPr>
            <p:ph type="ctrTitle" hasCustomPrompt="1"/>
          </p:nvPr>
        </p:nvSpPr>
        <p:spPr>
          <a:xfrm>
            <a:off x="914399" y="1645920"/>
            <a:ext cx="10363200" cy="1827843"/>
          </a:xfrm>
        </p:spPr>
        <p:txBody>
          <a:bodyPr lIns="0" tIns="0" rIns="0" bIns="0" anchor="b">
            <a:noAutofit/>
          </a:bodyPr>
          <a:lstStyle>
            <a:lvl1pPr algn="r">
              <a:defRPr sz="3733" b="0" i="0">
                <a:solidFill>
                  <a:srgbClr val="FFFFFF"/>
                </a:solidFill>
                <a:latin typeface="Arial"/>
                <a:cs typeface="Arial"/>
              </a:defRPr>
            </a:lvl1pPr>
          </a:lstStyle>
          <a:p>
            <a:r>
              <a:rPr lang="en-US" dirty="0"/>
              <a:t>Title of the presentation</a:t>
            </a:r>
          </a:p>
        </p:txBody>
      </p:sp>
      <p:sp>
        <p:nvSpPr>
          <p:cNvPr id="23"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 </a:t>
            </a:r>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9" name="Date Placeholder 3"/>
          <p:cNvSpPr>
            <a:spLocks noGrp="1"/>
          </p:cNvSpPr>
          <p:nvPr>
            <p:ph type="dt" sz="half" idx="2"/>
          </p:nvPr>
        </p:nvSpPr>
        <p:spPr>
          <a:xfrm>
            <a:off x="8534400" y="5727697"/>
            <a:ext cx="3048000" cy="475488"/>
          </a:xfrm>
          <a:prstGeom prst="rect">
            <a:avLst/>
          </a:prstGeom>
        </p:spPr>
        <p:txBody>
          <a:bodyPr vert="horz" lIns="0" tIns="0" rIns="0" bIns="0" rtlCol="0" anchor="ctr"/>
          <a:lstStyle>
            <a:lvl1pPr algn="r" fontAlgn="auto">
              <a:spcBef>
                <a:spcPts val="0"/>
              </a:spcBef>
              <a:spcAft>
                <a:spcPts val="0"/>
              </a:spcAft>
              <a:defRPr lang="en-US" sz="1867" smtClean="0"/>
            </a:lvl1pPr>
          </a:lstStyle>
          <a:p>
            <a:pPr>
              <a:defRPr/>
            </a:pPr>
            <a:r>
              <a:rPr lang="en-US" dirty="0"/>
              <a:t>INSERT DATE</a:t>
            </a:r>
          </a:p>
        </p:txBody>
      </p:sp>
    </p:spTree>
    <p:extLst>
      <p:ext uri="{BB962C8B-B14F-4D97-AF65-F5344CB8AC3E}">
        <p14:creationId xmlns:p14="http://schemas.microsoft.com/office/powerpoint/2010/main" val="423874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B3FA76-906F-4AE3-A1E9-9644E0D0D9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C253D35-8533-486B-9048-F56D7C639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6550788-1C19-4C4E-BE41-734D5541361A}"/>
              </a:ext>
            </a:extLst>
          </p:cNvPr>
          <p:cNvSpPr>
            <a:spLocks noGrp="1"/>
          </p:cNvSpPr>
          <p:nvPr>
            <p:ph type="dt" sz="half" idx="10"/>
          </p:nvPr>
        </p:nvSpPr>
        <p:spPr/>
        <p:txBody>
          <a:bodyPr/>
          <a:lstStyle/>
          <a:p>
            <a:fld id="{F3DBBE80-782B-42B8-8820-5BF415B83040}" type="datetime1">
              <a:rPr lang="en-US" smtClean="0"/>
              <a:t>9/25/19</a:t>
            </a:fld>
            <a:endParaRPr lang="en-US"/>
          </a:p>
        </p:txBody>
      </p:sp>
      <p:sp>
        <p:nvSpPr>
          <p:cNvPr id="5" name="Footer Placeholder 4">
            <a:extLst>
              <a:ext uri="{FF2B5EF4-FFF2-40B4-BE49-F238E27FC236}">
                <a16:creationId xmlns:a16="http://schemas.microsoft.com/office/drawing/2014/main" xmlns="" id="{EE80ECC3-7A17-4347-B12F-56E10371A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5A3A67-7C6A-4CBA-BDE2-19FE35BC86FB}"/>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1456669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904693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 Section Break">
    <p:bg>
      <p:bgPr>
        <a:solidFill>
          <a:schemeClr val="tx2"/>
        </a:solidFill>
        <a:effectLst/>
      </p:bgPr>
    </p:bg>
    <p:spTree>
      <p:nvGrpSpPr>
        <p:cNvPr id="1" name=""/>
        <p:cNvGrpSpPr/>
        <p:nvPr/>
      </p:nvGrpSpPr>
      <p:grpSpPr>
        <a:xfrm>
          <a:off x="0" y="0"/>
          <a:ext cx="0" cy="0"/>
          <a:chOff x="0" y="0"/>
          <a:chExt cx="0" cy="0"/>
        </a:xfrm>
      </p:grpSpPr>
      <p:sp>
        <p:nvSpPr>
          <p:cNvPr id="20" name="Pentagon 19"/>
          <p:cNvSpPr/>
          <p:nvPr userDrawn="1"/>
        </p:nvSpPr>
        <p:spPr>
          <a:xfrm>
            <a:off x="2" y="0"/>
            <a:ext cx="11277597"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Pentagon 20"/>
          <p:cNvSpPr/>
          <p:nvPr userDrawn="1"/>
        </p:nvSpPr>
        <p:spPr>
          <a:xfrm>
            <a:off x="1" y="0"/>
            <a:ext cx="9719731"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chemeClr val="bg1"/>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rgbClr val="FFFFFF"/>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186271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Pentagon 9"/>
          <p:cNvSpPr>
            <a:spLocks noChangeAspect="1"/>
          </p:cNvSpPr>
          <p:nvPr userDrawn="1"/>
        </p:nvSpPr>
        <p:spPr>
          <a:xfrm>
            <a:off x="1" y="0"/>
            <a:ext cx="4305313" cy="6864096"/>
          </a:xfrm>
          <a:prstGeom prst="homePlate">
            <a:avLst>
              <a:gd name="adj" fmla="val 3235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
        <p:nvSpPr>
          <p:cNvPr id="1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1009249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11277597"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Pentagon 4"/>
          <p:cNvSpPr/>
          <p:nvPr userDrawn="1"/>
        </p:nvSpPr>
        <p:spPr>
          <a:xfrm>
            <a:off x="0" y="0"/>
            <a:ext cx="9719731"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101500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8288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268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207668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1000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438796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84899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02B5E-F193-4CC0-AA68-020BDB112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6C48E3C-5A98-4AB6-BABE-FA70D55168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C53A80-718B-4C61-9BF4-7E60AE82E2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6AD5BAB-5138-4052-800E-4F62846E3261}"/>
              </a:ext>
            </a:extLst>
          </p:cNvPr>
          <p:cNvSpPr>
            <a:spLocks noGrp="1"/>
          </p:cNvSpPr>
          <p:nvPr>
            <p:ph type="dt" sz="half" idx="10"/>
          </p:nvPr>
        </p:nvSpPr>
        <p:spPr/>
        <p:txBody>
          <a:bodyPr/>
          <a:lstStyle/>
          <a:p>
            <a:fld id="{F3181C87-DBBE-4A51-B337-B1175E77BD94}" type="datetime1">
              <a:rPr lang="en-US" smtClean="0"/>
              <a:t>9/25/19</a:t>
            </a:fld>
            <a:endParaRPr lang="en-US"/>
          </a:p>
        </p:txBody>
      </p:sp>
      <p:sp>
        <p:nvSpPr>
          <p:cNvPr id="6" name="Footer Placeholder 5">
            <a:extLst>
              <a:ext uri="{FF2B5EF4-FFF2-40B4-BE49-F238E27FC236}">
                <a16:creationId xmlns:a16="http://schemas.microsoft.com/office/drawing/2014/main" xmlns="" id="{ECD1D52E-6167-49F1-ABC0-536A103D8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6CA0C9-B81A-419A-A6B5-7FFF9959B038}"/>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406197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397607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1627021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152666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1617380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11277597"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Pentagon 7"/>
          <p:cNvSpPr/>
          <p:nvPr userDrawn="1"/>
        </p:nvSpPr>
        <p:spPr>
          <a:xfrm>
            <a:off x="0" y="0"/>
            <a:ext cx="9719731"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133" b="1" dirty="0">
                <a:solidFill>
                  <a:schemeClr val="bg1"/>
                </a:solidFill>
                <a:latin typeface="Arial" charset="0"/>
              </a:rPr>
              <a:t>www.cancer.gov                 www.cancer.gov/espanol</a:t>
            </a:r>
          </a:p>
        </p:txBody>
      </p:sp>
      <p:grpSp>
        <p:nvGrpSpPr>
          <p:cNvPr id="7" name="Group 6"/>
          <p:cNvGrpSpPr>
            <a:grpSpLocks noChangeAspect="1"/>
          </p:cNvGrpSpPr>
          <p:nvPr userDrawn="1"/>
        </p:nvGrpSpPr>
        <p:grpSpPr>
          <a:xfrm>
            <a:off x="3992035" y="2865121"/>
            <a:ext cx="4218368" cy="1084580"/>
            <a:chOff x="2333626" y="1990725"/>
            <a:chExt cx="4519680" cy="1162050"/>
          </a:xfrm>
        </p:grpSpPr>
        <p:pic>
          <p:nvPicPr>
            <p:cNvPr id="10" name="Picture 9"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11" name="Picture 10"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Tree>
    <p:extLst>
      <p:ext uri="{BB962C8B-B14F-4D97-AF65-F5344CB8AC3E}">
        <p14:creationId xmlns:p14="http://schemas.microsoft.com/office/powerpoint/2010/main" val="644818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r>
              <a:rPr lang="en-US" dirty="0"/>
              <a:t>INSERT DATE</a:t>
            </a:r>
          </a:p>
        </p:txBody>
      </p:sp>
      <p:sp>
        <p:nvSpPr>
          <p:cNvPr id="3" name="Rectangle 5"/>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fld id="{8ED2D13D-C79C-452D-A875-516840B3DE24}" type="slidenum">
              <a:rPr lang="en-US"/>
              <a:pPr/>
              <a:t>‹#›</a:t>
            </a:fld>
            <a:endParaRPr lang="en-US" dirty="0"/>
          </a:p>
        </p:txBody>
      </p:sp>
    </p:spTree>
    <p:extLst>
      <p:ext uri="{BB962C8B-B14F-4D97-AF65-F5344CB8AC3E}">
        <p14:creationId xmlns:p14="http://schemas.microsoft.com/office/powerpoint/2010/main" val="1079650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FAC2E-50A0-2845-9445-15178A1A5B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EC0B28B-9B55-D948-B866-D08097C86D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01A5FD-2FCB-D74D-9B5A-AB647F22C9B4}"/>
              </a:ext>
            </a:extLst>
          </p:cNvPr>
          <p:cNvSpPr>
            <a:spLocks noGrp="1"/>
          </p:cNvSpPr>
          <p:nvPr>
            <p:ph type="dt" sz="half" idx="10"/>
          </p:nvPr>
        </p:nvSpPr>
        <p:spPr/>
        <p:txBody>
          <a:bodyPr/>
          <a:lstStyle/>
          <a:p>
            <a:fld id="{D5D6F9BC-991B-0142-AA3C-4529ABC25039}" type="datetimeFigureOut">
              <a:rPr lang="en-US" smtClean="0"/>
              <a:t>9/25/19</a:t>
            </a:fld>
            <a:endParaRPr lang="en-US" dirty="0"/>
          </a:p>
        </p:txBody>
      </p:sp>
      <p:sp>
        <p:nvSpPr>
          <p:cNvPr id="5" name="Footer Placeholder 4">
            <a:extLst>
              <a:ext uri="{FF2B5EF4-FFF2-40B4-BE49-F238E27FC236}">
                <a16:creationId xmlns:a16="http://schemas.microsoft.com/office/drawing/2014/main" xmlns="" id="{EB87F81D-ED62-2C4E-85B0-D366AC5811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251B34E-99B7-DE47-8E07-94C3C0A71E0C}"/>
              </a:ext>
            </a:extLst>
          </p:cNvPr>
          <p:cNvSpPr>
            <a:spLocks noGrp="1"/>
          </p:cNvSpPr>
          <p:nvPr>
            <p:ph type="sldNum" sz="quarter" idx="12"/>
          </p:nvPr>
        </p:nvSpPr>
        <p:spPr/>
        <p:txBody>
          <a:bodyPr/>
          <a:lstStyle/>
          <a:p>
            <a:fld id="{59D4830A-F97E-F84E-8626-FDEF8701F6F2}" type="slidenum">
              <a:rPr lang="en-US" smtClean="0"/>
              <a:t>‹#›</a:t>
            </a:fld>
            <a:endParaRPr lang="en-US" dirty="0"/>
          </a:p>
        </p:txBody>
      </p:sp>
    </p:spTree>
    <p:extLst>
      <p:ext uri="{BB962C8B-B14F-4D97-AF65-F5344CB8AC3E}">
        <p14:creationId xmlns:p14="http://schemas.microsoft.com/office/powerpoint/2010/main" val="135288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1C72E-E2D5-49E0-A2B1-B302FD2725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D5BE07E-FD22-4B09-B714-0BB3A0593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875F4D2-7443-48E8-844B-72E43DEB0B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0B1F9AC-C27B-4658-8572-83F5C3EC1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B4BB1B9-CE65-4064-AAEA-E74220D735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BE7D91-CCA0-48C9-931E-6CB2783608E5}"/>
              </a:ext>
            </a:extLst>
          </p:cNvPr>
          <p:cNvSpPr>
            <a:spLocks noGrp="1"/>
          </p:cNvSpPr>
          <p:nvPr>
            <p:ph type="dt" sz="half" idx="10"/>
          </p:nvPr>
        </p:nvSpPr>
        <p:spPr/>
        <p:txBody>
          <a:bodyPr/>
          <a:lstStyle/>
          <a:p>
            <a:fld id="{01ECF42D-7411-4826-8E1C-E88E89173E9D}" type="datetime1">
              <a:rPr lang="en-US" smtClean="0"/>
              <a:t>9/25/19</a:t>
            </a:fld>
            <a:endParaRPr lang="en-US"/>
          </a:p>
        </p:txBody>
      </p:sp>
      <p:sp>
        <p:nvSpPr>
          <p:cNvPr id="8" name="Footer Placeholder 7">
            <a:extLst>
              <a:ext uri="{FF2B5EF4-FFF2-40B4-BE49-F238E27FC236}">
                <a16:creationId xmlns:a16="http://schemas.microsoft.com/office/drawing/2014/main" xmlns="" id="{B0B26551-BFBF-43F4-9E47-C99DED238E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8C1F7DB-553D-4055-B693-7EC4C8D05798}"/>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263379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BE0A4-F8E2-402D-A8F9-AC5EEC760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D292AEB-418A-431B-9263-5A9045B1B381}"/>
              </a:ext>
            </a:extLst>
          </p:cNvPr>
          <p:cNvSpPr>
            <a:spLocks noGrp="1"/>
          </p:cNvSpPr>
          <p:nvPr>
            <p:ph type="dt" sz="half" idx="10"/>
          </p:nvPr>
        </p:nvSpPr>
        <p:spPr/>
        <p:txBody>
          <a:bodyPr/>
          <a:lstStyle/>
          <a:p>
            <a:fld id="{323A90CB-CEFA-4390-AE85-67F1078DF0BD}" type="datetime1">
              <a:rPr lang="en-US" smtClean="0"/>
              <a:t>9/25/19</a:t>
            </a:fld>
            <a:endParaRPr lang="en-US"/>
          </a:p>
        </p:txBody>
      </p:sp>
      <p:sp>
        <p:nvSpPr>
          <p:cNvPr id="4" name="Footer Placeholder 3">
            <a:extLst>
              <a:ext uri="{FF2B5EF4-FFF2-40B4-BE49-F238E27FC236}">
                <a16:creationId xmlns:a16="http://schemas.microsoft.com/office/drawing/2014/main" xmlns="" id="{D8E17411-5FC3-476C-8406-406E93E716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3C8096A-6547-472E-80D6-FA73DA111EF7}"/>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113606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CF64762-2B01-424A-8254-4F04008ECBB0}"/>
              </a:ext>
            </a:extLst>
          </p:cNvPr>
          <p:cNvSpPr>
            <a:spLocks noGrp="1"/>
          </p:cNvSpPr>
          <p:nvPr>
            <p:ph type="dt" sz="half" idx="10"/>
          </p:nvPr>
        </p:nvSpPr>
        <p:spPr/>
        <p:txBody>
          <a:bodyPr/>
          <a:lstStyle/>
          <a:p>
            <a:fld id="{5FB7501C-7C75-4DDE-85FE-6E7B36CCC985}" type="datetime1">
              <a:rPr lang="en-US" smtClean="0"/>
              <a:t>9/25/19</a:t>
            </a:fld>
            <a:endParaRPr lang="en-US"/>
          </a:p>
        </p:txBody>
      </p:sp>
      <p:sp>
        <p:nvSpPr>
          <p:cNvPr id="3" name="Footer Placeholder 2">
            <a:extLst>
              <a:ext uri="{FF2B5EF4-FFF2-40B4-BE49-F238E27FC236}">
                <a16:creationId xmlns:a16="http://schemas.microsoft.com/office/drawing/2014/main" xmlns="" id="{DE7C84D8-3A43-4828-941D-863645DA9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34C3C33-3E3E-428F-BB61-B217CB5FAE9C}"/>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100814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05457-1550-4699-9498-DFB24D23D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F16B64F-B4E3-47FD-B461-117726927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D254038-B3DE-4DFF-93B6-7635E9791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6B9DB4E-73CD-44EA-BC8E-9A8FFE3ED311}"/>
              </a:ext>
            </a:extLst>
          </p:cNvPr>
          <p:cNvSpPr>
            <a:spLocks noGrp="1"/>
          </p:cNvSpPr>
          <p:nvPr>
            <p:ph type="dt" sz="half" idx="10"/>
          </p:nvPr>
        </p:nvSpPr>
        <p:spPr/>
        <p:txBody>
          <a:bodyPr/>
          <a:lstStyle/>
          <a:p>
            <a:fld id="{5245B6F3-5879-41BC-AC20-19387B0DE160}" type="datetime1">
              <a:rPr lang="en-US" smtClean="0"/>
              <a:t>9/25/19</a:t>
            </a:fld>
            <a:endParaRPr lang="en-US"/>
          </a:p>
        </p:txBody>
      </p:sp>
      <p:sp>
        <p:nvSpPr>
          <p:cNvPr id="6" name="Footer Placeholder 5">
            <a:extLst>
              <a:ext uri="{FF2B5EF4-FFF2-40B4-BE49-F238E27FC236}">
                <a16:creationId xmlns:a16="http://schemas.microsoft.com/office/drawing/2014/main" xmlns="" id="{05A626C3-7F05-4CB3-B593-ADDD1CB8F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84D6E3-B625-45C2-A4BC-1FB643939E00}"/>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07658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ACB71-E756-4B02-9801-C9447F861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138FCB6-A883-47FC-9389-BDA0B9766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FC0774F-CB5F-4444-8050-962FB192A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C0EE0E6-4E81-4F1C-9B57-18CAE0EC010D}"/>
              </a:ext>
            </a:extLst>
          </p:cNvPr>
          <p:cNvSpPr>
            <a:spLocks noGrp="1"/>
          </p:cNvSpPr>
          <p:nvPr>
            <p:ph type="dt" sz="half" idx="10"/>
          </p:nvPr>
        </p:nvSpPr>
        <p:spPr/>
        <p:txBody>
          <a:bodyPr/>
          <a:lstStyle/>
          <a:p>
            <a:fld id="{916A22C3-1C9E-4C7E-B1D8-623FF1CEC0EE}" type="datetime1">
              <a:rPr lang="en-US" smtClean="0"/>
              <a:t>9/25/19</a:t>
            </a:fld>
            <a:endParaRPr lang="en-US"/>
          </a:p>
        </p:txBody>
      </p:sp>
      <p:sp>
        <p:nvSpPr>
          <p:cNvPr id="6" name="Footer Placeholder 5">
            <a:extLst>
              <a:ext uri="{FF2B5EF4-FFF2-40B4-BE49-F238E27FC236}">
                <a16:creationId xmlns:a16="http://schemas.microsoft.com/office/drawing/2014/main" xmlns="" id="{A4C363F4-FC8F-45A5-96A8-B21E6ACAF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ABD9C4C-5CAC-4E87-9A69-E715E8F5E9C4}"/>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18850466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B060B6A-C293-485E-9196-B2947DE5E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7916EAA-117A-443B-8048-7B4CB8867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00A2D0-B148-40BA-BAEC-B3B32D422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28B41-EC26-4EF3-8CA4-E74ACFACFFE4}" type="datetime1">
              <a:rPr lang="en-US" smtClean="0"/>
              <a:t>9/25/19</a:t>
            </a:fld>
            <a:endParaRPr lang="en-US"/>
          </a:p>
        </p:txBody>
      </p:sp>
      <p:sp>
        <p:nvSpPr>
          <p:cNvPr id="5" name="Footer Placeholder 4">
            <a:extLst>
              <a:ext uri="{FF2B5EF4-FFF2-40B4-BE49-F238E27FC236}">
                <a16:creationId xmlns:a16="http://schemas.microsoft.com/office/drawing/2014/main" xmlns="" id="{D16A9A5D-6DAB-4D7F-8CE5-4B4B94A8F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C067CF7-96CE-4250-B338-9284FBE869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1CD60-BDC3-4A78-87E0-9AD0E18C9B6C}" type="slidenum">
              <a:rPr lang="en-US" smtClean="0"/>
              <a:t>‹#›</a:t>
            </a:fld>
            <a:endParaRPr lang="en-US"/>
          </a:p>
        </p:txBody>
      </p:sp>
    </p:spTree>
    <p:extLst>
      <p:ext uri="{BB962C8B-B14F-4D97-AF65-F5344CB8AC3E}">
        <p14:creationId xmlns:p14="http://schemas.microsoft.com/office/powerpoint/2010/main" val="1413814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lang="en-US" sz="1200" smtClean="0"/>
            </a:lvl1pPr>
          </a:lstStyle>
          <a:p>
            <a:pPr>
              <a:defRPr/>
            </a:pPr>
            <a:r>
              <a:rPr lang="en-US" dirty="0"/>
              <a:t>INSERT DATE</a:t>
            </a:r>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13710293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80" r:id="rId17"/>
  </p:sldLayoutIdLst>
  <p:hf sldNum="0" hdr="0" ftr="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lang="en-US" sz="1200" smtClean="0"/>
            </a:lvl1pPr>
          </a:lstStyle>
          <a:p>
            <a:pPr>
              <a:defRPr/>
            </a:pPr>
            <a:r>
              <a:rPr lang="en-US" dirty="0"/>
              <a:t>INSERT DATE</a:t>
            </a:r>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3425556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hf hdr="0" ftr="0" dt="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5" Type="http://schemas.openxmlformats.org/officeDocument/2006/relationships/image" Target="../media/image22.png"/><Relationship Id="rId6" Type="http://schemas.openxmlformats.org/officeDocument/2006/relationships/image" Target="../media/image23.tiff"/><Relationship Id="rId7" Type="http://schemas.openxmlformats.org/officeDocument/2006/relationships/image" Target="../media/image24.tiff"/><Relationship Id="rId8" Type="http://schemas.openxmlformats.org/officeDocument/2006/relationships/image" Target="../media/image25.tiff"/><Relationship Id="rId9"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5E5DC6BF-6A3D-4106-9A41-84B5E4FA8CB0}"/>
              </a:ext>
            </a:extLst>
          </p:cNvPr>
          <p:cNvPicPr>
            <a:picLocks noChangeAspect="1"/>
          </p:cNvPicPr>
          <p:nvPr/>
        </p:nvPicPr>
        <p:blipFill rotWithShape="1">
          <a:blip r:embed="rId3"/>
          <a:srcRect t="15730"/>
          <a:stretch/>
        </p:blipFill>
        <p:spPr>
          <a:xfrm>
            <a:off x="-2333" y="10"/>
            <a:ext cx="12191980" cy="6857990"/>
          </a:xfrm>
          <a:prstGeom prst="rect">
            <a:avLst/>
          </a:prstGeom>
        </p:spPr>
      </p:pic>
      <p:sp>
        <p:nvSpPr>
          <p:cNvPr id="12" name="Freeform: Shape 11">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892A99F-58DC-4E68-80C2-1D9E22B874F0}"/>
              </a:ext>
            </a:extLst>
          </p:cNvPr>
          <p:cNvSpPr>
            <a:spLocks noGrp="1"/>
          </p:cNvSpPr>
          <p:nvPr>
            <p:ph type="title"/>
          </p:nvPr>
        </p:nvSpPr>
        <p:spPr>
          <a:xfrm>
            <a:off x="186431" y="1305017"/>
            <a:ext cx="5030339" cy="2669106"/>
          </a:xfrm>
        </p:spPr>
        <p:txBody>
          <a:bodyPr>
            <a:normAutofit fontScale="90000"/>
          </a:bodyPr>
          <a:lstStyle/>
          <a:p>
            <a:pPr lvl="1">
              <a:spcAft>
                <a:spcPts val="600"/>
              </a:spcAft>
            </a:pPr>
            <a:r>
              <a:rPr lang="en-US" sz="4900" b="1" i="1" dirty="0">
                <a:solidFill>
                  <a:srgbClr val="7030A0"/>
                </a:solidFill>
              </a:rPr>
              <a:t>MicroLab Origins</a:t>
            </a:r>
            <a:br>
              <a:rPr lang="en-US" sz="4900" b="1" i="1" dirty="0">
                <a:solidFill>
                  <a:srgbClr val="7030A0"/>
                </a:solidFill>
              </a:rPr>
            </a:br>
            <a:r>
              <a:rPr lang="en-US" sz="4900" b="1" i="1" dirty="0">
                <a:solidFill>
                  <a:srgbClr val="7030A0"/>
                </a:solidFill>
              </a:rPr>
              <a:t/>
            </a:r>
            <a:br>
              <a:rPr lang="en-US" sz="4900" b="1" i="1" dirty="0">
                <a:solidFill>
                  <a:srgbClr val="7030A0"/>
                </a:solidFill>
              </a:rPr>
            </a:br>
            <a:r>
              <a:rPr lang="en-US" sz="3100" b="1" i="1" dirty="0">
                <a:solidFill>
                  <a:schemeClr val="tx1"/>
                </a:solidFill>
                <a:latin typeface="+mn-lt"/>
              </a:rPr>
              <a:t>Emily Greenspan</a:t>
            </a:r>
            <a:br>
              <a:rPr lang="en-US" sz="3100" b="1" i="1" dirty="0">
                <a:solidFill>
                  <a:schemeClr val="tx1"/>
                </a:solidFill>
                <a:latin typeface="+mn-lt"/>
              </a:rPr>
            </a:br>
            <a:r>
              <a:rPr lang="en-US" sz="2700" b="1" i="1" dirty="0">
                <a:solidFill>
                  <a:schemeClr val="tx1"/>
                </a:solidFill>
                <a:latin typeface="+mn-lt"/>
              </a:rPr>
              <a:t>Center for Biomedical Informatics and Information Technology</a:t>
            </a:r>
            <a:br>
              <a:rPr lang="en-US" sz="2700" b="1" i="1" dirty="0">
                <a:solidFill>
                  <a:schemeClr val="tx1"/>
                </a:solidFill>
                <a:latin typeface="+mn-lt"/>
              </a:rPr>
            </a:br>
            <a:r>
              <a:rPr lang="en-US" sz="2700" b="1" i="1" dirty="0">
                <a:solidFill>
                  <a:schemeClr val="tx1"/>
                </a:solidFill>
                <a:latin typeface="+mn-lt"/>
              </a:rPr>
              <a:t>National Cancer Institute</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endParaRPr lang="en-US" sz="3100" b="1" i="1" dirty="0">
              <a:solidFill>
                <a:srgbClr val="7030A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60525BF-0505-47EC-BA35-E63441DA1130}"/>
              </a:ext>
            </a:extLst>
          </p:cNvPr>
          <p:cNvSpPr>
            <a:spLocks noGrp="1"/>
          </p:cNvSpPr>
          <p:nvPr>
            <p:ph type="sldNum" sz="quarter" idx="12"/>
          </p:nvPr>
        </p:nvSpPr>
        <p:spPr/>
        <p:txBody>
          <a:bodyPr/>
          <a:lstStyle/>
          <a:p>
            <a:fld id="{12F1CD60-BDC3-4A78-87E0-9AD0E18C9B6C}" type="slidenum">
              <a:rPr lang="en-US" smtClean="0"/>
              <a:t>1</a:t>
            </a:fld>
            <a:endParaRPr lang="en-US"/>
          </a:p>
        </p:txBody>
      </p:sp>
    </p:spTree>
    <p:extLst>
      <p:ext uri="{BB962C8B-B14F-4D97-AF65-F5344CB8AC3E}">
        <p14:creationId xmlns:p14="http://schemas.microsoft.com/office/powerpoint/2010/main" val="2810458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5E5DC6BF-6A3D-4106-9A41-84B5E4FA8CB0}"/>
              </a:ext>
            </a:extLst>
          </p:cNvPr>
          <p:cNvPicPr>
            <a:picLocks noChangeAspect="1"/>
          </p:cNvPicPr>
          <p:nvPr/>
        </p:nvPicPr>
        <p:blipFill rotWithShape="1">
          <a:blip r:embed="rId3"/>
          <a:srcRect t="15730"/>
          <a:stretch/>
        </p:blipFill>
        <p:spPr>
          <a:xfrm>
            <a:off x="-2333" y="10"/>
            <a:ext cx="12191980" cy="6857990"/>
          </a:xfrm>
          <a:prstGeom prst="rect">
            <a:avLst/>
          </a:prstGeom>
        </p:spPr>
      </p:pic>
      <p:sp>
        <p:nvSpPr>
          <p:cNvPr id="12" name="Freeform: Shape 11">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892A99F-58DC-4E68-80C2-1D9E22B874F0}"/>
              </a:ext>
            </a:extLst>
          </p:cNvPr>
          <p:cNvSpPr>
            <a:spLocks noGrp="1"/>
          </p:cNvSpPr>
          <p:nvPr>
            <p:ph type="title"/>
          </p:nvPr>
        </p:nvSpPr>
        <p:spPr>
          <a:xfrm>
            <a:off x="164123" y="1216243"/>
            <a:ext cx="5103616" cy="3137096"/>
          </a:xfrm>
        </p:spPr>
        <p:txBody>
          <a:bodyPr>
            <a:normAutofit fontScale="90000"/>
          </a:bodyPr>
          <a:lstStyle/>
          <a:p>
            <a:pPr lvl="1">
              <a:spcAft>
                <a:spcPts val="1800"/>
              </a:spcAft>
            </a:pPr>
            <a:r>
              <a:rPr lang="en-US" sz="3600" b="1" i="1" dirty="0">
                <a:solidFill>
                  <a:srgbClr val="7030A0"/>
                </a:solidFill>
              </a:rPr>
              <a:t>Cancer Challenge Area: </a:t>
            </a:r>
            <a:br>
              <a:rPr lang="en-US" sz="3600" b="1" i="1" dirty="0">
                <a:solidFill>
                  <a:srgbClr val="7030A0"/>
                </a:solidFill>
              </a:rPr>
            </a:br>
            <a:r>
              <a:rPr lang="en-US" sz="3600" b="1" i="1" dirty="0">
                <a:solidFill>
                  <a:srgbClr val="7030A0"/>
                </a:solidFill>
              </a:rPr>
              <a:t>Hypothesis Generation Using Machine Learning</a:t>
            </a:r>
            <a:br>
              <a:rPr lang="en-US" sz="3600" b="1" i="1" dirty="0">
                <a:solidFill>
                  <a:srgbClr val="7030A0"/>
                </a:solidFill>
              </a:rPr>
            </a:br>
            <a:r>
              <a:rPr lang="en-US" sz="3600" b="1" i="1" dirty="0">
                <a:solidFill>
                  <a:srgbClr val="7030A0"/>
                </a:solidFill>
              </a:rPr>
              <a:t/>
            </a:r>
            <a:br>
              <a:rPr lang="en-US" sz="3600" b="1" i="1" dirty="0">
                <a:solidFill>
                  <a:srgbClr val="7030A0"/>
                </a:solidFill>
              </a:rPr>
            </a:br>
            <a:r>
              <a:rPr lang="en-US" sz="2200" b="1" dirty="0"/>
              <a:t>Amber Simpson, Queen’s University</a:t>
            </a:r>
            <a:r>
              <a:rPr lang="en-US" sz="2200" dirty="0"/>
              <a:t/>
            </a:r>
            <a:br>
              <a:rPr lang="en-US" sz="2200" dirty="0"/>
            </a:br>
            <a:endParaRPr lang="en-US" sz="2200" b="1" i="1" dirty="0">
              <a:solidFill>
                <a:srgbClr val="7030A0"/>
              </a:solidFill>
            </a:endParaRPr>
          </a:p>
        </p:txBody>
      </p:sp>
      <p:sp>
        <p:nvSpPr>
          <p:cNvPr id="3" name="Slide Number Placeholder 2">
            <a:extLst>
              <a:ext uri="{FF2B5EF4-FFF2-40B4-BE49-F238E27FC236}">
                <a16:creationId xmlns:a16="http://schemas.microsoft.com/office/drawing/2014/main" xmlns="" id="{0228C762-D646-457C-ACEA-FAA5CE0421BA}"/>
              </a:ext>
            </a:extLst>
          </p:cNvPr>
          <p:cNvSpPr>
            <a:spLocks noGrp="1"/>
          </p:cNvSpPr>
          <p:nvPr>
            <p:ph type="sldNum" sz="quarter" idx="12"/>
          </p:nvPr>
        </p:nvSpPr>
        <p:spPr/>
        <p:txBody>
          <a:bodyPr/>
          <a:lstStyle/>
          <a:p>
            <a:fld id="{12F1CD60-BDC3-4A78-87E0-9AD0E18C9B6C}" type="slidenum">
              <a:rPr lang="en-US" smtClean="0"/>
              <a:t>10</a:t>
            </a:fld>
            <a:endParaRPr lang="en-US"/>
          </a:p>
        </p:txBody>
      </p:sp>
    </p:spTree>
    <p:extLst>
      <p:ext uri="{BB962C8B-B14F-4D97-AF65-F5344CB8AC3E}">
        <p14:creationId xmlns:p14="http://schemas.microsoft.com/office/powerpoint/2010/main" val="1412436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xmlns="" id="{9B26BD2B-32AA-5649-8F61-F06319092CFD}"/>
              </a:ext>
            </a:extLst>
          </p:cNvPr>
          <p:cNvSpPr/>
          <p:nvPr/>
        </p:nvSpPr>
        <p:spPr>
          <a:xfrm>
            <a:off x="164708" y="-146304"/>
            <a:ext cx="5181992" cy="4844713"/>
          </a:xfrm>
          <a:prstGeom prst="ellipse">
            <a:avLst/>
          </a:prstGeom>
          <a:solidFill>
            <a:schemeClr val="bg1"/>
          </a:solidFill>
          <a:ln w="762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ctr"/>
            <a:r>
              <a:rPr lang="en-US" sz="2400" b="1" dirty="0">
                <a:solidFill>
                  <a:srgbClr val="7030A0"/>
                </a:solidFill>
              </a:rPr>
              <a:t>Patient Data</a:t>
            </a:r>
          </a:p>
        </p:txBody>
      </p:sp>
      <p:sp>
        <p:nvSpPr>
          <p:cNvPr id="3" name="Slide Number Placeholder 2">
            <a:extLst>
              <a:ext uri="{FF2B5EF4-FFF2-40B4-BE49-F238E27FC236}">
                <a16:creationId xmlns:a16="http://schemas.microsoft.com/office/drawing/2014/main" xmlns="" id="{9EE7BBF6-CC6B-4C24-A719-FD0407A61E85}"/>
              </a:ext>
            </a:extLst>
          </p:cNvPr>
          <p:cNvSpPr>
            <a:spLocks noGrp="1"/>
          </p:cNvSpPr>
          <p:nvPr>
            <p:ph type="sldNum" sz="quarter" idx="12"/>
          </p:nvPr>
        </p:nvSpPr>
        <p:spPr/>
        <p:txBody>
          <a:bodyPr/>
          <a:lstStyle/>
          <a:p>
            <a:fld id="{12F1CD60-BDC3-4A78-87E0-9AD0E18C9B6C}" type="slidenum">
              <a:rPr lang="en-US" smtClean="0"/>
              <a:t>11</a:t>
            </a:fld>
            <a:endParaRPr lang="en-US"/>
          </a:p>
        </p:txBody>
      </p:sp>
      <p:sp>
        <p:nvSpPr>
          <p:cNvPr id="2" name="Title 1">
            <a:extLst>
              <a:ext uri="{FF2B5EF4-FFF2-40B4-BE49-F238E27FC236}">
                <a16:creationId xmlns:a16="http://schemas.microsoft.com/office/drawing/2014/main" xmlns="" id="{742CF7C9-99DB-4FA7-A6AA-BEEFDBF67A51}"/>
              </a:ext>
            </a:extLst>
          </p:cNvPr>
          <p:cNvSpPr>
            <a:spLocks noGrp="1"/>
          </p:cNvSpPr>
          <p:nvPr>
            <p:ph type="title" idx="4294967295"/>
          </p:nvPr>
        </p:nvSpPr>
        <p:spPr>
          <a:xfrm>
            <a:off x="5710238" y="418846"/>
            <a:ext cx="6176962" cy="1162050"/>
          </a:xfrm>
        </p:spPr>
        <p:txBody>
          <a:bodyPr anchor="t">
            <a:normAutofit/>
          </a:bodyPr>
          <a:lstStyle/>
          <a:p>
            <a:r>
              <a:rPr lang="en-US" sz="3200" b="1" i="1" dirty="0">
                <a:solidFill>
                  <a:srgbClr val="7030A0"/>
                </a:solidFill>
                <a:latin typeface="+mn-lt"/>
                <a:cs typeface="Calibri" panose="020F0502020204030204" pitchFamily="34" charset="0"/>
              </a:rPr>
              <a:t>Hypothesis Generation Using Machine Learning: The Big Idea</a:t>
            </a:r>
            <a:endParaRPr lang="en-US" sz="3200" b="1" i="1" dirty="0">
              <a:solidFill>
                <a:srgbClr val="7030A0"/>
              </a:solidFill>
              <a:latin typeface="+mn-lt"/>
            </a:endParaRPr>
          </a:p>
        </p:txBody>
      </p:sp>
      <p:sp>
        <p:nvSpPr>
          <p:cNvPr id="9" name="Content Placeholder 8">
            <a:extLst>
              <a:ext uri="{FF2B5EF4-FFF2-40B4-BE49-F238E27FC236}">
                <a16:creationId xmlns:a16="http://schemas.microsoft.com/office/drawing/2014/main" xmlns="" id="{FD7CAECB-8677-4221-8235-D731BABEDA7A}"/>
              </a:ext>
            </a:extLst>
          </p:cNvPr>
          <p:cNvSpPr>
            <a:spLocks noGrp="1"/>
          </p:cNvSpPr>
          <p:nvPr>
            <p:ph idx="4294967295"/>
          </p:nvPr>
        </p:nvSpPr>
        <p:spPr>
          <a:xfrm>
            <a:off x="5346700" y="1580896"/>
            <a:ext cx="6007100" cy="4660900"/>
          </a:xfrm>
        </p:spPr>
        <p:txBody>
          <a:bodyPr anchor="t">
            <a:normAutofit/>
          </a:bodyPr>
          <a:lstStyle/>
          <a:p>
            <a:pPr marL="457200" lvl="1" indent="0">
              <a:lnSpc>
                <a:spcPct val="80000"/>
              </a:lnSpc>
              <a:buNone/>
            </a:pPr>
            <a:endParaRPr lang="en-US" sz="1600" dirty="0"/>
          </a:p>
          <a:p>
            <a:pPr marL="457200" lvl="1" indent="0">
              <a:lnSpc>
                <a:spcPct val="80000"/>
              </a:lnSpc>
              <a:buNone/>
            </a:pPr>
            <a:r>
              <a:rPr lang="en-US" dirty="0">
                <a:latin typeface="Arial" panose="020B0604020202020204" pitchFamily="34" charset="0"/>
                <a:cs typeface="Arial" panose="020B0604020202020204" pitchFamily="34" charset="0"/>
              </a:rPr>
              <a:t>ML has the potential to efficiently guide hypothesis generation and experimental design for cancer clinical trials.</a:t>
            </a:r>
          </a:p>
          <a:p>
            <a:pPr marL="457200" lvl="1" indent="0">
              <a:lnSpc>
                <a:spcPct val="80000"/>
              </a:lnSpc>
              <a:buNone/>
            </a:pPr>
            <a:endParaRPr lang="en-US" dirty="0">
              <a:latin typeface="Arial" panose="020B0604020202020204" pitchFamily="34" charset="0"/>
              <a:cs typeface="Arial" panose="020B0604020202020204" pitchFamily="34" charset="0"/>
            </a:endParaRPr>
          </a:p>
          <a:p>
            <a:pPr marL="457200" lvl="1" indent="0">
              <a:lnSpc>
                <a:spcPct val="80000"/>
              </a:lnSpc>
              <a:buNone/>
            </a:pPr>
            <a:r>
              <a:rPr lang="en-US" dirty="0">
                <a:latin typeface="Arial" panose="020B0604020202020204" pitchFamily="34" charset="0"/>
                <a:cs typeface="Arial" panose="020B0604020202020204" pitchFamily="34" charset="0"/>
              </a:rPr>
              <a:t>ML has the potential reveal new relationships in large, complex data sets to guide cancer research and novel targeted therapies. </a:t>
            </a:r>
          </a:p>
        </p:txBody>
      </p:sp>
      <p:pic>
        <p:nvPicPr>
          <p:cNvPr id="5" name="Picture 4">
            <a:extLst>
              <a:ext uri="{FF2B5EF4-FFF2-40B4-BE49-F238E27FC236}">
                <a16:creationId xmlns:a16="http://schemas.microsoft.com/office/drawing/2014/main" xmlns="" id="{D74689E0-CFB5-E745-A65D-A25734C99830}"/>
              </a:ext>
            </a:extLst>
          </p:cNvPr>
          <p:cNvPicPr>
            <a:picLocks noChangeAspect="1"/>
          </p:cNvPicPr>
          <p:nvPr/>
        </p:nvPicPr>
        <p:blipFill>
          <a:blip r:embed="rId3"/>
          <a:stretch>
            <a:fillRect/>
          </a:stretch>
        </p:blipFill>
        <p:spPr>
          <a:xfrm>
            <a:off x="602438" y="5541906"/>
            <a:ext cx="3769113" cy="723027"/>
          </a:xfrm>
          <a:prstGeom prst="rect">
            <a:avLst/>
          </a:prstGeom>
        </p:spPr>
      </p:pic>
      <p:pic>
        <p:nvPicPr>
          <p:cNvPr id="7" name="Picture 6">
            <a:extLst>
              <a:ext uri="{FF2B5EF4-FFF2-40B4-BE49-F238E27FC236}">
                <a16:creationId xmlns:a16="http://schemas.microsoft.com/office/drawing/2014/main" xmlns="" id="{B2125D0F-6F84-304B-8028-0F19CE2C83DC}"/>
              </a:ext>
            </a:extLst>
          </p:cNvPr>
          <p:cNvPicPr>
            <a:picLocks noChangeAspect="1"/>
          </p:cNvPicPr>
          <p:nvPr/>
        </p:nvPicPr>
        <p:blipFill>
          <a:blip r:embed="rId4"/>
          <a:stretch>
            <a:fillRect/>
          </a:stretch>
        </p:blipFill>
        <p:spPr>
          <a:xfrm>
            <a:off x="5838703" y="5187940"/>
            <a:ext cx="1650746" cy="1505625"/>
          </a:xfrm>
          <a:prstGeom prst="rect">
            <a:avLst/>
          </a:prstGeom>
        </p:spPr>
      </p:pic>
      <p:pic>
        <p:nvPicPr>
          <p:cNvPr id="10" name="Picture 9">
            <a:extLst>
              <a:ext uri="{FF2B5EF4-FFF2-40B4-BE49-F238E27FC236}">
                <a16:creationId xmlns:a16="http://schemas.microsoft.com/office/drawing/2014/main" xmlns="" id="{579B7E78-A760-7F4D-9C59-47B3F0E6EB27}"/>
              </a:ext>
            </a:extLst>
          </p:cNvPr>
          <p:cNvPicPr>
            <a:picLocks noChangeAspect="1"/>
          </p:cNvPicPr>
          <p:nvPr/>
        </p:nvPicPr>
        <p:blipFill>
          <a:blip r:embed="rId5"/>
          <a:stretch>
            <a:fillRect/>
          </a:stretch>
        </p:blipFill>
        <p:spPr>
          <a:xfrm>
            <a:off x="2755704" y="1094478"/>
            <a:ext cx="2095500" cy="1346200"/>
          </a:xfrm>
          <a:prstGeom prst="rect">
            <a:avLst/>
          </a:prstGeom>
        </p:spPr>
      </p:pic>
      <p:pic>
        <p:nvPicPr>
          <p:cNvPr id="11" name="Picture 10">
            <a:extLst>
              <a:ext uri="{FF2B5EF4-FFF2-40B4-BE49-F238E27FC236}">
                <a16:creationId xmlns:a16="http://schemas.microsoft.com/office/drawing/2014/main" xmlns="" id="{5CF86EA5-D3AC-6A46-8DBB-BDD303A9A521}"/>
              </a:ext>
            </a:extLst>
          </p:cNvPr>
          <p:cNvPicPr>
            <a:picLocks noChangeAspect="1"/>
          </p:cNvPicPr>
          <p:nvPr/>
        </p:nvPicPr>
        <p:blipFill>
          <a:blip r:embed="rId6"/>
          <a:stretch>
            <a:fillRect/>
          </a:stretch>
        </p:blipFill>
        <p:spPr>
          <a:xfrm>
            <a:off x="981351" y="2356910"/>
            <a:ext cx="2104660" cy="1570482"/>
          </a:xfrm>
          <a:prstGeom prst="rect">
            <a:avLst/>
          </a:prstGeom>
        </p:spPr>
      </p:pic>
      <p:pic>
        <p:nvPicPr>
          <p:cNvPr id="12" name="Picture 11">
            <a:extLst>
              <a:ext uri="{FF2B5EF4-FFF2-40B4-BE49-F238E27FC236}">
                <a16:creationId xmlns:a16="http://schemas.microsoft.com/office/drawing/2014/main" xmlns="" id="{FCC92BAD-C0A5-5340-9BE9-B2516BA68E87}"/>
              </a:ext>
            </a:extLst>
          </p:cNvPr>
          <p:cNvPicPr>
            <a:picLocks noChangeAspect="1"/>
          </p:cNvPicPr>
          <p:nvPr/>
        </p:nvPicPr>
        <p:blipFill>
          <a:blip r:embed="rId7"/>
          <a:stretch>
            <a:fillRect/>
          </a:stretch>
        </p:blipFill>
        <p:spPr>
          <a:xfrm>
            <a:off x="2887662" y="2655069"/>
            <a:ext cx="1587500" cy="1295400"/>
          </a:xfrm>
          <a:prstGeom prst="rect">
            <a:avLst/>
          </a:prstGeom>
        </p:spPr>
      </p:pic>
      <p:pic>
        <p:nvPicPr>
          <p:cNvPr id="8" name="Picture 7">
            <a:extLst>
              <a:ext uri="{FF2B5EF4-FFF2-40B4-BE49-F238E27FC236}">
                <a16:creationId xmlns:a16="http://schemas.microsoft.com/office/drawing/2014/main" xmlns="" id="{30DB90C1-25D1-5D45-9536-43754D73DFEF}"/>
              </a:ext>
            </a:extLst>
          </p:cNvPr>
          <p:cNvPicPr>
            <a:picLocks noChangeAspect="1"/>
          </p:cNvPicPr>
          <p:nvPr/>
        </p:nvPicPr>
        <p:blipFill>
          <a:blip r:embed="rId8"/>
          <a:stretch>
            <a:fillRect/>
          </a:stretch>
        </p:blipFill>
        <p:spPr>
          <a:xfrm>
            <a:off x="602438" y="1196043"/>
            <a:ext cx="2041013" cy="1346200"/>
          </a:xfrm>
          <a:prstGeom prst="rect">
            <a:avLst/>
          </a:prstGeom>
        </p:spPr>
      </p:pic>
      <p:sp>
        <p:nvSpPr>
          <p:cNvPr id="13" name="Rectangle 12">
            <a:extLst>
              <a:ext uri="{FF2B5EF4-FFF2-40B4-BE49-F238E27FC236}">
                <a16:creationId xmlns:a16="http://schemas.microsoft.com/office/drawing/2014/main" xmlns="" id="{75BEE2E7-68F9-094A-8C08-50E9586CEB08}"/>
              </a:ext>
            </a:extLst>
          </p:cNvPr>
          <p:cNvSpPr/>
          <p:nvPr/>
        </p:nvSpPr>
        <p:spPr>
          <a:xfrm>
            <a:off x="397259" y="6231900"/>
            <a:ext cx="2246192" cy="461665"/>
          </a:xfrm>
          <a:prstGeom prst="rect">
            <a:avLst/>
          </a:prstGeom>
        </p:spPr>
        <p:txBody>
          <a:bodyPr wrap="none">
            <a:spAutoFit/>
          </a:bodyPr>
          <a:lstStyle/>
          <a:p>
            <a:pPr algn="ctr"/>
            <a:r>
              <a:rPr lang="en-US" sz="2400" b="1" dirty="0">
                <a:solidFill>
                  <a:srgbClr val="7030A0"/>
                </a:solidFill>
              </a:rPr>
              <a:t>Pre-clinical Data</a:t>
            </a:r>
          </a:p>
        </p:txBody>
      </p:sp>
      <p:sp>
        <p:nvSpPr>
          <p:cNvPr id="20" name="Rectangle 19">
            <a:extLst>
              <a:ext uri="{FF2B5EF4-FFF2-40B4-BE49-F238E27FC236}">
                <a16:creationId xmlns:a16="http://schemas.microsoft.com/office/drawing/2014/main" xmlns="" id="{DA3515B8-00B5-5044-A361-34D29AEF2848}"/>
              </a:ext>
            </a:extLst>
          </p:cNvPr>
          <p:cNvSpPr/>
          <p:nvPr/>
        </p:nvSpPr>
        <p:spPr>
          <a:xfrm>
            <a:off x="981351" y="4504474"/>
            <a:ext cx="529312" cy="923330"/>
          </a:xfrm>
          <a:prstGeom prst="rect">
            <a:avLst/>
          </a:prstGeom>
        </p:spPr>
        <p:txBody>
          <a:bodyPr wrap="none">
            <a:spAutoFit/>
          </a:bodyPr>
          <a:lstStyle/>
          <a:p>
            <a:pPr algn="ctr"/>
            <a:r>
              <a:rPr lang="en-US" sz="5400" b="1" dirty="0">
                <a:solidFill>
                  <a:srgbClr val="7030A0"/>
                </a:solidFill>
              </a:rPr>
              <a:t>+</a:t>
            </a:r>
          </a:p>
        </p:txBody>
      </p:sp>
      <p:sp>
        <p:nvSpPr>
          <p:cNvPr id="21" name="Rectangle 20">
            <a:extLst>
              <a:ext uri="{FF2B5EF4-FFF2-40B4-BE49-F238E27FC236}">
                <a16:creationId xmlns:a16="http://schemas.microsoft.com/office/drawing/2014/main" xmlns="" id="{0B77CD0E-1D02-DC4A-AC09-004A9EB0442B}"/>
              </a:ext>
            </a:extLst>
          </p:cNvPr>
          <p:cNvSpPr/>
          <p:nvPr/>
        </p:nvSpPr>
        <p:spPr>
          <a:xfrm>
            <a:off x="4840471" y="5375743"/>
            <a:ext cx="529312" cy="923330"/>
          </a:xfrm>
          <a:prstGeom prst="rect">
            <a:avLst/>
          </a:prstGeom>
        </p:spPr>
        <p:txBody>
          <a:bodyPr wrap="none">
            <a:spAutoFit/>
          </a:bodyPr>
          <a:lstStyle/>
          <a:p>
            <a:pPr algn="ctr"/>
            <a:r>
              <a:rPr lang="en-US" sz="5400" b="1" dirty="0">
                <a:solidFill>
                  <a:srgbClr val="7030A0"/>
                </a:solidFill>
              </a:rPr>
              <a:t>=</a:t>
            </a:r>
          </a:p>
        </p:txBody>
      </p:sp>
    </p:spTree>
    <p:extLst>
      <p:ext uri="{BB962C8B-B14F-4D97-AF65-F5344CB8AC3E}">
        <p14:creationId xmlns:p14="http://schemas.microsoft.com/office/powerpoint/2010/main" val="355159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EE7BBF6-CC6B-4C24-A719-FD0407A61E85}"/>
              </a:ext>
            </a:extLst>
          </p:cNvPr>
          <p:cNvSpPr>
            <a:spLocks noGrp="1"/>
          </p:cNvSpPr>
          <p:nvPr>
            <p:ph type="sldNum" sz="quarter" idx="12"/>
          </p:nvPr>
        </p:nvSpPr>
        <p:spPr/>
        <p:txBody>
          <a:bodyPr/>
          <a:lstStyle/>
          <a:p>
            <a:fld id="{12F1CD60-BDC3-4A78-87E0-9AD0E18C9B6C}" type="slidenum">
              <a:rPr lang="en-US" smtClean="0"/>
              <a:t>12</a:t>
            </a:fld>
            <a:endParaRPr lang="en-US"/>
          </a:p>
        </p:txBody>
      </p:sp>
      <p:sp>
        <p:nvSpPr>
          <p:cNvPr id="2" name="Title 1">
            <a:extLst>
              <a:ext uri="{FF2B5EF4-FFF2-40B4-BE49-F238E27FC236}">
                <a16:creationId xmlns:a16="http://schemas.microsoft.com/office/drawing/2014/main" xmlns="" id="{742CF7C9-99DB-4FA7-A6AA-BEEFDBF67A51}"/>
              </a:ext>
            </a:extLst>
          </p:cNvPr>
          <p:cNvSpPr>
            <a:spLocks noGrp="1"/>
          </p:cNvSpPr>
          <p:nvPr>
            <p:ph type="title" idx="4294967295"/>
          </p:nvPr>
        </p:nvSpPr>
        <p:spPr>
          <a:xfrm>
            <a:off x="615762" y="418846"/>
            <a:ext cx="10738037" cy="1162050"/>
          </a:xfrm>
        </p:spPr>
        <p:txBody>
          <a:bodyPr anchor="t">
            <a:normAutofit/>
          </a:bodyPr>
          <a:lstStyle/>
          <a:p>
            <a:r>
              <a:rPr lang="en-US" sz="3200" b="1" i="1" dirty="0">
                <a:solidFill>
                  <a:srgbClr val="7030A0"/>
                </a:solidFill>
                <a:latin typeface="+mn-lt"/>
                <a:cs typeface="Calibri" panose="020F0502020204030204" pitchFamily="34" charset="0"/>
              </a:rPr>
              <a:t>Hypothesis Generation Using Machine Learning: Overview</a:t>
            </a:r>
            <a:endParaRPr lang="en-US" sz="3200" b="1" i="1" dirty="0">
              <a:solidFill>
                <a:srgbClr val="7030A0"/>
              </a:solidFill>
              <a:latin typeface="+mn-lt"/>
            </a:endParaRPr>
          </a:p>
        </p:txBody>
      </p:sp>
      <p:pic>
        <p:nvPicPr>
          <p:cNvPr id="7" name="Picture 6">
            <a:extLst>
              <a:ext uri="{FF2B5EF4-FFF2-40B4-BE49-F238E27FC236}">
                <a16:creationId xmlns:a16="http://schemas.microsoft.com/office/drawing/2014/main" xmlns="" id="{B2125D0F-6F84-304B-8028-0F19CE2C83DC}"/>
              </a:ext>
            </a:extLst>
          </p:cNvPr>
          <p:cNvPicPr>
            <a:picLocks noChangeAspect="1"/>
          </p:cNvPicPr>
          <p:nvPr/>
        </p:nvPicPr>
        <p:blipFill>
          <a:blip r:embed="rId3"/>
          <a:stretch>
            <a:fillRect/>
          </a:stretch>
        </p:blipFill>
        <p:spPr>
          <a:xfrm>
            <a:off x="9403738" y="2147777"/>
            <a:ext cx="2349367" cy="2142829"/>
          </a:xfrm>
          <a:prstGeom prst="rect">
            <a:avLst/>
          </a:prstGeom>
        </p:spPr>
      </p:pic>
      <p:sp>
        <p:nvSpPr>
          <p:cNvPr id="9" name="Content Placeholder 8">
            <a:extLst>
              <a:ext uri="{FF2B5EF4-FFF2-40B4-BE49-F238E27FC236}">
                <a16:creationId xmlns:a16="http://schemas.microsoft.com/office/drawing/2014/main" xmlns="" id="{FD7CAECB-8677-4221-8235-D731BABEDA7A}"/>
              </a:ext>
            </a:extLst>
          </p:cNvPr>
          <p:cNvSpPr>
            <a:spLocks noGrp="1"/>
          </p:cNvSpPr>
          <p:nvPr>
            <p:ph idx="4294967295"/>
          </p:nvPr>
        </p:nvSpPr>
        <p:spPr>
          <a:xfrm>
            <a:off x="312183" y="1119730"/>
            <a:ext cx="8853082" cy="5096350"/>
          </a:xfrm>
        </p:spPr>
        <p:txBody>
          <a:bodyPr anchor="t">
            <a:normAutofit/>
          </a:bodyPr>
          <a:lstStyle/>
          <a:p>
            <a:pPr marL="457200" lvl="1" indent="0">
              <a:lnSpc>
                <a:spcPct val="80000"/>
              </a:lnSpc>
              <a:buNone/>
            </a:pPr>
            <a:endParaRPr lang="en-US" sz="1600" dirty="0"/>
          </a:p>
          <a:p>
            <a:pPr lvl="1">
              <a:lnSpc>
                <a:spcPct val="80000"/>
              </a:lnSpc>
            </a:pPr>
            <a:r>
              <a:rPr lang="en-US" dirty="0">
                <a:latin typeface="Arial" panose="020B0604020202020204" pitchFamily="34" charset="0"/>
                <a:cs typeface="Arial" panose="020B0604020202020204" pitchFamily="34" charset="0"/>
              </a:rPr>
              <a:t>Machine learning is not really used clinically - how do we change this?</a:t>
            </a:r>
          </a:p>
          <a:p>
            <a:pPr lvl="1">
              <a:lnSpc>
                <a:spcPct val="80000"/>
              </a:lnSpc>
            </a:pPr>
            <a:r>
              <a:rPr lang="en-US" dirty="0">
                <a:latin typeface="Arial" panose="020B0604020202020204" pitchFamily="34" charset="0"/>
                <a:cs typeface="Arial" panose="020B0604020202020204" pitchFamily="34" charset="0"/>
              </a:rPr>
              <a:t>Cancer data conundrum: researchers and clinicians are inundated with more information than they can handle, while, at the same time, there are sizeable gaps in the biological systems information that is required for research and clinical advance</a:t>
            </a:r>
          </a:p>
          <a:p>
            <a:pPr lvl="1">
              <a:lnSpc>
                <a:spcPct val="80000"/>
              </a:lnSpc>
            </a:pPr>
            <a:r>
              <a:rPr lang="en-US" dirty="0">
                <a:latin typeface="Arial" panose="020B0604020202020204" pitchFamily="34" charset="0"/>
                <a:cs typeface="Arial" panose="020B0604020202020204" pitchFamily="34" charset="0"/>
              </a:rPr>
              <a:t>ML is key to addressing both hurdles:</a:t>
            </a:r>
          </a:p>
          <a:p>
            <a:pPr marL="457200" lvl="1" indent="0">
              <a:lnSpc>
                <a:spcPct val="80000"/>
              </a:lnSpc>
              <a:buNone/>
            </a:pPr>
            <a:r>
              <a:rPr lang="en-US" dirty="0">
                <a:latin typeface="Arial" panose="020B0604020202020204" pitchFamily="34" charset="0"/>
                <a:cs typeface="Arial" panose="020B0604020202020204" pitchFamily="34" charset="0"/>
              </a:rPr>
              <a:t> </a:t>
            </a:r>
          </a:p>
          <a:p>
            <a:pPr marL="1371600" lvl="2" indent="-457200">
              <a:lnSpc>
                <a:spcPct val="80000"/>
              </a:lnSpc>
              <a:buFont typeface="+mj-lt"/>
              <a:buAutoNum type="arabicPeriod"/>
            </a:pPr>
            <a:r>
              <a:rPr lang="en-US" dirty="0">
                <a:latin typeface="Arial" panose="020B0604020202020204" pitchFamily="34" charset="0"/>
                <a:cs typeface="Arial" panose="020B0604020202020204" pitchFamily="34" charset="0"/>
              </a:rPr>
              <a:t>ML can provide guidance to experimentalists on what to study and the sequence in which to attack questions.</a:t>
            </a:r>
          </a:p>
          <a:p>
            <a:pPr marL="1371600" lvl="2" indent="-457200">
              <a:lnSpc>
                <a:spcPct val="80000"/>
              </a:lnSpc>
              <a:buFont typeface="+mj-lt"/>
              <a:buAutoNum type="arabicPeriod"/>
            </a:pPr>
            <a:r>
              <a:rPr lang="en-US" dirty="0">
                <a:latin typeface="Arial" panose="020B0604020202020204" pitchFamily="34" charset="0"/>
                <a:cs typeface="Arial" panose="020B0604020202020204" pitchFamily="34" charset="0"/>
              </a:rPr>
              <a:t>ML is a critical bridge between large, complex data sets and mining actionable meaning from the data. ML has the unique ability to discover and use algorithms to cluster observations (data), and to do so iteratively with experimentation, in an active learning process. </a:t>
            </a:r>
          </a:p>
        </p:txBody>
      </p:sp>
    </p:spTree>
    <p:extLst>
      <p:ext uri="{BB962C8B-B14F-4D97-AF65-F5344CB8AC3E}">
        <p14:creationId xmlns:p14="http://schemas.microsoft.com/office/powerpoint/2010/main" val="2144318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5E5DC6BF-6A3D-4106-9A41-84B5E4FA8CB0}"/>
              </a:ext>
            </a:extLst>
          </p:cNvPr>
          <p:cNvPicPr>
            <a:picLocks noChangeAspect="1"/>
          </p:cNvPicPr>
          <p:nvPr/>
        </p:nvPicPr>
        <p:blipFill rotWithShape="1">
          <a:blip r:embed="rId3"/>
          <a:srcRect t="15730"/>
          <a:stretch/>
        </p:blipFill>
        <p:spPr>
          <a:xfrm>
            <a:off x="20" y="-2008"/>
            <a:ext cx="12191980" cy="6857990"/>
          </a:xfrm>
          <a:prstGeom prst="rect">
            <a:avLst/>
          </a:prstGeom>
        </p:spPr>
      </p:pic>
      <p:sp>
        <p:nvSpPr>
          <p:cNvPr id="12" name="Freeform: Shape 11">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892A99F-58DC-4E68-80C2-1D9E22B874F0}"/>
              </a:ext>
            </a:extLst>
          </p:cNvPr>
          <p:cNvSpPr>
            <a:spLocks noGrp="1"/>
          </p:cNvSpPr>
          <p:nvPr>
            <p:ph type="title"/>
          </p:nvPr>
        </p:nvSpPr>
        <p:spPr>
          <a:xfrm>
            <a:off x="-57184" y="1088986"/>
            <a:ext cx="5609220" cy="2623851"/>
          </a:xfrm>
        </p:spPr>
        <p:txBody>
          <a:bodyPr>
            <a:normAutofit/>
          </a:bodyPr>
          <a:lstStyle/>
          <a:p>
            <a:pPr lvl="1" algn="l">
              <a:spcAft>
                <a:spcPts val="600"/>
              </a:spcAft>
            </a:pPr>
            <a:r>
              <a:rPr lang="en-US" sz="3600" b="1" i="1" dirty="0">
                <a:solidFill>
                  <a:srgbClr val="7030A0"/>
                </a:solidFill>
              </a:rPr>
              <a:t>Cancer Challenge Area: </a:t>
            </a:r>
            <a:br>
              <a:rPr lang="en-US" sz="3600" b="1" i="1" dirty="0">
                <a:solidFill>
                  <a:srgbClr val="7030A0"/>
                </a:solidFill>
              </a:rPr>
            </a:br>
            <a:r>
              <a:rPr lang="en-US" sz="3600" b="1" i="1" dirty="0">
                <a:solidFill>
                  <a:srgbClr val="7030A0"/>
                </a:solidFill>
              </a:rPr>
              <a:t>Digital Twin</a:t>
            </a:r>
            <a:br>
              <a:rPr lang="en-US" sz="3600" b="1" i="1" dirty="0">
                <a:solidFill>
                  <a:srgbClr val="7030A0"/>
                </a:solidFill>
              </a:rPr>
            </a:br>
            <a:r>
              <a:rPr lang="en-US" sz="3200" b="1" i="1" dirty="0">
                <a:solidFill>
                  <a:srgbClr val="7030A0"/>
                </a:solidFill>
              </a:rPr>
              <a:t> </a:t>
            </a:r>
            <a:r>
              <a:rPr lang="en-US" sz="4400" b="1" i="1" dirty="0">
                <a:solidFill>
                  <a:srgbClr val="7030A0"/>
                </a:solidFill>
              </a:rPr>
              <a:t/>
            </a:r>
            <a:br>
              <a:rPr lang="en-US" sz="4400" b="1" i="1" dirty="0">
                <a:solidFill>
                  <a:srgbClr val="7030A0"/>
                </a:solidFill>
              </a:rPr>
            </a:br>
            <a:r>
              <a:rPr lang="en-US" sz="2200" b="1" dirty="0">
                <a:latin typeface="+mn-lt"/>
                <a:cs typeface="Arial" panose="020B0604020202020204" pitchFamily="34" charset="0"/>
              </a:rPr>
              <a:t>Tina Hernandez-Boussard, Stanford University</a:t>
            </a:r>
            <a:br>
              <a:rPr lang="en-US" sz="2200" b="1" dirty="0">
                <a:latin typeface="+mn-lt"/>
                <a:cs typeface="Arial" panose="020B0604020202020204" pitchFamily="34" charset="0"/>
              </a:rPr>
            </a:br>
            <a:r>
              <a:rPr lang="en-US" sz="2200" b="1" dirty="0">
                <a:latin typeface="+mn-lt"/>
                <a:cs typeface="Arial" panose="020B0604020202020204" pitchFamily="34" charset="0"/>
              </a:rPr>
              <a:t>Paul Macklin, Indiana University</a:t>
            </a:r>
            <a:r>
              <a:rPr lang="en-US" sz="1700" dirty="0">
                <a:latin typeface="Arial" panose="020B0604020202020204" pitchFamily="34" charset="0"/>
                <a:cs typeface="Arial" panose="020B0604020202020204" pitchFamily="34" charset="0"/>
              </a:rPr>
              <a:t/>
            </a:r>
            <a:br>
              <a:rPr lang="en-US" sz="1700" dirty="0">
                <a:latin typeface="Arial" panose="020B0604020202020204" pitchFamily="34" charset="0"/>
                <a:cs typeface="Arial" panose="020B0604020202020204" pitchFamily="34" charset="0"/>
              </a:rPr>
            </a:br>
            <a:endParaRPr lang="en-US" sz="1700" b="1" i="1" dirty="0">
              <a:solidFill>
                <a:srgbClr val="7030A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8326B39B-DFB5-4D07-A08F-B5FD5980493A}"/>
              </a:ext>
            </a:extLst>
          </p:cNvPr>
          <p:cNvSpPr>
            <a:spLocks noGrp="1"/>
          </p:cNvSpPr>
          <p:nvPr>
            <p:ph type="sldNum" sz="quarter" idx="12"/>
          </p:nvPr>
        </p:nvSpPr>
        <p:spPr/>
        <p:txBody>
          <a:bodyPr/>
          <a:lstStyle/>
          <a:p>
            <a:fld id="{12F1CD60-BDC3-4A78-87E0-9AD0E18C9B6C}" type="slidenum">
              <a:rPr lang="en-US" smtClean="0"/>
              <a:t>13</a:t>
            </a:fld>
            <a:endParaRPr lang="en-US"/>
          </a:p>
        </p:txBody>
      </p:sp>
    </p:spTree>
    <p:extLst>
      <p:ext uri="{BB962C8B-B14F-4D97-AF65-F5344CB8AC3E}">
        <p14:creationId xmlns:p14="http://schemas.microsoft.com/office/powerpoint/2010/main" val="4211287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72BB2C6E-BD67-4842-AF61-0130217BD1FF}"/>
              </a:ext>
            </a:extLst>
          </p:cNvPr>
          <p:cNvGrpSpPr/>
          <p:nvPr/>
        </p:nvGrpSpPr>
        <p:grpSpPr>
          <a:xfrm>
            <a:off x="455186" y="865133"/>
            <a:ext cx="3472588" cy="2935342"/>
            <a:chOff x="132677" y="1460003"/>
            <a:chExt cx="3842887" cy="3346806"/>
          </a:xfrm>
        </p:grpSpPr>
        <p:pic>
          <p:nvPicPr>
            <p:cNvPr id="4" name="Picture 3">
              <a:extLst>
                <a:ext uri="{FF2B5EF4-FFF2-40B4-BE49-F238E27FC236}">
                  <a16:creationId xmlns:a16="http://schemas.microsoft.com/office/drawing/2014/main" xmlns="" id="{72ED919F-74F6-F744-931D-8320432B047A}"/>
                </a:ext>
              </a:extLst>
            </p:cNvPr>
            <p:cNvPicPr>
              <a:picLocks noChangeAspect="1"/>
            </p:cNvPicPr>
            <p:nvPr/>
          </p:nvPicPr>
          <p:blipFill>
            <a:blip r:embed="rId3"/>
            <a:stretch>
              <a:fillRect/>
            </a:stretch>
          </p:blipFill>
          <p:spPr>
            <a:xfrm>
              <a:off x="1557153" y="2517566"/>
              <a:ext cx="1733735" cy="1757269"/>
            </a:xfrm>
            <a:prstGeom prst="rect">
              <a:avLst/>
            </a:prstGeom>
          </p:spPr>
        </p:pic>
        <p:sp>
          <p:nvSpPr>
            <p:cNvPr id="5" name="Oval 4">
              <a:extLst>
                <a:ext uri="{FF2B5EF4-FFF2-40B4-BE49-F238E27FC236}">
                  <a16:creationId xmlns:a16="http://schemas.microsoft.com/office/drawing/2014/main" xmlns="" id="{3EE72985-6577-F845-A601-5A2BC37B010D}"/>
                </a:ext>
              </a:extLst>
            </p:cNvPr>
            <p:cNvSpPr/>
            <p:nvPr/>
          </p:nvSpPr>
          <p:spPr>
            <a:xfrm>
              <a:off x="982828" y="1460003"/>
              <a:ext cx="1928327" cy="432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t>Personal History</a:t>
              </a:r>
            </a:p>
          </p:txBody>
        </p:sp>
        <p:sp>
          <p:nvSpPr>
            <p:cNvPr id="6" name="Oval 5">
              <a:extLst>
                <a:ext uri="{FF2B5EF4-FFF2-40B4-BE49-F238E27FC236}">
                  <a16:creationId xmlns:a16="http://schemas.microsoft.com/office/drawing/2014/main" xmlns="" id="{6B94F1A4-E2BD-9A45-906E-DDD14BE4DF5B}"/>
                </a:ext>
              </a:extLst>
            </p:cNvPr>
            <p:cNvSpPr/>
            <p:nvPr/>
          </p:nvSpPr>
          <p:spPr>
            <a:xfrm>
              <a:off x="2399569" y="1850939"/>
              <a:ext cx="987938" cy="432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Clinical</a:t>
              </a:r>
            </a:p>
          </p:txBody>
        </p:sp>
        <p:sp>
          <p:nvSpPr>
            <p:cNvPr id="7" name="Oval 6">
              <a:extLst>
                <a:ext uri="{FF2B5EF4-FFF2-40B4-BE49-F238E27FC236}">
                  <a16:creationId xmlns:a16="http://schemas.microsoft.com/office/drawing/2014/main" xmlns="" id="{BB7706CE-FBCC-2641-BAFE-7A5ACE07D1ED}"/>
                </a:ext>
              </a:extLst>
            </p:cNvPr>
            <p:cNvSpPr/>
            <p:nvPr/>
          </p:nvSpPr>
          <p:spPr>
            <a:xfrm>
              <a:off x="2399569" y="2316532"/>
              <a:ext cx="1343640" cy="432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Behavioral</a:t>
              </a:r>
            </a:p>
          </p:txBody>
        </p:sp>
        <p:sp>
          <p:nvSpPr>
            <p:cNvPr id="8" name="Oval 7">
              <a:extLst>
                <a:ext uri="{FF2B5EF4-FFF2-40B4-BE49-F238E27FC236}">
                  <a16:creationId xmlns:a16="http://schemas.microsoft.com/office/drawing/2014/main" xmlns="" id="{0996D98D-0765-A44D-BD36-7082B28CDB8D}"/>
                </a:ext>
              </a:extLst>
            </p:cNvPr>
            <p:cNvSpPr/>
            <p:nvPr/>
          </p:nvSpPr>
          <p:spPr>
            <a:xfrm>
              <a:off x="464633" y="1915322"/>
              <a:ext cx="1711875" cy="432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Family History</a:t>
              </a:r>
            </a:p>
          </p:txBody>
        </p:sp>
        <p:sp>
          <p:nvSpPr>
            <p:cNvPr id="9" name="Oval 8">
              <a:extLst>
                <a:ext uri="{FF2B5EF4-FFF2-40B4-BE49-F238E27FC236}">
                  <a16:creationId xmlns:a16="http://schemas.microsoft.com/office/drawing/2014/main" xmlns="" id="{428C43F0-1469-844E-9FF6-E3D1D3A8F5D1}"/>
                </a:ext>
              </a:extLst>
            </p:cNvPr>
            <p:cNvSpPr/>
            <p:nvPr/>
          </p:nvSpPr>
          <p:spPr>
            <a:xfrm>
              <a:off x="725965" y="2451507"/>
              <a:ext cx="1138784" cy="43279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Genome</a:t>
              </a:r>
            </a:p>
          </p:txBody>
        </p:sp>
        <p:sp>
          <p:nvSpPr>
            <p:cNvPr id="10" name="Oval 9">
              <a:extLst>
                <a:ext uri="{FF2B5EF4-FFF2-40B4-BE49-F238E27FC236}">
                  <a16:creationId xmlns:a16="http://schemas.microsoft.com/office/drawing/2014/main" xmlns="" id="{E25B49AD-5E1E-4C47-8E67-8BE46E349DD6}"/>
                </a:ext>
              </a:extLst>
            </p:cNvPr>
            <p:cNvSpPr/>
            <p:nvPr/>
          </p:nvSpPr>
          <p:spPr>
            <a:xfrm>
              <a:off x="132677" y="2915721"/>
              <a:ext cx="1732072" cy="43279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Transcriptome</a:t>
              </a:r>
            </a:p>
          </p:txBody>
        </p:sp>
        <p:sp>
          <p:nvSpPr>
            <p:cNvPr id="11" name="Oval 10">
              <a:extLst>
                <a:ext uri="{FF2B5EF4-FFF2-40B4-BE49-F238E27FC236}">
                  <a16:creationId xmlns:a16="http://schemas.microsoft.com/office/drawing/2014/main" xmlns="" id="{94729B18-74CE-2746-B684-542620C658A6}"/>
                </a:ext>
              </a:extLst>
            </p:cNvPr>
            <p:cNvSpPr/>
            <p:nvPr/>
          </p:nvSpPr>
          <p:spPr>
            <a:xfrm>
              <a:off x="588461" y="3398105"/>
              <a:ext cx="1276288" cy="43279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Proteome</a:t>
              </a:r>
            </a:p>
          </p:txBody>
        </p:sp>
        <p:sp>
          <p:nvSpPr>
            <p:cNvPr id="12" name="Oval 11">
              <a:extLst>
                <a:ext uri="{FF2B5EF4-FFF2-40B4-BE49-F238E27FC236}">
                  <a16:creationId xmlns:a16="http://schemas.microsoft.com/office/drawing/2014/main" xmlns="" id="{341C81AF-54BE-BA4C-9FF2-78184F1C7B9C}"/>
                </a:ext>
              </a:extLst>
            </p:cNvPr>
            <p:cNvSpPr/>
            <p:nvPr/>
          </p:nvSpPr>
          <p:spPr>
            <a:xfrm>
              <a:off x="414893" y="3898655"/>
              <a:ext cx="1449855" cy="43279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Immunome</a:t>
              </a:r>
            </a:p>
          </p:txBody>
        </p:sp>
        <p:sp>
          <p:nvSpPr>
            <p:cNvPr id="13" name="Oval 12">
              <a:extLst>
                <a:ext uri="{FF2B5EF4-FFF2-40B4-BE49-F238E27FC236}">
                  <a16:creationId xmlns:a16="http://schemas.microsoft.com/office/drawing/2014/main" xmlns="" id="{B09C3C7D-708E-3346-9FAA-55E0E55F77EE}"/>
                </a:ext>
              </a:extLst>
            </p:cNvPr>
            <p:cNvSpPr/>
            <p:nvPr/>
          </p:nvSpPr>
          <p:spPr>
            <a:xfrm>
              <a:off x="813668" y="4374017"/>
              <a:ext cx="1589701" cy="43279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Metabolome</a:t>
              </a:r>
            </a:p>
          </p:txBody>
        </p:sp>
        <p:sp>
          <p:nvSpPr>
            <p:cNvPr id="14" name="Oval 13">
              <a:extLst>
                <a:ext uri="{FF2B5EF4-FFF2-40B4-BE49-F238E27FC236}">
                  <a16:creationId xmlns:a16="http://schemas.microsoft.com/office/drawing/2014/main" xmlns="" id="{340D4455-76A2-4644-9C71-288F73E0A26A}"/>
                </a:ext>
              </a:extLst>
            </p:cNvPr>
            <p:cNvSpPr/>
            <p:nvPr/>
          </p:nvSpPr>
          <p:spPr>
            <a:xfrm>
              <a:off x="2399569" y="4251571"/>
              <a:ext cx="1508913" cy="43279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Microbiome</a:t>
              </a:r>
            </a:p>
          </p:txBody>
        </p:sp>
        <p:sp>
          <p:nvSpPr>
            <p:cNvPr id="15" name="Oval 14">
              <a:extLst>
                <a:ext uri="{FF2B5EF4-FFF2-40B4-BE49-F238E27FC236}">
                  <a16:creationId xmlns:a16="http://schemas.microsoft.com/office/drawing/2014/main" xmlns="" id="{77B54F84-AC58-A746-9F02-04C1BDFC4D58}"/>
                </a:ext>
              </a:extLst>
            </p:cNvPr>
            <p:cNvSpPr/>
            <p:nvPr/>
          </p:nvSpPr>
          <p:spPr>
            <a:xfrm>
              <a:off x="2399569" y="2818459"/>
              <a:ext cx="1075669" cy="43279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Imaging</a:t>
              </a:r>
            </a:p>
          </p:txBody>
        </p:sp>
        <p:sp>
          <p:nvSpPr>
            <p:cNvPr id="19" name="Oval 18">
              <a:extLst>
                <a:ext uri="{FF2B5EF4-FFF2-40B4-BE49-F238E27FC236}">
                  <a16:creationId xmlns:a16="http://schemas.microsoft.com/office/drawing/2014/main" xmlns="" id="{4F0F88AF-690B-BB4C-88C3-1DC419BB1384}"/>
                </a:ext>
              </a:extLst>
            </p:cNvPr>
            <p:cNvSpPr/>
            <p:nvPr/>
          </p:nvSpPr>
          <p:spPr>
            <a:xfrm>
              <a:off x="2399569" y="3320385"/>
              <a:ext cx="1575995" cy="43279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Physiological</a:t>
              </a:r>
            </a:p>
          </p:txBody>
        </p:sp>
        <p:sp>
          <p:nvSpPr>
            <p:cNvPr id="20" name="Oval 19">
              <a:extLst>
                <a:ext uri="{FF2B5EF4-FFF2-40B4-BE49-F238E27FC236}">
                  <a16:creationId xmlns:a16="http://schemas.microsoft.com/office/drawing/2014/main" xmlns="" id="{A5746B70-9364-E247-9E7D-77BB5BDEA53E}"/>
                </a:ext>
              </a:extLst>
            </p:cNvPr>
            <p:cNvSpPr/>
            <p:nvPr/>
          </p:nvSpPr>
          <p:spPr>
            <a:xfrm>
              <a:off x="2399569" y="3822312"/>
              <a:ext cx="1319117" cy="43279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400" dirty="0"/>
                <a:t>Exposome</a:t>
              </a:r>
            </a:p>
          </p:txBody>
        </p:sp>
      </p:grpSp>
      <p:grpSp>
        <p:nvGrpSpPr>
          <p:cNvPr id="28" name="Group 27">
            <a:extLst>
              <a:ext uri="{FF2B5EF4-FFF2-40B4-BE49-F238E27FC236}">
                <a16:creationId xmlns:a16="http://schemas.microsoft.com/office/drawing/2014/main" xmlns="" id="{C9ED0CF7-FDC1-D84D-92C2-88675FB681F1}"/>
              </a:ext>
            </a:extLst>
          </p:cNvPr>
          <p:cNvGrpSpPr/>
          <p:nvPr/>
        </p:nvGrpSpPr>
        <p:grpSpPr>
          <a:xfrm>
            <a:off x="4926570" y="283129"/>
            <a:ext cx="4231899" cy="3517346"/>
            <a:chOff x="148460" y="1012533"/>
            <a:chExt cx="5157827" cy="3517346"/>
          </a:xfrm>
        </p:grpSpPr>
        <p:grpSp>
          <p:nvGrpSpPr>
            <p:cNvPr id="26" name="Group 25">
              <a:extLst>
                <a:ext uri="{FF2B5EF4-FFF2-40B4-BE49-F238E27FC236}">
                  <a16:creationId xmlns:a16="http://schemas.microsoft.com/office/drawing/2014/main" xmlns="" id="{390FFFBC-DD63-B24D-B8BE-24A25C89EB24}"/>
                </a:ext>
              </a:extLst>
            </p:cNvPr>
            <p:cNvGrpSpPr/>
            <p:nvPr/>
          </p:nvGrpSpPr>
          <p:grpSpPr>
            <a:xfrm>
              <a:off x="462297" y="1647721"/>
              <a:ext cx="4843990" cy="2882158"/>
              <a:chOff x="4601237" y="1941048"/>
              <a:chExt cx="4843990" cy="2882158"/>
            </a:xfrm>
          </p:grpSpPr>
          <p:pic>
            <p:nvPicPr>
              <p:cNvPr id="24" name="Picture 23">
                <a:extLst>
                  <a:ext uri="{FF2B5EF4-FFF2-40B4-BE49-F238E27FC236}">
                    <a16:creationId xmlns:a16="http://schemas.microsoft.com/office/drawing/2014/main" xmlns="" id="{0D202980-C26A-564B-A585-26F45A751BBD}"/>
                  </a:ext>
                </a:extLst>
              </p:cNvPr>
              <p:cNvPicPr>
                <a:picLocks noChangeAspect="1"/>
              </p:cNvPicPr>
              <p:nvPr/>
            </p:nvPicPr>
            <p:blipFill>
              <a:blip r:embed="rId4"/>
              <a:stretch>
                <a:fillRect/>
              </a:stretch>
            </p:blipFill>
            <p:spPr>
              <a:xfrm>
                <a:off x="4601237" y="2041185"/>
                <a:ext cx="4843990" cy="2782021"/>
              </a:xfrm>
              <a:prstGeom prst="rect">
                <a:avLst/>
              </a:prstGeom>
            </p:spPr>
          </p:pic>
          <p:sp>
            <p:nvSpPr>
              <p:cNvPr id="25" name="Oval 24">
                <a:extLst>
                  <a:ext uri="{FF2B5EF4-FFF2-40B4-BE49-F238E27FC236}">
                    <a16:creationId xmlns:a16="http://schemas.microsoft.com/office/drawing/2014/main" xmlns="" id="{69C5FD50-0728-A94C-B24A-26F30455F8B7}"/>
                  </a:ext>
                </a:extLst>
              </p:cNvPr>
              <p:cNvSpPr/>
              <p:nvPr/>
            </p:nvSpPr>
            <p:spPr>
              <a:xfrm>
                <a:off x="6158204" y="1941048"/>
                <a:ext cx="1231641" cy="17892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532462AD-F886-7C46-9250-4FF3B6EEE349}"/>
                  </a:ext>
                </a:extLst>
              </p:cNvPr>
              <p:cNvPicPr>
                <a:picLocks noChangeAspect="1"/>
              </p:cNvPicPr>
              <p:nvPr/>
            </p:nvPicPr>
            <p:blipFill rotWithShape="1">
              <a:blip r:embed="rId3"/>
              <a:srcRect l="17472" t="9509" r="47175"/>
              <a:stretch/>
            </p:blipFill>
            <p:spPr>
              <a:xfrm>
                <a:off x="6622462" y="2283780"/>
                <a:ext cx="496111" cy="1287150"/>
              </a:xfrm>
              <a:prstGeom prst="rect">
                <a:avLst/>
              </a:prstGeom>
            </p:spPr>
          </p:pic>
        </p:grpSp>
        <p:sp>
          <p:nvSpPr>
            <p:cNvPr id="27" name="Title 1">
              <a:extLst>
                <a:ext uri="{FF2B5EF4-FFF2-40B4-BE49-F238E27FC236}">
                  <a16:creationId xmlns:a16="http://schemas.microsoft.com/office/drawing/2014/main" xmlns="" id="{A70997F8-0AD0-3A4D-8709-01EC7331F27E}"/>
                </a:ext>
              </a:extLst>
            </p:cNvPr>
            <p:cNvSpPr txBox="1">
              <a:spLocks/>
            </p:cNvSpPr>
            <p:nvPr/>
          </p:nvSpPr>
          <p:spPr>
            <a:xfrm>
              <a:off x="148460" y="1012533"/>
              <a:ext cx="4670124" cy="911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rgbClr val="7030A0"/>
                  </a:solidFill>
                  <a:latin typeface="+mn-lt"/>
                  <a:cs typeface="Calibri" panose="020F0502020204030204" pitchFamily="34" charset="0"/>
                </a:rPr>
                <a:t>Cancer Treatment Options</a:t>
              </a:r>
              <a:endParaRPr lang="en-US" sz="3200" b="1" i="1" dirty="0">
                <a:solidFill>
                  <a:srgbClr val="7030A0"/>
                </a:solidFill>
                <a:latin typeface="+mn-lt"/>
              </a:endParaRPr>
            </a:p>
          </p:txBody>
        </p:sp>
      </p:grpSp>
      <p:sp>
        <p:nvSpPr>
          <p:cNvPr id="29" name="Title 1">
            <a:extLst>
              <a:ext uri="{FF2B5EF4-FFF2-40B4-BE49-F238E27FC236}">
                <a16:creationId xmlns:a16="http://schemas.microsoft.com/office/drawing/2014/main" xmlns="" id="{C4866DDD-DD81-1C42-9BC9-AB42719F7058}"/>
              </a:ext>
            </a:extLst>
          </p:cNvPr>
          <p:cNvSpPr txBox="1">
            <a:spLocks/>
          </p:cNvSpPr>
          <p:nvPr/>
        </p:nvSpPr>
        <p:spPr>
          <a:xfrm>
            <a:off x="-33747" y="283129"/>
            <a:ext cx="4670124" cy="58200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rgbClr val="7030A0"/>
                </a:solidFill>
                <a:latin typeface="+mn-lt"/>
                <a:cs typeface="Calibri" panose="020F0502020204030204" pitchFamily="34" charset="0"/>
              </a:rPr>
              <a:t>Patient Phenotype</a:t>
            </a:r>
            <a:endParaRPr lang="en-US" sz="3200" b="1" i="1" dirty="0">
              <a:solidFill>
                <a:srgbClr val="7030A0"/>
              </a:solidFill>
              <a:latin typeface="+mn-lt"/>
            </a:endParaRPr>
          </a:p>
        </p:txBody>
      </p:sp>
      <p:pic>
        <p:nvPicPr>
          <p:cNvPr id="30" name="Picture 29">
            <a:extLst>
              <a:ext uri="{FF2B5EF4-FFF2-40B4-BE49-F238E27FC236}">
                <a16:creationId xmlns:a16="http://schemas.microsoft.com/office/drawing/2014/main" xmlns="" id="{883FD095-64C2-994B-9FC4-DA1CB9CF2B78}"/>
              </a:ext>
            </a:extLst>
          </p:cNvPr>
          <p:cNvPicPr>
            <a:picLocks noChangeAspect="1"/>
          </p:cNvPicPr>
          <p:nvPr/>
        </p:nvPicPr>
        <p:blipFill>
          <a:blip r:embed="rId5">
            <a:extLst>
              <a:ext uri="{BEBA8EAE-BF5A-486C-A8C5-ECC9F3942E4B}">
                <a14:imgProps xmlns:a14="http://schemas.microsoft.com/office/drawing/2010/main">
                  <a14:imgLayer>
                    <a14:imgEffect>
                      <a14:artisticMosiaicBubbles/>
                    </a14:imgEffect>
                  </a14:imgLayer>
                </a14:imgProps>
              </a:ext>
            </a:extLst>
          </a:blip>
          <a:stretch>
            <a:fillRect/>
          </a:stretch>
        </p:blipFill>
        <p:spPr>
          <a:xfrm flipH="1">
            <a:off x="10293277" y="1511971"/>
            <a:ext cx="928802" cy="1563441"/>
          </a:xfrm>
          <a:prstGeom prst="rect">
            <a:avLst/>
          </a:prstGeom>
        </p:spPr>
      </p:pic>
      <p:sp>
        <p:nvSpPr>
          <p:cNvPr id="34" name="Title 1">
            <a:extLst>
              <a:ext uri="{FF2B5EF4-FFF2-40B4-BE49-F238E27FC236}">
                <a16:creationId xmlns:a16="http://schemas.microsoft.com/office/drawing/2014/main" xmlns="" id="{6ED3D52E-A630-6F4D-87E7-55A45AC982DF}"/>
              </a:ext>
            </a:extLst>
          </p:cNvPr>
          <p:cNvSpPr txBox="1">
            <a:spLocks/>
          </p:cNvSpPr>
          <p:nvPr/>
        </p:nvSpPr>
        <p:spPr>
          <a:xfrm>
            <a:off x="9415966" y="171451"/>
            <a:ext cx="2776033" cy="133798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rgbClr val="7030A0"/>
                </a:solidFill>
                <a:latin typeface="+mn-lt"/>
                <a:cs typeface="Calibri" panose="020F0502020204030204" pitchFamily="34" charset="0"/>
              </a:rPr>
              <a:t>Digital Twin Simulation Using HPC</a:t>
            </a:r>
            <a:endParaRPr lang="en-US" sz="3200" b="1" i="1" dirty="0">
              <a:solidFill>
                <a:srgbClr val="7030A0"/>
              </a:solidFill>
              <a:latin typeface="+mn-lt"/>
            </a:endParaRPr>
          </a:p>
        </p:txBody>
      </p:sp>
      <p:pic>
        <p:nvPicPr>
          <p:cNvPr id="35" name="Picture 34">
            <a:extLst>
              <a:ext uri="{FF2B5EF4-FFF2-40B4-BE49-F238E27FC236}">
                <a16:creationId xmlns:a16="http://schemas.microsoft.com/office/drawing/2014/main" xmlns="" id="{B612F883-A751-8E46-BA0C-D1E7C8925627}"/>
              </a:ext>
            </a:extLst>
          </p:cNvPr>
          <p:cNvPicPr>
            <a:picLocks noChangeAspect="1"/>
          </p:cNvPicPr>
          <p:nvPr/>
        </p:nvPicPr>
        <p:blipFill>
          <a:blip r:embed="rId6"/>
          <a:stretch>
            <a:fillRect/>
          </a:stretch>
        </p:blipFill>
        <p:spPr>
          <a:xfrm>
            <a:off x="3144142" y="5473025"/>
            <a:ext cx="949149" cy="1047755"/>
          </a:xfrm>
          <a:prstGeom prst="rect">
            <a:avLst/>
          </a:prstGeom>
        </p:spPr>
      </p:pic>
      <p:pic>
        <p:nvPicPr>
          <p:cNvPr id="36" name="Picture 35">
            <a:extLst>
              <a:ext uri="{FF2B5EF4-FFF2-40B4-BE49-F238E27FC236}">
                <a16:creationId xmlns:a16="http://schemas.microsoft.com/office/drawing/2014/main" xmlns="" id="{4127AA55-1A5B-D84A-AF7E-9AC17E08CF40}"/>
              </a:ext>
            </a:extLst>
          </p:cNvPr>
          <p:cNvPicPr>
            <a:picLocks noChangeAspect="1"/>
          </p:cNvPicPr>
          <p:nvPr/>
        </p:nvPicPr>
        <p:blipFill rotWithShape="1">
          <a:blip r:embed="rId7"/>
          <a:srcRect r="35203"/>
          <a:stretch/>
        </p:blipFill>
        <p:spPr>
          <a:xfrm>
            <a:off x="4186238" y="5311926"/>
            <a:ext cx="905415" cy="1332119"/>
          </a:xfrm>
          <a:prstGeom prst="rect">
            <a:avLst/>
          </a:prstGeom>
        </p:spPr>
      </p:pic>
      <p:sp>
        <p:nvSpPr>
          <p:cNvPr id="37" name="Title 1">
            <a:extLst>
              <a:ext uri="{FF2B5EF4-FFF2-40B4-BE49-F238E27FC236}">
                <a16:creationId xmlns:a16="http://schemas.microsoft.com/office/drawing/2014/main" xmlns="" id="{C0A66855-78E1-2545-8423-18D53103E5E9}"/>
              </a:ext>
            </a:extLst>
          </p:cNvPr>
          <p:cNvSpPr txBox="1">
            <a:spLocks/>
          </p:cNvSpPr>
          <p:nvPr/>
        </p:nvSpPr>
        <p:spPr>
          <a:xfrm>
            <a:off x="2687039" y="4447196"/>
            <a:ext cx="2735664" cy="58200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7030A0"/>
                </a:solidFill>
                <a:latin typeface="+mn-lt"/>
                <a:cs typeface="Calibri" panose="020F0502020204030204" pitchFamily="34" charset="0"/>
              </a:rPr>
              <a:t>Shared Decision </a:t>
            </a:r>
          </a:p>
          <a:p>
            <a:r>
              <a:rPr lang="en-US" sz="2800" b="1" i="1" dirty="0">
                <a:solidFill>
                  <a:srgbClr val="7030A0"/>
                </a:solidFill>
                <a:latin typeface="+mn-lt"/>
                <a:cs typeface="Calibri" panose="020F0502020204030204" pitchFamily="34" charset="0"/>
              </a:rPr>
              <a:t>Making</a:t>
            </a:r>
            <a:endParaRPr lang="en-US" sz="2800" b="1" i="1" dirty="0">
              <a:solidFill>
                <a:srgbClr val="7030A0"/>
              </a:solidFill>
              <a:latin typeface="+mn-lt"/>
            </a:endParaRPr>
          </a:p>
        </p:txBody>
      </p:sp>
      <p:pic>
        <p:nvPicPr>
          <p:cNvPr id="38" name="Picture 37">
            <a:extLst>
              <a:ext uri="{FF2B5EF4-FFF2-40B4-BE49-F238E27FC236}">
                <a16:creationId xmlns:a16="http://schemas.microsoft.com/office/drawing/2014/main" xmlns="" id="{00FDC677-2485-E34F-AF5C-C05DCCABBE3B}"/>
              </a:ext>
            </a:extLst>
          </p:cNvPr>
          <p:cNvPicPr>
            <a:picLocks noChangeAspect="1"/>
          </p:cNvPicPr>
          <p:nvPr/>
        </p:nvPicPr>
        <p:blipFill rotWithShape="1">
          <a:blip r:embed="rId8"/>
          <a:srcRect b="13265"/>
          <a:stretch/>
        </p:blipFill>
        <p:spPr>
          <a:xfrm>
            <a:off x="7745402" y="4818058"/>
            <a:ext cx="2012354" cy="1882779"/>
          </a:xfrm>
          <a:prstGeom prst="rect">
            <a:avLst/>
          </a:prstGeom>
        </p:spPr>
      </p:pic>
      <p:sp>
        <p:nvSpPr>
          <p:cNvPr id="39" name="Title 1">
            <a:extLst>
              <a:ext uri="{FF2B5EF4-FFF2-40B4-BE49-F238E27FC236}">
                <a16:creationId xmlns:a16="http://schemas.microsoft.com/office/drawing/2014/main" xmlns="" id="{57B3815C-D373-544F-854F-B430A1AB8851}"/>
              </a:ext>
            </a:extLst>
          </p:cNvPr>
          <p:cNvSpPr txBox="1">
            <a:spLocks/>
          </p:cNvSpPr>
          <p:nvPr/>
        </p:nvSpPr>
        <p:spPr>
          <a:xfrm>
            <a:off x="7163891" y="4036978"/>
            <a:ext cx="2932148" cy="58200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7030A0"/>
                </a:solidFill>
                <a:latin typeface="+mn-lt"/>
                <a:cs typeface="Calibri" panose="020F0502020204030204" pitchFamily="34" charset="0"/>
              </a:rPr>
              <a:t>Personalized Care Trajectories</a:t>
            </a:r>
            <a:endParaRPr lang="en-US" sz="2800" b="1" i="1" dirty="0">
              <a:solidFill>
                <a:srgbClr val="7030A0"/>
              </a:solidFill>
              <a:latin typeface="+mn-lt"/>
            </a:endParaRPr>
          </a:p>
        </p:txBody>
      </p:sp>
      <p:sp>
        <p:nvSpPr>
          <p:cNvPr id="2" name="Right Arrow 1">
            <a:extLst>
              <a:ext uri="{FF2B5EF4-FFF2-40B4-BE49-F238E27FC236}">
                <a16:creationId xmlns:a16="http://schemas.microsoft.com/office/drawing/2014/main" xmlns="" id="{E6EA1953-66E4-2C46-BD47-0010D9484D7D}"/>
              </a:ext>
            </a:extLst>
          </p:cNvPr>
          <p:cNvSpPr/>
          <p:nvPr/>
        </p:nvSpPr>
        <p:spPr>
          <a:xfrm>
            <a:off x="4186238" y="2141882"/>
            <a:ext cx="740332" cy="42307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a:extLst>
              <a:ext uri="{FF2B5EF4-FFF2-40B4-BE49-F238E27FC236}">
                <a16:creationId xmlns:a16="http://schemas.microsoft.com/office/drawing/2014/main" xmlns="" id="{D88F1148-91E2-A34D-BDA3-4EE71F786DE0}"/>
              </a:ext>
            </a:extLst>
          </p:cNvPr>
          <p:cNvSpPr/>
          <p:nvPr/>
        </p:nvSpPr>
        <p:spPr>
          <a:xfrm>
            <a:off x="9355707" y="2140212"/>
            <a:ext cx="740332" cy="42307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ent-Up Arrow 2">
            <a:extLst>
              <a:ext uri="{FF2B5EF4-FFF2-40B4-BE49-F238E27FC236}">
                <a16:creationId xmlns:a16="http://schemas.microsoft.com/office/drawing/2014/main" xmlns="" id="{330C6B50-0B50-5247-B16C-DCD1ECFDE84B}"/>
              </a:ext>
            </a:extLst>
          </p:cNvPr>
          <p:cNvSpPr/>
          <p:nvPr/>
        </p:nvSpPr>
        <p:spPr>
          <a:xfrm rot="5400000" flipV="1">
            <a:off x="9741972" y="3774958"/>
            <a:ext cx="1634961" cy="926827"/>
          </a:xfrm>
          <a:prstGeom prst="bentUpArrow">
            <a:avLst>
              <a:gd name="adj1" fmla="val 25000"/>
              <a:gd name="adj2" fmla="val 22697"/>
              <a:gd name="adj3" fmla="val 2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a:extLst>
              <a:ext uri="{FF2B5EF4-FFF2-40B4-BE49-F238E27FC236}">
                <a16:creationId xmlns:a16="http://schemas.microsoft.com/office/drawing/2014/main" xmlns="" id="{834BDB13-4D1E-0E45-B6C8-F987EA4A912B}"/>
              </a:ext>
            </a:extLst>
          </p:cNvPr>
          <p:cNvSpPr/>
          <p:nvPr/>
        </p:nvSpPr>
        <p:spPr>
          <a:xfrm flipH="1">
            <a:off x="5849102" y="5416787"/>
            <a:ext cx="1138850" cy="42307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Content Placeholder 3">
            <a:extLst>
              <a:ext uri="{FF2B5EF4-FFF2-40B4-BE49-F238E27FC236}">
                <a16:creationId xmlns:a16="http://schemas.microsoft.com/office/drawing/2014/main" xmlns="" id="{97AB0540-2A33-5F4C-A6FD-0A0016B2AC1B}"/>
              </a:ext>
            </a:extLst>
          </p:cNvPr>
          <p:cNvPicPr>
            <a:picLocks noChangeAspect="1"/>
          </p:cNvPicPr>
          <p:nvPr/>
        </p:nvPicPr>
        <p:blipFill rotWithShape="1">
          <a:blip r:embed="rId9">
            <a:alphaModFix/>
          </a:blip>
          <a:srcRect l="25000" r="11224" b="-2"/>
          <a:stretch/>
        </p:blipFill>
        <p:spPr>
          <a:xfrm>
            <a:off x="0" y="5029200"/>
            <a:ext cx="1749469" cy="1828800"/>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901295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466DC4-5AE3-45B2-9576-8AAC1C7A5F59}"/>
              </a:ext>
            </a:extLst>
          </p:cNvPr>
          <p:cNvSpPr>
            <a:spLocks noGrp="1"/>
          </p:cNvSpPr>
          <p:nvPr>
            <p:ph idx="1"/>
          </p:nvPr>
        </p:nvSpPr>
        <p:spPr>
          <a:xfrm>
            <a:off x="838200" y="1825624"/>
            <a:ext cx="5524500" cy="4530725"/>
          </a:xfrm>
        </p:spPr>
        <p:txBody>
          <a:bodyPr>
            <a:normAutofit fontScale="92500"/>
          </a:bodyPr>
          <a:lstStyle/>
          <a:p>
            <a:pPr>
              <a:buClr>
                <a:schemeClr val="dk1"/>
              </a:buClr>
              <a:buSzPts val="2400"/>
            </a:pPr>
            <a:r>
              <a:rPr lang="en-US" sz="2600" dirty="0"/>
              <a:t>Model </a:t>
            </a:r>
            <a:r>
              <a:rPr lang="en-US" sz="2600" b="1" dirty="0"/>
              <a:t>personalized benefit </a:t>
            </a:r>
            <a:r>
              <a:rPr lang="en-US" sz="2600" dirty="0"/>
              <a:t>from different treatment modalities</a:t>
            </a:r>
          </a:p>
          <a:p>
            <a:pPr lvl="1">
              <a:buClr>
                <a:schemeClr val="dk1"/>
              </a:buClr>
              <a:buSzPts val="2400"/>
            </a:pPr>
            <a:r>
              <a:rPr lang="en-US" sz="2200" dirty="0"/>
              <a:t>Incorporate genetic, environment, and social factors to predict individual trajectory</a:t>
            </a:r>
          </a:p>
          <a:p>
            <a:pPr>
              <a:buClr>
                <a:schemeClr val="dk1"/>
              </a:buClr>
              <a:buSzPts val="2400"/>
            </a:pPr>
            <a:r>
              <a:rPr lang="en-US" sz="2600" dirty="0"/>
              <a:t>Predict outcomes and side-effects throughout patients’ </a:t>
            </a:r>
            <a:r>
              <a:rPr lang="en-US" sz="2600" b="1" dirty="0"/>
              <a:t>health trajectories</a:t>
            </a:r>
          </a:p>
          <a:p>
            <a:pPr lvl="1">
              <a:buClr>
                <a:schemeClr val="dk1"/>
              </a:buClr>
              <a:buSzPts val="2400"/>
            </a:pPr>
            <a:r>
              <a:rPr lang="en-US" sz="2200" dirty="0"/>
              <a:t>Advance patient-valued care</a:t>
            </a:r>
          </a:p>
          <a:p>
            <a:pPr>
              <a:buClr>
                <a:schemeClr val="dk1"/>
              </a:buClr>
              <a:buSzPts val="2400"/>
            </a:pPr>
            <a:r>
              <a:rPr lang="en-US" sz="2600" dirty="0"/>
              <a:t>Virtual clinical trials</a:t>
            </a:r>
          </a:p>
          <a:p>
            <a:pPr lvl="1">
              <a:buClr>
                <a:schemeClr val="dk1"/>
              </a:buClr>
              <a:buSzPts val="2400"/>
            </a:pPr>
            <a:r>
              <a:rPr lang="en-US" sz="2200" dirty="0"/>
              <a:t>Synthetic controls</a:t>
            </a:r>
          </a:p>
          <a:p>
            <a:pPr lvl="1">
              <a:buClr>
                <a:schemeClr val="dk1"/>
              </a:buClr>
              <a:buSzPts val="2400"/>
            </a:pPr>
            <a:r>
              <a:rPr lang="en-US" sz="2200" dirty="0"/>
              <a:t>Expand generalizability</a:t>
            </a:r>
          </a:p>
          <a:p>
            <a:pPr>
              <a:buClr>
                <a:schemeClr val="dk1"/>
              </a:buClr>
              <a:buSzPts val="2400"/>
            </a:pPr>
            <a:r>
              <a:rPr lang="en-US" sz="2600" dirty="0"/>
              <a:t>Population Estimates</a:t>
            </a:r>
          </a:p>
        </p:txBody>
      </p:sp>
      <p:sp>
        <p:nvSpPr>
          <p:cNvPr id="4" name="Slide Number Placeholder 3">
            <a:extLst>
              <a:ext uri="{FF2B5EF4-FFF2-40B4-BE49-F238E27FC236}">
                <a16:creationId xmlns:a16="http://schemas.microsoft.com/office/drawing/2014/main" xmlns="" id="{F8466FB5-BED5-47F6-ADE0-5F1BEE12D3B3}"/>
              </a:ext>
            </a:extLst>
          </p:cNvPr>
          <p:cNvSpPr>
            <a:spLocks noGrp="1"/>
          </p:cNvSpPr>
          <p:nvPr>
            <p:ph type="sldNum" sz="quarter" idx="12"/>
          </p:nvPr>
        </p:nvSpPr>
        <p:spPr/>
        <p:txBody>
          <a:bodyPr/>
          <a:lstStyle/>
          <a:p>
            <a:fld id="{12F1CD60-BDC3-4A78-87E0-9AD0E18C9B6C}" type="slidenum">
              <a:rPr lang="en-US" smtClean="0"/>
              <a:t>15</a:t>
            </a:fld>
            <a:endParaRPr lang="en-US"/>
          </a:p>
        </p:txBody>
      </p:sp>
      <p:sp>
        <p:nvSpPr>
          <p:cNvPr id="5" name="Content Placeholder 2">
            <a:extLst>
              <a:ext uri="{FF2B5EF4-FFF2-40B4-BE49-F238E27FC236}">
                <a16:creationId xmlns:a16="http://schemas.microsoft.com/office/drawing/2014/main" xmlns="" id="{DB6AC2CB-1BA7-B048-9326-DBE139DFF96B}"/>
              </a:ext>
            </a:extLst>
          </p:cNvPr>
          <p:cNvSpPr txBox="1">
            <a:spLocks/>
          </p:cNvSpPr>
          <p:nvPr/>
        </p:nvSpPr>
        <p:spPr>
          <a:xfrm>
            <a:off x="6472125" y="1535998"/>
            <a:ext cx="5524500" cy="4895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Precision oncology </a:t>
            </a:r>
            <a:r>
              <a:rPr lang="en-US" dirty="0"/>
              <a:t>requires a coordinated multidisciplinary, multi- institutional effort with access to sufficient data and computational resources. </a:t>
            </a:r>
          </a:p>
          <a:p>
            <a:r>
              <a:rPr lang="en-US" dirty="0"/>
              <a:t>Recently, advances in both digital data and technologies have created an ecosystem to leverage these advances for precision oncology</a:t>
            </a:r>
          </a:p>
          <a:p>
            <a:r>
              <a:rPr lang="en-US" dirty="0"/>
              <a:t>Great potential to help patients reach treatment goals. </a:t>
            </a:r>
          </a:p>
          <a:p>
            <a:r>
              <a:rPr lang="en-US" dirty="0"/>
              <a:t>Aggregated data from </a:t>
            </a:r>
            <a:r>
              <a:rPr lang="en-US" i="1" dirty="0"/>
              <a:t>populations </a:t>
            </a:r>
            <a:r>
              <a:rPr lang="en-US" dirty="0"/>
              <a:t>could improve national strategies for cancer screening, prevention, research investment, and structuring healthcare systems. </a:t>
            </a:r>
          </a:p>
        </p:txBody>
      </p:sp>
      <p:sp>
        <p:nvSpPr>
          <p:cNvPr id="6" name="Title 1">
            <a:extLst>
              <a:ext uri="{FF2B5EF4-FFF2-40B4-BE49-F238E27FC236}">
                <a16:creationId xmlns:a16="http://schemas.microsoft.com/office/drawing/2014/main" xmlns="" id="{63CDF791-D63B-7B40-9F39-6EDEC4699BCA}"/>
              </a:ext>
            </a:extLst>
          </p:cNvPr>
          <p:cNvSpPr txBox="1">
            <a:spLocks/>
          </p:cNvSpPr>
          <p:nvPr/>
        </p:nvSpPr>
        <p:spPr>
          <a:xfrm>
            <a:off x="142321" y="778058"/>
            <a:ext cx="5614875" cy="10475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solidFill>
                  <a:srgbClr val="7030A0"/>
                </a:solidFill>
                <a:latin typeface="+mn-lt"/>
                <a:cs typeface="Calibri" panose="020F0502020204030204" pitchFamily="34" charset="0"/>
              </a:rPr>
              <a:t>What would this enable?</a:t>
            </a:r>
            <a:endParaRPr lang="en-US" sz="4000" b="1" i="1" dirty="0">
              <a:solidFill>
                <a:srgbClr val="7030A0"/>
              </a:solidFill>
              <a:latin typeface="+mn-lt"/>
            </a:endParaRPr>
          </a:p>
        </p:txBody>
      </p:sp>
      <p:sp>
        <p:nvSpPr>
          <p:cNvPr id="9" name="Title 1">
            <a:extLst>
              <a:ext uri="{FF2B5EF4-FFF2-40B4-BE49-F238E27FC236}">
                <a16:creationId xmlns:a16="http://schemas.microsoft.com/office/drawing/2014/main" xmlns="" id="{975B72DB-7D56-244E-B89E-CD3B050116D5}"/>
              </a:ext>
            </a:extLst>
          </p:cNvPr>
          <p:cNvSpPr txBox="1">
            <a:spLocks noGrp="1"/>
          </p:cNvSpPr>
          <p:nvPr>
            <p:ph type="title"/>
          </p:nvPr>
        </p:nvSpPr>
        <p:spPr>
          <a:xfrm>
            <a:off x="6210301" y="778058"/>
            <a:ext cx="5481526" cy="8334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solidFill>
                  <a:srgbClr val="7030A0"/>
                </a:solidFill>
                <a:latin typeface="+mn-lt"/>
                <a:cs typeface="Calibri" panose="020F0502020204030204" pitchFamily="34" charset="0"/>
              </a:rPr>
              <a:t>Why Now?</a:t>
            </a:r>
            <a:endParaRPr lang="en-US" sz="4000" b="1" i="1" dirty="0">
              <a:solidFill>
                <a:srgbClr val="7030A0"/>
              </a:solidFill>
              <a:latin typeface="+mn-lt"/>
            </a:endParaRPr>
          </a:p>
        </p:txBody>
      </p:sp>
    </p:spTree>
    <p:extLst>
      <p:ext uri="{BB962C8B-B14F-4D97-AF65-F5344CB8AC3E}">
        <p14:creationId xmlns:p14="http://schemas.microsoft.com/office/powerpoint/2010/main" val="996179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6"/>
          <p:cNvPicPr preferRelativeResize="0"/>
          <p:nvPr/>
        </p:nvPicPr>
        <p:blipFill rotWithShape="1">
          <a:blip r:embed="rId3">
            <a:alphaModFix/>
          </a:blip>
          <a:srcRect t="15730"/>
          <a:stretch/>
        </p:blipFill>
        <p:spPr>
          <a:xfrm>
            <a:off x="20" y="10"/>
            <a:ext cx="12191980" cy="6857990"/>
          </a:xfrm>
          <a:prstGeom prst="rect">
            <a:avLst/>
          </a:prstGeom>
          <a:noFill/>
          <a:ln>
            <a:noFill/>
          </a:ln>
        </p:spPr>
      </p:pic>
      <p:sp>
        <p:nvSpPr>
          <p:cNvPr id="332" name="Google Shape;332;p36"/>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3" name="Google Shape;333;p36"/>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4" name="Google Shape;334;p36"/>
          <p:cNvSpPr txBox="1">
            <a:spLocks noGrp="1"/>
          </p:cNvSpPr>
          <p:nvPr>
            <p:ph type="title"/>
          </p:nvPr>
        </p:nvSpPr>
        <p:spPr>
          <a:xfrm>
            <a:off x="69218" y="1590081"/>
            <a:ext cx="5799707" cy="2514778"/>
          </a:xfrm>
          <a:prstGeom prst="rect">
            <a:avLst/>
          </a:prstGeom>
          <a:noFill/>
          <a:ln>
            <a:noFill/>
          </a:ln>
        </p:spPr>
        <p:txBody>
          <a:bodyPr spcFirstLastPara="1" wrap="square" lIns="91425" tIns="45700" rIns="91425" bIns="45700" anchor="ctr" anchorCtr="0">
            <a:noAutofit/>
          </a:bodyPr>
          <a:lstStyle/>
          <a:p>
            <a:pPr lvl="1"/>
            <a:r>
              <a:rPr lang="en-US" sz="3600" b="1" i="1" dirty="0">
                <a:solidFill>
                  <a:srgbClr val="7030A0"/>
                </a:solidFill>
              </a:rPr>
              <a:t>Cancer Challenge Area:</a:t>
            </a:r>
            <a:br>
              <a:rPr lang="en-US" sz="3600" b="1" i="1" dirty="0">
                <a:solidFill>
                  <a:srgbClr val="7030A0"/>
                </a:solidFill>
              </a:rPr>
            </a:br>
            <a:r>
              <a:rPr lang="en-US" sz="3600" b="1" i="1" dirty="0">
                <a:solidFill>
                  <a:srgbClr val="7030A0"/>
                </a:solidFill>
              </a:rPr>
              <a:t>Adaptive Treatments</a:t>
            </a:r>
            <a:r>
              <a:rPr lang="en-US" sz="3240" b="1" i="1" dirty="0">
                <a:solidFill>
                  <a:srgbClr val="7030A0"/>
                </a:solidFill>
              </a:rPr>
              <a:t/>
            </a:r>
            <a:br>
              <a:rPr lang="en-US" sz="3240" b="1" i="1" dirty="0">
                <a:solidFill>
                  <a:srgbClr val="7030A0"/>
                </a:solidFill>
              </a:rPr>
            </a:br>
            <a:r>
              <a:rPr lang="en-US" sz="3200" b="1" i="1" dirty="0">
                <a:solidFill>
                  <a:srgbClr val="7030A0"/>
                </a:solidFill>
              </a:rPr>
              <a:t> </a:t>
            </a:r>
            <a:r>
              <a:rPr lang="en-US" sz="1800" b="1" u="sng" dirty="0">
                <a:latin typeface="Arial"/>
                <a:ea typeface="Arial"/>
                <a:cs typeface="Arial"/>
                <a:sym typeface="Arial"/>
              </a:rPr>
              <a:t/>
            </a:r>
            <a:br>
              <a:rPr lang="en-US" sz="1800" b="1" u="sng" dirty="0">
                <a:latin typeface="Arial"/>
                <a:ea typeface="Arial"/>
                <a:cs typeface="Arial"/>
                <a:sym typeface="Arial"/>
              </a:rPr>
            </a:br>
            <a:r>
              <a:rPr lang="en-US" sz="2400" b="1" dirty="0">
                <a:latin typeface="+mn-lt"/>
                <a:ea typeface="Arial"/>
                <a:cs typeface="Arial"/>
                <a:sym typeface="Arial"/>
              </a:rPr>
              <a:t>John McPherson, UC Davis</a:t>
            </a:r>
            <a:r>
              <a:rPr lang="en-US" sz="2400" dirty="0">
                <a:latin typeface="+mn-lt"/>
              </a:rPr>
              <a:t/>
            </a:r>
            <a:br>
              <a:rPr lang="en-US" sz="2400" dirty="0">
                <a:latin typeface="+mn-lt"/>
              </a:rPr>
            </a:br>
            <a:endParaRPr sz="2400" b="1" i="1" dirty="0">
              <a:solidFill>
                <a:srgbClr val="7030A0"/>
              </a:solidFill>
              <a:latin typeface="+mn-lt"/>
            </a:endParaRPr>
          </a:p>
        </p:txBody>
      </p:sp>
      <p:sp>
        <p:nvSpPr>
          <p:cNvPr id="335" name="Google Shape;33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p:nvPr/>
        </p:nvSpPr>
        <p:spPr>
          <a:xfrm>
            <a:off x="1" y="0"/>
            <a:ext cx="561487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4" name="Google Shape;354;p3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5" name="Google Shape;355;p38"/>
          <p:cNvSpPr txBox="1">
            <a:spLocks noGrp="1"/>
          </p:cNvSpPr>
          <p:nvPr>
            <p:ph type="title"/>
          </p:nvPr>
        </p:nvSpPr>
        <p:spPr>
          <a:xfrm>
            <a:off x="5553722" y="171970"/>
            <a:ext cx="6512381" cy="6658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030A0"/>
              </a:buClr>
              <a:buSzPts val="3200"/>
              <a:buFont typeface="Calibri"/>
              <a:buNone/>
            </a:pPr>
            <a:r>
              <a:rPr lang="en-US" sz="3200" b="1" i="1" dirty="0">
                <a:solidFill>
                  <a:srgbClr val="7030A0"/>
                </a:solidFill>
                <a:latin typeface="Calibri"/>
                <a:ea typeface="Calibri"/>
                <a:cs typeface="Calibri"/>
                <a:sym typeface="Calibri"/>
              </a:rPr>
              <a:t>Adaptive Treatments:</a:t>
            </a:r>
            <a:endParaRPr sz="3200" b="1" i="1" dirty="0">
              <a:solidFill>
                <a:srgbClr val="7030A0"/>
              </a:solidFill>
              <a:latin typeface="Calibri"/>
              <a:ea typeface="Calibri"/>
              <a:cs typeface="Calibri"/>
              <a:sym typeface="Calibri"/>
            </a:endParaRPr>
          </a:p>
        </p:txBody>
      </p:sp>
      <p:sp>
        <p:nvSpPr>
          <p:cNvPr id="356" name="Google Shape;356;p38"/>
          <p:cNvSpPr/>
          <p:nvPr/>
        </p:nvSpPr>
        <p:spPr>
          <a:xfrm>
            <a:off x="0" y="738619"/>
            <a:ext cx="5000438" cy="5400962"/>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7" name="Google Shape;357;p38"/>
          <p:cNvPicPr preferRelativeResize="0"/>
          <p:nvPr/>
        </p:nvPicPr>
        <p:blipFill rotWithShape="1">
          <a:blip r:embed="rId4">
            <a:alphaModFix/>
          </a:blip>
          <a:srcRect l="25000" r="11224" b="-2"/>
          <a:stretch/>
        </p:blipFill>
        <p:spPr>
          <a:xfrm>
            <a:off x="0" y="837829"/>
            <a:ext cx="4838021" cy="5063738"/>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358" name="Google Shape;358;p38"/>
          <p:cNvSpPr txBox="1">
            <a:spLocks noGrp="1"/>
          </p:cNvSpPr>
          <p:nvPr>
            <p:ph type="body" idx="1"/>
          </p:nvPr>
        </p:nvSpPr>
        <p:spPr>
          <a:xfrm>
            <a:off x="5247861" y="758317"/>
            <a:ext cx="6587353" cy="5748811"/>
          </a:xfrm>
          <a:prstGeom prst="rect">
            <a:avLst/>
          </a:prstGeom>
          <a:noFill/>
          <a:ln>
            <a:noFill/>
          </a:ln>
        </p:spPr>
        <p:txBody>
          <a:bodyPr spcFirstLastPara="1" wrap="square" lIns="91425" tIns="45700" rIns="91425" bIns="45700" anchor="t" anchorCtr="0">
            <a:noAutofit/>
          </a:bodyPr>
          <a:lstStyle/>
          <a:p>
            <a:pPr marL="342900">
              <a:lnSpc>
                <a:spcPct val="100000"/>
              </a:lnSpc>
              <a:spcBef>
                <a:spcPts val="0"/>
              </a:spcBef>
              <a:buClr>
                <a:schemeClr val="dk1"/>
              </a:buClr>
              <a:buSzPts val="2400"/>
            </a:pPr>
            <a:r>
              <a:rPr lang="en-US" sz="2200" dirty="0"/>
              <a:t>Precision oncology involves analyzing a patient tumor and tailoring therapy to best treat this </a:t>
            </a:r>
            <a:r>
              <a:rPr lang="en-US" sz="2200" b="1" dirty="0"/>
              <a:t>individual tumor</a:t>
            </a:r>
            <a:r>
              <a:rPr lang="en-US" sz="2200" dirty="0"/>
              <a:t>.</a:t>
            </a:r>
          </a:p>
          <a:p>
            <a:pPr marL="342900">
              <a:lnSpc>
                <a:spcPct val="100000"/>
              </a:lnSpc>
              <a:spcBef>
                <a:spcPts val="0"/>
              </a:spcBef>
              <a:spcAft>
                <a:spcPts val="600"/>
              </a:spcAft>
              <a:buClr>
                <a:schemeClr val="dk1"/>
              </a:buClr>
              <a:buSzPts val="2400"/>
            </a:pPr>
            <a:r>
              <a:rPr lang="en-US" sz="2200" dirty="0"/>
              <a:t>However, a significant portion of tumors </a:t>
            </a:r>
            <a:r>
              <a:rPr lang="en-US" sz="2200" b="1" dirty="0"/>
              <a:t>do not respond as predicted and relapse is not uncommon.</a:t>
            </a:r>
            <a:endParaRPr lang="en-US" sz="2200" dirty="0"/>
          </a:p>
          <a:p>
            <a:pPr marL="342900">
              <a:lnSpc>
                <a:spcPct val="80000"/>
              </a:lnSpc>
              <a:spcBef>
                <a:spcPts val="0"/>
              </a:spcBef>
              <a:buClr>
                <a:schemeClr val="dk1"/>
              </a:buClr>
              <a:buSzPts val="2400"/>
            </a:pPr>
            <a:r>
              <a:rPr lang="en-US" sz="2200" dirty="0"/>
              <a:t>Can we better </a:t>
            </a:r>
            <a:r>
              <a:rPr lang="en-US" sz="2200" b="1" dirty="0"/>
              <a:t>predict</a:t>
            </a:r>
            <a:r>
              <a:rPr lang="en-US" sz="2200" dirty="0"/>
              <a:t> the response of a tumor to a particular therapy and most importantly </a:t>
            </a:r>
            <a:r>
              <a:rPr lang="en-US" sz="2200" b="1" dirty="0"/>
              <a:t>chart the expected course</a:t>
            </a:r>
            <a:r>
              <a:rPr lang="en-US" sz="2200" dirty="0"/>
              <a:t> that the tumor will take to evade therapy? </a:t>
            </a:r>
          </a:p>
          <a:p>
            <a:pPr marL="342900">
              <a:lnSpc>
                <a:spcPct val="80000"/>
              </a:lnSpc>
              <a:spcBef>
                <a:spcPts val="0"/>
              </a:spcBef>
              <a:buClr>
                <a:schemeClr val="dk1"/>
              </a:buClr>
              <a:buSzPts val="2400"/>
            </a:pPr>
            <a:r>
              <a:rPr lang="en-US" sz="2200" b="1" dirty="0"/>
              <a:t>Adaptive therapies</a:t>
            </a:r>
            <a:r>
              <a:rPr lang="en-US" sz="2200" dirty="0"/>
              <a:t> would then be administered that specifically </a:t>
            </a:r>
            <a:r>
              <a:rPr lang="en-US" sz="2200" b="1" dirty="0"/>
              <a:t>change during the course of treatment</a:t>
            </a:r>
            <a:r>
              <a:rPr lang="en-US" sz="2200" dirty="0"/>
              <a:t> to thwart this tumor evolution in both the short-term and long-term.</a:t>
            </a:r>
          </a:p>
          <a:p>
            <a:pPr marL="342900">
              <a:lnSpc>
                <a:spcPct val="80000"/>
              </a:lnSpc>
              <a:spcBef>
                <a:spcPts val="0"/>
              </a:spcBef>
              <a:spcAft>
                <a:spcPts val="600"/>
              </a:spcAft>
              <a:buSzPts val="2400"/>
            </a:pPr>
            <a:r>
              <a:rPr lang="en-US" sz="2200" dirty="0"/>
              <a:t>Treatment then becomes </a:t>
            </a:r>
            <a:r>
              <a:rPr lang="en-US" sz="2200" b="1" dirty="0"/>
              <a:t>proactive and less reactive</a:t>
            </a:r>
            <a:r>
              <a:rPr lang="en-US" sz="2600" dirty="0"/>
              <a:t>.</a:t>
            </a:r>
          </a:p>
          <a:p>
            <a:pPr marL="342900">
              <a:lnSpc>
                <a:spcPct val="80000"/>
              </a:lnSpc>
              <a:spcBef>
                <a:spcPts val="0"/>
              </a:spcBef>
              <a:spcAft>
                <a:spcPts val="600"/>
              </a:spcAft>
              <a:buSzPts val="2400"/>
            </a:pPr>
            <a:endParaRPr lang="en-US" sz="2600" dirty="0"/>
          </a:p>
          <a:p>
            <a:pPr marL="342900">
              <a:lnSpc>
                <a:spcPct val="80000"/>
              </a:lnSpc>
              <a:spcBef>
                <a:spcPts val="0"/>
              </a:spcBef>
              <a:spcAft>
                <a:spcPts val="600"/>
              </a:spcAft>
              <a:buSzPts val="2400"/>
            </a:pPr>
            <a:r>
              <a:rPr lang="en-GB" sz="2400" dirty="0"/>
              <a:t>Imagine the experiments/data that you need to advance these concepts.</a:t>
            </a:r>
            <a:endParaRPr lang="en-US" sz="2400" dirty="0"/>
          </a:p>
          <a:p>
            <a:pPr marL="342900">
              <a:lnSpc>
                <a:spcPct val="80000"/>
              </a:lnSpc>
              <a:spcBef>
                <a:spcPts val="0"/>
              </a:spcBef>
              <a:spcAft>
                <a:spcPts val="600"/>
              </a:spcAft>
              <a:buSzPts val="2400"/>
            </a:pPr>
            <a:endParaRPr lang="en-US" sz="2600" dirty="0"/>
          </a:p>
        </p:txBody>
      </p:sp>
      <p:sp>
        <p:nvSpPr>
          <p:cNvPr id="359" name="Google Shape;35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300838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p:nvPr/>
        </p:nvSpPr>
        <p:spPr>
          <a:xfrm>
            <a:off x="1" y="0"/>
            <a:ext cx="561487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4" name="Google Shape;354;p38"/>
          <p:cNvPicPr preferRelativeResize="0"/>
          <p:nvPr/>
        </p:nvPicPr>
        <p:blipFill rotWithShape="1">
          <a:blip r:embed="rId3">
            <a:alphaModFix/>
          </a:blip>
          <a:srcRect/>
          <a:stretch/>
        </p:blipFill>
        <p:spPr>
          <a:xfrm>
            <a:off x="-20" y="0"/>
            <a:ext cx="12192000" cy="6858000"/>
          </a:xfrm>
          <a:prstGeom prst="rect">
            <a:avLst/>
          </a:prstGeom>
          <a:noFill/>
          <a:ln>
            <a:noFill/>
          </a:ln>
        </p:spPr>
      </p:pic>
      <p:sp>
        <p:nvSpPr>
          <p:cNvPr id="355" name="Google Shape;355;p38"/>
          <p:cNvSpPr txBox="1">
            <a:spLocks noGrp="1"/>
          </p:cNvSpPr>
          <p:nvPr>
            <p:ph type="title"/>
          </p:nvPr>
        </p:nvSpPr>
        <p:spPr>
          <a:xfrm>
            <a:off x="5982840" y="214836"/>
            <a:ext cx="5614875" cy="10475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030A0"/>
              </a:buClr>
              <a:buSzPts val="3200"/>
              <a:buFont typeface="Calibri"/>
              <a:buNone/>
            </a:pPr>
            <a:r>
              <a:rPr lang="en-US" sz="3200" b="1" i="1" dirty="0">
                <a:solidFill>
                  <a:srgbClr val="7030A0"/>
                </a:solidFill>
                <a:latin typeface="Calibri"/>
                <a:ea typeface="Calibri"/>
                <a:cs typeface="Calibri"/>
                <a:sym typeface="Calibri"/>
              </a:rPr>
              <a:t>Imagining Adaptive Treatments </a:t>
            </a:r>
            <a:endParaRPr sz="3200" b="1" i="1" dirty="0">
              <a:solidFill>
                <a:srgbClr val="7030A0"/>
              </a:solidFill>
              <a:latin typeface="Calibri"/>
              <a:ea typeface="Calibri"/>
              <a:cs typeface="Calibri"/>
              <a:sym typeface="Calibri"/>
            </a:endParaRPr>
          </a:p>
        </p:txBody>
      </p:sp>
      <p:sp>
        <p:nvSpPr>
          <p:cNvPr id="356" name="Google Shape;356;p38"/>
          <p:cNvSpPr/>
          <p:nvPr/>
        </p:nvSpPr>
        <p:spPr>
          <a:xfrm>
            <a:off x="0" y="738619"/>
            <a:ext cx="5000438" cy="5400962"/>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7" name="Google Shape;357;p38"/>
          <p:cNvPicPr preferRelativeResize="0"/>
          <p:nvPr/>
        </p:nvPicPr>
        <p:blipFill rotWithShape="1">
          <a:blip r:embed="rId4">
            <a:alphaModFix/>
          </a:blip>
          <a:srcRect l="25000" r="11224" b="-2"/>
          <a:stretch/>
        </p:blipFill>
        <p:spPr>
          <a:xfrm>
            <a:off x="20" y="907231"/>
            <a:ext cx="4838021" cy="5063738"/>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358" name="Google Shape;358;p38"/>
          <p:cNvSpPr txBox="1">
            <a:spLocks noGrp="1"/>
          </p:cNvSpPr>
          <p:nvPr>
            <p:ph type="body" idx="1"/>
          </p:nvPr>
        </p:nvSpPr>
        <p:spPr>
          <a:xfrm>
            <a:off x="4529957" y="715074"/>
            <a:ext cx="7714573" cy="4660776"/>
          </a:xfrm>
          <a:prstGeom prst="rect">
            <a:avLst/>
          </a:prstGeom>
          <a:noFill/>
          <a:ln>
            <a:noFill/>
          </a:ln>
        </p:spPr>
        <p:txBody>
          <a:bodyPr spcFirstLastPara="1" wrap="square" lIns="91425" tIns="45700" rIns="91425" bIns="45700" anchor="t" anchorCtr="0">
            <a:noAutofit/>
          </a:bodyPr>
          <a:lstStyle/>
          <a:p>
            <a:pPr marL="800100" lvl="1" algn="l" rtl="0">
              <a:lnSpc>
                <a:spcPct val="80000"/>
              </a:lnSpc>
              <a:spcBef>
                <a:spcPts val="0"/>
              </a:spcBef>
              <a:spcAft>
                <a:spcPts val="0"/>
              </a:spcAft>
              <a:buClr>
                <a:schemeClr val="dk1"/>
              </a:buClr>
              <a:buSzPts val="2400"/>
              <a:buFont typeface="Arial" panose="020B0604020202020204" pitchFamily="34" charset="0"/>
              <a:buChar char="•"/>
            </a:pPr>
            <a:r>
              <a:rPr lang="en-US" sz="2800" b="1" dirty="0"/>
              <a:t>Datasets: </a:t>
            </a:r>
          </a:p>
          <a:p>
            <a:pPr marL="1257300" lvl="2">
              <a:lnSpc>
                <a:spcPct val="80000"/>
              </a:lnSpc>
              <a:spcBef>
                <a:spcPts val="0"/>
              </a:spcBef>
              <a:buSzPts val="2400"/>
              <a:buFont typeface="Arial" panose="020B0604020202020204" pitchFamily="34" charset="0"/>
              <a:buChar char="•"/>
            </a:pPr>
            <a:r>
              <a:rPr lang="en-US" sz="2400" dirty="0"/>
              <a:t>Robust longitudinal mutational profiling with treatment courses and outcomes are needed.</a:t>
            </a:r>
          </a:p>
          <a:p>
            <a:pPr marL="1257300" lvl="2">
              <a:lnSpc>
                <a:spcPct val="80000"/>
              </a:lnSpc>
              <a:spcBef>
                <a:spcPts val="0"/>
              </a:spcBef>
              <a:buSzPts val="2400"/>
              <a:buFont typeface="Arial" panose="020B0604020202020204" pitchFamily="34" charset="0"/>
              <a:buChar char="•"/>
            </a:pPr>
            <a:r>
              <a:rPr lang="en-US" sz="2400" dirty="0"/>
              <a:t>Deep mutational analysis to identify tumor subclones.</a:t>
            </a:r>
          </a:p>
          <a:p>
            <a:pPr marL="1257300" lvl="2">
              <a:lnSpc>
                <a:spcPct val="80000"/>
              </a:lnSpc>
              <a:spcBef>
                <a:spcPts val="0"/>
              </a:spcBef>
              <a:buSzPts val="2400"/>
              <a:buFont typeface="Arial" panose="020B0604020202020204" pitchFamily="34" charset="0"/>
              <a:buChar char="•"/>
            </a:pPr>
            <a:r>
              <a:rPr lang="en-US" sz="2400" dirty="0"/>
              <a:t>Deep analyses of changes in tumor and metastases microenvironments over time.</a:t>
            </a:r>
          </a:p>
          <a:p>
            <a:pPr marL="800100" lvl="1" algn="l" rtl="0">
              <a:lnSpc>
                <a:spcPct val="80000"/>
              </a:lnSpc>
              <a:spcBef>
                <a:spcPts val="0"/>
              </a:spcBef>
              <a:spcAft>
                <a:spcPts val="0"/>
              </a:spcAft>
              <a:buClr>
                <a:schemeClr val="dk1"/>
              </a:buClr>
              <a:buSzPts val="2400"/>
              <a:buFont typeface="Arial" panose="020B0604020202020204" pitchFamily="34" charset="0"/>
              <a:buChar char="•"/>
            </a:pPr>
            <a:r>
              <a:rPr lang="en-US" sz="2800" b="1" dirty="0"/>
              <a:t>Analytics:</a:t>
            </a:r>
          </a:p>
          <a:p>
            <a:pPr marL="1257300" lvl="2">
              <a:lnSpc>
                <a:spcPct val="80000"/>
              </a:lnSpc>
              <a:spcBef>
                <a:spcPts val="0"/>
              </a:spcBef>
              <a:buSzPts val="2400"/>
              <a:buFont typeface="Arial" panose="020B0604020202020204" pitchFamily="34" charset="0"/>
              <a:buChar char="•"/>
            </a:pPr>
            <a:r>
              <a:rPr lang="en-US" sz="2400" dirty="0"/>
              <a:t>Scalable ML approaches for:</a:t>
            </a:r>
          </a:p>
          <a:p>
            <a:pPr marL="1714500" lvl="3">
              <a:lnSpc>
                <a:spcPct val="80000"/>
              </a:lnSpc>
              <a:spcBef>
                <a:spcPts val="0"/>
              </a:spcBef>
              <a:buSzPts val="2400"/>
              <a:buFont typeface="Arial" panose="020B0604020202020204" pitchFamily="34" charset="0"/>
              <a:buChar char="•"/>
            </a:pPr>
            <a:r>
              <a:rPr lang="en-US" sz="2200" dirty="0"/>
              <a:t>modeling of all processes impacted by somatic mutation;</a:t>
            </a:r>
          </a:p>
          <a:p>
            <a:pPr marL="1714500" lvl="3">
              <a:lnSpc>
                <a:spcPct val="80000"/>
              </a:lnSpc>
              <a:spcBef>
                <a:spcPts val="0"/>
              </a:spcBef>
              <a:buSzPts val="2400"/>
              <a:buFont typeface="Arial" panose="020B0604020202020204" pitchFamily="34" charset="0"/>
              <a:buChar char="•"/>
            </a:pPr>
            <a:r>
              <a:rPr lang="en-US" sz="2200" dirty="0"/>
              <a:t>prediction of potential emerging tumor drivers;</a:t>
            </a:r>
          </a:p>
          <a:p>
            <a:pPr marL="1714500" lvl="3">
              <a:lnSpc>
                <a:spcPct val="80000"/>
              </a:lnSpc>
              <a:spcBef>
                <a:spcPts val="0"/>
              </a:spcBef>
              <a:buSzPts val="2400"/>
              <a:buFont typeface="Arial" panose="020B0604020202020204" pitchFamily="34" charset="0"/>
              <a:buChar char="•"/>
            </a:pPr>
            <a:r>
              <a:rPr lang="en-US" sz="2200" dirty="0"/>
              <a:t>and modeling of changes in tumor microenvironments.</a:t>
            </a:r>
            <a:endParaRPr lang="en-US" sz="2400" dirty="0"/>
          </a:p>
          <a:p>
            <a:pPr marL="800100" lvl="1">
              <a:lnSpc>
                <a:spcPct val="80000"/>
              </a:lnSpc>
              <a:spcBef>
                <a:spcPts val="0"/>
              </a:spcBef>
              <a:buSzPts val="2400"/>
              <a:buFont typeface="Arial" panose="020B0604020202020204" pitchFamily="34" charset="0"/>
              <a:buChar char="•"/>
            </a:pPr>
            <a:r>
              <a:rPr lang="en-US" sz="2800" b="1" dirty="0"/>
              <a:t>Culture changes:</a:t>
            </a:r>
          </a:p>
          <a:p>
            <a:pPr marL="1257300" lvl="2">
              <a:lnSpc>
                <a:spcPct val="80000"/>
              </a:lnSpc>
              <a:spcBef>
                <a:spcPts val="0"/>
              </a:spcBef>
              <a:buSzPts val="2400"/>
              <a:buFont typeface="Arial" panose="020B0604020202020204" pitchFamily="34" charset="0"/>
              <a:buChar char="•"/>
            </a:pPr>
            <a:r>
              <a:rPr lang="en-US" sz="2400" dirty="0"/>
              <a:t>Data sharing has often hit ethical and legal barriers.</a:t>
            </a:r>
          </a:p>
          <a:p>
            <a:pPr marL="1257300" lvl="2">
              <a:lnSpc>
                <a:spcPct val="80000"/>
              </a:lnSpc>
              <a:spcBef>
                <a:spcPts val="0"/>
              </a:spcBef>
              <a:buSzPts val="2400"/>
              <a:buFont typeface="Arial" panose="020B0604020202020204" pitchFamily="34" charset="0"/>
              <a:buChar char="•"/>
            </a:pPr>
            <a:r>
              <a:rPr lang="en-US" sz="2400" dirty="0"/>
              <a:t>Patient advocacy and involvement is essential.</a:t>
            </a:r>
          </a:p>
          <a:p>
            <a:pPr marL="800100" lvl="1">
              <a:lnSpc>
                <a:spcPct val="80000"/>
              </a:lnSpc>
              <a:spcBef>
                <a:spcPts val="0"/>
              </a:spcBef>
              <a:buSzPts val="2400"/>
            </a:pPr>
            <a:r>
              <a:rPr lang="en-US" sz="2800" b="1" dirty="0"/>
              <a:t>What would you do?</a:t>
            </a:r>
          </a:p>
          <a:p>
            <a:pPr marL="800100" lvl="1">
              <a:lnSpc>
                <a:spcPct val="80000"/>
              </a:lnSpc>
              <a:spcBef>
                <a:spcPts val="0"/>
              </a:spcBef>
              <a:buSzPts val="2400"/>
            </a:pPr>
            <a:endParaRPr lang="en-US" sz="2800" dirty="0"/>
          </a:p>
          <a:p>
            <a:pPr marL="457200" lvl="1" indent="0" algn="l" rtl="0">
              <a:lnSpc>
                <a:spcPct val="80000"/>
              </a:lnSpc>
              <a:spcBef>
                <a:spcPts val="0"/>
              </a:spcBef>
              <a:spcAft>
                <a:spcPts val="0"/>
              </a:spcAft>
              <a:buClr>
                <a:schemeClr val="dk1"/>
              </a:buClr>
              <a:buSzPts val="2400"/>
              <a:buNone/>
            </a:pPr>
            <a:endParaRPr lang="en-US" sz="2800" dirty="0"/>
          </a:p>
          <a:p>
            <a:pPr marL="457200" lvl="1" indent="0" algn="l" rtl="0">
              <a:lnSpc>
                <a:spcPct val="80000"/>
              </a:lnSpc>
              <a:spcBef>
                <a:spcPts val="0"/>
              </a:spcBef>
              <a:spcAft>
                <a:spcPts val="0"/>
              </a:spcAft>
              <a:buClr>
                <a:schemeClr val="dk1"/>
              </a:buClr>
              <a:buSzPts val="2400"/>
              <a:buNone/>
            </a:pPr>
            <a:endParaRPr lang="en-US" sz="2800" dirty="0"/>
          </a:p>
          <a:p>
            <a:pPr marL="457200" lvl="1" indent="0" algn="l" rtl="0">
              <a:lnSpc>
                <a:spcPct val="80000"/>
              </a:lnSpc>
              <a:spcBef>
                <a:spcPts val="0"/>
              </a:spcBef>
              <a:spcAft>
                <a:spcPts val="0"/>
              </a:spcAft>
              <a:buClr>
                <a:schemeClr val="dk1"/>
              </a:buClr>
              <a:buSzPts val="2400"/>
              <a:buNone/>
            </a:pPr>
            <a:endParaRPr sz="2800" dirty="0"/>
          </a:p>
        </p:txBody>
      </p:sp>
      <p:sp>
        <p:nvSpPr>
          <p:cNvPr id="359" name="Google Shape;35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dirty="0"/>
          </a:p>
        </p:txBody>
      </p:sp>
    </p:spTree>
    <p:extLst>
      <p:ext uri="{BB962C8B-B14F-4D97-AF65-F5344CB8AC3E}">
        <p14:creationId xmlns:p14="http://schemas.microsoft.com/office/powerpoint/2010/main" val="2075742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5E5DC6BF-6A3D-4106-9A41-84B5E4FA8CB0}"/>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892A99F-58DC-4E68-80C2-1D9E22B874F0}"/>
              </a:ext>
            </a:extLst>
          </p:cNvPr>
          <p:cNvSpPr>
            <a:spLocks noGrp="1"/>
          </p:cNvSpPr>
          <p:nvPr>
            <p:ph type="title"/>
          </p:nvPr>
        </p:nvSpPr>
        <p:spPr>
          <a:xfrm>
            <a:off x="203426" y="1803385"/>
            <a:ext cx="5030339" cy="2229491"/>
          </a:xfrm>
        </p:spPr>
        <p:txBody>
          <a:bodyPr>
            <a:normAutofit fontScale="90000"/>
          </a:bodyPr>
          <a:lstStyle/>
          <a:p>
            <a:pPr lvl="1">
              <a:spcAft>
                <a:spcPts val="600"/>
              </a:spcAft>
            </a:pPr>
            <a:r>
              <a:rPr lang="en-US" sz="4900" b="1" i="1" dirty="0">
                <a:solidFill>
                  <a:srgbClr val="7030A0"/>
                </a:solidFill>
              </a:rPr>
              <a:t>Use Case Demonstration</a:t>
            </a:r>
            <a:br>
              <a:rPr lang="en-US" sz="4900" b="1" i="1" dirty="0">
                <a:solidFill>
                  <a:srgbClr val="7030A0"/>
                </a:solidFill>
              </a:rPr>
            </a:br>
            <a:r>
              <a:rPr lang="en-US" sz="3600" b="1" i="1" dirty="0">
                <a:solidFill>
                  <a:srgbClr val="7030A0"/>
                </a:solidFill>
              </a:rPr>
              <a:t> </a:t>
            </a:r>
            <a:r>
              <a:rPr lang="en-US" sz="4900" b="1" i="1" dirty="0">
                <a:solidFill>
                  <a:srgbClr val="7030A0"/>
                </a:solidFill>
              </a:rPr>
              <a:t/>
            </a:r>
            <a:br>
              <a:rPr lang="en-US" sz="4900" b="1" i="1" dirty="0">
                <a:solidFill>
                  <a:srgbClr val="7030A0"/>
                </a:solidFill>
              </a:rPr>
            </a:br>
            <a:r>
              <a:rPr lang="en-US" sz="3100" b="1" i="1" dirty="0">
                <a:solidFill>
                  <a:schemeClr val="tx1"/>
                </a:solidFill>
                <a:latin typeface="+mn-lt"/>
              </a:rPr>
              <a:t>Paul Macklin</a:t>
            </a:r>
            <a:br>
              <a:rPr lang="en-US" sz="3100" b="1" i="1" dirty="0">
                <a:solidFill>
                  <a:schemeClr val="tx1"/>
                </a:solidFill>
                <a:latin typeface="+mn-lt"/>
              </a:rPr>
            </a:br>
            <a:r>
              <a:rPr lang="en-US" sz="3100" b="1" i="1" dirty="0">
                <a:solidFill>
                  <a:schemeClr val="tx1"/>
                </a:solidFill>
                <a:latin typeface="+mn-lt"/>
              </a:rPr>
              <a:t>Indiana University</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endParaRPr lang="en-US" sz="3100" b="1" i="1" dirty="0">
              <a:solidFill>
                <a:srgbClr val="7030A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60525BF-0505-47EC-BA35-E63441DA1130}"/>
              </a:ext>
            </a:extLst>
          </p:cNvPr>
          <p:cNvSpPr>
            <a:spLocks noGrp="1"/>
          </p:cNvSpPr>
          <p:nvPr>
            <p:ph type="sldNum" sz="quarter" idx="12"/>
          </p:nvPr>
        </p:nvSpPr>
        <p:spPr/>
        <p:txBody>
          <a:bodyPr/>
          <a:lstStyle/>
          <a:p>
            <a:fld id="{12F1CD60-BDC3-4A78-87E0-9AD0E18C9B6C}" type="slidenum">
              <a:rPr lang="en-US" smtClean="0"/>
              <a:t>19</a:t>
            </a:fld>
            <a:endParaRPr lang="en-US"/>
          </a:p>
        </p:txBody>
      </p:sp>
    </p:spTree>
    <p:extLst>
      <p:ext uri="{BB962C8B-B14F-4D97-AF65-F5344CB8AC3E}">
        <p14:creationId xmlns:p14="http://schemas.microsoft.com/office/powerpoint/2010/main" val="3827624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5BB83-6859-EE42-BC25-B675A96688F7}"/>
              </a:ext>
            </a:extLst>
          </p:cNvPr>
          <p:cNvSpPr>
            <a:spLocks noGrp="1"/>
          </p:cNvSpPr>
          <p:nvPr>
            <p:ph type="title"/>
          </p:nvPr>
        </p:nvSpPr>
        <p:spPr>
          <a:xfrm>
            <a:off x="308814" y="350426"/>
            <a:ext cx="11276492" cy="423193"/>
          </a:xfrm>
        </p:spPr>
        <p:txBody>
          <a:bodyPr/>
          <a:lstStyle/>
          <a:p>
            <a:pPr algn="ctr"/>
            <a:r>
              <a:rPr lang="en-US" sz="2600" b="1" dirty="0">
                <a:solidFill>
                  <a:schemeClr val="tx1"/>
                </a:solidFill>
                <a:latin typeface="Arial" panose="020B0604020202020204" pitchFamily="34" charset="0"/>
                <a:cs typeface="Arial" panose="020B0604020202020204" pitchFamily="34" charset="0"/>
              </a:rPr>
              <a:t>Envisioning Computational Innovations for Cancer Challenges (ECICC) Community Building</a:t>
            </a:r>
          </a:p>
        </p:txBody>
      </p:sp>
      <p:sp>
        <p:nvSpPr>
          <p:cNvPr id="3" name="Content Placeholder 2">
            <a:extLst>
              <a:ext uri="{FF2B5EF4-FFF2-40B4-BE49-F238E27FC236}">
                <a16:creationId xmlns:a16="http://schemas.microsoft.com/office/drawing/2014/main" xmlns="" id="{A73AE756-7B8A-1140-BFDE-B35384FA80C7}"/>
              </a:ext>
            </a:extLst>
          </p:cNvPr>
          <p:cNvSpPr>
            <a:spLocks noGrp="1"/>
          </p:cNvSpPr>
          <p:nvPr>
            <p:ph sz="quarter" idx="11"/>
          </p:nvPr>
        </p:nvSpPr>
        <p:spPr>
          <a:xfrm>
            <a:off x="4245526" y="935018"/>
            <a:ext cx="4087611" cy="2514147"/>
          </a:xfrm>
        </p:spPr>
        <p:txBody>
          <a:bodyPr>
            <a:noAutofit/>
          </a:bodyPr>
          <a:lstStyle/>
          <a:p>
            <a:pPr marL="0" indent="0" algn="ctr">
              <a:spcBef>
                <a:spcPts val="0"/>
              </a:spcBef>
              <a:buNone/>
            </a:pPr>
            <a:r>
              <a:rPr lang="en-US" sz="2000" b="1" dirty="0">
                <a:solidFill>
                  <a:schemeClr val="accent1">
                    <a:lumMod val="75000"/>
                  </a:schemeClr>
                </a:solidFill>
                <a:latin typeface="Arial" panose="020B0604020202020204" pitchFamily="34" charset="0"/>
                <a:cs typeface="Arial" panose="020B0604020202020204" pitchFamily="34" charset="0"/>
              </a:rPr>
              <a:t>ECICC Scoping Meeting</a:t>
            </a:r>
          </a:p>
          <a:p>
            <a:pPr marL="0" indent="0" algn="ctr">
              <a:spcBef>
                <a:spcPts val="0"/>
              </a:spcBef>
              <a:buNone/>
            </a:pPr>
            <a:r>
              <a:rPr lang="en-US" sz="1800" b="1" i="1" dirty="0">
                <a:cs typeface="Arial" panose="020B0604020202020204" pitchFamily="34" charset="0"/>
              </a:rPr>
              <a:t>March 6-7, 2019, LLNL</a:t>
            </a:r>
            <a:endParaRPr lang="en-US" sz="1000" i="1" dirty="0">
              <a:cs typeface="Arial" panose="020B0604020202020204" pitchFamily="34" charset="0"/>
            </a:endParaRPr>
          </a:p>
          <a:p>
            <a:pPr marL="0" indent="0" algn="ctr">
              <a:spcBef>
                <a:spcPts val="0"/>
              </a:spcBef>
              <a:buNone/>
            </a:pPr>
            <a:r>
              <a:rPr lang="en-US" sz="1800" i="1" dirty="0">
                <a:solidFill>
                  <a:schemeClr val="tx1">
                    <a:lumMod val="75000"/>
                  </a:schemeClr>
                </a:solidFill>
                <a:cs typeface="Arial" panose="020B0604020202020204" pitchFamily="34" charset="0"/>
              </a:rPr>
              <a:t>Community brainstorming identified </a:t>
            </a:r>
            <a:r>
              <a:rPr lang="en-US" sz="1800" b="1" i="1" dirty="0">
                <a:solidFill>
                  <a:schemeClr val="tx1">
                    <a:lumMod val="75000"/>
                  </a:schemeClr>
                </a:solidFill>
                <a:cs typeface="Arial" panose="020B0604020202020204" pitchFamily="34" charset="0"/>
              </a:rPr>
              <a:t>four major</a:t>
            </a:r>
            <a:r>
              <a:rPr lang="en-US" sz="1800" i="1" dirty="0">
                <a:solidFill>
                  <a:schemeClr val="tx1">
                    <a:lumMod val="75000"/>
                  </a:schemeClr>
                </a:solidFill>
                <a:cs typeface="Arial" panose="020B0604020202020204" pitchFamily="34" charset="0"/>
              </a:rPr>
              <a:t> </a:t>
            </a:r>
            <a:r>
              <a:rPr lang="en-US" sz="1800" b="1" i="1" dirty="0">
                <a:solidFill>
                  <a:schemeClr val="tx1">
                    <a:lumMod val="75000"/>
                  </a:schemeClr>
                </a:solidFill>
                <a:cs typeface="Arial" panose="020B0604020202020204" pitchFamily="34" charset="0"/>
              </a:rPr>
              <a:t>Cancer</a:t>
            </a:r>
            <a:r>
              <a:rPr lang="en-US" sz="1800" i="1" dirty="0">
                <a:solidFill>
                  <a:schemeClr val="tx1">
                    <a:lumMod val="75000"/>
                  </a:schemeClr>
                </a:solidFill>
                <a:cs typeface="Arial" panose="020B0604020202020204" pitchFamily="34" charset="0"/>
              </a:rPr>
              <a:t> </a:t>
            </a:r>
            <a:r>
              <a:rPr lang="en-US" sz="1800" b="1" i="1" dirty="0">
                <a:solidFill>
                  <a:schemeClr val="tx1">
                    <a:lumMod val="75000"/>
                  </a:schemeClr>
                </a:solidFill>
                <a:cs typeface="Arial" panose="020B0604020202020204" pitchFamily="34" charset="0"/>
              </a:rPr>
              <a:t>Challenge Areas </a:t>
            </a:r>
          </a:p>
          <a:p>
            <a:pPr marL="0" indent="0">
              <a:buNone/>
            </a:pPr>
            <a:endParaRPr lang="en-US" dirty="0"/>
          </a:p>
          <a:p>
            <a:pPr marL="0" indent="0" algn="ctr">
              <a:buNone/>
            </a:pPr>
            <a:endParaRPr lang="en-US" dirty="0"/>
          </a:p>
        </p:txBody>
      </p:sp>
      <p:grpSp>
        <p:nvGrpSpPr>
          <p:cNvPr id="26" name="Group 25">
            <a:extLst>
              <a:ext uri="{FF2B5EF4-FFF2-40B4-BE49-F238E27FC236}">
                <a16:creationId xmlns:a16="http://schemas.microsoft.com/office/drawing/2014/main" xmlns="" id="{CC800F52-6D6A-D14B-AEC8-385D52CD11BD}"/>
              </a:ext>
            </a:extLst>
          </p:cNvPr>
          <p:cNvGrpSpPr>
            <a:grpSpLocks noChangeAspect="1"/>
          </p:cNvGrpSpPr>
          <p:nvPr/>
        </p:nvGrpSpPr>
        <p:grpSpPr>
          <a:xfrm>
            <a:off x="4288551" y="3654048"/>
            <a:ext cx="3291840" cy="2572924"/>
            <a:chOff x="5162246" y="3254492"/>
            <a:chExt cx="3311794" cy="2235057"/>
          </a:xfrm>
        </p:grpSpPr>
        <p:sp>
          <p:nvSpPr>
            <p:cNvPr id="27" name="Curved Down Arrow 26">
              <a:extLst>
                <a:ext uri="{FF2B5EF4-FFF2-40B4-BE49-F238E27FC236}">
                  <a16:creationId xmlns:a16="http://schemas.microsoft.com/office/drawing/2014/main" xmlns="" id="{CFBD7DAB-2A5C-FC46-A0C5-8EC851DEEE51}"/>
                </a:ext>
              </a:extLst>
            </p:cNvPr>
            <p:cNvSpPr/>
            <p:nvPr/>
          </p:nvSpPr>
          <p:spPr>
            <a:xfrm rot="19782540" flipH="1" flipV="1">
              <a:off x="6523879" y="4826891"/>
              <a:ext cx="1738321" cy="662658"/>
            </a:xfrm>
            <a:prstGeom prst="curvedDownArrow">
              <a:avLst>
                <a:gd name="adj1" fmla="val 38218"/>
                <a:gd name="adj2" fmla="val 78800"/>
                <a:gd name="adj3" fmla="val 5476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2400">
                <a:solidFill>
                  <a:srgbClr val="606060"/>
                </a:solidFill>
                <a:latin typeface="Arial"/>
              </a:endParaRPr>
            </a:p>
          </p:txBody>
        </p:sp>
        <p:sp>
          <p:nvSpPr>
            <p:cNvPr id="28" name="Curved Down Arrow 27">
              <a:extLst>
                <a:ext uri="{FF2B5EF4-FFF2-40B4-BE49-F238E27FC236}">
                  <a16:creationId xmlns:a16="http://schemas.microsoft.com/office/drawing/2014/main" xmlns="" id="{7FA20E27-1FB6-114F-B08B-05E033F04CA7}"/>
                </a:ext>
              </a:extLst>
            </p:cNvPr>
            <p:cNvSpPr/>
            <p:nvPr/>
          </p:nvSpPr>
          <p:spPr>
            <a:xfrm rot="19782540">
              <a:off x="5312256" y="3254492"/>
              <a:ext cx="1696112" cy="662658"/>
            </a:xfrm>
            <a:prstGeom prst="curvedDownArrow">
              <a:avLst>
                <a:gd name="adj1" fmla="val 38218"/>
                <a:gd name="adj2" fmla="val 78800"/>
                <a:gd name="adj3" fmla="val 5476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2400">
                <a:solidFill>
                  <a:srgbClr val="606060"/>
                </a:solidFill>
                <a:latin typeface="Arial"/>
              </a:endParaRPr>
            </a:p>
          </p:txBody>
        </p:sp>
        <p:grpSp>
          <p:nvGrpSpPr>
            <p:cNvPr id="29" name="Group 28">
              <a:extLst>
                <a:ext uri="{FF2B5EF4-FFF2-40B4-BE49-F238E27FC236}">
                  <a16:creationId xmlns:a16="http://schemas.microsoft.com/office/drawing/2014/main" xmlns="" id="{C637494B-C1BA-7445-904B-0D82A3C582BF}"/>
                </a:ext>
              </a:extLst>
            </p:cNvPr>
            <p:cNvGrpSpPr/>
            <p:nvPr/>
          </p:nvGrpSpPr>
          <p:grpSpPr>
            <a:xfrm>
              <a:off x="5234104" y="3254716"/>
              <a:ext cx="3045839" cy="2223837"/>
              <a:chOff x="5002854" y="3052974"/>
              <a:chExt cx="3387464" cy="2473265"/>
            </a:xfrm>
          </p:grpSpPr>
          <p:sp>
            <p:nvSpPr>
              <p:cNvPr id="32" name="Oval 31">
                <a:extLst>
                  <a:ext uri="{FF2B5EF4-FFF2-40B4-BE49-F238E27FC236}">
                    <a16:creationId xmlns:a16="http://schemas.microsoft.com/office/drawing/2014/main" xmlns="" id="{2E8A5685-D6AF-804C-ABE3-EFC20EADAD99}"/>
                  </a:ext>
                </a:extLst>
              </p:cNvPr>
              <p:cNvSpPr>
                <a:spLocks noChangeAspect="1"/>
              </p:cNvSpPr>
              <p:nvPr/>
            </p:nvSpPr>
            <p:spPr>
              <a:xfrm>
                <a:off x="6614525" y="3052974"/>
                <a:ext cx="1775793" cy="155447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609570" fontAlgn="base">
                  <a:spcBef>
                    <a:spcPct val="0"/>
                  </a:spcBef>
                  <a:spcAft>
                    <a:spcPct val="0"/>
                  </a:spcAft>
                </a:pPr>
                <a:r>
                  <a:rPr lang="en-US" sz="2400" b="1" dirty="0">
                    <a:solidFill>
                      <a:srgbClr val="FFFFFF"/>
                    </a:solidFill>
                    <a:effectLst>
                      <a:outerShdw blurRad="50800" dist="38100" dir="5400000" algn="t" rotWithShape="0">
                        <a:prstClr val="black">
                          <a:alpha val="40000"/>
                        </a:prstClr>
                      </a:outerShdw>
                    </a:effectLst>
                    <a:latin typeface="Arial"/>
                  </a:rPr>
                  <a:t>CANCER</a:t>
                </a:r>
                <a:endParaRPr lang="en-US" sz="2400" dirty="0">
                  <a:solidFill>
                    <a:srgbClr val="FFFFFF"/>
                  </a:solidFill>
                  <a:latin typeface="Arial"/>
                </a:endParaRPr>
              </a:p>
            </p:txBody>
          </p:sp>
          <p:sp>
            <p:nvSpPr>
              <p:cNvPr id="33" name="Oval 32">
                <a:extLst>
                  <a:ext uri="{FF2B5EF4-FFF2-40B4-BE49-F238E27FC236}">
                    <a16:creationId xmlns:a16="http://schemas.microsoft.com/office/drawing/2014/main" xmlns="" id="{0052FC75-81D4-F145-9B27-DDC1EE6C26BA}"/>
                  </a:ext>
                </a:extLst>
              </p:cNvPr>
              <p:cNvSpPr>
                <a:spLocks noChangeAspect="1"/>
              </p:cNvSpPr>
              <p:nvPr/>
            </p:nvSpPr>
            <p:spPr>
              <a:xfrm>
                <a:off x="5002854" y="3971759"/>
                <a:ext cx="1775793" cy="1554480"/>
              </a:xfrm>
              <a:prstGeom prst="ellipse">
                <a:avLst/>
              </a:prstGeom>
              <a:solidFill>
                <a:schemeClr val="accent2"/>
              </a:solidFill>
              <a:ln>
                <a:solidFill>
                  <a:schemeClr val="accent2"/>
                </a:solidFill>
              </a:ln>
            </p:spPr>
            <p:style>
              <a:lnRef idx="1">
                <a:schemeClr val="accent3"/>
              </a:lnRef>
              <a:fillRef idx="3">
                <a:schemeClr val="accent3"/>
              </a:fillRef>
              <a:effectRef idx="2">
                <a:schemeClr val="accent3"/>
              </a:effectRef>
              <a:fontRef idx="minor">
                <a:schemeClr val="lt1"/>
              </a:fontRef>
            </p:style>
            <p:txBody>
              <a:bodyPr wrap="none" lIns="0" tIns="0" rIns="0" bIns="0" rtlCol="0" anchor="ctr"/>
              <a:lstStyle/>
              <a:p>
                <a:pPr algn="ctr" defTabSz="609570" fontAlgn="base">
                  <a:spcBef>
                    <a:spcPct val="0"/>
                  </a:spcBef>
                  <a:spcAft>
                    <a:spcPct val="0"/>
                  </a:spcAft>
                </a:pPr>
                <a:r>
                  <a:rPr lang="en-US" sz="2400" b="1" dirty="0">
                    <a:solidFill>
                      <a:srgbClr val="FFFFFF"/>
                    </a:solidFill>
                    <a:effectLst>
                      <a:outerShdw blurRad="50800" dist="38100" dir="5400000" algn="t" rotWithShape="0">
                        <a:prstClr val="black">
                          <a:alpha val="40000"/>
                        </a:prstClr>
                      </a:outerShdw>
                    </a:effectLst>
                    <a:latin typeface="Arial"/>
                  </a:rPr>
                  <a:t>COMPUTING</a:t>
                </a:r>
                <a:endParaRPr lang="en-US" sz="1067" dirty="0">
                  <a:solidFill>
                    <a:srgbClr val="FFFFFF"/>
                  </a:solidFill>
                  <a:latin typeface="Arial"/>
                </a:endParaRPr>
              </a:p>
            </p:txBody>
          </p:sp>
        </p:grpSp>
        <p:sp>
          <p:nvSpPr>
            <p:cNvPr id="30" name="Rectangle 29">
              <a:extLst>
                <a:ext uri="{FF2B5EF4-FFF2-40B4-BE49-F238E27FC236}">
                  <a16:creationId xmlns:a16="http://schemas.microsoft.com/office/drawing/2014/main" xmlns="" id="{E07A9B28-580D-FC4C-96A7-812E8526DF2A}"/>
                </a:ext>
              </a:extLst>
            </p:cNvPr>
            <p:cNvSpPr/>
            <p:nvPr/>
          </p:nvSpPr>
          <p:spPr>
            <a:xfrm>
              <a:off x="7374934" y="4666207"/>
              <a:ext cx="1099106" cy="721874"/>
            </a:xfrm>
            <a:prstGeom prst="rect">
              <a:avLst/>
            </a:prstGeom>
          </p:spPr>
          <p:txBody>
            <a:bodyPr wrap="square">
              <a:spAutoFit/>
            </a:bodyPr>
            <a:lstStyle/>
            <a:p>
              <a:pPr algn="ctr" defTabSz="609570" fontAlgn="base">
                <a:spcBef>
                  <a:spcPct val="0"/>
                </a:spcBef>
                <a:spcAft>
                  <a:spcPct val="0"/>
                </a:spcAft>
              </a:pPr>
              <a:r>
                <a:rPr lang="en-US" sz="1600" b="1" dirty="0">
                  <a:solidFill>
                    <a:srgbClr val="000000"/>
                  </a:solidFill>
                  <a:latin typeface="Calibri" charset="0"/>
                  <a:ea typeface="ＭＳ Ｐゴシック" charset="0"/>
                </a:rPr>
                <a:t>Vision for cancer</a:t>
              </a:r>
            </a:p>
            <a:p>
              <a:pPr algn="ctr" defTabSz="609570" fontAlgn="base">
                <a:spcBef>
                  <a:spcPct val="0"/>
                </a:spcBef>
                <a:spcAft>
                  <a:spcPct val="0"/>
                </a:spcAft>
              </a:pPr>
              <a:r>
                <a:rPr lang="en-US" sz="1600" b="1" dirty="0">
                  <a:solidFill>
                    <a:srgbClr val="000000"/>
                  </a:solidFill>
                  <a:latin typeface="Calibri" charset="0"/>
                  <a:ea typeface="ＭＳ Ｐゴシック" charset="0"/>
                </a:rPr>
                <a:t>challenge</a:t>
              </a:r>
            </a:p>
          </p:txBody>
        </p:sp>
        <p:sp>
          <p:nvSpPr>
            <p:cNvPr id="31" name="Rectangle 30">
              <a:extLst>
                <a:ext uri="{FF2B5EF4-FFF2-40B4-BE49-F238E27FC236}">
                  <a16:creationId xmlns:a16="http://schemas.microsoft.com/office/drawing/2014/main" xmlns="" id="{5F3AB20E-4FF2-E048-B0F2-4A5DB3DFC183}"/>
                </a:ext>
              </a:extLst>
            </p:cNvPr>
            <p:cNvSpPr/>
            <p:nvPr/>
          </p:nvSpPr>
          <p:spPr>
            <a:xfrm>
              <a:off x="5162246" y="3350377"/>
              <a:ext cx="1311920" cy="721874"/>
            </a:xfrm>
            <a:prstGeom prst="rect">
              <a:avLst/>
            </a:prstGeom>
          </p:spPr>
          <p:txBody>
            <a:bodyPr wrap="square">
              <a:spAutoFit/>
            </a:bodyPr>
            <a:lstStyle/>
            <a:p>
              <a:pPr algn="ctr" defTabSz="609570" fontAlgn="base">
                <a:spcBef>
                  <a:spcPct val="0"/>
                </a:spcBef>
                <a:spcAft>
                  <a:spcPct val="0"/>
                </a:spcAft>
              </a:pPr>
              <a:r>
                <a:rPr lang="en-US" sz="1600" b="1" dirty="0">
                  <a:solidFill>
                    <a:srgbClr val="000000"/>
                  </a:solidFill>
                  <a:latin typeface="Calibri" charset="0"/>
                  <a:ea typeface="ＭＳ Ｐゴシック" charset="0"/>
                </a:rPr>
                <a:t>Vision for computing</a:t>
              </a:r>
            </a:p>
            <a:p>
              <a:pPr algn="ctr" defTabSz="609570" fontAlgn="base">
                <a:spcBef>
                  <a:spcPct val="0"/>
                </a:spcBef>
                <a:spcAft>
                  <a:spcPct val="0"/>
                </a:spcAft>
              </a:pPr>
              <a:r>
                <a:rPr lang="en-US" sz="1600" b="1" dirty="0">
                  <a:solidFill>
                    <a:srgbClr val="000000"/>
                  </a:solidFill>
                  <a:latin typeface="Calibri" charset="0"/>
                  <a:ea typeface="ＭＳ Ｐゴシック" charset="0"/>
                </a:rPr>
                <a:t>innovation</a:t>
              </a:r>
            </a:p>
          </p:txBody>
        </p:sp>
      </p:grpSp>
      <p:pic>
        <p:nvPicPr>
          <p:cNvPr id="18" name="Picture 17">
            <a:extLst>
              <a:ext uri="{FF2B5EF4-FFF2-40B4-BE49-F238E27FC236}">
                <a16:creationId xmlns:a16="http://schemas.microsoft.com/office/drawing/2014/main" xmlns="" id="{7D38977E-BE66-7145-AFB2-B5D0E07EA1BA}"/>
              </a:ext>
            </a:extLst>
          </p:cNvPr>
          <p:cNvPicPr>
            <a:picLocks noChangeAspect="1"/>
          </p:cNvPicPr>
          <p:nvPr/>
        </p:nvPicPr>
        <p:blipFill>
          <a:blip r:embed="rId3"/>
          <a:stretch>
            <a:fillRect/>
          </a:stretch>
        </p:blipFill>
        <p:spPr>
          <a:xfrm>
            <a:off x="636094" y="2448808"/>
            <a:ext cx="2279615" cy="4017819"/>
          </a:xfrm>
          <a:prstGeom prst="rect">
            <a:avLst/>
          </a:prstGeom>
        </p:spPr>
      </p:pic>
      <p:sp>
        <p:nvSpPr>
          <p:cNvPr id="22" name="TextBox 21">
            <a:extLst>
              <a:ext uri="{FF2B5EF4-FFF2-40B4-BE49-F238E27FC236}">
                <a16:creationId xmlns:a16="http://schemas.microsoft.com/office/drawing/2014/main" xmlns="" id="{C8C4B5F1-1080-544E-AC42-48B0325F0860}"/>
              </a:ext>
            </a:extLst>
          </p:cNvPr>
          <p:cNvSpPr txBox="1"/>
          <p:nvPr/>
        </p:nvSpPr>
        <p:spPr>
          <a:xfrm>
            <a:off x="-1" y="557523"/>
            <a:ext cx="4087612" cy="1877437"/>
          </a:xfrm>
          <a:prstGeom prst="rect">
            <a:avLst/>
          </a:prstGeom>
          <a:noFill/>
        </p:spPr>
        <p:txBody>
          <a:bodyPr wrap="square" rtlCol="0">
            <a:spAutoFit/>
          </a:bodyPr>
          <a:lstStyle/>
          <a:p>
            <a:pPr algn="ctr" defTabSz="609585" fontAlgn="base">
              <a:spcBef>
                <a:spcPct val="0"/>
              </a:spcBef>
              <a:spcAft>
                <a:spcPct val="0"/>
              </a:spcAft>
            </a:pPr>
            <a:r>
              <a:rPr lang="en-US" sz="2000" b="1" dirty="0">
                <a:solidFill>
                  <a:srgbClr val="BB0E3D">
                    <a:lumMod val="75000"/>
                  </a:srgbClr>
                </a:solidFill>
                <a:latin typeface="Arial" panose="020B0604020202020204" pitchFamily="34" charset="0"/>
                <a:ea typeface="ＭＳ Ｐゴシック" charset="0"/>
                <a:cs typeface="Arial" panose="020B0604020202020204" pitchFamily="34" charset="0"/>
              </a:rPr>
              <a:t>Joint Design of Advanced Computing Solutions for Cancer (JDACS4C)</a:t>
            </a:r>
          </a:p>
          <a:p>
            <a:pPr algn="ctr" defTabSz="609585" fontAlgn="base">
              <a:spcBef>
                <a:spcPct val="0"/>
              </a:spcBef>
              <a:spcAft>
                <a:spcPct val="0"/>
              </a:spcAft>
            </a:pPr>
            <a:r>
              <a:rPr lang="en-US" b="1" i="1" dirty="0">
                <a:solidFill>
                  <a:srgbClr val="000000"/>
                </a:solidFill>
                <a:latin typeface="Calibri" charset="0"/>
                <a:ea typeface="ＭＳ Ｐゴシック" charset="0"/>
              </a:rPr>
              <a:t>2016-present</a:t>
            </a:r>
          </a:p>
          <a:p>
            <a:pPr algn="ctr" defTabSz="609585" fontAlgn="base">
              <a:spcBef>
                <a:spcPct val="0"/>
              </a:spcBef>
              <a:spcAft>
                <a:spcPct val="0"/>
              </a:spcAft>
            </a:pPr>
            <a:r>
              <a:rPr lang="en-US" sz="1900" i="1" dirty="0">
                <a:solidFill>
                  <a:schemeClr val="tx1">
                    <a:lumMod val="75000"/>
                  </a:schemeClr>
                </a:solidFill>
                <a:latin typeface="Calibri" charset="0"/>
                <a:ea typeface="ＭＳ Ｐゴシック" charset="0"/>
              </a:rPr>
              <a:t>NCI-DOE partnership to advance exascale HPC through cancer research</a:t>
            </a:r>
          </a:p>
        </p:txBody>
      </p:sp>
      <p:sp>
        <p:nvSpPr>
          <p:cNvPr id="36" name="Content Placeholder 2">
            <a:extLst>
              <a:ext uri="{FF2B5EF4-FFF2-40B4-BE49-F238E27FC236}">
                <a16:creationId xmlns:a16="http://schemas.microsoft.com/office/drawing/2014/main" xmlns="" id="{A73AE756-7B8A-1140-BFDE-B35384FA80C7}"/>
              </a:ext>
            </a:extLst>
          </p:cNvPr>
          <p:cNvSpPr txBox="1">
            <a:spLocks/>
          </p:cNvSpPr>
          <p:nvPr/>
        </p:nvSpPr>
        <p:spPr>
          <a:xfrm>
            <a:off x="8717280" y="684180"/>
            <a:ext cx="3474720" cy="5641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fontAlgn="base">
              <a:lnSpc>
                <a:spcPct val="100000"/>
              </a:lnSpc>
              <a:spcBef>
                <a:spcPts val="0"/>
              </a:spcBef>
              <a:spcAft>
                <a:spcPct val="0"/>
              </a:spcAft>
              <a:buNone/>
            </a:pPr>
            <a:r>
              <a:rPr lang="en-US" sz="2000" b="1" dirty="0">
                <a:solidFill>
                  <a:srgbClr val="BB0E3D">
                    <a:lumMod val="75000"/>
                  </a:srgbClr>
                </a:solidFill>
                <a:latin typeface="Arial" panose="020B0604020202020204" pitchFamily="34" charset="0"/>
                <a:cs typeface="Arial" panose="020B0604020202020204" pitchFamily="34" charset="0"/>
              </a:rPr>
              <a:t>Cancer Challenges &amp; Advanced Computing MicroLabs </a:t>
            </a:r>
          </a:p>
          <a:p>
            <a:pPr marL="0" indent="0" algn="ctr" defTabSz="1219170" fontAlgn="base">
              <a:lnSpc>
                <a:spcPct val="100000"/>
              </a:lnSpc>
              <a:spcBef>
                <a:spcPts val="0"/>
              </a:spcBef>
              <a:spcAft>
                <a:spcPct val="0"/>
              </a:spcAft>
              <a:buNone/>
            </a:pPr>
            <a:endParaRPr lang="en-US" sz="1800" b="1" i="1" dirty="0">
              <a:solidFill>
                <a:srgbClr val="FFFFFF">
                  <a:lumMod val="25000"/>
                </a:srgbClr>
              </a:solidFill>
              <a:latin typeface="Arial"/>
              <a:cs typeface="Arial" panose="020B0604020202020204" pitchFamily="34" charset="0"/>
            </a:endParaRPr>
          </a:p>
          <a:p>
            <a:pPr marL="0" indent="0" algn="ctr" defTabSz="1219170" fontAlgn="base">
              <a:lnSpc>
                <a:spcPct val="100000"/>
              </a:lnSpc>
              <a:spcBef>
                <a:spcPts val="0"/>
              </a:spcBef>
              <a:spcAft>
                <a:spcPct val="0"/>
              </a:spcAft>
              <a:buNone/>
            </a:pPr>
            <a:r>
              <a:rPr lang="en-US" sz="1800" b="1" i="1" dirty="0">
                <a:solidFill>
                  <a:srgbClr val="000000"/>
                </a:solidFill>
                <a:latin typeface="Arial"/>
                <a:cs typeface="Arial" panose="020B0604020202020204" pitchFamily="34" charset="0"/>
              </a:rPr>
              <a:t>Virtual interactive events, ongoing</a:t>
            </a:r>
          </a:p>
          <a:p>
            <a:pPr marL="114297" indent="-114297" algn="ctr" defTabSz="1219170" fontAlgn="base">
              <a:lnSpc>
                <a:spcPct val="100000"/>
              </a:lnSpc>
              <a:spcBef>
                <a:spcPts val="0"/>
              </a:spcBef>
              <a:spcAft>
                <a:spcPct val="0"/>
              </a:spcAft>
            </a:pPr>
            <a:endParaRPr lang="en-US" sz="1000" i="1" dirty="0">
              <a:solidFill>
                <a:srgbClr val="606060">
                  <a:lumMod val="50000"/>
                  <a:lumOff val="50000"/>
                </a:srgbClr>
              </a:solidFill>
              <a:latin typeface="Arial"/>
              <a:cs typeface="Arial" panose="020B0604020202020204" pitchFamily="34" charset="0"/>
            </a:endParaRPr>
          </a:p>
          <a:p>
            <a:pPr marL="0" indent="0" algn="ctr" defTabSz="1219170" fontAlgn="base">
              <a:lnSpc>
                <a:spcPct val="100000"/>
              </a:lnSpc>
              <a:spcBef>
                <a:spcPts val="0"/>
              </a:spcBef>
              <a:spcAft>
                <a:spcPct val="0"/>
              </a:spcAft>
              <a:buNone/>
            </a:pPr>
            <a:r>
              <a:rPr lang="en-US" sz="1800" i="1" dirty="0">
                <a:solidFill>
                  <a:schemeClr val="tx1">
                    <a:lumMod val="75000"/>
                  </a:schemeClr>
                </a:solidFill>
                <a:latin typeface="Arial"/>
                <a:cs typeface="Arial" panose="020B0604020202020204" pitchFamily="34" charset="0"/>
              </a:rPr>
              <a:t>Broadly engage the cancer and HPC communities</a:t>
            </a:r>
          </a:p>
          <a:p>
            <a:pPr marL="114297" indent="-114297" algn="ctr" defTabSz="1219170" fontAlgn="base">
              <a:lnSpc>
                <a:spcPct val="100000"/>
              </a:lnSpc>
              <a:spcBef>
                <a:spcPts val="0"/>
              </a:spcBef>
              <a:spcAft>
                <a:spcPct val="0"/>
              </a:spcAft>
            </a:pPr>
            <a:endParaRPr lang="en-US" sz="1000" i="1" dirty="0">
              <a:solidFill>
                <a:schemeClr val="tx1">
                  <a:lumMod val="75000"/>
                </a:schemeClr>
              </a:solidFill>
              <a:latin typeface="Arial"/>
              <a:cs typeface="Arial" panose="020B0604020202020204" pitchFamily="34" charset="0"/>
            </a:endParaRPr>
          </a:p>
          <a:p>
            <a:pPr marL="0" indent="0" algn="ctr" defTabSz="1219170" fontAlgn="base">
              <a:lnSpc>
                <a:spcPct val="100000"/>
              </a:lnSpc>
              <a:spcBef>
                <a:spcPts val="0"/>
              </a:spcBef>
              <a:spcAft>
                <a:spcPct val="0"/>
              </a:spcAft>
              <a:buNone/>
            </a:pPr>
            <a:r>
              <a:rPr lang="en-US" sz="1800" b="1" i="1" dirty="0">
                <a:solidFill>
                  <a:schemeClr val="tx1">
                    <a:lumMod val="75000"/>
                  </a:schemeClr>
                </a:solidFill>
                <a:latin typeface="Arial"/>
                <a:cs typeface="Arial" panose="020B0604020202020204" pitchFamily="34" charset="0"/>
              </a:rPr>
              <a:t>1</a:t>
            </a:r>
            <a:r>
              <a:rPr lang="en-US" sz="1800" b="1" i="1" baseline="30000" dirty="0">
                <a:solidFill>
                  <a:schemeClr val="tx1">
                    <a:lumMod val="75000"/>
                  </a:schemeClr>
                </a:solidFill>
                <a:latin typeface="Arial"/>
                <a:cs typeface="Arial" panose="020B0604020202020204" pitchFamily="34" charset="0"/>
              </a:rPr>
              <a:t>st</a:t>
            </a:r>
            <a:r>
              <a:rPr lang="en-US" sz="1800" b="1" i="1" dirty="0">
                <a:solidFill>
                  <a:schemeClr val="tx1">
                    <a:lumMod val="75000"/>
                  </a:schemeClr>
                </a:solidFill>
                <a:latin typeface="Arial"/>
                <a:cs typeface="Arial" panose="020B0604020202020204" pitchFamily="34" charset="0"/>
              </a:rPr>
              <a:t> MicroLab: June 11, 2019:</a:t>
            </a:r>
          </a:p>
          <a:p>
            <a:pPr marL="0" indent="0" algn="ctr" defTabSz="1219170" fontAlgn="base">
              <a:lnSpc>
                <a:spcPct val="100000"/>
              </a:lnSpc>
              <a:spcBef>
                <a:spcPts val="0"/>
              </a:spcBef>
              <a:spcAft>
                <a:spcPct val="0"/>
              </a:spcAft>
              <a:buNone/>
            </a:pPr>
            <a:r>
              <a:rPr lang="en-US" sz="1800" i="1" dirty="0">
                <a:solidFill>
                  <a:schemeClr val="tx1">
                    <a:lumMod val="75000"/>
                  </a:schemeClr>
                </a:solidFill>
                <a:latin typeface="Arial"/>
                <a:cs typeface="Arial" panose="020B0604020202020204" pitchFamily="34" charset="0"/>
              </a:rPr>
              <a:t>Discussed ideas and challenges relating 4 Cancer Challenge Areas</a:t>
            </a:r>
          </a:p>
          <a:p>
            <a:pPr marL="0" indent="0" algn="ctr" defTabSz="1219170" fontAlgn="base">
              <a:lnSpc>
                <a:spcPct val="100000"/>
              </a:lnSpc>
              <a:spcBef>
                <a:spcPts val="0"/>
              </a:spcBef>
              <a:spcAft>
                <a:spcPct val="0"/>
              </a:spcAft>
              <a:buNone/>
            </a:pPr>
            <a:endParaRPr lang="en-US" sz="2000" b="1" i="1" dirty="0">
              <a:solidFill>
                <a:schemeClr val="tx1">
                  <a:lumMod val="75000"/>
                </a:schemeClr>
              </a:solidFill>
              <a:cs typeface="Arial" panose="020B0604020202020204" pitchFamily="34" charset="0"/>
            </a:endParaRPr>
          </a:p>
          <a:p>
            <a:pPr marL="0" indent="0" algn="ctr" defTabSz="1219170" fontAlgn="base">
              <a:lnSpc>
                <a:spcPct val="100000"/>
              </a:lnSpc>
              <a:spcBef>
                <a:spcPts val="0"/>
              </a:spcBef>
              <a:spcAft>
                <a:spcPct val="0"/>
              </a:spcAft>
              <a:buNone/>
            </a:pPr>
            <a:r>
              <a:rPr lang="en-US" sz="1800" b="1" i="1" dirty="0">
                <a:solidFill>
                  <a:schemeClr val="tx1">
                    <a:lumMod val="75000"/>
                  </a:schemeClr>
                </a:solidFill>
                <a:highlight>
                  <a:srgbClr val="FFFF00"/>
                </a:highlight>
                <a:cs typeface="Arial" panose="020B0604020202020204" pitchFamily="34" charset="0"/>
              </a:rPr>
              <a:t>2</a:t>
            </a:r>
            <a:r>
              <a:rPr lang="en-US" sz="1800" b="1" i="1" baseline="30000" dirty="0">
                <a:solidFill>
                  <a:schemeClr val="tx1">
                    <a:lumMod val="75000"/>
                  </a:schemeClr>
                </a:solidFill>
                <a:highlight>
                  <a:srgbClr val="FFFF00"/>
                </a:highlight>
                <a:cs typeface="Arial" panose="020B0604020202020204" pitchFamily="34" charset="0"/>
              </a:rPr>
              <a:t>nd</a:t>
            </a:r>
            <a:r>
              <a:rPr lang="en-US" sz="1800" b="1" i="1" dirty="0">
                <a:solidFill>
                  <a:schemeClr val="tx1">
                    <a:lumMod val="75000"/>
                  </a:schemeClr>
                </a:solidFill>
                <a:highlight>
                  <a:srgbClr val="FFFF00"/>
                </a:highlight>
                <a:cs typeface="Arial" panose="020B0604020202020204" pitchFamily="34" charset="0"/>
              </a:rPr>
              <a:t> MicroLab: Sept 25, 2019:</a:t>
            </a:r>
          </a:p>
          <a:p>
            <a:pPr marL="0" indent="0" algn="ctr" defTabSz="1219170" fontAlgn="base">
              <a:lnSpc>
                <a:spcPct val="100000"/>
              </a:lnSpc>
              <a:spcBef>
                <a:spcPts val="0"/>
              </a:spcBef>
              <a:spcAft>
                <a:spcPct val="0"/>
              </a:spcAft>
              <a:buNone/>
            </a:pPr>
            <a:r>
              <a:rPr lang="en-US" sz="1800" i="1" dirty="0">
                <a:solidFill>
                  <a:schemeClr val="tx1">
                    <a:lumMod val="75000"/>
                  </a:schemeClr>
                </a:solidFill>
                <a:cs typeface="Arial" panose="020B0604020202020204" pitchFamily="34" charset="0"/>
              </a:rPr>
              <a:t>Develop use cases and persona through the lens of the 4 Cancer Challenge Areas</a:t>
            </a:r>
          </a:p>
          <a:p>
            <a:pPr marL="0" indent="0" algn="ctr" defTabSz="1219170" fontAlgn="base">
              <a:lnSpc>
                <a:spcPct val="100000"/>
              </a:lnSpc>
              <a:spcBef>
                <a:spcPts val="0"/>
              </a:spcBef>
              <a:spcAft>
                <a:spcPct val="0"/>
              </a:spcAft>
              <a:buNone/>
            </a:pPr>
            <a:endParaRPr lang="en-US" sz="2000" i="1" dirty="0">
              <a:solidFill>
                <a:schemeClr val="tx1">
                  <a:lumMod val="75000"/>
                </a:schemeClr>
              </a:solidFill>
              <a:latin typeface="Arial"/>
              <a:cs typeface="Arial" panose="020B0604020202020204" pitchFamily="34" charset="0"/>
            </a:endParaRPr>
          </a:p>
          <a:p>
            <a:pPr marL="0" indent="0" algn="ctr" defTabSz="1219170" fontAlgn="base">
              <a:lnSpc>
                <a:spcPct val="100000"/>
              </a:lnSpc>
              <a:spcBef>
                <a:spcPts val="0"/>
              </a:spcBef>
              <a:spcAft>
                <a:spcPct val="0"/>
              </a:spcAft>
              <a:buNone/>
            </a:pPr>
            <a:endParaRPr lang="en-US" sz="2000" i="1" dirty="0">
              <a:solidFill>
                <a:schemeClr val="tx1">
                  <a:lumMod val="75000"/>
                </a:schemeClr>
              </a:solidFill>
              <a:latin typeface="Arial"/>
              <a:cs typeface="Arial" panose="020B0604020202020204" pitchFamily="34" charset="0"/>
            </a:endParaRPr>
          </a:p>
          <a:p>
            <a:pPr marL="114297" indent="-114297" algn="ctr" defTabSz="1219170" fontAlgn="base">
              <a:lnSpc>
                <a:spcPct val="100000"/>
              </a:lnSpc>
              <a:spcBef>
                <a:spcPts val="0"/>
              </a:spcBef>
              <a:spcAft>
                <a:spcPct val="0"/>
              </a:spcAft>
            </a:pPr>
            <a:endParaRPr lang="en-US" sz="1800" dirty="0">
              <a:solidFill>
                <a:srgbClr val="606060"/>
              </a:solidFill>
              <a:latin typeface="Arial"/>
            </a:endParaRPr>
          </a:p>
          <a:p>
            <a:pPr marL="0" indent="0" algn="ctr" defTabSz="1219170" fontAlgn="base">
              <a:lnSpc>
                <a:spcPct val="100000"/>
              </a:lnSpc>
              <a:spcBef>
                <a:spcPts val="0"/>
              </a:spcBef>
              <a:spcAft>
                <a:spcPct val="0"/>
              </a:spcAft>
              <a:buNone/>
            </a:pPr>
            <a:endParaRPr lang="en-US" sz="1800" dirty="0">
              <a:solidFill>
                <a:srgbClr val="606060"/>
              </a:solidFill>
              <a:latin typeface="Arial"/>
            </a:endParaRPr>
          </a:p>
        </p:txBody>
      </p:sp>
      <p:grpSp>
        <p:nvGrpSpPr>
          <p:cNvPr id="51" name="Group 50"/>
          <p:cNvGrpSpPr>
            <a:grpSpLocks noChangeAspect="1"/>
          </p:cNvGrpSpPr>
          <p:nvPr/>
        </p:nvGrpSpPr>
        <p:grpSpPr>
          <a:xfrm>
            <a:off x="2915709" y="3911265"/>
            <a:ext cx="1379717" cy="1106547"/>
            <a:chOff x="4910971" y="3770062"/>
            <a:chExt cx="1696985" cy="1360998"/>
          </a:xfrm>
        </p:grpSpPr>
        <p:sp>
          <p:nvSpPr>
            <p:cNvPr id="52" name="Right Arrow 51">
              <a:extLst>
                <a:ext uri="{FF2B5EF4-FFF2-40B4-BE49-F238E27FC236}">
                  <a16:creationId xmlns:a16="http://schemas.microsoft.com/office/drawing/2014/main" xmlns="" id="{E9BF5371-01EF-1C47-90BB-940BFA95B85B}"/>
                </a:ext>
              </a:extLst>
            </p:cNvPr>
            <p:cNvSpPr/>
            <p:nvPr/>
          </p:nvSpPr>
          <p:spPr>
            <a:xfrm>
              <a:off x="4910971" y="3770062"/>
              <a:ext cx="1696985" cy="1360998"/>
            </a:xfrm>
            <a:prstGeom prst="rightArrow">
              <a:avLst>
                <a:gd name="adj1" fmla="val 50000"/>
                <a:gd name="adj2" fmla="val 396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53" name="TextBox 52">
              <a:extLst>
                <a:ext uri="{FF2B5EF4-FFF2-40B4-BE49-F238E27FC236}">
                  <a16:creationId xmlns:a16="http://schemas.microsoft.com/office/drawing/2014/main" xmlns="" id="{765FF375-4527-CB44-BE80-7667280A9347}"/>
                </a:ext>
              </a:extLst>
            </p:cNvPr>
            <p:cNvSpPr txBox="1"/>
            <p:nvPr/>
          </p:nvSpPr>
          <p:spPr>
            <a:xfrm>
              <a:off x="4910973" y="4128793"/>
              <a:ext cx="1402214" cy="643535"/>
            </a:xfrm>
            <a:prstGeom prst="rect">
              <a:avLst/>
            </a:prstGeom>
            <a:noFill/>
          </p:spPr>
          <p:txBody>
            <a:bodyPr wrap="none" rtlCol="0">
              <a:spAutoFit/>
            </a:bodyPr>
            <a:lstStyle/>
            <a:p>
              <a:pPr algn="ctr" defTabSz="609585" fontAlgn="base">
                <a:spcBef>
                  <a:spcPct val="0"/>
                </a:spcBef>
                <a:spcAft>
                  <a:spcPct val="0"/>
                </a:spcAft>
              </a:pPr>
              <a:r>
                <a:rPr lang="en-US" sz="1400" b="1" dirty="0">
                  <a:solidFill>
                    <a:srgbClr val="FFFFFF"/>
                  </a:solidFill>
                  <a:latin typeface="Arial" panose="020B0604020202020204" pitchFamily="34" charset="0"/>
                  <a:ea typeface="ＭＳ Ｐゴシック" charset="0"/>
                  <a:cs typeface="Arial" panose="020B0604020202020204" pitchFamily="34" charset="0"/>
                </a:rPr>
                <a:t>Build the </a:t>
              </a:r>
              <a:br>
                <a:rPr lang="en-US" sz="1400" b="1" dirty="0">
                  <a:solidFill>
                    <a:srgbClr val="FFFFFF"/>
                  </a:solidFill>
                  <a:latin typeface="Arial" panose="020B0604020202020204" pitchFamily="34" charset="0"/>
                  <a:ea typeface="ＭＳ Ｐゴシック" charset="0"/>
                  <a:cs typeface="Arial" panose="020B0604020202020204" pitchFamily="34" charset="0"/>
                </a:rPr>
              </a:br>
              <a:r>
                <a:rPr lang="en-US" sz="1400" b="1" dirty="0">
                  <a:solidFill>
                    <a:srgbClr val="FFFFFF"/>
                  </a:solidFill>
                  <a:latin typeface="Arial" panose="020B0604020202020204" pitchFamily="34" charset="0"/>
                  <a:ea typeface="ＭＳ Ｐゴシック" charset="0"/>
                  <a:cs typeface="Arial" panose="020B0604020202020204" pitchFamily="34" charset="0"/>
                </a:rPr>
                <a:t>community</a:t>
              </a:r>
            </a:p>
          </p:txBody>
        </p:sp>
      </p:grpSp>
      <p:grpSp>
        <p:nvGrpSpPr>
          <p:cNvPr id="54" name="Group 53"/>
          <p:cNvGrpSpPr>
            <a:grpSpLocks noChangeAspect="1"/>
          </p:cNvGrpSpPr>
          <p:nvPr/>
        </p:nvGrpSpPr>
        <p:grpSpPr>
          <a:xfrm>
            <a:off x="7466576" y="3911265"/>
            <a:ext cx="1379720" cy="1106547"/>
            <a:chOff x="4763475" y="3770062"/>
            <a:chExt cx="1696984" cy="1360998"/>
          </a:xfrm>
        </p:grpSpPr>
        <p:sp>
          <p:nvSpPr>
            <p:cNvPr id="55" name="Right Arrow 54">
              <a:extLst>
                <a:ext uri="{FF2B5EF4-FFF2-40B4-BE49-F238E27FC236}">
                  <a16:creationId xmlns:a16="http://schemas.microsoft.com/office/drawing/2014/main" xmlns="" id="{E9BF5371-01EF-1C47-90BB-940BFA95B85B}"/>
                </a:ext>
              </a:extLst>
            </p:cNvPr>
            <p:cNvSpPr/>
            <p:nvPr/>
          </p:nvSpPr>
          <p:spPr>
            <a:xfrm>
              <a:off x="4763475" y="3770062"/>
              <a:ext cx="1696984" cy="1360998"/>
            </a:xfrm>
            <a:prstGeom prst="rightArrow">
              <a:avLst>
                <a:gd name="adj1" fmla="val 50000"/>
                <a:gd name="adj2" fmla="val 396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56" name="TextBox 55">
              <a:extLst>
                <a:ext uri="{FF2B5EF4-FFF2-40B4-BE49-F238E27FC236}">
                  <a16:creationId xmlns:a16="http://schemas.microsoft.com/office/drawing/2014/main" xmlns="" id="{765FF375-4527-CB44-BE80-7667280A9347}"/>
                </a:ext>
              </a:extLst>
            </p:cNvPr>
            <p:cNvSpPr txBox="1"/>
            <p:nvPr/>
          </p:nvSpPr>
          <p:spPr>
            <a:xfrm>
              <a:off x="4824937" y="4128793"/>
              <a:ext cx="1402210" cy="643535"/>
            </a:xfrm>
            <a:prstGeom prst="rect">
              <a:avLst/>
            </a:prstGeom>
            <a:noFill/>
          </p:spPr>
          <p:txBody>
            <a:bodyPr wrap="none" rtlCol="0">
              <a:spAutoFit/>
            </a:bodyPr>
            <a:lstStyle/>
            <a:p>
              <a:pPr algn="ctr" defTabSz="609585" fontAlgn="base">
                <a:spcBef>
                  <a:spcPct val="0"/>
                </a:spcBef>
                <a:spcAft>
                  <a:spcPct val="0"/>
                </a:spcAft>
              </a:pPr>
              <a:r>
                <a:rPr lang="en-US" sz="1400" b="1" dirty="0">
                  <a:solidFill>
                    <a:srgbClr val="FFFFFF"/>
                  </a:solidFill>
                  <a:latin typeface="Arial" panose="020B0604020202020204" pitchFamily="34" charset="0"/>
                  <a:ea typeface="ＭＳ Ｐゴシック" charset="0"/>
                  <a:cs typeface="Arial" panose="020B0604020202020204" pitchFamily="34" charset="0"/>
                </a:rPr>
                <a:t>Grow the </a:t>
              </a:r>
              <a:br>
                <a:rPr lang="en-US" sz="1400" b="1" dirty="0">
                  <a:solidFill>
                    <a:srgbClr val="FFFFFF"/>
                  </a:solidFill>
                  <a:latin typeface="Arial" panose="020B0604020202020204" pitchFamily="34" charset="0"/>
                  <a:ea typeface="ＭＳ Ｐゴシック" charset="0"/>
                  <a:cs typeface="Arial" panose="020B0604020202020204" pitchFamily="34" charset="0"/>
                </a:rPr>
              </a:br>
              <a:r>
                <a:rPr lang="en-US" sz="1400" b="1" dirty="0">
                  <a:solidFill>
                    <a:srgbClr val="FFFFFF"/>
                  </a:solidFill>
                  <a:latin typeface="Arial" panose="020B0604020202020204" pitchFamily="34" charset="0"/>
                  <a:ea typeface="ＭＳ Ｐゴシック" charset="0"/>
                  <a:cs typeface="Arial" panose="020B0604020202020204" pitchFamily="34" charset="0"/>
                </a:rPr>
                <a:t>community</a:t>
              </a:r>
            </a:p>
          </p:txBody>
        </p:sp>
      </p:grpSp>
    </p:spTree>
    <p:extLst>
      <p:ext uri="{BB962C8B-B14F-4D97-AF65-F5344CB8AC3E}">
        <p14:creationId xmlns:p14="http://schemas.microsoft.com/office/powerpoint/2010/main" val="3747366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18EFE-7B49-434E-B73A-393E4C80B999}"/>
              </a:ext>
            </a:extLst>
          </p:cNvPr>
          <p:cNvSpPr>
            <a:spLocks noGrp="1"/>
          </p:cNvSpPr>
          <p:nvPr>
            <p:ph type="title"/>
          </p:nvPr>
        </p:nvSpPr>
        <p:spPr>
          <a:xfrm>
            <a:off x="838200" y="365125"/>
            <a:ext cx="10515600" cy="1325563"/>
          </a:xfrm>
        </p:spPr>
        <p:txBody>
          <a:bodyPr/>
          <a:lstStyle/>
          <a:p>
            <a:r>
              <a:rPr lang="en-US" b="1" dirty="0"/>
              <a:t>Sample use case: mathematician</a:t>
            </a:r>
          </a:p>
        </p:txBody>
      </p:sp>
      <p:sp>
        <p:nvSpPr>
          <p:cNvPr id="4" name="Slide Number Placeholder 3">
            <a:extLst>
              <a:ext uri="{FF2B5EF4-FFF2-40B4-BE49-F238E27FC236}">
                <a16:creationId xmlns:a16="http://schemas.microsoft.com/office/drawing/2014/main" xmlns="" id="{F8466FB5-BED5-47F6-ADE0-5F1BEE12D3B3}"/>
              </a:ext>
            </a:extLst>
          </p:cNvPr>
          <p:cNvSpPr>
            <a:spLocks noGrp="1"/>
          </p:cNvSpPr>
          <p:nvPr>
            <p:ph type="sldNum" sz="quarter" idx="12"/>
          </p:nvPr>
        </p:nvSpPr>
        <p:spPr>
          <a:xfrm>
            <a:off x="8610600" y="6356350"/>
            <a:ext cx="2743200" cy="365125"/>
          </a:xfrm>
        </p:spPr>
        <p:txBody>
          <a:bodyPr/>
          <a:lstStyle/>
          <a:p>
            <a:fld id="{12F1CD60-BDC3-4A78-87E0-9AD0E18C9B6C}" type="slidenum">
              <a:rPr lang="en-US" smtClean="0"/>
              <a:t>20</a:t>
            </a:fld>
            <a:endParaRPr lang="en-US"/>
          </a:p>
        </p:txBody>
      </p:sp>
      <p:pic>
        <p:nvPicPr>
          <p:cNvPr id="12" name="Picture 11">
            <a:extLst>
              <a:ext uri="{FF2B5EF4-FFF2-40B4-BE49-F238E27FC236}">
                <a16:creationId xmlns:a16="http://schemas.microsoft.com/office/drawing/2014/main" xmlns="" id="{C5296875-9A68-4663-8976-2AC925BAA1BE}"/>
              </a:ext>
            </a:extLst>
          </p:cNvPr>
          <p:cNvPicPr>
            <a:picLocks noChangeAspect="1"/>
          </p:cNvPicPr>
          <p:nvPr/>
        </p:nvPicPr>
        <p:blipFill rotWithShape="1">
          <a:blip r:embed="rId2"/>
          <a:srcRect l="26564" t="14815" r="25814" b="19852"/>
          <a:stretch/>
        </p:blipFill>
        <p:spPr>
          <a:xfrm>
            <a:off x="101600" y="1527538"/>
            <a:ext cx="5852160" cy="4515840"/>
          </a:xfrm>
          <a:prstGeom prst="rect">
            <a:avLst/>
          </a:prstGeom>
        </p:spPr>
      </p:pic>
      <p:pic>
        <p:nvPicPr>
          <p:cNvPr id="6" name="Picture 5">
            <a:extLst>
              <a:ext uri="{FF2B5EF4-FFF2-40B4-BE49-F238E27FC236}">
                <a16:creationId xmlns:a16="http://schemas.microsoft.com/office/drawing/2014/main" xmlns="" id="{25F6E5B5-394F-48A5-A9F5-8AC6A5492691}"/>
              </a:ext>
            </a:extLst>
          </p:cNvPr>
          <p:cNvPicPr>
            <a:picLocks noChangeAspect="1"/>
          </p:cNvPicPr>
          <p:nvPr/>
        </p:nvPicPr>
        <p:blipFill rotWithShape="1">
          <a:blip r:embed="rId3"/>
          <a:srcRect l="26563" t="13332" r="25813" b="17334"/>
          <a:stretch/>
        </p:blipFill>
        <p:spPr>
          <a:xfrm>
            <a:off x="6238242" y="1513024"/>
            <a:ext cx="5852160" cy="4792320"/>
          </a:xfrm>
          <a:prstGeom prst="rect">
            <a:avLst/>
          </a:prstGeom>
        </p:spPr>
      </p:pic>
    </p:spTree>
    <p:extLst>
      <p:ext uri="{BB962C8B-B14F-4D97-AF65-F5344CB8AC3E}">
        <p14:creationId xmlns:p14="http://schemas.microsoft.com/office/powerpoint/2010/main" val="315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F157C-D695-4C9E-8373-5A1A11A4A4BA}"/>
              </a:ext>
            </a:extLst>
          </p:cNvPr>
          <p:cNvSpPr>
            <a:spLocks noGrp="1"/>
          </p:cNvSpPr>
          <p:nvPr>
            <p:ph type="title"/>
          </p:nvPr>
        </p:nvSpPr>
        <p:spPr/>
        <p:txBody>
          <a:bodyPr/>
          <a:lstStyle/>
          <a:p>
            <a:r>
              <a:rPr lang="en-US" b="1" dirty="0"/>
              <a:t>Sample use case: (patient) data donor</a:t>
            </a:r>
          </a:p>
        </p:txBody>
      </p:sp>
      <p:sp>
        <p:nvSpPr>
          <p:cNvPr id="4" name="Slide Number Placeholder 3">
            <a:extLst>
              <a:ext uri="{FF2B5EF4-FFF2-40B4-BE49-F238E27FC236}">
                <a16:creationId xmlns:a16="http://schemas.microsoft.com/office/drawing/2014/main" xmlns="" id="{E08FE1B0-7E4C-4885-ACA1-2BDDA7AD73D2}"/>
              </a:ext>
            </a:extLst>
          </p:cNvPr>
          <p:cNvSpPr>
            <a:spLocks noGrp="1"/>
          </p:cNvSpPr>
          <p:nvPr>
            <p:ph type="sldNum" sz="quarter" idx="12"/>
          </p:nvPr>
        </p:nvSpPr>
        <p:spPr/>
        <p:txBody>
          <a:bodyPr/>
          <a:lstStyle/>
          <a:p>
            <a:fld id="{12F1CD60-BDC3-4A78-87E0-9AD0E18C9B6C}" type="slidenum">
              <a:rPr lang="en-US" smtClean="0"/>
              <a:t>21</a:t>
            </a:fld>
            <a:endParaRPr lang="en-US"/>
          </a:p>
        </p:txBody>
      </p:sp>
      <p:pic>
        <p:nvPicPr>
          <p:cNvPr id="9" name="Picture 8">
            <a:extLst>
              <a:ext uri="{FF2B5EF4-FFF2-40B4-BE49-F238E27FC236}">
                <a16:creationId xmlns:a16="http://schemas.microsoft.com/office/drawing/2014/main" xmlns="" id="{FBF6BA25-4895-4091-9449-46A527C96C1A}"/>
              </a:ext>
            </a:extLst>
          </p:cNvPr>
          <p:cNvPicPr>
            <a:picLocks noChangeAspect="1"/>
          </p:cNvPicPr>
          <p:nvPr/>
        </p:nvPicPr>
        <p:blipFill rotWithShape="1">
          <a:blip r:embed="rId3"/>
          <a:srcRect l="24104" t="12013" r="23396" b="9985"/>
          <a:stretch/>
        </p:blipFill>
        <p:spPr>
          <a:xfrm>
            <a:off x="6236208" y="1517904"/>
            <a:ext cx="5852160" cy="4890734"/>
          </a:xfrm>
          <a:prstGeom prst="rect">
            <a:avLst/>
          </a:prstGeom>
        </p:spPr>
      </p:pic>
      <p:pic>
        <p:nvPicPr>
          <p:cNvPr id="11" name="Picture 10">
            <a:extLst>
              <a:ext uri="{FF2B5EF4-FFF2-40B4-BE49-F238E27FC236}">
                <a16:creationId xmlns:a16="http://schemas.microsoft.com/office/drawing/2014/main" xmlns="" id="{B9F73240-0A22-4A2E-8CA9-59DD95979BE2}"/>
              </a:ext>
            </a:extLst>
          </p:cNvPr>
          <p:cNvPicPr>
            <a:picLocks noChangeAspect="1"/>
          </p:cNvPicPr>
          <p:nvPr/>
        </p:nvPicPr>
        <p:blipFill rotWithShape="1">
          <a:blip r:embed="rId4"/>
          <a:srcRect l="24074" t="14666" r="23425" b="14664"/>
          <a:stretch/>
        </p:blipFill>
        <p:spPr>
          <a:xfrm>
            <a:off x="100584" y="1588446"/>
            <a:ext cx="5852160" cy="4430921"/>
          </a:xfrm>
          <a:prstGeom prst="rect">
            <a:avLst/>
          </a:prstGeom>
        </p:spPr>
      </p:pic>
    </p:spTree>
    <p:extLst>
      <p:ext uri="{BB962C8B-B14F-4D97-AF65-F5344CB8AC3E}">
        <p14:creationId xmlns:p14="http://schemas.microsoft.com/office/powerpoint/2010/main" val="13162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1A369A-D66C-F544-B366-3D71B98D5BEF}"/>
              </a:ext>
            </a:extLst>
          </p:cNvPr>
          <p:cNvSpPr>
            <a:spLocks noGrp="1"/>
          </p:cNvSpPr>
          <p:nvPr>
            <p:ph sz="quarter" idx="11"/>
          </p:nvPr>
        </p:nvSpPr>
        <p:spPr>
          <a:xfrm>
            <a:off x="187767" y="1079223"/>
            <a:ext cx="11628895" cy="6098584"/>
          </a:xfrm>
        </p:spPr>
        <p:txBody>
          <a:bodyPr/>
          <a:lstStyle/>
          <a:p>
            <a:pPr>
              <a:spcAft>
                <a:spcPts val="733"/>
              </a:spcAft>
            </a:pPr>
            <a:r>
              <a:rPr lang="en-US" sz="2000" b="1" dirty="0">
                <a:solidFill>
                  <a:srgbClr val="C00000"/>
                </a:solidFill>
              </a:rPr>
              <a:t>ECICC Scoping Meeting</a:t>
            </a:r>
          </a:p>
          <a:p>
            <a:pPr lvl="1">
              <a:spcAft>
                <a:spcPts val="733"/>
              </a:spcAft>
            </a:pPr>
            <a:r>
              <a:rPr lang="en-US" sz="2000" dirty="0"/>
              <a:t>March 6-7, 2019 @LLNL, over 80 attendees (including CSBC, PSON, ITCR grantees)</a:t>
            </a:r>
          </a:p>
          <a:p>
            <a:pPr lvl="1">
              <a:spcAft>
                <a:spcPts val="733"/>
              </a:spcAft>
            </a:pPr>
            <a:r>
              <a:rPr lang="en-US" sz="2000" dirty="0"/>
              <a:t>Goals</a:t>
            </a:r>
          </a:p>
          <a:p>
            <a:pPr lvl="2">
              <a:spcAft>
                <a:spcPts val="733"/>
              </a:spcAft>
            </a:pPr>
            <a:r>
              <a:rPr lang="en-US" sz="1800" dirty="0"/>
              <a:t>Identify lean-in </a:t>
            </a:r>
            <a:r>
              <a:rPr lang="en-US" sz="1800" b="1" dirty="0"/>
              <a:t>cancer challenge areas </a:t>
            </a:r>
            <a:r>
              <a:rPr lang="en-US" sz="1800" dirty="0"/>
              <a:t>that advance current cancer research computational practices and compel development of innovative computational technologies</a:t>
            </a:r>
          </a:p>
          <a:p>
            <a:pPr lvl="2">
              <a:spcAft>
                <a:spcPts val="733"/>
              </a:spcAft>
            </a:pPr>
            <a:r>
              <a:rPr lang="en-US" sz="1800" dirty="0"/>
              <a:t>Build a </a:t>
            </a:r>
            <a:r>
              <a:rPr lang="en-US" sz="1800" b="1" dirty="0"/>
              <a:t>computational oncology community </a:t>
            </a:r>
            <a:r>
              <a:rPr lang="en-US" sz="1800" dirty="0"/>
              <a:t>&amp; multidisciplinary engagement/collaboration</a:t>
            </a:r>
          </a:p>
          <a:p>
            <a:pPr lvl="2">
              <a:spcAft>
                <a:spcPts val="733"/>
              </a:spcAft>
            </a:pPr>
            <a:r>
              <a:rPr lang="en-US" sz="1800" dirty="0"/>
              <a:t>Define the types of </a:t>
            </a:r>
            <a:r>
              <a:rPr lang="en-US" sz="1800" b="1" dirty="0"/>
              <a:t>cultural shifts </a:t>
            </a:r>
            <a:r>
              <a:rPr lang="en-US" sz="1800" dirty="0"/>
              <a:t>in cancer research that could be possible with high-performance computing (HPC)</a:t>
            </a:r>
          </a:p>
          <a:p>
            <a:pPr>
              <a:spcAft>
                <a:spcPts val="733"/>
              </a:spcAft>
            </a:pPr>
            <a:r>
              <a:rPr lang="en-US" sz="2000" b="1" dirty="0">
                <a:solidFill>
                  <a:srgbClr val="C00000"/>
                </a:solidFill>
              </a:rPr>
              <a:t>Cancer Challenges &amp; Advanced Computing MicroLab virtual events</a:t>
            </a:r>
          </a:p>
          <a:p>
            <a:pPr lvl="1">
              <a:spcAft>
                <a:spcPts val="733"/>
              </a:spcAft>
            </a:pPr>
            <a:r>
              <a:rPr lang="en-US" sz="2000" dirty="0"/>
              <a:t>June 11, 2019, over 200 participants spanning 50 organizations</a:t>
            </a:r>
          </a:p>
          <a:p>
            <a:pPr lvl="1">
              <a:spcAft>
                <a:spcPts val="733"/>
              </a:spcAft>
            </a:pPr>
            <a:r>
              <a:rPr lang="en-US" sz="2000" dirty="0"/>
              <a:t>Discussion topics based on community-identified Cancer Challenge Areas</a:t>
            </a:r>
          </a:p>
          <a:p>
            <a:pPr lvl="2">
              <a:spcAft>
                <a:spcPts val="733"/>
              </a:spcAft>
            </a:pPr>
            <a:r>
              <a:rPr lang="en-US" sz="1800" dirty="0"/>
              <a:t>Generating large-scale </a:t>
            </a:r>
            <a:r>
              <a:rPr lang="en-US" sz="1800" b="1" dirty="0"/>
              <a:t>synthetic data </a:t>
            </a:r>
            <a:r>
              <a:rPr lang="en-US" sz="1800" dirty="0"/>
              <a:t>to protect PII</a:t>
            </a:r>
          </a:p>
          <a:p>
            <a:pPr lvl="2">
              <a:spcAft>
                <a:spcPts val="733"/>
              </a:spcAft>
            </a:pPr>
            <a:r>
              <a:rPr lang="en-US" sz="1800" dirty="0"/>
              <a:t>Using </a:t>
            </a:r>
            <a:r>
              <a:rPr lang="en-US" sz="1800" b="1" dirty="0"/>
              <a:t>machine learning for </a:t>
            </a:r>
            <a:r>
              <a:rPr lang="en-US" sz="1800" dirty="0"/>
              <a:t>iterative </a:t>
            </a:r>
            <a:r>
              <a:rPr lang="en-US" sz="1800" b="1" dirty="0"/>
              <a:t>hypothesis generation</a:t>
            </a:r>
          </a:p>
          <a:p>
            <a:pPr lvl="2">
              <a:spcAft>
                <a:spcPts val="733"/>
              </a:spcAft>
            </a:pPr>
            <a:r>
              <a:rPr lang="en-US" sz="1800" dirty="0"/>
              <a:t>Creating a cancer patient “</a:t>
            </a:r>
            <a:r>
              <a:rPr lang="en-US" sz="1800" b="1" dirty="0"/>
              <a:t>digital twin</a:t>
            </a:r>
            <a:r>
              <a:rPr lang="en-US" sz="1800" dirty="0"/>
              <a:t>” to optimize personalized treatment decision making</a:t>
            </a:r>
          </a:p>
          <a:p>
            <a:pPr lvl="2">
              <a:spcAft>
                <a:spcPts val="733"/>
              </a:spcAft>
            </a:pPr>
            <a:r>
              <a:rPr lang="en-US" sz="1800" dirty="0"/>
              <a:t>Developing </a:t>
            </a:r>
            <a:r>
              <a:rPr lang="en-US" sz="1800" b="1" dirty="0"/>
              <a:t>adaptive cancer treatments</a:t>
            </a:r>
          </a:p>
          <a:p>
            <a:pPr lvl="2"/>
            <a:endParaRPr lang="en-US" sz="2000" dirty="0"/>
          </a:p>
          <a:p>
            <a:pPr lvl="2"/>
            <a:endParaRPr lang="en-US" sz="2000" dirty="0"/>
          </a:p>
          <a:p>
            <a:pPr lvl="2"/>
            <a:endParaRPr lang="en-US" sz="2133" dirty="0"/>
          </a:p>
          <a:p>
            <a:pPr lvl="2"/>
            <a:endParaRPr lang="en-US" sz="2133" dirty="0"/>
          </a:p>
        </p:txBody>
      </p:sp>
      <p:sp>
        <p:nvSpPr>
          <p:cNvPr id="6" name="Title 1">
            <a:extLst>
              <a:ext uri="{FF2B5EF4-FFF2-40B4-BE49-F238E27FC236}">
                <a16:creationId xmlns:a16="http://schemas.microsoft.com/office/drawing/2014/main" xmlns="" id="{0F5637C3-0F56-2649-AF94-D9B1A845718A}"/>
              </a:ext>
            </a:extLst>
          </p:cNvPr>
          <p:cNvSpPr txBox="1">
            <a:spLocks/>
          </p:cNvSpPr>
          <p:nvPr/>
        </p:nvSpPr>
        <p:spPr bwMode="auto">
          <a:xfrm>
            <a:off x="838200" y="1"/>
            <a:ext cx="10515600" cy="928046"/>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609585" rtl="0" eaLnBrk="1" fontAlgn="base" hangingPunct="1">
              <a:lnSpc>
                <a:spcPct val="90000"/>
              </a:lnSpc>
              <a:spcBef>
                <a:spcPct val="0"/>
              </a:spcBef>
              <a:spcAft>
                <a:spcPct val="0"/>
              </a:spcAft>
              <a:defRPr sz="3200" b="0" kern="1200" baseline="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a:lstStyle>
          <a:p>
            <a:pPr algn="ctr"/>
            <a:r>
              <a:rPr lang="en-US" b="1" dirty="0">
                <a:solidFill>
                  <a:schemeClr val="tx1">
                    <a:lumMod val="50000"/>
                  </a:schemeClr>
                </a:solidFill>
                <a:latin typeface="Calibri" panose="020F0502020204030204" pitchFamily="34" charset="0"/>
                <a:cs typeface="Calibri" panose="020F0502020204030204" pitchFamily="34" charset="0"/>
              </a:rPr>
              <a:t>Envisioning Computational Innovations for Cancer Challenges (ECICC) Events</a:t>
            </a:r>
          </a:p>
        </p:txBody>
      </p:sp>
      <p:grpSp>
        <p:nvGrpSpPr>
          <p:cNvPr id="2" name="Group 1">
            <a:extLst>
              <a:ext uri="{FF2B5EF4-FFF2-40B4-BE49-F238E27FC236}">
                <a16:creationId xmlns:a16="http://schemas.microsoft.com/office/drawing/2014/main" xmlns="" id="{D81F0FC4-D6F3-3948-B345-BB8BF03A9ED6}"/>
              </a:ext>
            </a:extLst>
          </p:cNvPr>
          <p:cNvGrpSpPr/>
          <p:nvPr/>
        </p:nvGrpSpPr>
        <p:grpSpPr>
          <a:xfrm>
            <a:off x="8910191" y="3798276"/>
            <a:ext cx="2835507" cy="1611198"/>
            <a:chOff x="6811760" y="3519055"/>
            <a:chExt cx="4048126" cy="2402150"/>
          </a:xfrm>
        </p:grpSpPr>
        <p:pic>
          <p:nvPicPr>
            <p:cNvPr id="4" name="Picture 3">
              <a:extLst>
                <a:ext uri="{FF2B5EF4-FFF2-40B4-BE49-F238E27FC236}">
                  <a16:creationId xmlns:a16="http://schemas.microsoft.com/office/drawing/2014/main" xmlns="" id="{E793440E-BB55-E84C-B203-A74A4C77A45D}"/>
                </a:ext>
              </a:extLst>
            </p:cNvPr>
            <p:cNvPicPr/>
            <p:nvPr/>
          </p:nvPicPr>
          <p:blipFill>
            <a:blip r:embed="rId3">
              <a:extLst>
                <a:ext uri="{28A0092B-C50C-407E-A947-70E740481C1C}">
                  <a14:useLocalDpi xmlns:a14="http://schemas.microsoft.com/office/drawing/2010/main" val="0"/>
                </a:ext>
              </a:extLst>
            </a:blip>
            <a:stretch>
              <a:fillRect/>
            </a:stretch>
          </p:blipFill>
          <p:spPr>
            <a:xfrm>
              <a:off x="6811760" y="3519055"/>
              <a:ext cx="1588770" cy="1016000"/>
            </a:xfrm>
            <a:prstGeom prst="rect">
              <a:avLst/>
            </a:prstGeom>
          </p:spPr>
        </p:pic>
        <p:pic>
          <p:nvPicPr>
            <p:cNvPr id="5" name="Picture 4">
              <a:extLst>
                <a:ext uri="{FF2B5EF4-FFF2-40B4-BE49-F238E27FC236}">
                  <a16:creationId xmlns:a16="http://schemas.microsoft.com/office/drawing/2014/main" xmlns="" id="{98F3645B-2DBE-3044-9BDA-9165386E2D4C}"/>
                </a:ext>
              </a:extLst>
            </p:cNvPr>
            <p:cNvPicPr/>
            <p:nvPr/>
          </p:nvPicPr>
          <p:blipFill>
            <a:blip r:embed="rId4">
              <a:extLst>
                <a:ext uri="{28A0092B-C50C-407E-A947-70E740481C1C}">
                  <a14:useLocalDpi xmlns:a14="http://schemas.microsoft.com/office/drawing/2010/main" val="0"/>
                </a:ext>
              </a:extLst>
            </a:blip>
            <a:stretch>
              <a:fillRect/>
            </a:stretch>
          </p:blipFill>
          <p:spPr>
            <a:xfrm>
              <a:off x="7874115" y="4027055"/>
              <a:ext cx="1923415" cy="857250"/>
            </a:xfrm>
            <a:prstGeom prst="rect">
              <a:avLst/>
            </a:prstGeom>
          </p:spPr>
        </p:pic>
        <p:pic>
          <p:nvPicPr>
            <p:cNvPr id="7" name="Picture 6">
              <a:extLst>
                <a:ext uri="{FF2B5EF4-FFF2-40B4-BE49-F238E27FC236}">
                  <a16:creationId xmlns:a16="http://schemas.microsoft.com/office/drawing/2014/main" xmlns="" id="{135B5EE0-8B05-5741-9C44-BD54E3C864A3}"/>
                </a:ext>
              </a:extLst>
            </p:cNvPr>
            <p:cNvPicPr/>
            <p:nvPr/>
          </p:nvPicPr>
          <p:blipFill>
            <a:blip r:embed="rId5">
              <a:extLst>
                <a:ext uri="{28A0092B-C50C-407E-A947-70E740481C1C}">
                  <a14:useLocalDpi xmlns:a14="http://schemas.microsoft.com/office/drawing/2010/main" val="0"/>
                </a:ext>
              </a:extLst>
            </a:blip>
            <a:stretch>
              <a:fillRect/>
            </a:stretch>
          </p:blipFill>
          <p:spPr>
            <a:xfrm>
              <a:off x="8953615" y="4764234"/>
              <a:ext cx="1906271" cy="1156971"/>
            </a:xfrm>
            <a:prstGeom prst="rect">
              <a:avLst/>
            </a:prstGeom>
          </p:spPr>
        </p:pic>
      </p:grpSp>
    </p:spTree>
    <p:extLst>
      <p:ext uri="{BB962C8B-B14F-4D97-AF65-F5344CB8AC3E}">
        <p14:creationId xmlns:p14="http://schemas.microsoft.com/office/powerpoint/2010/main" val="4138659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EC4B6757-002E-466B-ADC4-FF97E9240F49}"/>
              </a:ext>
            </a:extLst>
          </p:cNvPr>
          <p:cNvPicPr>
            <a:picLocks noChangeAspect="1"/>
          </p:cNvPicPr>
          <p:nvPr/>
        </p:nvPicPr>
        <p:blipFill rotWithShape="1">
          <a:blip r:embed="rId3">
            <a:alphaModFix/>
          </a:blip>
          <a:srcRect l="25769" r="11995" b="-1"/>
          <a:stretch/>
        </p:blipFill>
        <p:spPr>
          <a:xfrm>
            <a:off x="6115009" y="1"/>
            <a:ext cx="6327361" cy="6786354"/>
          </a:xfrm>
          <a:prstGeom prst="rect">
            <a:avLst/>
          </a:prstGeom>
        </p:spPr>
      </p:pic>
      <p:pic>
        <p:nvPicPr>
          <p:cNvPr id="12" name="Picture 11">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742CF7C9-99DB-4FA7-A6AA-BEEFDBF67A51}"/>
              </a:ext>
            </a:extLst>
          </p:cNvPr>
          <p:cNvSpPr>
            <a:spLocks noGrp="1"/>
          </p:cNvSpPr>
          <p:nvPr>
            <p:ph type="title"/>
          </p:nvPr>
        </p:nvSpPr>
        <p:spPr>
          <a:xfrm>
            <a:off x="333176" y="62126"/>
            <a:ext cx="6478968" cy="641630"/>
          </a:xfrm>
        </p:spPr>
        <p:txBody>
          <a:bodyPr>
            <a:normAutofit/>
          </a:bodyPr>
          <a:lstStyle/>
          <a:p>
            <a:r>
              <a:rPr lang="en-US" sz="2800" b="1" dirty="0">
                <a:solidFill>
                  <a:srgbClr val="7030A0"/>
                </a:solidFill>
                <a:latin typeface="+mn-lt"/>
              </a:rPr>
              <a:t>What Happens After Today’s MicroLab?</a:t>
            </a:r>
          </a:p>
        </p:txBody>
      </p:sp>
      <p:sp>
        <p:nvSpPr>
          <p:cNvPr id="9" name="Content Placeholder 8">
            <a:extLst>
              <a:ext uri="{FF2B5EF4-FFF2-40B4-BE49-F238E27FC236}">
                <a16:creationId xmlns:a16="http://schemas.microsoft.com/office/drawing/2014/main" xmlns="" id="{FD7CAECB-8677-4221-8235-D731BABEDA7A}"/>
              </a:ext>
            </a:extLst>
          </p:cNvPr>
          <p:cNvSpPr>
            <a:spLocks noGrp="1"/>
          </p:cNvSpPr>
          <p:nvPr>
            <p:ph idx="1"/>
          </p:nvPr>
        </p:nvSpPr>
        <p:spPr>
          <a:xfrm>
            <a:off x="272887" y="765881"/>
            <a:ext cx="5823113" cy="5955594"/>
          </a:xfrm>
        </p:spPr>
        <p:txBody>
          <a:bodyPr anchor="t">
            <a:noAutofit/>
          </a:bodyPr>
          <a:lstStyle/>
          <a:p>
            <a:pPr marL="0" indent="0">
              <a:spcAft>
                <a:spcPts val="100"/>
              </a:spcAft>
              <a:buNone/>
            </a:pPr>
            <a:r>
              <a:rPr lang="en-US" sz="2400" b="1" i="1" dirty="0">
                <a:solidFill>
                  <a:srgbClr val="7030A0"/>
                </a:solidFill>
                <a:cs typeface="Arial" panose="020B0604020202020204" pitchFamily="34" charset="0"/>
              </a:rPr>
              <a:t>By Friday</a:t>
            </a:r>
          </a:p>
          <a:p>
            <a:pPr>
              <a:spcAft>
                <a:spcPts val="100"/>
              </a:spcAft>
            </a:pPr>
            <a:r>
              <a:rPr lang="en-US" sz="2200" b="1" dirty="0">
                <a:solidFill>
                  <a:schemeClr val="accent1"/>
                </a:solidFill>
                <a:cs typeface="Arial" panose="020B0604020202020204" pitchFamily="34" charset="0"/>
              </a:rPr>
              <a:t>All the use cases will be posted on the Hub site</a:t>
            </a:r>
          </a:p>
          <a:p>
            <a:pPr marL="0" indent="0">
              <a:spcAft>
                <a:spcPts val="100"/>
              </a:spcAft>
              <a:buNone/>
            </a:pPr>
            <a:r>
              <a:rPr lang="en-US" sz="2400" b="1" i="1" dirty="0">
                <a:solidFill>
                  <a:srgbClr val="7030A0"/>
                </a:solidFill>
                <a:cs typeface="Arial" panose="020B0604020202020204" pitchFamily="34" charset="0"/>
              </a:rPr>
              <a:t>Within 2 weeks</a:t>
            </a:r>
          </a:p>
          <a:p>
            <a:pPr>
              <a:spcAft>
                <a:spcPts val="100"/>
              </a:spcAft>
            </a:pPr>
            <a:r>
              <a:rPr lang="en-US" sz="2200" b="1" dirty="0">
                <a:solidFill>
                  <a:srgbClr val="0070C0"/>
                </a:solidFill>
                <a:cs typeface="Arial" panose="020B0604020202020204" pitchFamily="34" charset="0"/>
              </a:rPr>
              <a:t>Organizers will compile and assimilate the community’s  recommendations from all the use cases</a:t>
            </a:r>
          </a:p>
          <a:p>
            <a:pPr marL="0" indent="0">
              <a:spcAft>
                <a:spcPts val="100"/>
              </a:spcAft>
              <a:buNone/>
            </a:pPr>
            <a:r>
              <a:rPr lang="en-US" sz="2400" b="1" i="1" dirty="0">
                <a:solidFill>
                  <a:srgbClr val="7030A0"/>
                </a:solidFill>
                <a:cs typeface="Arial" panose="020B0604020202020204" pitchFamily="34" charset="0"/>
              </a:rPr>
              <a:t>By mid-October</a:t>
            </a:r>
          </a:p>
          <a:p>
            <a:pPr>
              <a:spcAft>
                <a:spcPts val="100"/>
              </a:spcAft>
            </a:pPr>
            <a:r>
              <a:rPr lang="en-US" sz="2200" b="1" dirty="0">
                <a:solidFill>
                  <a:schemeClr val="accent1"/>
                </a:solidFill>
                <a:cs typeface="Arial" panose="020B0604020202020204" pitchFamily="34" charset="0"/>
              </a:rPr>
              <a:t>The community’s collective recommendations for next steps will be posted on the Hub site (as editable Google docs)</a:t>
            </a:r>
          </a:p>
          <a:p>
            <a:pPr>
              <a:spcAft>
                <a:spcPts val="100"/>
              </a:spcAft>
            </a:pPr>
            <a:r>
              <a:rPr lang="en-US" sz="2200" b="1" dirty="0">
                <a:solidFill>
                  <a:schemeClr val="accent1"/>
                </a:solidFill>
                <a:cs typeface="Arial" panose="020B0604020202020204" pitchFamily="34" charset="0"/>
              </a:rPr>
              <a:t>You will be asked to </a:t>
            </a:r>
            <a:r>
              <a:rPr lang="en-US" sz="2200" b="1" dirty="0">
                <a:solidFill>
                  <a:srgbClr val="0070C0"/>
                </a:solidFill>
                <a:cs typeface="Arial" panose="020B0604020202020204" pitchFamily="34" charset="0"/>
              </a:rPr>
              <a:t>prioritize or rank the ideas</a:t>
            </a:r>
          </a:p>
          <a:p>
            <a:pPr>
              <a:spcAft>
                <a:spcPts val="100"/>
              </a:spcAft>
            </a:pPr>
            <a:r>
              <a:rPr lang="en-US" sz="2200" b="1" i="1" dirty="0">
                <a:solidFill>
                  <a:srgbClr val="0070C0"/>
                </a:solidFill>
                <a:cs typeface="Arial" panose="020B0604020202020204" pitchFamily="34" charset="0"/>
              </a:rPr>
              <a:t>Watch for the email announcement!</a:t>
            </a:r>
            <a:endParaRPr lang="en-US" sz="2200" i="1" dirty="0">
              <a:cs typeface="Arial" panose="020B0604020202020204" pitchFamily="34" charset="0"/>
            </a:endParaRPr>
          </a:p>
          <a:p>
            <a:pPr marL="457200" lvl="1" indent="0">
              <a:spcAft>
                <a:spcPts val="100"/>
              </a:spcAft>
              <a:buNone/>
            </a:pPr>
            <a:endParaRPr lang="en-US" sz="2000" dirty="0">
              <a:cs typeface="Arial" panose="020B0604020202020204" pitchFamily="34" charset="0"/>
            </a:endParaRPr>
          </a:p>
        </p:txBody>
      </p:sp>
      <p:sp>
        <p:nvSpPr>
          <p:cNvPr id="3" name="Slide Number Placeholder 2">
            <a:extLst>
              <a:ext uri="{FF2B5EF4-FFF2-40B4-BE49-F238E27FC236}">
                <a16:creationId xmlns:a16="http://schemas.microsoft.com/office/drawing/2014/main" xmlns="" id="{8FECAD3D-E0D9-4D48-BE77-6BB0A6F52317}"/>
              </a:ext>
            </a:extLst>
          </p:cNvPr>
          <p:cNvSpPr>
            <a:spLocks noGrp="1"/>
          </p:cNvSpPr>
          <p:nvPr>
            <p:ph type="sldNum" sz="quarter" idx="12"/>
          </p:nvPr>
        </p:nvSpPr>
        <p:spPr/>
        <p:txBody>
          <a:bodyPr/>
          <a:lstStyle/>
          <a:p>
            <a:fld id="{12F1CD60-BDC3-4A78-87E0-9AD0E18C9B6C}" type="slidenum">
              <a:rPr lang="en-US" smtClean="0"/>
              <a:t>4</a:t>
            </a:fld>
            <a:endParaRPr lang="en-US"/>
          </a:p>
        </p:txBody>
      </p:sp>
    </p:spTree>
    <p:extLst>
      <p:ext uri="{BB962C8B-B14F-4D97-AF65-F5344CB8AC3E}">
        <p14:creationId xmlns:p14="http://schemas.microsoft.com/office/powerpoint/2010/main" val="1581467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EC4B6757-002E-466B-ADC4-FF97E9240F49}"/>
              </a:ext>
            </a:extLst>
          </p:cNvPr>
          <p:cNvPicPr>
            <a:picLocks noChangeAspect="1"/>
          </p:cNvPicPr>
          <p:nvPr/>
        </p:nvPicPr>
        <p:blipFill rotWithShape="1">
          <a:blip r:embed="rId3">
            <a:alphaModFix/>
          </a:blip>
          <a:srcRect l="25769" r="11995" b="-1"/>
          <a:stretch/>
        </p:blipFill>
        <p:spPr>
          <a:xfrm>
            <a:off x="6115009" y="1"/>
            <a:ext cx="6327361" cy="6786354"/>
          </a:xfrm>
          <a:prstGeom prst="rect">
            <a:avLst/>
          </a:prstGeom>
        </p:spPr>
      </p:pic>
      <p:pic>
        <p:nvPicPr>
          <p:cNvPr id="12" name="Picture 11">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742CF7C9-99DB-4FA7-A6AA-BEEFDBF67A51}"/>
              </a:ext>
            </a:extLst>
          </p:cNvPr>
          <p:cNvSpPr>
            <a:spLocks noGrp="1"/>
          </p:cNvSpPr>
          <p:nvPr>
            <p:ph type="title"/>
          </p:nvPr>
        </p:nvSpPr>
        <p:spPr>
          <a:xfrm>
            <a:off x="724423" y="40199"/>
            <a:ext cx="5827102" cy="954588"/>
          </a:xfrm>
        </p:spPr>
        <p:txBody>
          <a:bodyPr>
            <a:normAutofit fontScale="90000"/>
          </a:bodyPr>
          <a:lstStyle/>
          <a:p>
            <a:pPr marL="0" indent="0">
              <a:spcAft>
                <a:spcPts val="100"/>
              </a:spcAft>
            </a:pPr>
            <a:r>
              <a:rPr lang="en-US" sz="4000" b="1" i="1" dirty="0">
                <a:solidFill>
                  <a:srgbClr val="7030A0"/>
                </a:solidFill>
                <a:cs typeface="Arial" panose="020B0604020202020204" pitchFamily="34" charset="0"/>
              </a:rPr>
              <a:t/>
            </a:r>
            <a:br>
              <a:rPr lang="en-US" sz="4000" b="1" i="1" dirty="0">
                <a:solidFill>
                  <a:srgbClr val="7030A0"/>
                </a:solidFill>
                <a:cs typeface="Arial" panose="020B0604020202020204" pitchFamily="34" charset="0"/>
              </a:rPr>
            </a:br>
            <a:r>
              <a:rPr lang="en-US" sz="4000" b="1" i="1" dirty="0">
                <a:solidFill>
                  <a:srgbClr val="7030A0"/>
                </a:solidFill>
                <a:cs typeface="Arial" panose="020B0604020202020204" pitchFamily="34" charset="0"/>
              </a:rPr>
              <a:t/>
            </a:r>
            <a:br>
              <a:rPr lang="en-US" sz="4000" b="1" i="1" dirty="0">
                <a:solidFill>
                  <a:srgbClr val="7030A0"/>
                </a:solidFill>
                <a:cs typeface="Arial" panose="020B0604020202020204" pitchFamily="34" charset="0"/>
              </a:rPr>
            </a:br>
            <a:r>
              <a:rPr lang="en-US" sz="4000" b="1" i="1" dirty="0">
                <a:solidFill>
                  <a:srgbClr val="7030A0"/>
                </a:solidFill>
                <a:latin typeface="Calibri" panose="020F0502020204030204" pitchFamily="34" charset="0"/>
                <a:cs typeface="Calibri" panose="020F0502020204030204" pitchFamily="34" charset="0"/>
              </a:rPr>
              <a:t>Join the Community Hub Site! </a:t>
            </a:r>
            <a:r>
              <a:rPr lang="en-US" sz="4000" b="1" i="1" dirty="0">
                <a:solidFill>
                  <a:srgbClr val="7030A0"/>
                </a:solidFill>
                <a:cs typeface="Arial" panose="020B0604020202020204" pitchFamily="34" charset="0"/>
              </a:rPr>
              <a:t/>
            </a:r>
            <a:br>
              <a:rPr lang="en-US" sz="4000" b="1" i="1" dirty="0">
                <a:solidFill>
                  <a:srgbClr val="7030A0"/>
                </a:solidFill>
                <a:cs typeface="Arial" panose="020B0604020202020204" pitchFamily="34" charset="0"/>
              </a:rPr>
            </a:br>
            <a:r>
              <a:rPr lang="en-US" sz="1050" b="1" i="1" dirty="0">
                <a:solidFill>
                  <a:srgbClr val="7030A0"/>
                </a:solidFill>
                <a:cs typeface="Arial" panose="020B0604020202020204" pitchFamily="34" charset="0"/>
              </a:rPr>
              <a:t/>
            </a:r>
            <a:br>
              <a:rPr lang="en-US" sz="1050" b="1" i="1" dirty="0">
                <a:solidFill>
                  <a:srgbClr val="7030A0"/>
                </a:solidFill>
                <a:cs typeface="Arial" panose="020B0604020202020204" pitchFamily="34" charset="0"/>
              </a:rPr>
            </a:br>
            <a:endParaRPr lang="en-US" sz="4000" b="1" dirty="0">
              <a:solidFill>
                <a:srgbClr val="7030A0"/>
              </a:solidFill>
              <a:latin typeface="+mn-lt"/>
            </a:endParaRPr>
          </a:p>
        </p:txBody>
      </p:sp>
      <p:sp>
        <p:nvSpPr>
          <p:cNvPr id="9" name="Content Placeholder 8">
            <a:extLst>
              <a:ext uri="{FF2B5EF4-FFF2-40B4-BE49-F238E27FC236}">
                <a16:creationId xmlns:a16="http://schemas.microsoft.com/office/drawing/2014/main" xmlns="" id="{FD7CAECB-8677-4221-8235-D731BABEDA7A}"/>
              </a:ext>
            </a:extLst>
          </p:cNvPr>
          <p:cNvSpPr>
            <a:spLocks noGrp="1"/>
          </p:cNvSpPr>
          <p:nvPr>
            <p:ph idx="1"/>
          </p:nvPr>
        </p:nvSpPr>
        <p:spPr>
          <a:xfrm>
            <a:off x="333176" y="1222985"/>
            <a:ext cx="5724723" cy="4485083"/>
          </a:xfrm>
        </p:spPr>
        <p:txBody>
          <a:bodyPr anchor="t">
            <a:noAutofit/>
          </a:bodyPr>
          <a:lstStyle/>
          <a:p>
            <a:pPr marL="0" indent="0">
              <a:spcAft>
                <a:spcPts val="100"/>
              </a:spcAft>
              <a:buClr>
                <a:schemeClr val="tx1"/>
              </a:buClr>
              <a:buNone/>
            </a:pPr>
            <a:endParaRPr lang="en-US" sz="900" b="1" i="1" dirty="0">
              <a:solidFill>
                <a:srgbClr val="7030A0"/>
              </a:solidFill>
              <a:cs typeface="Arial" panose="020B0604020202020204" pitchFamily="34" charset="0"/>
            </a:endParaRPr>
          </a:p>
          <a:p>
            <a:pPr marL="0" indent="0">
              <a:lnSpc>
                <a:spcPct val="110000"/>
              </a:lnSpc>
              <a:spcAft>
                <a:spcPts val="600"/>
              </a:spcAft>
              <a:buClr>
                <a:schemeClr val="tx1"/>
              </a:buClr>
              <a:buNone/>
            </a:pPr>
            <a:r>
              <a:rPr lang="en-US" dirty="0">
                <a:solidFill>
                  <a:srgbClr val="0070C0"/>
                </a:solidFill>
                <a:cs typeface="Arial" panose="020B0604020202020204" pitchFamily="34" charset="0"/>
              </a:rPr>
              <a:t>If you are not already a member:</a:t>
            </a:r>
          </a:p>
          <a:p>
            <a:pPr>
              <a:lnSpc>
                <a:spcPct val="110000"/>
              </a:lnSpc>
              <a:spcAft>
                <a:spcPts val="600"/>
              </a:spcAft>
              <a:buClr>
                <a:schemeClr val="tx1"/>
              </a:buClr>
            </a:pPr>
            <a:r>
              <a:rPr lang="en-US" dirty="0">
                <a:solidFill>
                  <a:srgbClr val="0070C0"/>
                </a:solidFill>
                <a:cs typeface="Arial" panose="020B0604020202020204" pitchFamily="34" charset="0"/>
              </a:rPr>
              <a:t>Today’s participants will receive an email invitation</a:t>
            </a:r>
          </a:p>
          <a:p>
            <a:pPr>
              <a:lnSpc>
                <a:spcPct val="110000"/>
              </a:lnSpc>
              <a:spcAft>
                <a:spcPts val="600"/>
              </a:spcAft>
              <a:buClr>
                <a:schemeClr val="tx1"/>
              </a:buClr>
            </a:pPr>
            <a:r>
              <a:rPr lang="en-US" dirty="0">
                <a:solidFill>
                  <a:srgbClr val="0070C0"/>
                </a:solidFill>
                <a:cs typeface="Arial" panose="020B0604020202020204" pitchFamily="34" charset="0"/>
              </a:rPr>
              <a:t>Please accept the invitation, add your profile</a:t>
            </a:r>
            <a:r>
              <a:rPr lang="en-US" dirty="0">
                <a:cs typeface="Arial" panose="020B0604020202020204" pitchFamily="34" charset="0"/>
              </a:rPr>
              <a:t> </a:t>
            </a:r>
            <a:r>
              <a:rPr lang="en-US" dirty="0">
                <a:solidFill>
                  <a:srgbClr val="0070C0"/>
                </a:solidFill>
                <a:cs typeface="Arial" panose="020B0604020202020204" pitchFamily="34" charset="0"/>
              </a:rPr>
              <a:t>&amp; photo </a:t>
            </a:r>
            <a:r>
              <a:rPr lang="en-US" i="1" dirty="0">
                <a:solidFill>
                  <a:srgbClr val="0070C0"/>
                </a:solidFill>
                <a:cs typeface="Arial" panose="020B0604020202020204" pitchFamily="34" charset="0"/>
              </a:rPr>
              <a:t>and get to know the community</a:t>
            </a:r>
          </a:p>
          <a:p>
            <a:pPr>
              <a:lnSpc>
                <a:spcPct val="110000"/>
              </a:lnSpc>
              <a:spcAft>
                <a:spcPts val="600"/>
              </a:spcAft>
              <a:buClr>
                <a:schemeClr val="tx1"/>
              </a:buClr>
            </a:pPr>
            <a:endParaRPr lang="en-US" i="1" dirty="0">
              <a:solidFill>
                <a:srgbClr val="0070C0"/>
              </a:solidFill>
              <a:cs typeface="Arial" panose="020B0604020202020204" pitchFamily="34" charset="0"/>
            </a:endParaRPr>
          </a:p>
        </p:txBody>
      </p:sp>
      <p:sp>
        <p:nvSpPr>
          <p:cNvPr id="3" name="Slide Number Placeholder 2">
            <a:extLst>
              <a:ext uri="{FF2B5EF4-FFF2-40B4-BE49-F238E27FC236}">
                <a16:creationId xmlns:a16="http://schemas.microsoft.com/office/drawing/2014/main" xmlns="" id="{8FECAD3D-E0D9-4D48-BE77-6BB0A6F52317}"/>
              </a:ext>
            </a:extLst>
          </p:cNvPr>
          <p:cNvSpPr>
            <a:spLocks noGrp="1"/>
          </p:cNvSpPr>
          <p:nvPr>
            <p:ph type="sldNum" sz="quarter" idx="12"/>
          </p:nvPr>
        </p:nvSpPr>
        <p:spPr/>
        <p:txBody>
          <a:bodyPr/>
          <a:lstStyle/>
          <a:p>
            <a:fld id="{12F1CD60-BDC3-4A78-87E0-9AD0E18C9B6C}" type="slidenum">
              <a:rPr lang="en-US" smtClean="0"/>
              <a:t>5</a:t>
            </a:fld>
            <a:endParaRPr lang="en-US"/>
          </a:p>
        </p:txBody>
      </p:sp>
    </p:spTree>
    <p:extLst>
      <p:ext uri="{BB962C8B-B14F-4D97-AF65-F5344CB8AC3E}">
        <p14:creationId xmlns:p14="http://schemas.microsoft.com/office/powerpoint/2010/main" val="738331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42CF7C9-99DB-4FA7-A6AA-BEEFDBF67A51}"/>
              </a:ext>
            </a:extLst>
          </p:cNvPr>
          <p:cNvSpPr>
            <a:spLocks noGrp="1"/>
          </p:cNvSpPr>
          <p:nvPr>
            <p:ph type="title"/>
          </p:nvPr>
        </p:nvSpPr>
        <p:spPr>
          <a:xfrm>
            <a:off x="5457205" y="406372"/>
            <a:ext cx="6429995" cy="974100"/>
          </a:xfrm>
        </p:spPr>
        <p:txBody>
          <a:bodyPr anchor="t">
            <a:normAutofit/>
          </a:bodyPr>
          <a:lstStyle/>
          <a:p>
            <a:r>
              <a:rPr lang="en-US" b="1" dirty="0">
                <a:solidFill>
                  <a:srgbClr val="7030A0"/>
                </a:solidFill>
                <a:latin typeface="+mn-lt"/>
                <a:cs typeface="Calibri" panose="020F0502020204030204" pitchFamily="34" charset="0"/>
              </a:rPr>
              <a:t>Today’s Presenters</a:t>
            </a:r>
            <a:endParaRPr lang="en-US" b="1" dirty="0">
              <a:solidFill>
                <a:srgbClr val="7030A0"/>
              </a:solidFill>
              <a:cs typeface="Calibri" panose="020F0502020204030204" pitchFamily="34" charset="0"/>
            </a:endParaRPr>
          </a:p>
        </p:txBody>
      </p:sp>
      <p:sp>
        <p:nvSpPr>
          <p:cNvPr id="18"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3">
            <a:extLst>
              <a:ext uri="{FF2B5EF4-FFF2-40B4-BE49-F238E27FC236}">
                <a16:creationId xmlns:a16="http://schemas.microsoft.com/office/drawing/2014/main" xmlns="" id="{5D716EFB-84F7-4278-9C7D-6FC55C4C7B4D}"/>
              </a:ext>
            </a:extLst>
          </p:cNvPr>
          <p:cNvPicPr>
            <a:picLocks noChangeAspect="1"/>
          </p:cNvPicPr>
          <p:nvPr/>
        </p:nvPicPr>
        <p:blipFill rotWithShape="1">
          <a:blip r:embed="rId4">
            <a:alphaModFix/>
          </a:blip>
          <a:srcRect l="25000" r="11224"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ontent Placeholder 8">
            <a:extLst>
              <a:ext uri="{FF2B5EF4-FFF2-40B4-BE49-F238E27FC236}">
                <a16:creationId xmlns:a16="http://schemas.microsoft.com/office/drawing/2014/main" xmlns="" id="{FD7CAECB-8677-4221-8235-D731BABEDA7A}"/>
              </a:ext>
            </a:extLst>
          </p:cNvPr>
          <p:cNvSpPr>
            <a:spLocks noGrp="1"/>
          </p:cNvSpPr>
          <p:nvPr>
            <p:ph idx="1"/>
          </p:nvPr>
        </p:nvSpPr>
        <p:spPr>
          <a:xfrm>
            <a:off x="5257799" y="1402699"/>
            <a:ext cx="6920593" cy="4934631"/>
          </a:xfrm>
        </p:spPr>
        <p:txBody>
          <a:bodyPr anchor="ctr">
            <a:normAutofit/>
          </a:bodyPr>
          <a:lstStyle/>
          <a:p>
            <a:pPr>
              <a:lnSpc>
                <a:spcPct val="80000"/>
              </a:lnSpc>
            </a:pPr>
            <a:r>
              <a:rPr lang="en-US" b="1" dirty="0">
                <a:solidFill>
                  <a:srgbClr val="0070C0"/>
                </a:solidFill>
              </a:rPr>
              <a:t>Synthetic Data</a:t>
            </a:r>
          </a:p>
          <a:p>
            <a:pPr lvl="1">
              <a:lnSpc>
                <a:spcPct val="80000"/>
              </a:lnSpc>
            </a:pPr>
            <a:r>
              <a:rPr lang="en-US" sz="2000" b="1" dirty="0"/>
              <a:t>Nick Anderson, University of California, Davis</a:t>
            </a:r>
          </a:p>
          <a:p>
            <a:pPr lvl="1">
              <a:lnSpc>
                <a:spcPct val="80000"/>
              </a:lnSpc>
            </a:pPr>
            <a:r>
              <a:rPr lang="en-US" sz="2000" b="1" dirty="0"/>
              <a:t>Bill Richards, BWH/Harvard University</a:t>
            </a:r>
          </a:p>
          <a:p>
            <a:pPr>
              <a:lnSpc>
                <a:spcPct val="80000"/>
              </a:lnSpc>
            </a:pPr>
            <a:r>
              <a:rPr lang="en-US" b="1" dirty="0">
                <a:solidFill>
                  <a:srgbClr val="0070C0"/>
                </a:solidFill>
              </a:rPr>
              <a:t>Hypothesis Generation Using ML</a:t>
            </a:r>
          </a:p>
          <a:p>
            <a:pPr lvl="1">
              <a:lnSpc>
                <a:spcPct val="80000"/>
              </a:lnSpc>
            </a:pPr>
            <a:r>
              <a:rPr lang="en-US" sz="2000" b="1" dirty="0"/>
              <a:t>Amber Simpson, Queen’s University</a:t>
            </a:r>
          </a:p>
          <a:p>
            <a:pPr>
              <a:lnSpc>
                <a:spcPct val="80000"/>
              </a:lnSpc>
            </a:pPr>
            <a:r>
              <a:rPr lang="en-US" b="1" dirty="0">
                <a:solidFill>
                  <a:srgbClr val="0070C0"/>
                </a:solidFill>
              </a:rPr>
              <a:t>Digital Twin</a:t>
            </a:r>
          </a:p>
          <a:p>
            <a:pPr lvl="1">
              <a:lnSpc>
                <a:spcPct val="80000"/>
              </a:lnSpc>
            </a:pPr>
            <a:r>
              <a:rPr lang="en-US" sz="2000" b="1" dirty="0"/>
              <a:t>Tina Hernandez-Boussard, Stanford University</a:t>
            </a:r>
          </a:p>
          <a:p>
            <a:pPr lvl="1">
              <a:lnSpc>
                <a:spcPct val="80000"/>
              </a:lnSpc>
            </a:pPr>
            <a:r>
              <a:rPr lang="en-US" sz="2000" b="1" dirty="0"/>
              <a:t>Paul Macklin, Indiana University</a:t>
            </a:r>
          </a:p>
          <a:p>
            <a:pPr>
              <a:lnSpc>
                <a:spcPct val="80000"/>
              </a:lnSpc>
            </a:pPr>
            <a:r>
              <a:rPr lang="en-US" b="1" dirty="0">
                <a:solidFill>
                  <a:srgbClr val="0070C0"/>
                </a:solidFill>
              </a:rPr>
              <a:t>Adaptive Treatments</a:t>
            </a:r>
          </a:p>
          <a:p>
            <a:pPr lvl="1">
              <a:lnSpc>
                <a:spcPct val="80000"/>
              </a:lnSpc>
            </a:pPr>
            <a:r>
              <a:rPr lang="en-US" sz="2000" b="1" dirty="0"/>
              <a:t>John McPherson, University of California, Davis</a:t>
            </a:r>
          </a:p>
        </p:txBody>
      </p:sp>
      <p:sp>
        <p:nvSpPr>
          <p:cNvPr id="3" name="Slide Number Placeholder 2">
            <a:extLst>
              <a:ext uri="{FF2B5EF4-FFF2-40B4-BE49-F238E27FC236}">
                <a16:creationId xmlns:a16="http://schemas.microsoft.com/office/drawing/2014/main" xmlns="" id="{165EE900-BF1C-4D79-B4F4-D7355DDF9363}"/>
              </a:ext>
            </a:extLst>
          </p:cNvPr>
          <p:cNvSpPr>
            <a:spLocks noGrp="1"/>
          </p:cNvSpPr>
          <p:nvPr>
            <p:ph type="sldNum" sz="quarter" idx="12"/>
          </p:nvPr>
        </p:nvSpPr>
        <p:spPr/>
        <p:txBody>
          <a:bodyPr/>
          <a:lstStyle/>
          <a:p>
            <a:fld id="{12F1CD60-BDC3-4A78-87E0-9AD0E18C9B6C}" type="slidenum">
              <a:rPr lang="en-US" smtClean="0"/>
              <a:t>6</a:t>
            </a:fld>
            <a:endParaRPr lang="en-US"/>
          </a:p>
        </p:txBody>
      </p:sp>
    </p:spTree>
    <p:extLst>
      <p:ext uri="{BB962C8B-B14F-4D97-AF65-F5344CB8AC3E}">
        <p14:creationId xmlns:p14="http://schemas.microsoft.com/office/powerpoint/2010/main" val="3609209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5E5DC6BF-6A3D-4106-9A41-84B5E4FA8CB0}"/>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892A99F-58DC-4E68-80C2-1D9E22B874F0}"/>
              </a:ext>
            </a:extLst>
          </p:cNvPr>
          <p:cNvSpPr>
            <a:spLocks noGrp="1"/>
          </p:cNvSpPr>
          <p:nvPr>
            <p:ph type="title"/>
          </p:nvPr>
        </p:nvSpPr>
        <p:spPr>
          <a:xfrm>
            <a:off x="159027" y="1341783"/>
            <a:ext cx="5068956" cy="2395330"/>
          </a:xfrm>
        </p:spPr>
        <p:txBody>
          <a:bodyPr>
            <a:normAutofit fontScale="90000"/>
          </a:bodyPr>
          <a:lstStyle/>
          <a:p>
            <a:pPr lvl="1">
              <a:spcAft>
                <a:spcPts val="1200"/>
              </a:spcAft>
            </a:pPr>
            <a:r>
              <a:rPr lang="en-US" sz="3600" b="1" i="1" dirty="0">
                <a:solidFill>
                  <a:srgbClr val="7030A0"/>
                </a:solidFill>
              </a:rPr>
              <a:t>Cancer Challenge Area: </a:t>
            </a:r>
            <a:br>
              <a:rPr lang="en-US" sz="3600" b="1" i="1" dirty="0">
                <a:solidFill>
                  <a:srgbClr val="7030A0"/>
                </a:solidFill>
              </a:rPr>
            </a:br>
            <a:r>
              <a:rPr lang="en-US" sz="3600" b="1" i="1" dirty="0">
                <a:solidFill>
                  <a:srgbClr val="7030A0"/>
                </a:solidFill>
              </a:rPr>
              <a:t>Synthetic Data</a:t>
            </a:r>
            <a:br>
              <a:rPr lang="en-US" sz="3600" b="1" i="1" dirty="0">
                <a:solidFill>
                  <a:srgbClr val="7030A0"/>
                </a:solidFill>
              </a:rPr>
            </a:br>
            <a:r>
              <a:rPr lang="en-US" sz="3600" b="1" i="1" dirty="0">
                <a:solidFill>
                  <a:srgbClr val="7030A0"/>
                </a:solidFill>
              </a:rPr>
              <a:t/>
            </a:r>
            <a:br>
              <a:rPr lang="en-US" sz="3600" b="1" i="1" dirty="0">
                <a:solidFill>
                  <a:srgbClr val="7030A0"/>
                </a:solidFill>
              </a:rPr>
            </a:br>
            <a:r>
              <a:rPr lang="en-US" sz="2200" b="1" dirty="0">
                <a:latin typeface="Arial" panose="020B0604020202020204" pitchFamily="34" charset="0"/>
                <a:cs typeface="Arial" panose="020B0604020202020204" pitchFamily="34" charset="0"/>
              </a:rPr>
              <a:t>Nick Anderson, UC Davis</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Bill Richards, BWH/Harvard</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b="1" i="1" dirty="0">
              <a:solidFill>
                <a:srgbClr val="7030A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60525BF-0505-47EC-BA35-E63441DA1130}"/>
              </a:ext>
            </a:extLst>
          </p:cNvPr>
          <p:cNvSpPr>
            <a:spLocks noGrp="1"/>
          </p:cNvSpPr>
          <p:nvPr>
            <p:ph type="sldNum" sz="quarter" idx="12"/>
          </p:nvPr>
        </p:nvSpPr>
        <p:spPr/>
        <p:txBody>
          <a:bodyPr/>
          <a:lstStyle/>
          <a:p>
            <a:fld id="{12F1CD60-BDC3-4A78-87E0-9AD0E18C9B6C}" type="slidenum">
              <a:rPr lang="en-US" smtClean="0"/>
              <a:t>7</a:t>
            </a:fld>
            <a:endParaRPr lang="en-US"/>
          </a:p>
        </p:txBody>
      </p:sp>
    </p:spTree>
    <p:extLst>
      <p:ext uri="{BB962C8B-B14F-4D97-AF65-F5344CB8AC3E}">
        <p14:creationId xmlns:p14="http://schemas.microsoft.com/office/powerpoint/2010/main" val="4111816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CF7C9-99DB-4FA7-A6AA-BEEFDBF67A51}"/>
              </a:ext>
            </a:extLst>
          </p:cNvPr>
          <p:cNvSpPr>
            <a:spLocks noGrp="1"/>
          </p:cNvSpPr>
          <p:nvPr>
            <p:ph type="title" idx="4294967295"/>
          </p:nvPr>
        </p:nvSpPr>
        <p:spPr>
          <a:xfrm>
            <a:off x="5163207" y="22314"/>
            <a:ext cx="5896572" cy="673100"/>
          </a:xfrm>
        </p:spPr>
        <p:txBody>
          <a:bodyPr vert="horz" lIns="91440" tIns="45720" rIns="91440" bIns="45720" rtlCol="0" anchor="ctr">
            <a:normAutofit fontScale="90000"/>
          </a:bodyPr>
          <a:lstStyle/>
          <a:p>
            <a:pPr algn="ctr"/>
            <a:r>
              <a:rPr lang="en-US" b="1" dirty="0">
                <a:solidFill>
                  <a:srgbClr val="7030A0"/>
                </a:solidFill>
              </a:rPr>
              <a:t>Synthetic Data: Overview </a:t>
            </a:r>
          </a:p>
        </p:txBody>
      </p:sp>
      <p:sp>
        <p:nvSpPr>
          <p:cNvPr id="3" name="Slide Number Placeholder 2">
            <a:extLst>
              <a:ext uri="{FF2B5EF4-FFF2-40B4-BE49-F238E27FC236}">
                <a16:creationId xmlns:a16="http://schemas.microsoft.com/office/drawing/2014/main" xmlns="" id="{3670849B-D000-4004-8D4F-E9D3089DCAD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2F1CD60-BDC3-4A78-87E0-9AD0E18C9B6C}" type="slidenum">
              <a:rPr lang="en-US">
                <a:solidFill>
                  <a:schemeClr val="tx1">
                    <a:lumMod val="50000"/>
                    <a:lumOff val="50000"/>
                  </a:schemeClr>
                </a:solidFill>
                <a:latin typeface="Calibri" panose="020F0502020204030204"/>
              </a:rPr>
              <a:pPr>
                <a:spcAft>
                  <a:spcPts val="600"/>
                </a:spcAft>
                <a:defRPr/>
              </a:pPr>
              <a:t>8</a:t>
            </a:fld>
            <a:endParaRPr lang="en-US">
              <a:solidFill>
                <a:schemeClr val="tx1">
                  <a:lumMod val="50000"/>
                  <a:lumOff val="50000"/>
                </a:schemeClr>
              </a:solidFill>
              <a:latin typeface="Calibri" panose="020F0502020204030204"/>
            </a:endParaRPr>
          </a:p>
        </p:txBody>
      </p:sp>
      <p:pic>
        <p:nvPicPr>
          <p:cNvPr id="5" name="Picture 4" descr="A circuit board&#10;&#10;Description automatically generated">
            <a:extLst>
              <a:ext uri="{FF2B5EF4-FFF2-40B4-BE49-F238E27FC236}">
                <a16:creationId xmlns:a16="http://schemas.microsoft.com/office/drawing/2014/main" xmlns="" id="{D5D4BF38-B7AC-DB44-9551-D524EE33FB34}"/>
              </a:ext>
            </a:extLst>
          </p:cNvPr>
          <p:cNvPicPr>
            <a:picLocks noChangeAspect="1"/>
          </p:cNvPicPr>
          <p:nvPr/>
        </p:nvPicPr>
        <p:blipFill rotWithShape="1">
          <a:blip r:embed="rId3">
            <a:extLst>
              <a:ext uri="{28A0092B-C50C-407E-A947-70E740481C1C}">
                <a14:useLocalDpi xmlns:a14="http://schemas.microsoft.com/office/drawing/2010/main" val="0"/>
              </a:ext>
            </a:extLst>
          </a:blip>
          <a:srcRect l="34619" t="-5214" r="39194" b="5214"/>
          <a:stretch/>
        </p:blipFill>
        <p:spPr>
          <a:xfrm>
            <a:off x="0" y="417425"/>
            <a:ext cx="4939862" cy="6418261"/>
          </a:xfrm>
          <a:prstGeom prst="rect">
            <a:avLst/>
          </a:prstGeom>
        </p:spPr>
      </p:pic>
      <p:sp>
        <p:nvSpPr>
          <p:cNvPr id="6" name="TextBox 5">
            <a:extLst>
              <a:ext uri="{FF2B5EF4-FFF2-40B4-BE49-F238E27FC236}">
                <a16:creationId xmlns:a16="http://schemas.microsoft.com/office/drawing/2014/main" xmlns="" id="{099193CF-2D2C-8D46-B342-926E6C0DC80E}"/>
              </a:ext>
            </a:extLst>
          </p:cNvPr>
          <p:cNvSpPr txBox="1"/>
          <p:nvPr/>
        </p:nvSpPr>
        <p:spPr>
          <a:xfrm>
            <a:off x="5163207" y="1096856"/>
            <a:ext cx="6894786" cy="5847755"/>
          </a:xfrm>
          <a:prstGeom prst="rect">
            <a:avLst/>
          </a:prstGeom>
          <a:noFill/>
        </p:spPr>
        <p:txBody>
          <a:bodyPr wrap="square" rtlCol="0">
            <a:spAutoFit/>
          </a:bodyPr>
          <a:lstStyle/>
          <a:p>
            <a:pPr marL="342900" indent="-342900">
              <a:buFont typeface="Arial" panose="020B0604020202020204" pitchFamily="34" charset="0"/>
              <a:buChar char="•"/>
            </a:pPr>
            <a:r>
              <a:rPr lang="en-US" sz="2200" dirty="0"/>
              <a:t>De-identification to protect PII may “over-sanitize” data or introduce bias when applied to very large data sets</a:t>
            </a:r>
          </a:p>
          <a:p>
            <a:endParaRPr lang="en-US" sz="2200" dirty="0"/>
          </a:p>
          <a:p>
            <a:pPr marL="342900" indent="-342900">
              <a:buFont typeface="Arial" panose="020B0604020202020204" pitchFamily="34" charset="0"/>
              <a:buChar char="•"/>
            </a:pPr>
            <a:r>
              <a:rPr lang="en-US" sz="2200" dirty="0"/>
              <a:t>Clinical data sets appropriate to develop and validate new methods and models are scarce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b="1" dirty="0"/>
              <a:t>Synthetic data </a:t>
            </a:r>
            <a:r>
              <a:rPr lang="en-US" sz="2200" dirty="0"/>
              <a:t>derived from clinical data sets</a:t>
            </a:r>
          </a:p>
          <a:p>
            <a:endParaRPr lang="en-US" sz="2200" dirty="0"/>
          </a:p>
          <a:p>
            <a:pPr marL="342900" indent="-342900">
              <a:buFont typeface="Arial" panose="020B0604020202020204" pitchFamily="34" charset="0"/>
              <a:buChar char="•"/>
            </a:pPr>
            <a:r>
              <a:rPr lang="en-US" sz="2200" dirty="0"/>
              <a:t>Statistically identical to the clinical reference dataset</a:t>
            </a:r>
          </a:p>
          <a:p>
            <a:endParaRPr lang="en-US" sz="2200" dirty="0"/>
          </a:p>
          <a:p>
            <a:pPr marL="342900" indent="-342900">
              <a:buFont typeface="Arial" panose="020B0604020202020204" pitchFamily="34" charset="0"/>
              <a:buChar char="•"/>
            </a:pPr>
            <a:r>
              <a:rPr lang="en-US" sz="2200" dirty="0"/>
              <a:t>Broadly sharable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Contain neither PHI nor PII</a:t>
            </a:r>
          </a:p>
          <a:p>
            <a:endParaRPr lang="en-US" sz="2200" dirty="0"/>
          </a:p>
          <a:p>
            <a:pPr marL="342900" indent="-342900">
              <a:buFont typeface="Arial" panose="020B0604020202020204" pitchFamily="34" charset="0"/>
              <a:buChar char="•"/>
            </a:pPr>
            <a:r>
              <a:rPr lang="en-US" sz="2200" dirty="0"/>
              <a:t>Not re-linkable </a:t>
            </a:r>
          </a:p>
          <a:p>
            <a:pPr marL="342900" indent="-342900">
              <a:buFont typeface="Arial" panose="020B0604020202020204" pitchFamily="34" charset="0"/>
              <a:buChar char="•"/>
            </a:pPr>
            <a:endParaRPr lang="en-US" sz="2200" dirty="0"/>
          </a:p>
          <a:p>
            <a:endParaRPr lang="en-US" sz="2200" dirty="0"/>
          </a:p>
        </p:txBody>
      </p:sp>
    </p:spTree>
    <p:extLst>
      <p:ext uri="{BB962C8B-B14F-4D97-AF65-F5344CB8AC3E}">
        <p14:creationId xmlns:p14="http://schemas.microsoft.com/office/powerpoint/2010/main" val="700319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CF7C9-99DB-4FA7-A6AA-BEEFDBF67A51}"/>
              </a:ext>
            </a:extLst>
          </p:cNvPr>
          <p:cNvSpPr>
            <a:spLocks noGrp="1"/>
          </p:cNvSpPr>
          <p:nvPr>
            <p:ph type="title"/>
          </p:nvPr>
        </p:nvSpPr>
        <p:spPr>
          <a:xfrm>
            <a:off x="5359181" y="136525"/>
            <a:ext cx="6502838" cy="1047566"/>
          </a:xfrm>
        </p:spPr>
        <p:txBody>
          <a:bodyPr anchor="t">
            <a:normAutofit/>
          </a:bodyPr>
          <a:lstStyle/>
          <a:p>
            <a:r>
              <a:rPr lang="en-US" sz="4000" b="1" dirty="0">
                <a:solidFill>
                  <a:srgbClr val="7030A0"/>
                </a:solidFill>
              </a:rPr>
              <a:t>Challenge Area: Synthetic Data</a:t>
            </a:r>
          </a:p>
        </p:txBody>
      </p:sp>
      <p:pic>
        <p:nvPicPr>
          <p:cNvPr id="6" name="Content Placeholder 3">
            <a:extLst>
              <a:ext uri="{FF2B5EF4-FFF2-40B4-BE49-F238E27FC236}">
                <a16:creationId xmlns:a16="http://schemas.microsoft.com/office/drawing/2014/main" xmlns="" id="{5D716EFB-84F7-4278-9C7D-6FC55C4C7B4D}"/>
              </a:ext>
            </a:extLst>
          </p:cNvPr>
          <p:cNvPicPr>
            <a:picLocks noChangeAspect="1"/>
          </p:cNvPicPr>
          <p:nvPr/>
        </p:nvPicPr>
        <p:blipFill rotWithShape="1">
          <a:blip r:embed="rId3">
            <a:alphaModFix/>
          </a:blip>
          <a:srcRect l="25000" r="11224"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ontent Placeholder 8">
            <a:extLst>
              <a:ext uri="{FF2B5EF4-FFF2-40B4-BE49-F238E27FC236}">
                <a16:creationId xmlns:a16="http://schemas.microsoft.com/office/drawing/2014/main" xmlns="" id="{FD7CAECB-8677-4221-8235-D731BABEDA7A}"/>
              </a:ext>
            </a:extLst>
          </p:cNvPr>
          <p:cNvSpPr>
            <a:spLocks noGrp="1"/>
          </p:cNvSpPr>
          <p:nvPr>
            <p:ph idx="1"/>
          </p:nvPr>
        </p:nvSpPr>
        <p:spPr>
          <a:xfrm>
            <a:off x="4632767" y="804544"/>
            <a:ext cx="7282424" cy="6215511"/>
          </a:xfrm>
        </p:spPr>
        <p:txBody>
          <a:bodyPr anchor="t">
            <a:normAutofit fontScale="85000" lnSpcReduction="20000"/>
          </a:bodyPr>
          <a:lstStyle/>
          <a:p>
            <a:pPr marL="457200" lvl="1" indent="0">
              <a:lnSpc>
                <a:spcPct val="80000"/>
              </a:lnSpc>
              <a:buNone/>
            </a:pPr>
            <a:endParaRPr lang="en-US" sz="1600" dirty="0"/>
          </a:p>
          <a:p>
            <a:pPr lvl="1">
              <a:lnSpc>
                <a:spcPct val="120000"/>
              </a:lnSpc>
            </a:pPr>
            <a:r>
              <a:rPr lang="en-US" sz="2600" dirty="0">
                <a:cs typeface="Arial" panose="020B0604020202020204" pitchFamily="34" charset="0"/>
              </a:rPr>
              <a:t>Methods for </a:t>
            </a:r>
            <a:r>
              <a:rPr lang="en-US" sz="2600" i="1" dirty="0">
                <a:cs typeface="Arial" panose="020B0604020202020204" pitchFamily="34" charset="0"/>
              </a:rPr>
              <a:t>reproducibly</a:t>
            </a:r>
            <a:r>
              <a:rPr lang="en-US" sz="2600" dirty="0">
                <a:cs typeface="Arial" panose="020B0604020202020204" pitchFamily="34" charset="0"/>
              </a:rPr>
              <a:t> generating new and </a:t>
            </a:r>
            <a:r>
              <a:rPr lang="en-US" sz="2600" dirty="0" err="1">
                <a:cs typeface="Arial" panose="020B0604020202020204" pitchFamily="34" charset="0"/>
              </a:rPr>
              <a:t>unlinkable</a:t>
            </a:r>
            <a:r>
              <a:rPr lang="en-US" sz="2600" dirty="0">
                <a:cs typeface="Arial" panose="020B0604020202020204" pitchFamily="34" charset="0"/>
              </a:rPr>
              <a:t> synthetic data sets, rules and appropriate descriptive metadata from “reference” clinical data (1:1)</a:t>
            </a:r>
          </a:p>
          <a:p>
            <a:pPr lvl="1">
              <a:lnSpc>
                <a:spcPct val="120000"/>
              </a:lnSpc>
            </a:pPr>
            <a:endParaRPr lang="en-US" sz="2600" dirty="0">
              <a:cs typeface="Arial" panose="020B0604020202020204" pitchFamily="34" charset="0"/>
            </a:endParaRPr>
          </a:p>
          <a:p>
            <a:pPr lvl="1">
              <a:lnSpc>
                <a:spcPct val="120000"/>
              </a:lnSpc>
            </a:pPr>
            <a:r>
              <a:rPr lang="en-US" sz="2600" dirty="0">
                <a:cs typeface="Arial" panose="020B0604020202020204" pitchFamily="34" charset="0"/>
              </a:rPr>
              <a:t>Methods for generating new and </a:t>
            </a:r>
            <a:r>
              <a:rPr lang="en-US" sz="2600" dirty="0" err="1">
                <a:cs typeface="Arial" panose="020B0604020202020204" pitchFamily="34" charset="0"/>
              </a:rPr>
              <a:t>unlinkable</a:t>
            </a:r>
            <a:r>
              <a:rPr lang="en-US" sz="2600" dirty="0">
                <a:cs typeface="Arial" panose="020B0604020202020204" pitchFamily="34" charset="0"/>
              </a:rPr>
              <a:t> synthetic datasets from clinical data “seeds” and permutation rules (1:many)</a:t>
            </a:r>
          </a:p>
          <a:p>
            <a:pPr lvl="1">
              <a:lnSpc>
                <a:spcPct val="120000"/>
              </a:lnSpc>
            </a:pPr>
            <a:endParaRPr lang="en-US" sz="2600" dirty="0">
              <a:cs typeface="Arial" panose="020B0604020202020204" pitchFamily="34" charset="0"/>
            </a:endParaRPr>
          </a:p>
          <a:p>
            <a:pPr lvl="1">
              <a:lnSpc>
                <a:spcPct val="120000"/>
              </a:lnSpc>
            </a:pPr>
            <a:r>
              <a:rPr lang="en-US" sz="2600" dirty="0">
                <a:cs typeface="Arial" panose="020B0604020202020204" pitchFamily="34" charset="0"/>
              </a:rPr>
              <a:t>Methods for developing sets of uniquely distinguished and high-quality data sets for large “population simulation” studies (1:n-k)</a:t>
            </a:r>
          </a:p>
          <a:p>
            <a:pPr marL="457200" lvl="1" indent="0">
              <a:lnSpc>
                <a:spcPct val="120000"/>
              </a:lnSpc>
              <a:buNone/>
            </a:pPr>
            <a:endParaRPr lang="en-US" sz="2600" dirty="0">
              <a:cs typeface="Arial" panose="020B0604020202020204" pitchFamily="34" charset="0"/>
            </a:endParaRPr>
          </a:p>
          <a:p>
            <a:pPr lvl="1">
              <a:lnSpc>
                <a:spcPct val="120000"/>
              </a:lnSpc>
            </a:pPr>
            <a:r>
              <a:rPr lang="en-US" sz="2600" dirty="0">
                <a:cs typeface="Arial" panose="020B0604020202020204" pitchFamily="34" charset="0"/>
              </a:rPr>
              <a:t>Methods for comparing new algorithms tested solely on synthetic data sets on “reference” clinically identifiable data sets (and visa versa) (1:1)</a:t>
            </a:r>
          </a:p>
          <a:p>
            <a:pPr lvl="1">
              <a:lnSpc>
                <a:spcPct val="120000"/>
              </a:lnSpc>
            </a:pPr>
            <a:endParaRPr lang="en-US" sz="2600" dirty="0">
              <a:cs typeface="Arial" panose="020B0604020202020204" pitchFamily="34" charset="0"/>
            </a:endParaRPr>
          </a:p>
        </p:txBody>
      </p:sp>
      <p:sp>
        <p:nvSpPr>
          <p:cNvPr id="3" name="Slide Number Placeholder 2">
            <a:extLst>
              <a:ext uri="{FF2B5EF4-FFF2-40B4-BE49-F238E27FC236}">
                <a16:creationId xmlns:a16="http://schemas.microsoft.com/office/drawing/2014/main" xmlns="" id="{9772D5D4-6A8C-4195-B9B1-855F6997F30E}"/>
              </a:ext>
            </a:extLst>
          </p:cNvPr>
          <p:cNvSpPr>
            <a:spLocks noGrp="1"/>
          </p:cNvSpPr>
          <p:nvPr>
            <p:ph type="sldNum" sz="quarter" idx="12"/>
          </p:nvPr>
        </p:nvSpPr>
        <p:spPr/>
        <p:txBody>
          <a:bodyPr/>
          <a:lstStyle/>
          <a:p>
            <a:fld id="{12F1CD60-BDC3-4A78-87E0-9AD0E18C9B6C}" type="slidenum">
              <a:rPr lang="en-US" smtClean="0"/>
              <a:t>9</a:t>
            </a:fld>
            <a:endParaRPr lang="en-US"/>
          </a:p>
        </p:txBody>
      </p:sp>
    </p:spTree>
    <p:extLst>
      <p:ext uri="{BB962C8B-B14F-4D97-AF65-F5344CB8AC3E}">
        <p14:creationId xmlns:p14="http://schemas.microsoft.com/office/powerpoint/2010/main" val="1156176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I PPT Template 16x9 RED">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NCI PPT Template 16x9 RED">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1390</Words>
  <Application>Microsoft Macintosh PowerPoint</Application>
  <PresentationFormat>Widescreen</PresentationFormat>
  <Paragraphs>236</Paragraphs>
  <Slides>21</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Calibri</vt:lpstr>
      <vt:lpstr>Calibri Light</vt:lpstr>
      <vt:lpstr>ＭＳ Ｐゴシック</vt:lpstr>
      <vt:lpstr>Sapient Centro Slab</vt:lpstr>
      <vt:lpstr>SapientCentroSlab-Light</vt:lpstr>
      <vt:lpstr>SapientSansBold</vt:lpstr>
      <vt:lpstr>SapientSansRegular</vt:lpstr>
      <vt:lpstr>Wingdings</vt:lpstr>
      <vt:lpstr>Arial</vt:lpstr>
      <vt:lpstr>Office Theme</vt:lpstr>
      <vt:lpstr>NCI PPT Template 16x9 RED</vt:lpstr>
      <vt:lpstr>1_NCI PPT Template 16x9 RED</vt:lpstr>
      <vt:lpstr>MicroLab Origins  Emily Greenspan Center for Biomedical Informatics and Information Technology National Cancer Institute </vt:lpstr>
      <vt:lpstr>Envisioning Computational Innovations for Cancer Challenges (ECICC) Community Building</vt:lpstr>
      <vt:lpstr>PowerPoint Presentation</vt:lpstr>
      <vt:lpstr>What Happens After Today’s MicroLab?</vt:lpstr>
      <vt:lpstr>  Join the Community Hub Site!   </vt:lpstr>
      <vt:lpstr>Today’s Presenters</vt:lpstr>
      <vt:lpstr>Cancer Challenge Area:  Synthetic Data  Nick Anderson, UC Davis Bill Richards, BWH/Harvard </vt:lpstr>
      <vt:lpstr>Synthetic Data: Overview </vt:lpstr>
      <vt:lpstr>Challenge Area: Synthetic Data</vt:lpstr>
      <vt:lpstr>Cancer Challenge Area:  Hypothesis Generation Using Machine Learning  Amber Simpson, Queen’s University </vt:lpstr>
      <vt:lpstr>Hypothesis Generation Using Machine Learning: The Big Idea</vt:lpstr>
      <vt:lpstr>Hypothesis Generation Using Machine Learning: Overview</vt:lpstr>
      <vt:lpstr>Cancer Challenge Area:  Digital Twin   Tina Hernandez-Boussard, Stanford University Paul Macklin, Indiana University </vt:lpstr>
      <vt:lpstr>PowerPoint Presentation</vt:lpstr>
      <vt:lpstr>Why Now?</vt:lpstr>
      <vt:lpstr>Cancer Challenge Area: Adaptive Treatments   John McPherson, UC Davis </vt:lpstr>
      <vt:lpstr>Adaptive Treatments:</vt:lpstr>
      <vt:lpstr>Imagining Adaptive Treatments </vt:lpstr>
      <vt:lpstr>Use Case Demonstration   Paul Macklin Indiana University </vt:lpstr>
      <vt:lpstr>Sample use case: mathematician</vt:lpstr>
      <vt:lpstr>Sample use case: (patient) data donor</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Envisioning Computational Innovations for Cancer Challenges (ECICC) Community: MicroLab</dc:title>
  <dc:creator>Borkon, Lynn (NIH/NCI) [C]</dc:creator>
  <cp:lastModifiedBy>Toby Scott</cp:lastModifiedBy>
  <cp:revision>103</cp:revision>
  <cp:lastPrinted>2019-06-10T20:01:42Z</cp:lastPrinted>
  <dcterms:created xsi:type="dcterms:W3CDTF">2019-06-10T14:19:08Z</dcterms:created>
  <dcterms:modified xsi:type="dcterms:W3CDTF">2019-09-25T13:24:11Z</dcterms:modified>
</cp:coreProperties>
</file>