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45"/>
  </p:notesMasterIdLst>
  <p:handoutMasterIdLst>
    <p:handoutMasterId r:id="rId46"/>
  </p:handoutMasterIdLst>
  <p:sldIdLst>
    <p:sldId id="256" r:id="rId3"/>
    <p:sldId id="260" r:id="rId4"/>
    <p:sldId id="320" r:id="rId5"/>
    <p:sldId id="347" r:id="rId6"/>
    <p:sldId id="351" r:id="rId7"/>
    <p:sldId id="257" r:id="rId8"/>
    <p:sldId id="314" r:id="rId9"/>
    <p:sldId id="352" r:id="rId10"/>
    <p:sldId id="748" r:id="rId11"/>
    <p:sldId id="747" r:id="rId12"/>
    <p:sldId id="315" r:id="rId13"/>
    <p:sldId id="760" r:id="rId14"/>
    <p:sldId id="761" r:id="rId15"/>
    <p:sldId id="265" r:id="rId16"/>
    <p:sldId id="329" r:id="rId17"/>
    <p:sldId id="332" r:id="rId18"/>
    <p:sldId id="762" r:id="rId19"/>
    <p:sldId id="270" r:id="rId20"/>
    <p:sldId id="339" r:id="rId21"/>
    <p:sldId id="763" r:id="rId22"/>
    <p:sldId id="344" r:id="rId23"/>
    <p:sldId id="343" r:id="rId24"/>
    <p:sldId id="764" r:id="rId25"/>
    <p:sldId id="757" r:id="rId26"/>
    <p:sldId id="758" r:id="rId27"/>
    <p:sldId id="759" r:id="rId28"/>
    <p:sldId id="348" r:id="rId29"/>
    <p:sldId id="349" r:id="rId30"/>
    <p:sldId id="350" r:id="rId31"/>
    <p:sldId id="749" r:id="rId32"/>
    <p:sldId id="570" r:id="rId33"/>
    <p:sldId id="755" r:id="rId34"/>
    <p:sldId id="569" r:id="rId35"/>
    <p:sldId id="750" r:id="rId36"/>
    <p:sldId id="259" r:id="rId37"/>
    <p:sldId id="753" r:id="rId38"/>
    <p:sldId id="754" r:id="rId39"/>
    <p:sldId id="317" r:id="rId40"/>
    <p:sldId id="346" r:id="rId41"/>
    <p:sldId id="342" r:id="rId42"/>
    <p:sldId id="322" r:id="rId43"/>
    <p:sldId id="34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E80D"/>
    <a:srgbClr val="000000"/>
    <a:srgbClr val="FC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1" autoAdjust="0"/>
    <p:restoredTop sz="79320" autoAdjust="0"/>
  </p:normalViewPr>
  <p:slideViewPr>
    <p:cSldViewPr snapToGrid="0" snapToObjects="1">
      <p:cViewPr varScale="1">
        <p:scale>
          <a:sx n="63" d="100"/>
          <a:sy n="63" d="100"/>
        </p:scale>
        <p:origin x="840" y="6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6" d="100"/>
          <a:sy n="96" d="100"/>
        </p:scale>
        <p:origin x="355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Sheet1!$D$62:$D$94</c:f>
              <c:numCache>
                <c:formatCode>General</c:formatCode>
                <c:ptCount val="33"/>
                <c:pt idx="0">
                  <c:v>2</c:v>
                </c:pt>
                <c:pt idx="1">
                  <c:v>3</c:v>
                </c:pt>
                <c:pt idx="2">
                  <c:v>9</c:v>
                </c:pt>
                <c:pt idx="3">
                  <c:v>21</c:v>
                </c:pt>
                <c:pt idx="4">
                  <c:v>25</c:v>
                </c:pt>
                <c:pt idx="5">
                  <c:v>51</c:v>
                </c:pt>
                <c:pt idx="6">
                  <c:v>75</c:v>
                </c:pt>
                <c:pt idx="7">
                  <c:v>44</c:v>
                </c:pt>
                <c:pt idx="8">
                  <c:v>95</c:v>
                </c:pt>
                <c:pt idx="9">
                  <c:v>92</c:v>
                </c:pt>
                <c:pt idx="10">
                  <c:v>87</c:v>
                </c:pt>
                <c:pt idx="11">
                  <c:v>115</c:v>
                </c:pt>
                <c:pt idx="12">
                  <c:v>102</c:v>
                </c:pt>
                <c:pt idx="13">
                  <c:v>74</c:v>
                </c:pt>
                <c:pt idx="14">
                  <c:v>49</c:v>
                </c:pt>
                <c:pt idx="15">
                  <c:v>45</c:v>
                </c:pt>
                <c:pt idx="16">
                  <c:v>39</c:v>
                </c:pt>
                <c:pt idx="17">
                  <c:v>28</c:v>
                </c:pt>
                <c:pt idx="18">
                  <c:v>39</c:v>
                </c:pt>
                <c:pt idx="19">
                  <c:v>32</c:v>
                </c:pt>
                <c:pt idx="20">
                  <c:v>32</c:v>
                </c:pt>
                <c:pt idx="21">
                  <c:v>32</c:v>
                </c:pt>
                <c:pt idx="22">
                  <c:v>22</c:v>
                </c:pt>
                <c:pt idx="23">
                  <c:v>9</c:v>
                </c:pt>
                <c:pt idx="24">
                  <c:v>0</c:v>
                </c:pt>
                <c:pt idx="25">
                  <c:v>0</c:v>
                </c:pt>
                <c:pt idx="26">
                  <c:v>0</c:v>
                </c:pt>
                <c:pt idx="27">
                  <c:v>0</c:v>
                </c:pt>
                <c:pt idx="28">
                  <c:v>0</c:v>
                </c:pt>
                <c:pt idx="29">
                  <c:v>0</c:v>
                </c:pt>
                <c:pt idx="30">
                  <c:v>0</c:v>
                </c:pt>
                <c:pt idx="31">
                  <c:v>0</c:v>
                </c:pt>
                <c:pt idx="32">
                  <c:v>0</c:v>
                </c:pt>
              </c:numCache>
            </c:numRef>
          </c:val>
          <c:extLst>
            <c:ext xmlns:c16="http://schemas.microsoft.com/office/drawing/2014/chart" uri="{C3380CC4-5D6E-409C-BE32-E72D297353CC}">
              <c16:uniqueId val="{00000000-E1F9-7E4B-989A-D84DF0989298}"/>
            </c:ext>
          </c:extLst>
        </c:ser>
        <c:dLbls>
          <c:showLegendKey val="0"/>
          <c:showVal val="0"/>
          <c:showCatName val="0"/>
          <c:showSerName val="0"/>
          <c:showPercent val="0"/>
          <c:showBubbleSize val="0"/>
        </c:dLbls>
        <c:gapWidth val="41"/>
        <c:overlap val="-53"/>
        <c:axId val="2130713208"/>
        <c:axId val="2130717000"/>
      </c:barChart>
      <c:catAx>
        <c:axId val="2130713208"/>
        <c:scaling>
          <c:orientation val="minMax"/>
        </c:scaling>
        <c:delete val="1"/>
        <c:axPos val="b"/>
        <c:majorTickMark val="none"/>
        <c:minorTickMark val="none"/>
        <c:tickLblPos val="nextTo"/>
        <c:crossAx val="2130717000"/>
        <c:crosses val="autoZero"/>
        <c:auto val="1"/>
        <c:lblAlgn val="ctr"/>
        <c:lblOffset val="100"/>
        <c:noMultiLvlLbl val="0"/>
      </c:catAx>
      <c:valAx>
        <c:axId val="2130717000"/>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130713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48114075437E-2"/>
          <c:y val="5.5358091432600801E-2"/>
          <c:w val="0.83329629334511701"/>
          <c:h val="0.86262216476671705"/>
        </c:manualLayout>
      </c:layout>
      <c:scatterChart>
        <c:scatterStyle val="lineMarker"/>
        <c:varyColors val="0"/>
        <c:ser>
          <c:idx val="0"/>
          <c:order val="0"/>
          <c:spPr>
            <a:ln w="63500" cap="rnd">
              <a:solidFill>
                <a:srgbClr val="C00000"/>
              </a:solidFill>
              <a:round/>
            </a:ln>
            <a:effectLst/>
          </c:spPr>
          <c:marker>
            <c:symbol val="circle"/>
            <c:size val="12"/>
            <c:spPr>
              <a:noFill/>
              <a:ln w="25400">
                <a:solidFill>
                  <a:srgbClr val="C00000"/>
                </a:solidFill>
              </a:ln>
              <a:effectLst/>
            </c:spPr>
          </c:marker>
          <c:dPt>
            <c:idx val="14"/>
            <c:marker>
              <c:symbol val="diamond"/>
              <c:size val="17"/>
              <c:spPr>
                <a:solidFill>
                  <a:srgbClr val="FFC000"/>
                </a:solidFill>
                <a:ln w="25400">
                  <a:solidFill>
                    <a:srgbClr val="C00000"/>
                  </a:solidFill>
                </a:ln>
                <a:effectLst/>
              </c:spPr>
            </c:marker>
            <c:bubble3D val="0"/>
            <c:extLst>
              <c:ext xmlns:c16="http://schemas.microsoft.com/office/drawing/2014/chart" uri="{C3380CC4-5D6E-409C-BE32-E72D297353CC}">
                <c16:uniqueId val="{00000000-F3F6-044F-853F-6EFE5C2AC319}"/>
              </c:ext>
            </c:extLst>
          </c:dPt>
          <c:xVal>
            <c:numRef>
              <c:f>Sheet1!$E$65:$E$79</c:f>
              <c:numCache>
                <c:formatCode>General</c:formatCode>
                <c:ptCount val="15"/>
                <c:pt idx="0">
                  <c:v>1952</c:v>
                </c:pt>
                <c:pt idx="1">
                  <c:v>1954</c:v>
                </c:pt>
                <c:pt idx="2">
                  <c:v>1962</c:v>
                </c:pt>
                <c:pt idx="3">
                  <c:v>1966</c:v>
                </c:pt>
                <c:pt idx="4">
                  <c:v>1970</c:v>
                </c:pt>
                <c:pt idx="5">
                  <c:v>1980</c:v>
                </c:pt>
                <c:pt idx="6">
                  <c:v>1984</c:v>
                </c:pt>
                <c:pt idx="7">
                  <c:v>1990</c:v>
                </c:pt>
                <c:pt idx="8">
                  <c:v>1998</c:v>
                </c:pt>
                <c:pt idx="9">
                  <c:v>2000</c:v>
                </c:pt>
                <c:pt idx="10">
                  <c:v>2002</c:v>
                </c:pt>
                <c:pt idx="11">
                  <c:v>2004</c:v>
                </c:pt>
                <c:pt idx="12">
                  <c:v>2008</c:v>
                </c:pt>
                <c:pt idx="13">
                  <c:v>2012</c:v>
                </c:pt>
                <c:pt idx="14">
                  <c:v>2018</c:v>
                </c:pt>
              </c:numCache>
            </c:numRef>
          </c:xVal>
          <c:yVal>
            <c:numRef>
              <c:f>Sheet1!$F$65:$F$79</c:f>
              <c:numCache>
                <c:formatCode>General</c:formatCode>
                <c:ptCount val="15"/>
                <c:pt idx="0">
                  <c:v>1000</c:v>
                </c:pt>
                <c:pt idx="1">
                  <c:v>20000</c:v>
                </c:pt>
                <c:pt idx="2">
                  <c:v>250000</c:v>
                </c:pt>
                <c:pt idx="3">
                  <c:v>700000</c:v>
                </c:pt>
                <c:pt idx="4">
                  <c:v>3500000</c:v>
                </c:pt>
                <c:pt idx="5" formatCode="0.00E+00">
                  <c:v>15000000</c:v>
                </c:pt>
                <c:pt idx="6" formatCode="0.00E+00">
                  <c:v>35000000</c:v>
                </c:pt>
                <c:pt idx="7" formatCode="0.00E+00">
                  <c:v>60000000</c:v>
                </c:pt>
                <c:pt idx="8" formatCode="0.00E+00">
                  <c:v>3000000000000</c:v>
                </c:pt>
                <c:pt idx="9" formatCode="0.00E+00">
                  <c:v>10000000000000</c:v>
                </c:pt>
                <c:pt idx="10" formatCode="0.00E+00">
                  <c:v>30000000000000</c:v>
                </c:pt>
                <c:pt idx="11" formatCode="0.00E+00">
                  <c:v>100000000000000</c:v>
                </c:pt>
                <c:pt idx="12" formatCode="0.00E+00">
                  <c:v>1300000000000000</c:v>
                </c:pt>
                <c:pt idx="13" formatCode="0.00E+00">
                  <c:v>2E+16</c:v>
                </c:pt>
                <c:pt idx="14" formatCode="0.00E+00">
                  <c:v>1.5E+17</c:v>
                </c:pt>
              </c:numCache>
            </c:numRef>
          </c:yVal>
          <c:smooth val="0"/>
          <c:extLst>
            <c:ext xmlns:c16="http://schemas.microsoft.com/office/drawing/2014/chart" uri="{C3380CC4-5D6E-409C-BE32-E72D297353CC}">
              <c16:uniqueId val="{00000001-F3F6-044F-853F-6EFE5C2AC319}"/>
            </c:ext>
          </c:extLst>
        </c:ser>
        <c:dLbls>
          <c:showLegendKey val="0"/>
          <c:showVal val="0"/>
          <c:showCatName val="0"/>
          <c:showSerName val="0"/>
          <c:showPercent val="0"/>
          <c:showBubbleSize val="0"/>
        </c:dLbls>
        <c:axId val="2133082200"/>
        <c:axId val="2133077240"/>
      </c:scatterChart>
      <c:valAx>
        <c:axId val="2133082200"/>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133077240"/>
        <c:crosses val="autoZero"/>
        <c:crossBetween val="midCat"/>
      </c:valAx>
      <c:valAx>
        <c:axId val="2133077240"/>
        <c:scaling>
          <c:logBase val="10"/>
          <c:orientation val="minMax"/>
        </c:scaling>
        <c:delete val="0"/>
        <c:axPos val="r"/>
        <c:majorGridlines>
          <c:spPr>
            <a:ln w="9525" cap="flat" cmpd="sng" algn="ctr">
              <a:noFill/>
              <a:round/>
            </a:ln>
            <a:effectLst/>
          </c:spPr>
        </c:majorGridlines>
        <c:numFmt formatCode="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133082200"/>
        <c:crosses val="max"/>
        <c:crossBetween val="midCat"/>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Compute Cores </a:t>
            </a:r>
          </a:p>
          <a:p>
            <a:pPr>
              <a:defRPr/>
            </a:pPr>
            <a:r>
              <a:rPr lang="en-US" sz="1200" b="0" dirty="0"/>
              <a:t>(1K </a:t>
            </a:r>
            <a:r>
              <a:rPr lang="en-US" sz="1200" b="0" u="sng" dirty="0"/>
              <a:t>non-GPU </a:t>
            </a:r>
            <a:r>
              <a:rPr lang="en-US" sz="1200" b="0" dirty="0"/>
              <a:t>cores)</a:t>
            </a:r>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Sheet1!$B$3</c:f>
              <c:strCache>
                <c:ptCount val="1"/>
                <c:pt idx="0">
                  <c:v>Compute Cores (1K cores)</c:v>
                </c:pt>
              </c:strCache>
            </c:strRef>
          </c:tx>
          <c:spPr>
            <a:solidFill>
              <a:srgbClr val="FF0000"/>
            </a:solidFill>
          </c:spPr>
          <c:invertIfNegative val="0"/>
          <c:dPt>
            <c:idx val="2"/>
            <c:invertIfNegative val="0"/>
            <c:bubble3D val="0"/>
            <c:spPr>
              <a:solidFill>
                <a:srgbClr val="0000FF"/>
              </a:solidFill>
            </c:spPr>
            <c:extLst>
              <c:ext xmlns:c16="http://schemas.microsoft.com/office/drawing/2014/chart" uri="{C3380CC4-5D6E-409C-BE32-E72D297353CC}">
                <c16:uniqueId val="{00000001-EE31-8348-95A1-393AACEEC0D0}"/>
              </c:ext>
            </c:extLst>
          </c:dPt>
          <c:dPt>
            <c:idx val="3"/>
            <c:invertIfNegative val="0"/>
            <c:bubble3D val="0"/>
            <c:spPr>
              <a:solidFill>
                <a:srgbClr val="0000FF"/>
              </a:solidFill>
            </c:spPr>
            <c:extLst>
              <c:ext xmlns:c16="http://schemas.microsoft.com/office/drawing/2014/chart" uri="{C3380CC4-5D6E-409C-BE32-E72D297353CC}">
                <c16:uniqueId val="{00000003-EE31-8348-95A1-393AACEEC0D0}"/>
              </c:ext>
            </c:extLst>
          </c:dPt>
          <c:dPt>
            <c:idx val="4"/>
            <c:invertIfNegative val="0"/>
            <c:bubble3D val="0"/>
            <c:spPr>
              <a:solidFill>
                <a:srgbClr val="008000"/>
              </a:solidFill>
            </c:spPr>
            <c:extLst>
              <c:ext xmlns:c16="http://schemas.microsoft.com/office/drawing/2014/chart" uri="{C3380CC4-5D6E-409C-BE32-E72D297353CC}">
                <c16:uniqueId val="{00000005-EE31-8348-95A1-393AACEEC0D0}"/>
              </c:ext>
            </c:extLst>
          </c:dPt>
          <c:dPt>
            <c:idx val="5"/>
            <c:invertIfNegative val="0"/>
            <c:bubble3D val="0"/>
            <c:spPr>
              <a:solidFill>
                <a:srgbClr val="008000"/>
              </a:solidFill>
            </c:spPr>
            <c:extLst>
              <c:ext xmlns:c16="http://schemas.microsoft.com/office/drawing/2014/chart" uri="{C3380CC4-5D6E-409C-BE32-E72D297353CC}">
                <c16:uniqueId val="{00000007-EE31-8348-95A1-393AACEEC0D0}"/>
              </c:ext>
            </c:extLst>
          </c:dPt>
          <c:dPt>
            <c:idx val="6"/>
            <c:invertIfNegative val="0"/>
            <c:bubble3D val="0"/>
            <c:spPr>
              <a:solidFill>
                <a:srgbClr val="008000"/>
              </a:solidFill>
            </c:spPr>
            <c:extLst>
              <c:ext xmlns:c16="http://schemas.microsoft.com/office/drawing/2014/chart" uri="{C3380CC4-5D6E-409C-BE32-E72D297353CC}">
                <c16:uniqueId val="{00000009-EE31-8348-95A1-393AACEEC0D0}"/>
              </c:ext>
            </c:extLst>
          </c:dPt>
          <c:cat>
            <c:strRef>
              <c:f>Sheet1!$A$4:$A$10</c:f>
              <c:strCache>
                <c:ptCount val="7"/>
                <c:pt idx="0">
                  <c:v>FNLCR</c:v>
                </c:pt>
                <c:pt idx="1">
                  <c:v>CCR/CIT</c:v>
                </c:pt>
                <c:pt idx="2">
                  <c:v>CIT-Biowulf</c:v>
                </c:pt>
                <c:pt idx="3">
                  <c:v>CIT-Biowulf2</c:v>
                </c:pt>
                <c:pt idx="4">
                  <c:v>NERSC</c:v>
                </c:pt>
                <c:pt idx="5">
                  <c:v>ORNL</c:v>
                </c:pt>
                <c:pt idx="6">
                  <c:v>ANL</c:v>
                </c:pt>
              </c:strCache>
            </c:strRef>
          </c:cat>
          <c:val>
            <c:numRef>
              <c:f>Sheet1!$B$4:$B$10</c:f>
              <c:numCache>
                <c:formatCode>General</c:formatCode>
                <c:ptCount val="7"/>
                <c:pt idx="0">
                  <c:v>2.4</c:v>
                </c:pt>
                <c:pt idx="1">
                  <c:v>9.5</c:v>
                </c:pt>
                <c:pt idx="2">
                  <c:v>12</c:v>
                </c:pt>
                <c:pt idx="3">
                  <c:v>42</c:v>
                </c:pt>
                <c:pt idx="4" formatCode="#,##0">
                  <c:v>133</c:v>
                </c:pt>
                <c:pt idx="5">
                  <c:v>299</c:v>
                </c:pt>
                <c:pt idx="6">
                  <c:v>786</c:v>
                </c:pt>
              </c:numCache>
            </c:numRef>
          </c:val>
          <c:extLst>
            <c:ext xmlns:c16="http://schemas.microsoft.com/office/drawing/2014/chart" uri="{C3380CC4-5D6E-409C-BE32-E72D297353CC}">
              <c16:uniqueId val="{0000000A-EE31-8348-95A1-393AACEEC0D0}"/>
            </c:ext>
          </c:extLst>
        </c:ser>
        <c:dLbls>
          <c:showLegendKey val="0"/>
          <c:showVal val="0"/>
          <c:showCatName val="0"/>
          <c:showSerName val="0"/>
          <c:showPercent val="0"/>
          <c:showBubbleSize val="0"/>
        </c:dLbls>
        <c:gapWidth val="150"/>
        <c:shape val="box"/>
        <c:axId val="-2099143728"/>
        <c:axId val="-2105209728"/>
        <c:axId val="0"/>
      </c:bar3DChart>
      <c:catAx>
        <c:axId val="-2099143728"/>
        <c:scaling>
          <c:orientation val="minMax"/>
        </c:scaling>
        <c:delete val="0"/>
        <c:axPos val="b"/>
        <c:numFmt formatCode="General" sourceLinked="0"/>
        <c:majorTickMark val="out"/>
        <c:minorTickMark val="none"/>
        <c:tickLblPos val="nextTo"/>
        <c:txPr>
          <a:bodyPr/>
          <a:lstStyle/>
          <a:p>
            <a:pPr>
              <a:defRPr sz="1200" b="1"/>
            </a:pPr>
            <a:endParaRPr lang="en-US"/>
          </a:p>
        </c:txPr>
        <c:crossAx val="-2105209728"/>
        <c:crosses val="autoZero"/>
        <c:auto val="1"/>
        <c:lblAlgn val="ctr"/>
        <c:lblOffset val="100"/>
        <c:noMultiLvlLbl val="0"/>
      </c:catAx>
      <c:valAx>
        <c:axId val="-2105209728"/>
        <c:scaling>
          <c:orientation val="minMax"/>
        </c:scaling>
        <c:delete val="0"/>
        <c:axPos val="l"/>
        <c:majorGridlines/>
        <c:numFmt formatCode="General" sourceLinked="1"/>
        <c:majorTickMark val="out"/>
        <c:minorTickMark val="none"/>
        <c:tickLblPos val="nextTo"/>
        <c:crossAx val="-2099143728"/>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F99D512-7E87-F543-A737-EE65D219BB32}" type="datetimeFigureOut">
              <a:rPr lang="en-US" smtClean="0"/>
              <a:t>3/11/2019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1131EBB-4029-6F44-A4D2-B9AD998EE39E}" type="slidenum">
              <a:rPr lang="en-US" smtClean="0"/>
              <a:t>‹#›</a:t>
            </a:fld>
            <a:endParaRPr lang="en-US"/>
          </a:p>
        </p:txBody>
      </p:sp>
    </p:spTree>
    <p:extLst>
      <p:ext uri="{BB962C8B-B14F-4D97-AF65-F5344CB8AC3E}">
        <p14:creationId xmlns:p14="http://schemas.microsoft.com/office/powerpoint/2010/main" val="1739621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DE5A5-F757-F64A-8E0F-FEF5883CE2B1}" type="datetimeFigureOut">
              <a:rPr lang="en-US" smtClean="0"/>
              <a:t>3/11/2019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3B3C01-C788-EE4C-AC73-2A24A2BEAF75}" type="slidenum">
              <a:rPr lang="en-US" smtClean="0"/>
              <a:t>‹#›</a:t>
            </a:fld>
            <a:endParaRPr lang="en-US"/>
          </a:p>
        </p:txBody>
      </p:sp>
    </p:spTree>
    <p:extLst>
      <p:ext uri="{BB962C8B-B14F-4D97-AF65-F5344CB8AC3E}">
        <p14:creationId xmlns:p14="http://schemas.microsoft.com/office/powerpoint/2010/main" val="34741719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Wingdings" charset="2"/>
              <a:buNone/>
            </a:pPr>
            <a:r>
              <a:rPr lang="en-US" altLang="en-US" b="1" dirty="0"/>
              <a:t>Key message:</a:t>
            </a:r>
            <a:r>
              <a:rPr lang="en-US" altLang="en-US" dirty="0"/>
              <a:t>   The NCI coordinates the National Cancer Program, which conducts and supports research, training, health information dissemination, and other programs with respect to the cause, diagnosis, prevention, and treatment of cancer, rehabilitation from cancer, and the continuing care of cancer patients and the families of cancer patients. </a:t>
            </a:r>
          </a:p>
          <a:p>
            <a:pPr eaLnBrk="1" hangingPunct="1">
              <a:spcBef>
                <a:spcPct val="0"/>
              </a:spcBef>
              <a:buFont typeface="Wingdings" charset="2"/>
              <a:buNone/>
            </a:pPr>
            <a:endParaRPr lang="en-US" altLang="en-US" dirty="0"/>
          </a:p>
          <a:p>
            <a:pPr eaLnBrk="1" hangingPunct="1">
              <a:spcBef>
                <a:spcPct val="0"/>
              </a:spcBef>
              <a:buFont typeface="Wingdings" charset="2"/>
              <a:buNone/>
            </a:pPr>
            <a:endParaRPr lang="en-US" altLang="en-US" dirty="0"/>
          </a:p>
          <a:p>
            <a:pPr eaLnBrk="1" hangingPunct="1">
              <a:spcBef>
                <a:spcPct val="0"/>
              </a:spcBef>
              <a:buFont typeface="Wingdings" charset="2"/>
              <a:buNone/>
            </a:pPr>
            <a:endParaRPr lang="en-US" altLang="en-US" dirty="0"/>
          </a:p>
        </p:txBody>
      </p:sp>
      <p:sp>
        <p:nvSpPr>
          <p:cNvPr id="409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1363" indent="-284163">
              <a:defRPr>
                <a:solidFill>
                  <a:schemeClr val="tx1"/>
                </a:solidFill>
                <a:latin typeface="Calibri" charset="0"/>
                <a:ea typeface="ＭＳ Ｐゴシック" charset="-128"/>
              </a:defRPr>
            </a:lvl2pPr>
            <a:lvl3pPr marL="1141413" indent="-227013">
              <a:defRPr>
                <a:solidFill>
                  <a:schemeClr val="tx1"/>
                </a:solidFill>
                <a:latin typeface="Calibri" charset="0"/>
                <a:ea typeface="ＭＳ Ｐゴシック" charset="-128"/>
              </a:defRPr>
            </a:lvl3pPr>
            <a:lvl4pPr marL="1598613" indent="-227013">
              <a:defRPr>
                <a:solidFill>
                  <a:schemeClr val="tx1"/>
                </a:solidFill>
                <a:latin typeface="Calibri" charset="0"/>
                <a:ea typeface="ＭＳ Ｐゴシック" charset="-128"/>
              </a:defRPr>
            </a:lvl4pPr>
            <a:lvl5pPr marL="2055813" indent="-227013">
              <a:defRPr>
                <a:solidFill>
                  <a:schemeClr val="tx1"/>
                </a:solidFill>
                <a:latin typeface="Calibri" charset="0"/>
                <a:ea typeface="ＭＳ Ｐゴシック" charset="-128"/>
              </a:defRPr>
            </a:lvl5pPr>
            <a:lvl6pPr marL="2513013" indent="-227013" defTabSz="457200" eaLnBrk="0" fontAlgn="base" hangingPunct="0">
              <a:spcBef>
                <a:spcPct val="0"/>
              </a:spcBef>
              <a:spcAft>
                <a:spcPct val="0"/>
              </a:spcAft>
              <a:defRPr>
                <a:solidFill>
                  <a:schemeClr val="tx1"/>
                </a:solidFill>
                <a:latin typeface="Calibri" charset="0"/>
                <a:ea typeface="ＭＳ Ｐゴシック" charset="-128"/>
              </a:defRPr>
            </a:lvl6pPr>
            <a:lvl7pPr marL="2970213" indent="-227013" defTabSz="457200" eaLnBrk="0" fontAlgn="base" hangingPunct="0">
              <a:spcBef>
                <a:spcPct val="0"/>
              </a:spcBef>
              <a:spcAft>
                <a:spcPct val="0"/>
              </a:spcAft>
              <a:defRPr>
                <a:solidFill>
                  <a:schemeClr val="tx1"/>
                </a:solidFill>
                <a:latin typeface="Calibri" charset="0"/>
                <a:ea typeface="ＭＳ Ｐゴシック" charset="-128"/>
              </a:defRPr>
            </a:lvl7pPr>
            <a:lvl8pPr marL="3427413" indent="-227013" defTabSz="457200" eaLnBrk="0" fontAlgn="base" hangingPunct="0">
              <a:spcBef>
                <a:spcPct val="0"/>
              </a:spcBef>
              <a:spcAft>
                <a:spcPct val="0"/>
              </a:spcAft>
              <a:defRPr>
                <a:solidFill>
                  <a:schemeClr val="tx1"/>
                </a:solidFill>
                <a:latin typeface="Calibri" charset="0"/>
                <a:ea typeface="ＭＳ Ｐゴシック" charset="-128"/>
              </a:defRPr>
            </a:lvl8pPr>
            <a:lvl9pPr marL="3884613" indent="-227013"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94467EE4-3523-9B46-AF4A-A8ED4441AA04}" type="slidenum">
              <a:rPr kumimoji="0" lang="en-US" altLang="en-US" sz="1800" b="0" i="0" u="none" strike="noStrike" kern="0" cap="none" spc="0" normalizeH="0" baseline="0" noProof="0">
                <a:ln>
                  <a:noFill/>
                </a:ln>
                <a:solidFill>
                  <a:prstClr val="black"/>
                </a:solidFill>
                <a:effectLst/>
                <a:uLnTx/>
                <a:uFillTx/>
                <a:latin typeface="Calibri" charset="0"/>
                <a:ea typeface="ＭＳ Ｐゴシック" charset="-128"/>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altLang="en-US" sz="1800" b="0" i="0" u="none" strike="noStrike" kern="0" cap="none" spc="0" normalizeH="0" baseline="0" noProof="0">
              <a:ln>
                <a:noFill/>
              </a:ln>
              <a:solidFill>
                <a:prstClr val="black"/>
              </a:solidFill>
              <a:effectLst/>
              <a:uLnTx/>
              <a:uFillTx/>
              <a:latin typeface="Calibri" charset="0"/>
              <a:ea typeface="ＭＳ Ｐゴシック" charset="-128"/>
            </a:endParaRPr>
          </a:p>
        </p:txBody>
      </p:sp>
    </p:spTree>
    <p:extLst>
      <p:ext uri="{BB962C8B-B14F-4D97-AF65-F5344CB8AC3E}">
        <p14:creationId xmlns:p14="http://schemas.microsoft.com/office/powerpoint/2010/main" val="1394701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11&amp;12 also Units </a:t>
            </a:r>
            <a:r>
              <a:rPr lang="en-US" dirty="0" err="1"/>
              <a:t>staes</a:t>
            </a:r>
            <a:endParaRPr lang="en-US" dirty="0"/>
          </a:p>
        </p:txBody>
      </p:sp>
      <p:sp>
        <p:nvSpPr>
          <p:cNvPr id="4" name="Slide Number Placeholder 3"/>
          <p:cNvSpPr>
            <a:spLocks noGrp="1"/>
          </p:cNvSpPr>
          <p:nvPr>
            <p:ph type="sldNum" sz="quarter" idx="10"/>
          </p:nvPr>
        </p:nvSpPr>
        <p:spPr/>
        <p:txBody>
          <a:bodyPr/>
          <a:lstStyle/>
          <a:p>
            <a:fld id="{E83B3C01-C788-EE4C-AC73-2A24A2BEAF75}" type="slidenum">
              <a:rPr lang="en-US" smtClean="0"/>
              <a:t>15</a:t>
            </a:fld>
            <a:endParaRPr lang="en-US"/>
          </a:p>
        </p:txBody>
      </p:sp>
    </p:spTree>
    <p:extLst>
      <p:ext uri="{BB962C8B-B14F-4D97-AF65-F5344CB8AC3E}">
        <p14:creationId xmlns:p14="http://schemas.microsoft.com/office/powerpoint/2010/main" val="1409444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11&amp;12 also Units </a:t>
            </a:r>
            <a:r>
              <a:rPr lang="en-US" dirty="0" err="1"/>
              <a:t>staes</a:t>
            </a:r>
            <a:endParaRPr lang="en-US" dirty="0"/>
          </a:p>
        </p:txBody>
      </p:sp>
      <p:sp>
        <p:nvSpPr>
          <p:cNvPr id="4" name="Slide Number Placeholder 3"/>
          <p:cNvSpPr>
            <a:spLocks noGrp="1"/>
          </p:cNvSpPr>
          <p:nvPr>
            <p:ph type="sldNum" sz="quarter" idx="10"/>
          </p:nvPr>
        </p:nvSpPr>
        <p:spPr/>
        <p:txBody>
          <a:bodyPr/>
          <a:lstStyle/>
          <a:p>
            <a:fld id="{E83B3C01-C788-EE4C-AC73-2A24A2BEAF75}" type="slidenum">
              <a:rPr lang="en-US" smtClean="0"/>
              <a:t>16</a:t>
            </a:fld>
            <a:endParaRPr lang="en-US"/>
          </a:p>
        </p:txBody>
      </p:sp>
    </p:spTree>
    <p:extLst>
      <p:ext uri="{BB962C8B-B14F-4D97-AF65-F5344CB8AC3E}">
        <p14:creationId xmlns:p14="http://schemas.microsoft.com/office/powerpoint/2010/main" val="1409444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11&amp;12 also Units </a:t>
            </a:r>
            <a:r>
              <a:rPr lang="en-US" dirty="0" err="1"/>
              <a:t>staes</a:t>
            </a:r>
            <a:endParaRPr lang="en-US" dirty="0"/>
          </a:p>
        </p:txBody>
      </p:sp>
      <p:sp>
        <p:nvSpPr>
          <p:cNvPr id="4" name="Slide Number Placeholder 3"/>
          <p:cNvSpPr>
            <a:spLocks noGrp="1"/>
          </p:cNvSpPr>
          <p:nvPr>
            <p:ph type="sldNum" sz="quarter" idx="10"/>
          </p:nvPr>
        </p:nvSpPr>
        <p:spPr/>
        <p:txBody>
          <a:bodyPr/>
          <a:lstStyle/>
          <a:p>
            <a:fld id="{E83B3C01-C788-EE4C-AC73-2A24A2BEAF75}" type="slidenum">
              <a:rPr lang="en-US" smtClean="0"/>
              <a:t>17</a:t>
            </a:fld>
            <a:endParaRPr lang="en-US"/>
          </a:p>
        </p:txBody>
      </p:sp>
    </p:spTree>
    <p:extLst>
      <p:ext uri="{BB962C8B-B14F-4D97-AF65-F5344CB8AC3E}">
        <p14:creationId xmlns:p14="http://schemas.microsoft.com/office/powerpoint/2010/main" val="1409444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sz="1000" dirty="0"/>
              <a:t>DOE experience in computing with real-world consequences</a:t>
            </a:r>
          </a:p>
          <a:p>
            <a:pPr defTabSz="448650">
              <a:defRPr/>
            </a:pPr>
            <a:r>
              <a:rPr lang="en-US" sz="1000" dirty="0"/>
              <a:t>PETA=</a:t>
            </a:r>
            <a:r>
              <a:rPr lang="en-US" sz="1000" baseline="0" dirty="0"/>
              <a:t> million billion</a:t>
            </a:r>
            <a:endParaRPr lang="en-US" sz="1000" dirty="0"/>
          </a:p>
          <a:p>
            <a:pPr defTabSz="448650">
              <a:defRPr/>
            </a:pPr>
            <a:r>
              <a:rPr lang="en-US" sz="1000" dirty="0"/>
              <a:t>If every human </a:t>
            </a:r>
            <a:r>
              <a:rPr lang="en-US" sz="1000" dirty="0" err="1"/>
              <a:t>bein</a:t>
            </a:r>
            <a:r>
              <a:rPr lang="en-US" sz="1000" dirty="0"/>
              <a:t> on earth (10B) performed</a:t>
            </a:r>
            <a:r>
              <a:rPr lang="en-US" sz="1000" baseline="0" dirty="0"/>
              <a:t> 100 million calculations per second – wed get </a:t>
            </a:r>
            <a:r>
              <a:rPr lang="en-US" sz="1000" baseline="0" dirty="0" err="1"/>
              <a:t>exascal</a:t>
            </a:r>
            <a:endParaRPr lang="en-US" sz="1000" baseline="0" dirty="0"/>
          </a:p>
          <a:p>
            <a:pPr defTabSz="448650">
              <a:defRPr/>
            </a:pPr>
            <a:r>
              <a:rPr lang="en-US" sz="1000" baseline="0" dirty="0" err="1"/>
              <a:t>eXA</a:t>
            </a:r>
            <a:r>
              <a:rPr lang="en-US" sz="1000" baseline="0" dirty="0"/>
              <a:t> = grains of sand on planet, number of insects, 100,000 </a:t>
            </a:r>
            <a:r>
              <a:rPr lang="en-US" sz="1000" baseline="0" dirty="0" err="1"/>
              <a:t>exa</a:t>
            </a:r>
            <a:r>
              <a:rPr lang="en-US" sz="1000" baseline="0" dirty="0"/>
              <a:t> = starts in universe (&lt;1day)</a:t>
            </a:r>
            <a:endParaRPr lang="en-US" sz="1000" dirty="0"/>
          </a:p>
          <a:p>
            <a:pPr defTabSz="448650">
              <a:defRPr/>
            </a:pPr>
            <a:r>
              <a:rPr lang="en-US" sz="1000" dirty="0"/>
              <a:t>If every man, woman and child on earth (7.2 billion) performed 2.8 million calculations per seconds they would perform at a rate of 20 </a:t>
            </a:r>
            <a:r>
              <a:rPr lang="en-US" sz="1000" dirty="0" err="1"/>
              <a:t>petaops</a:t>
            </a:r>
            <a:r>
              <a:rPr lang="en-US" sz="1000" dirty="0"/>
              <a:t> (BG/Q)</a:t>
            </a:r>
          </a:p>
          <a:p>
            <a:r>
              <a:rPr lang="en-US" sz="1000" dirty="0"/>
              <a:t>If every man, woman and child on earth (7.2 billion) performed  one </a:t>
            </a:r>
            <a:r>
              <a:rPr lang="en-US" sz="1000" dirty="0" err="1"/>
              <a:t>calc</a:t>
            </a:r>
            <a:r>
              <a:rPr lang="en-US" sz="1000" dirty="0"/>
              <a:t> per second, they would need to </a:t>
            </a:r>
            <a:r>
              <a:rPr lang="en-US" sz="1000" dirty="0" err="1"/>
              <a:t>calc</a:t>
            </a:r>
            <a:r>
              <a:rPr lang="en-US" sz="1000" dirty="0"/>
              <a:t> for 2.7E6 seconds (one month= 2.6E6) to perform at 20PF</a:t>
            </a:r>
            <a:endParaRPr lang="en-US" sz="1000" baseline="0" dirty="0"/>
          </a:p>
          <a:p>
            <a:endParaRPr lang="en-US" sz="1000" baseline="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8869BB2C-60BD-2E42-B11D-19D8677026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9434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Embedded in precision oncology goals are</a:t>
            </a:r>
            <a:r>
              <a:rPr lang="en-US" baseline="0" dirty="0"/>
              <a:t> data challenges and physics problems that are exciting and push DOE thinking</a:t>
            </a:r>
          </a:p>
          <a:p>
            <a:r>
              <a:rPr lang="en-US" baseline="0" dirty="0"/>
              <a:t>-multi-scale, multi-physics</a:t>
            </a:r>
          </a:p>
          <a:p>
            <a:r>
              <a:rPr lang="en-US" baseline="0" dirty="0"/>
              <a:t>-complex data</a:t>
            </a:r>
          </a:p>
          <a:p>
            <a:r>
              <a:rPr lang="en-US" baseline="0" dirty="0"/>
              <a:t>-unknown underlying physical models</a:t>
            </a:r>
          </a:p>
          <a:p>
            <a:r>
              <a:rPr lang="en-US" baseline="0" dirty="0"/>
              <a:t>--help us think in new ways about computing</a:t>
            </a:r>
            <a:endParaRPr lang="en-US" dirty="0"/>
          </a:p>
        </p:txBody>
      </p:sp>
      <p:sp>
        <p:nvSpPr>
          <p:cNvPr id="4" name="Slide Number Placeholder 3"/>
          <p:cNvSpPr>
            <a:spLocks noGrp="1"/>
          </p:cNvSpPr>
          <p:nvPr>
            <p:ph type="sldNum" sz="quarter" idx="5"/>
          </p:nvPr>
        </p:nvSpPr>
        <p:spPr/>
        <p:txBody>
          <a:bodyPr/>
          <a:lstStyle/>
          <a:p>
            <a:fld id="{E83B3C01-C788-EE4C-AC73-2A24A2BEAF75}" type="slidenum">
              <a:rPr lang="en-US" smtClean="0"/>
              <a:t>22</a:t>
            </a:fld>
            <a:endParaRPr lang="en-US"/>
          </a:p>
        </p:txBody>
      </p:sp>
    </p:spTree>
    <p:extLst>
      <p:ext uri="{BB962C8B-B14F-4D97-AF65-F5344CB8AC3E}">
        <p14:creationId xmlns:p14="http://schemas.microsoft.com/office/powerpoint/2010/main" val="664022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Installation</a:t>
            </a:r>
            <a:r>
              <a:rPr lang="en-US" baseline="0" dirty="0"/>
              <a:t> was challenging – water cooled, weight limits, etc.</a:t>
            </a:r>
          </a:p>
          <a:p>
            <a:endParaRPr lang="en-US" baseline="0" dirty="0"/>
          </a:p>
          <a:p>
            <a:r>
              <a:rPr lang="en-US" baseline="0" dirty="0"/>
              <a:t>Building that houses it is also amazing – and still has plenty of room! Recommend anyone visiting to get the tour.</a:t>
            </a:r>
            <a:endParaRPr lang="en-US"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0D052866-4521-43BD-8024-8FCD8F2F29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4120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9998458500000 total </a:t>
            </a:r>
            <a:r>
              <a:rPr lang="en-US" dirty="0" err="1"/>
              <a:t>ddcMD</a:t>
            </a:r>
            <a:r>
              <a:rPr lang="en-US" dirty="0"/>
              <a:t> time steps </a:t>
            </a:r>
          </a:p>
          <a:p>
            <a:r>
              <a:rPr lang="en-US" dirty="0"/>
              <a:t>The 2418 not finished simulations where removed. </a:t>
            </a:r>
          </a:p>
        </p:txBody>
      </p:sp>
      <p:sp>
        <p:nvSpPr>
          <p:cNvPr id="4" name="Slide Number Placeholder 3"/>
          <p:cNvSpPr>
            <a:spLocks noGrp="1"/>
          </p:cNvSpPr>
          <p:nvPr>
            <p:ph type="sldNum" sz="quarter" idx="5"/>
          </p:nvPr>
        </p:nvSpPr>
        <p:spPr/>
        <p:txBody>
          <a:bodyPr/>
          <a:lstStyle/>
          <a:p>
            <a:fld id="{31232B76-1D4E-D347-8C8D-CC69DD79EBA8}" type="slidenum">
              <a:rPr lang="en-US" smtClean="0"/>
              <a:t>32</a:t>
            </a:fld>
            <a:endParaRPr lang="en-US"/>
          </a:p>
        </p:txBody>
      </p:sp>
    </p:spTree>
    <p:extLst>
      <p:ext uri="{BB962C8B-B14F-4D97-AF65-F5344CB8AC3E}">
        <p14:creationId xmlns:p14="http://schemas.microsoft.com/office/powerpoint/2010/main" val="633776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Running Martini on sierra GPU’s </a:t>
            </a:r>
            <a:r>
              <a:rPr lang="en-US" dirty="0" err="1"/>
              <a:t>ddcMD</a:t>
            </a:r>
            <a:r>
              <a:rPr lang="en-US" dirty="0"/>
              <a:t> 22% of peak – compared to ~10% from GROMACS. </a:t>
            </a:r>
          </a:p>
          <a:p>
            <a:r>
              <a:rPr lang="en-US" dirty="0"/>
              <a:t>For all the 320 TB data we only used 8M </a:t>
            </a:r>
            <a:r>
              <a:rPr lang="en-US" dirty="0" err="1"/>
              <a:t>inodes</a:t>
            </a:r>
            <a:r>
              <a:rPr lang="en-US" dirty="0"/>
              <a:t> </a:t>
            </a:r>
          </a:p>
        </p:txBody>
      </p:sp>
      <p:sp>
        <p:nvSpPr>
          <p:cNvPr id="4" name="Slide Number Placeholder 3"/>
          <p:cNvSpPr>
            <a:spLocks noGrp="1"/>
          </p:cNvSpPr>
          <p:nvPr>
            <p:ph type="sldNum" sz="quarter" idx="10"/>
          </p:nvPr>
        </p:nvSpPr>
        <p:spPr/>
        <p:txBody>
          <a:bodyPr/>
          <a:lstStyle/>
          <a:p>
            <a:pPr>
              <a:defRPr/>
            </a:pPr>
            <a:fld id="{C34D23AD-E538-4E71-9BEF-0816F0B795E2}" type="slidenum">
              <a:rPr lang="en-US" smtClean="0"/>
              <a:pPr>
                <a:defRPr/>
              </a:pPr>
              <a:t>33</a:t>
            </a:fld>
            <a:endParaRPr lang="en-US"/>
          </a:p>
        </p:txBody>
      </p:sp>
    </p:spTree>
    <p:extLst>
      <p:ext uri="{BB962C8B-B14F-4D97-AF65-F5344CB8AC3E}">
        <p14:creationId xmlns:p14="http://schemas.microsoft.com/office/powerpoint/2010/main" val="3958877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Proceeding for nearly 2 years now – end of year mark at September 2018.</a:t>
            </a:r>
          </a:p>
          <a:p>
            <a:r>
              <a:rPr lang="en-US" dirty="0"/>
              <a:t>Example of a dynamic integrated collaboration between 2 agencies – DOE and NCI. From DOE’s perspective – JDACS4C has enabled co-design conversations for computational needs via these three identified pilot projects. These projects help to shape the design of the computational architectures in the future and as the needs for the biological projects. Apply ML, DL, and UQ tools for this exemplar project on the biological side that can then be brought back in for DOE mission needs. </a:t>
            </a:r>
          </a:p>
        </p:txBody>
      </p:sp>
      <p:sp>
        <p:nvSpPr>
          <p:cNvPr id="4" name="Slide Number Placeholder 3"/>
          <p:cNvSpPr>
            <a:spLocks noGrp="1"/>
          </p:cNvSpPr>
          <p:nvPr>
            <p:ph type="sldNum" sz="quarter" idx="10"/>
          </p:nvPr>
        </p:nvSpPr>
        <p:spPr/>
        <p:txBody>
          <a:bodyPr/>
          <a:lstStyle/>
          <a:p>
            <a:fld id="{F2C55AC5-36E4-4510-AE38-AF826E1BB6B3}" type="slidenum">
              <a:rPr lang="en-US" smtClean="0"/>
              <a:t>35</a:t>
            </a:fld>
            <a:endParaRPr lang="en-US"/>
          </a:p>
        </p:txBody>
      </p:sp>
      <p:sp>
        <p:nvSpPr>
          <p:cNvPr id="5" name="Header Placeholder 4"/>
          <p:cNvSpPr>
            <a:spLocks noGrp="1"/>
          </p:cNvSpPr>
          <p:nvPr>
            <p:ph type="hdr" sz="quarter" idx="11"/>
          </p:nvPr>
        </p:nvSpPr>
        <p:spPr/>
        <p:txBody>
          <a:bodyPr/>
          <a:lstStyle/>
          <a:p>
            <a:r>
              <a:rPr lang="en-US"/>
              <a:t>Pilot 1</a:t>
            </a:r>
          </a:p>
        </p:txBody>
      </p:sp>
    </p:spTree>
    <p:extLst>
      <p:ext uri="{BB962C8B-B14F-4D97-AF65-F5344CB8AC3E}">
        <p14:creationId xmlns:p14="http://schemas.microsoft.com/office/powerpoint/2010/main" val="976725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a:t>
            </a:r>
            <a:r>
              <a:rPr lang="en-US" baseline="0" dirty="0"/>
              <a:t> we drive computing solutions and set standard for leadership computing in this new era of technology?</a:t>
            </a:r>
          </a:p>
          <a:p>
            <a:endParaRPr lang="en-US" baseline="0" dirty="0"/>
          </a:p>
          <a:p>
            <a:r>
              <a:rPr lang="en-US" baseline="0" dirty="0" err="1"/>
              <a:t>Lqcd</a:t>
            </a:r>
            <a:r>
              <a:rPr lang="en-US" baseline="0" dirty="0"/>
              <a:t>=</a:t>
            </a:r>
            <a:r>
              <a:rPr lang="en-US" baseline="0" dirty="0" err="1"/>
              <a:t>bnl</a:t>
            </a:r>
            <a:endParaRPr lang="en-US" baseline="0" dirty="0"/>
          </a:p>
          <a:p>
            <a:r>
              <a:rPr lang="en-US" baseline="0" dirty="0"/>
              <a:t>Earth </a:t>
            </a:r>
            <a:r>
              <a:rPr lang="en-US" baseline="0" dirty="0" err="1"/>
              <a:t>moedel</a:t>
            </a:r>
            <a:r>
              <a:rPr lang="en-US" baseline="0" dirty="0"/>
              <a:t> - PNNL</a:t>
            </a:r>
            <a:endParaRPr lang="en-US" dirty="0"/>
          </a:p>
        </p:txBody>
      </p:sp>
      <p:sp>
        <p:nvSpPr>
          <p:cNvPr id="4" name="Slide Number Placeholder 3"/>
          <p:cNvSpPr>
            <a:spLocks noGrp="1"/>
          </p:cNvSpPr>
          <p:nvPr>
            <p:ph type="sldNum" idx="10"/>
          </p:nvPr>
        </p:nvSpPr>
        <p:spPr/>
        <p:txBody>
          <a:bodyPr/>
          <a:lstStyle/>
          <a:p>
            <a:fld id="{E4390E90-844D-4D9E-8284-4FF743CF15ED}" type="slidenum">
              <a:rPr lang="en-US" altLang="en-US" smtClean="0"/>
              <a:pPr/>
              <a:t>40</a:t>
            </a:fld>
            <a:endParaRPr lang="en-US" altLang="en-US"/>
          </a:p>
        </p:txBody>
      </p:sp>
    </p:spTree>
    <p:extLst>
      <p:ext uri="{BB962C8B-B14F-4D97-AF65-F5344CB8AC3E}">
        <p14:creationId xmlns:p14="http://schemas.microsoft.com/office/powerpoint/2010/main" val="258870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NCI efforts over</a:t>
            </a:r>
            <a:r>
              <a:rPr lang="en-US" baseline="0" dirty="0"/>
              <a:t> the last 10+ years reflect precision medicine perspective - </a:t>
            </a:r>
            <a:r>
              <a:rPr lang="en-US" sz="1200" b="0" dirty="0">
                <a:solidFill>
                  <a:srgbClr val="FF0000"/>
                </a:solidFill>
              </a:rPr>
              <a:t>Interventions to prevent, diagnose or treat a disease based on a molecular and/or mechanistic understanding </a:t>
            </a:r>
            <a:r>
              <a:rPr lang="en-US" sz="1200" b="0" dirty="0">
                <a:solidFill>
                  <a:schemeClr val="tx1">
                    <a:lumMod val="50000"/>
                  </a:schemeClr>
                </a:solidFill>
              </a:rPr>
              <a:t>of the causes, pathogenesis, and/or pathology of the disease. Where the individual characteristics of the patient are sufficiently distinct, </a:t>
            </a:r>
            <a:r>
              <a:rPr lang="en-US" sz="1200" b="0" dirty="0">
                <a:solidFill>
                  <a:srgbClr val="FF0000"/>
                </a:solidFill>
              </a:rPr>
              <a:t>interventions can be concentrated on those who will benefit</a:t>
            </a:r>
            <a:r>
              <a:rPr lang="en-US" sz="1200" b="0" dirty="0">
                <a:solidFill>
                  <a:schemeClr val="tx1">
                    <a:lumMod val="50000"/>
                  </a:schemeClr>
                </a:solidFill>
              </a:rPr>
              <a:t>, sparing expense and side effects for those who will not.</a:t>
            </a:r>
          </a:p>
          <a:p>
            <a:endParaRPr lang="en-US" baseline="0" dirty="0"/>
          </a:p>
          <a:p>
            <a:r>
              <a:rPr lang="en-US" dirty="0"/>
              <a:t>Historical data set at NCI are</a:t>
            </a:r>
            <a:r>
              <a:rPr lang="en-US" baseline="0" dirty="0"/>
              <a:t> aimed</a:t>
            </a:r>
            <a:r>
              <a:rPr lang="en-US" dirty="0"/>
              <a:t> at trying to understand the causes of primary, untreated tumors and</a:t>
            </a:r>
            <a:r>
              <a:rPr lang="en-US" baseline="0" dirty="0"/>
              <a:t> elucidate their underlying genomics (TCGA - ~11,000 tumors), proteomics (CPTAC), and anatomical data (imaging archive)</a:t>
            </a:r>
            <a:endParaRPr lang="en-US" dirty="0"/>
          </a:p>
          <a:p>
            <a:r>
              <a:rPr lang="en-US" dirty="0"/>
              <a:t>We spent a lot of time doing this because in early years data was hard to reproduce. We want to give as close to ground truth to the community as possible.</a:t>
            </a:r>
          </a:p>
          <a:p>
            <a:r>
              <a:rPr lang="en-US" dirty="0"/>
              <a:t>Omics characterization underpin precision medicine clinical trials, which seek to match patient tumor types to targeted therapies - NCI MATCH (genomics based) and the APOLLO network (proteome + genome)</a:t>
            </a:r>
          </a:p>
          <a:p>
            <a:r>
              <a:rPr lang="en-US" dirty="0"/>
              <a:t>These efforts all represent descriptive analytics (what we see) – what’s the future and how do we take advantage of all this new data to move towards predictive analytics (what we should see) and prescriptive analytics (what we should do) </a:t>
            </a:r>
          </a:p>
          <a:p>
            <a:endParaRPr lang="en-US" dirty="0"/>
          </a:p>
        </p:txBody>
      </p:sp>
      <p:sp>
        <p:nvSpPr>
          <p:cNvPr id="4" name="Slide Number Placeholder 3"/>
          <p:cNvSpPr>
            <a:spLocks noGrp="1"/>
          </p:cNvSpPr>
          <p:nvPr>
            <p:ph type="sldNum" sz="quarter" idx="5"/>
          </p:nvPr>
        </p:nvSpPr>
        <p:spPr/>
        <p:txBody>
          <a:bodyPr/>
          <a:lstStyle/>
          <a:p>
            <a:fld id="{E83B3C01-C788-EE4C-AC73-2A24A2BEAF75}" type="slidenum">
              <a:rPr lang="en-US" smtClean="0"/>
              <a:t>3</a:t>
            </a:fld>
            <a:endParaRPr lang="en-US"/>
          </a:p>
        </p:txBody>
      </p:sp>
    </p:spTree>
    <p:extLst>
      <p:ext uri="{BB962C8B-B14F-4D97-AF65-F5344CB8AC3E}">
        <p14:creationId xmlns:p14="http://schemas.microsoft.com/office/powerpoint/2010/main" val="1455286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Growing volumes and complexity of data being generated and captured. This is one of the key motivators for why now. We are able to generate and capture enough observables about complex biological systems that new computing is needed. This is a key connector for the cancer biologists</a:t>
            </a:r>
            <a:r>
              <a:rPr lang="en-US" dirty="0">
                <a:effectLst/>
              </a:rPr>
              <a:t> </a:t>
            </a:r>
          </a:p>
          <a:p>
            <a:r>
              <a:rPr lang="en-US" dirty="0">
                <a:effectLst/>
              </a:rPr>
              <a:t>Compels thinking about predictive and prescriptive analytics</a:t>
            </a:r>
            <a:endParaRPr lang="en-US" dirty="0"/>
          </a:p>
        </p:txBody>
      </p:sp>
      <p:sp>
        <p:nvSpPr>
          <p:cNvPr id="4" name="Slide Number Placeholder 3"/>
          <p:cNvSpPr>
            <a:spLocks noGrp="1"/>
          </p:cNvSpPr>
          <p:nvPr>
            <p:ph type="sldNum" sz="quarter" idx="5"/>
          </p:nvPr>
        </p:nvSpPr>
        <p:spPr/>
        <p:txBody>
          <a:bodyPr/>
          <a:lstStyle/>
          <a:p>
            <a:fld id="{E83B3C01-C788-EE4C-AC73-2A24A2BEAF75}" type="slidenum">
              <a:rPr lang="en-US" smtClean="0"/>
              <a:t>4</a:t>
            </a:fld>
            <a:endParaRPr lang="en-US"/>
          </a:p>
        </p:txBody>
      </p:sp>
    </p:spTree>
    <p:extLst>
      <p:ext uri="{BB962C8B-B14F-4D97-AF65-F5344CB8AC3E}">
        <p14:creationId xmlns:p14="http://schemas.microsoft.com/office/powerpoint/2010/main" val="4139452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Colleagues at NCI and DOE laid out a vision for a National Learning Healthcare System for Cancer – relevant data on all cancer patients is accessible, shareable and contributing to our current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Data – need a scalable, interoperable data infrastructure </a:t>
            </a:r>
            <a:r>
              <a:rPr lang="en-US" dirty="0"/>
              <a:t>to access, connect, analyze multimodal datasets and</a:t>
            </a:r>
            <a:r>
              <a:rPr lang="en-US" sz="1200" b="0" dirty="0"/>
              <a:t> need a seamless data environment where patient data is consistently captured and shared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Analysis – more data is valuable only if we can effectively analyze, integrate, visualize to derive knowledge – to do this we need powerful data analytics, advanced computing, molecular to population scale simulations STRESS IIMPORTANCE OF ADVANCED COMPUTING AND PREDICTIVE SIMULATIONS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Workforce – to use new data science capabilities and technologies need a continuum from computer scientist to basic researchers to clinicians – everyone needs to interact and understand each other; Commonality in workforce needs </a:t>
            </a:r>
          </a:p>
          <a:p>
            <a:endParaRPr lang="en-US" dirty="0"/>
          </a:p>
        </p:txBody>
      </p:sp>
      <p:sp>
        <p:nvSpPr>
          <p:cNvPr id="4" name="Slide Number Placeholder 3"/>
          <p:cNvSpPr>
            <a:spLocks noGrp="1"/>
          </p:cNvSpPr>
          <p:nvPr>
            <p:ph type="sldNum" sz="quarter" idx="5"/>
          </p:nvPr>
        </p:nvSpPr>
        <p:spPr/>
        <p:txBody>
          <a:bodyPr/>
          <a:lstStyle/>
          <a:p>
            <a:fld id="{E83B3C01-C788-EE4C-AC73-2A24A2BEAF75}" type="slidenum">
              <a:rPr lang="en-US" smtClean="0"/>
              <a:t>6</a:t>
            </a:fld>
            <a:endParaRPr lang="en-US"/>
          </a:p>
        </p:txBody>
      </p:sp>
    </p:spTree>
    <p:extLst>
      <p:ext uri="{BB962C8B-B14F-4D97-AF65-F5344CB8AC3E}">
        <p14:creationId xmlns:p14="http://schemas.microsoft.com/office/powerpoint/2010/main" val="664022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NCI and DOE signed 5 year MOU in June 2016 for co-design of </a:t>
            </a:r>
            <a:r>
              <a:rPr lang="en-US" baseline="0" dirty="0" err="1"/>
              <a:t>exascale</a:t>
            </a:r>
            <a:r>
              <a:rPr lang="en-US" baseline="0" dirty="0"/>
              <a:t> computing technologies and their application to cancer precision medicine</a:t>
            </a:r>
          </a:p>
          <a:p>
            <a:pPr marL="171450" indent="-171450">
              <a:buFont typeface="Arial" panose="020B0604020202020204" pitchFamily="34" charset="0"/>
              <a:buChar char="•"/>
            </a:pPr>
            <a:r>
              <a:rPr lang="en-US" dirty="0"/>
              <a:t>Initial 3</a:t>
            </a:r>
            <a:r>
              <a:rPr lang="en-US" baseline="0" dirty="0"/>
              <a:t> </a:t>
            </a:r>
            <a:r>
              <a:rPr lang="en-US" dirty="0"/>
              <a:t>year pilot program developed</a:t>
            </a:r>
            <a:r>
              <a:rPr lang="en-US" baseline="0" dirty="0"/>
              <a:t> is </a:t>
            </a:r>
            <a:r>
              <a:rPr lang="en-US" dirty="0"/>
              <a:t>JDACS4C</a:t>
            </a:r>
            <a:r>
              <a:rPr lang="en-US" baseline="0" dirty="0"/>
              <a:t> between NCI and DOE to advance cancer research through application of large scale computing while providing design input for future large scale computing systems to DOE through the application of complex, highly heterogeneous datasets</a:t>
            </a:r>
          </a:p>
          <a:p>
            <a:pPr marL="171450" indent="-171450">
              <a:buFont typeface="Arial" panose="020B0604020202020204" pitchFamily="34" charset="0"/>
              <a:buChar char="•"/>
            </a:pPr>
            <a:r>
              <a:rPr lang="en-US" baseline="0" dirty="0"/>
              <a:t>Program is now in its third year. </a:t>
            </a:r>
          </a:p>
          <a:p>
            <a:pPr marL="171450" indent="-171450">
              <a:buFont typeface="Arial" panose="020B0604020202020204" pitchFamily="34" charset="0"/>
              <a:buChar char="•"/>
            </a:pPr>
            <a:r>
              <a:rPr lang="en-US" baseline="0" dirty="0"/>
              <a:t>Program was enabled by National Strategic Computing Initiative and Precision Medicine Initiative</a:t>
            </a:r>
          </a:p>
          <a:p>
            <a:pPr marL="171450" indent="-171450">
              <a:buFont typeface="Arial" panose="020B0604020202020204" pitchFamily="34" charset="0"/>
              <a:buChar char="•"/>
            </a:pPr>
            <a:r>
              <a:rPr lang="en-US" baseline="0" dirty="0"/>
              <a:t>DOE brings computational expertise and capability with their infrastructure</a:t>
            </a:r>
          </a:p>
          <a:p>
            <a:pPr marL="171450" indent="-171450">
              <a:buFont typeface="Arial" panose="020B0604020202020204" pitchFamily="34" charset="0"/>
              <a:buChar char="•"/>
            </a:pPr>
            <a:r>
              <a:rPr lang="en-US" baseline="0" dirty="0"/>
              <a:t>NCI brings subject matter expertise and sources of data</a:t>
            </a:r>
          </a:p>
          <a:p>
            <a:endParaRPr lang="en-US" baseline="0" dirty="0"/>
          </a:p>
          <a:p>
            <a:r>
              <a:rPr lang="en-US" baseline="0" dirty="0"/>
              <a:t>Program involves four DOE national laboratories (Argonne, Lawrence Livermore, Los Alamos, and Oak Ridge), Frederick National Laboratory, </a:t>
            </a:r>
          </a:p>
          <a:p>
            <a:r>
              <a:rPr lang="en-US" baseline="0" dirty="0"/>
              <a:t>NCI Division of Cancer Treatment and Diagnostics, Division of Cancer Control and Population Sciences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1459DD9-C07A-0F4A-BE38-5AFB42BB2A68}"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9020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together for ~3 years – now is the opportunity to expand and broaden the impact and bring in new engagements and collaborations</a:t>
            </a:r>
          </a:p>
          <a:p>
            <a:r>
              <a:rPr lang="en-US" dirty="0"/>
              <a:t>Use ECICC meeting to start to build a community – today we have attendees from government, national labs, academia and industry across various disciplines and domains in cancer and computing research</a:t>
            </a:r>
          </a:p>
          <a:p>
            <a:r>
              <a:rPr lang="en-US" dirty="0"/>
              <a:t>Want to push towards a vision for what cancer challenges will compel innovation in computing and what computing innovations will drive knowledge and innovation in cancer</a:t>
            </a:r>
          </a:p>
          <a:p>
            <a:r>
              <a:rPr lang="en-US" dirty="0"/>
              <a:t>Move towards predictive (what we should see) and even prescriptive (what we should do) analytics</a:t>
            </a:r>
          </a:p>
        </p:txBody>
      </p:sp>
      <p:sp>
        <p:nvSpPr>
          <p:cNvPr id="4" name="Slide Number Placeholder 3"/>
          <p:cNvSpPr>
            <a:spLocks noGrp="1"/>
          </p:cNvSpPr>
          <p:nvPr>
            <p:ph type="sldNum" sz="quarter" idx="5"/>
          </p:nvPr>
        </p:nvSpPr>
        <p:spPr/>
        <p:txBody>
          <a:bodyPr/>
          <a:lstStyle/>
          <a:p>
            <a:fld id="{E83B3C01-C788-EE4C-AC73-2A24A2BEAF75}" type="slidenum">
              <a:rPr lang="en-US" smtClean="0"/>
              <a:t>11</a:t>
            </a:fld>
            <a:endParaRPr lang="en-US"/>
          </a:p>
        </p:txBody>
      </p:sp>
    </p:spTree>
    <p:extLst>
      <p:ext uri="{BB962C8B-B14F-4D97-AF65-F5344CB8AC3E}">
        <p14:creationId xmlns:p14="http://schemas.microsoft.com/office/powerpoint/2010/main" val="202949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Wingdings" charset="2"/>
              <a:buNone/>
            </a:pPr>
            <a:r>
              <a:rPr lang="en-US" altLang="en-US" b="1" dirty="0"/>
              <a:t>8 here with us today!</a:t>
            </a:r>
          </a:p>
          <a:p>
            <a:pPr eaLnBrk="1" hangingPunct="1">
              <a:spcBef>
                <a:spcPct val="0"/>
              </a:spcBef>
              <a:buFont typeface="Wingdings" charset="2"/>
              <a:buNone/>
            </a:pPr>
            <a:r>
              <a:rPr lang="en-US" altLang="en-US" b="1" dirty="0"/>
              <a:t>National ignition facility LLNL – most energetic laser facility every built</a:t>
            </a:r>
          </a:p>
          <a:p>
            <a:pPr eaLnBrk="1" hangingPunct="1">
              <a:spcBef>
                <a:spcPct val="0"/>
              </a:spcBef>
              <a:buFont typeface="Wingdings" charset="2"/>
              <a:buNone/>
            </a:pPr>
            <a:r>
              <a:rPr lang="en-US" altLang="en-US" b="1" dirty="0"/>
              <a:t>You will here more about Doe capabilities in</a:t>
            </a:r>
            <a:r>
              <a:rPr lang="en-US" altLang="en-US" b="1" baseline="0" dirty="0"/>
              <a:t> panel later today</a:t>
            </a:r>
          </a:p>
          <a:p>
            <a:pPr marL="0" marR="0" indent="0" algn="l" defTabSz="914400" rtl="0" eaLnBrk="1" fontAlgn="auto" latinLnBrk="0" hangingPunct="1">
              <a:lnSpc>
                <a:spcPct val="100000"/>
              </a:lnSpc>
              <a:spcBef>
                <a:spcPct val="0"/>
              </a:spcBef>
              <a:spcAft>
                <a:spcPts val="0"/>
              </a:spcAft>
              <a:buClrTx/>
              <a:buSzTx/>
              <a:buFont typeface="Wingdings" charset="2"/>
              <a:buNone/>
              <a:tabLst/>
              <a:defRPr/>
            </a:pPr>
            <a:r>
              <a:rPr lang="en-US" sz="1200" dirty="0"/>
              <a:t>Single largest supporter of basic research in the physical science in the U.S.</a:t>
            </a:r>
          </a:p>
          <a:p>
            <a:pPr eaLnBrk="1" hangingPunct="1">
              <a:spcBef>
                <a:spcPct val="0"/>
              </a:spcBef>
              <a:buFont typeface="Wingdings" charset="2"/>
              <a:buNone/>
            </a:pPr>
            <a:endParaRPr lang="en-US" altLang="en-US" dirty="0"/>
          </a:p>
          <a:p>
            <a:pPr eaLnBrk="1" hangingPunct="1">
              <a:spcBef>
                <a:spcPct val="0"/>
              </a:spcBef>
              <a:buFont typeface="Wingdings" charset="2"/>
              <a:buNone/>
            </a:pPr>
            <a:endParaRPr lang="en-US" altLang="en-US" dirty="0"/>
          </a:p>
          <a:p>
            <a:pPr eaLnBrk="1" hangingPunct="1">
              <a:spcBef>
                <a:spcPct val="0"/>
              </a:spcBef>
              <a:buFont typeface="Wingdings" charset="2"/>
              <a:buNone/>
            </a:pPr>
            <a:endParaRPr lang="en-US" altLang="en-US" dirty="0"/>
          </a:p>
          <a:p>
            <a:pPr eaLnBrk="1" hangingPunct="1">
              <a:spcBef>
                <a:spcPct val="0"/>
              </a:spcBef>
              <a:buFont typeface="Wingdings" charset="2"/>
              <a:buNone/>
            </a:pPr>
            <a:endParaRPr lang="en-US" altLang="en-US" dirty="0"/>
          </a:p>
        </p:txBody>
      </p:sp>
      <p:sp>
        <p:nvSpPr>
          <p:cNvPr id="409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1363" indent="-284163">
              <a:defRPr>
                <a:solidFill>
                  <a:schemeClr val="tx1"/>
                </a:solidFill>
                <a:latin typeface="Calibri" charset="0"/>
                <a:ea typeface="ＭＳ Ｐゴシック" charset="-128"/>
              </a:defRPr>
            </a:lvl2pPr>
            <a:lvl3pPr marL="1141413" indent="-227013">
              <a:defRPr>
                <a:solidFill>
                  <a:schemeClr val="tx1"/>
                </a:solidFill>
                <a:latin typeface="Calibri" charset="0"/>
                <a:ea typeface="ＭＳ Ｐゴシック" charset="-128"/>
              </a:defRPr>
            </a:lvl3pPr>
            <a:lvl4pPr marL="1598613" indent="-227013">
              <a:defRPr>
                <a:solidFill>
                  <a:schemeClr val="tx1"/>
                </a:solidFill>
                <a:latin typeface="Calibri" charset="0"/>
                <a:ea typeface="ＭＳ Ｐゴシック" charset="-128"/>
              </a:defRPr>
            </a:lvl4pPr>
            <a:lvl5pPr marL="2055813" indent="-227013">
              <a:defRPr>
                <a:solidFill>
                  <a:schemeClr val="tx1"/>
                </a:solidFill>
                <a:latin typeface="Calibri" charset="0"/>
                <a:ea typeface="ＭＳ Ｐゴシック" charset="-128"/>
              </a:defRPr>
            </a:lvl5pPr>
            <a:lvl6pPr marL="2513013" indent="-227013" defTabSz="457200" eaLnBrk="0" fontAlgn="base" hangingPunct="0">
              <a:spcBef>
                <a:spcPct val="0"/>
              </a:spcBef>
              <a:spcAft>
                <a:spcPct val="0"/>
              </a:spcAft>
              <a:defRPr>
                <a:solidFill>
                  <a:schemeClr val="tx1"/>
                </a:solidFill>
                <a:latin typeface="Calibri" charset="0"/>
                <a:ea typeface="ＭＳ Ｐゴシック" charset="-128"/>
              </a:defRPr>
            </a:lvl6pPr>
            <a:lvl7pPr marL="2970213" indent="-227013" defTabSz="457200" eaLnBrk="0" fontAlgn="base" hangingPunct="0">
              <a:spcBef>
                <a:spcPct val="0"/>
              </a:spcBef>
              <a:spcAft>
                <a:spcPct val="0"/>
              </a:spcAft>
              <a:defRPr>
                <a:solidFill>
                  <a:schemeClr val="tx1"/>
                </a:solidFill>
                <a:latin typeface="Calibri" charset="0"/>
                <a:ea typeface="ＭＳ Ｐゴシック" charset="-128"/>
              </a:defRPr>
            </a:lvl7pPr>
            <a:lvl8pPr marL="3427413" indent="-227013" defTabSz="457200" eaLnBrk="0" fontAlgn="base" hangingPunct="0">
              <a:spcBef>
                <a:spcPct val="0"/>
              </a:spcBef>
              <a:spcAft>
                <a:spcPct val="0"/>
              </a:spcAft>
              <a:defRPr>
                <a:solidFill>
                  <a:schemeClr val="tx1"/>
                </a:solidFill>
                <a:latin typeface="Calibri" charset="0"/>
                <a:ea typeface="ＭＳ Ｐゴシック" charset="-128"/>
              </a:defRPr>
            </a:lvl8pPr>
            <a:lvl9pPr marL="3884613" indent="-227013"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94467EE4-3523-9B46-AF4A-A8ED4441AA04}" type="slidenum">
              <a:rPr kumimoji="0" lang="en-US" altLang="en-US" sz="1800" b="0" i="0" u="none" strike="noStrike" kern="0" cap="none" spc="0" normalizeH="0" baseline="0" noProof="0">
                <a:ln>
                  <a:noFill/>
                </a:ln>
                <a:solidFill>
                  <a:prstClr val="black"/>
                </a:solidFill>
                <a:effectLst/>
                <a:uLnTx/>
                <a:uFillTx/>
                <a:latin typeface="Calibri" charset="0"/>
                <a:ea typeface="ＭＳ Ｐゴシック" charset="-128"/>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altLang="en-US" sz="1800" b="0" i="0" u="none" strike="noStrike" kern="0" cap="none" spc="0" normalizeH="0" baseline="0" noProof="0">
              <a:ln>
                <a:noFill/>
              </a:ln>
              <a:solidFill>
                <a:prstClr val="black"/>
              </a:solidFill>
              <a:effectLst/>
              <a:uLnTx/>
              <a:uFillTx/>
              <a:latin typeface="Calibri" charset="0"/>
              <a:ea typeface="ＭＳ Ｐゴシック" charset="-128"/>
            </a:endParaRPr>
          </a:p>
        </p:txBody>
      </p:sp>
    </p:spTree>
    <p:extLst>
      <p:ext uri="{BB962C8B-B14F-4D97-AF65-F5344CB8AC3E}">
        <p14:creationId xmlns:p14="http://schemas.microsoft.com/office/powerpoint/2010/main" val="1394701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Wingdings" charset="2"/>
              <a:buNone/>
            </a:pPr>
            <a:r>
              <a:rPr lang="en-US" altLang="en-US" b="1" dirty="0"/>
              <a:t>Deploy and Provide</a:t>
            </a:r>
            <a:r>
              <a:rPr lang="en-US" altLang="en-US" b="1" baseline="0" dirty="0"/>
              <a:t> sustained access by the research community in the United States to leadership systems</a:t>
            </a:r>
          </a:p>
          <a:p>
            <a:pPr eaLnBrk="1" hangingPunct="1">
              <a:spcBef>
                <a:spcPct val="0"/>
              </a:spcBef>
              <a:buFont typeface="Wingdings" charset="2"/>
              <a:buNone/>
            </a:pPr>
            <a:r>
              <a:rPr lang="en-US" altLang="en-US" b="1" baseline="0" dirty="0"/>
              <a:t>“Z-machine” - SNL</a:t>
            </a:r>
          </a:p>
          <a:p>
            <a:pPr eaLnBrk="1" hangingPunct="1">
              <a:spcBef>
                <a:spcPct val="0"/>
              </a:spcBef>
              <a:buFont typeface="Wingdings" charset="2"/>
              <a:buNone/>
            </a:pPr>
            <a:r>
              <a:rPr lang="en-US" altLang="en-US" dirty="0"/>
              <a:t> </a:t>
            </a:r>
            <a:r>
              <a:rPr lang="en-US" altLang="en-US" baseline="0" dirty="0"/>
              <a:t>HACC simulation-ANL</a:t>
            </a:r>
            <a:endParaRPr lang="en-US" altLang="en-US" dirty="0"/>
          </a:p>
          <a:p>
            <a:pPr eaLnBrk="1" hangingPunct="1">
              <a:spcBef>
                <a:spcPct val="0"/>
              </a:spcBef>
              <a:buFont typeface="Wingdings" charset="2"/>
              <a:buNone/>
            </a:pPr>
            <a:endParaRPr lang="en-US" altLang="en-US" dirty="0"/>
          </a:p>
          <a:p>
            <a:pPr eaLnBrk="1" hangingPunct="1">
              <a:spcBef>
                <a:spcPct val="0"/>
              </a:spcBef>
              <a:buFont typeface="Wingdings" charset="2"/>
              <a:buNone/>
            </a:pPr>
            <a:endParaRPr lang="en-US" altLang="en-US" dirty="0"/>
          </a:p>
          <a:p>
            <a:pPr eaLnBrk="1" hangingPunct="1">
              <a:spcBef>
                <a:spcPct val="0"/>
              </a:spcBef>
              <a:buFont typeface="Wingdings" charset="2"/>
              <a:buNone/>
            </a:pPr>
            <a:endParaRPr lang="en-US" altLang="en-US" dirty="0"/>
          </a:p>
        </p:txBody>
      </p:sp>
      <p:sp>
        <p:nvSpPr>
          <p:cNvPr id="409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1363" indent="-284163">
              <a:defRPr>
                <a:solidFill>
                  <a:schemeClr val="tx1"/>
                </a:solidFill>
                <a:latin typeface="Calibri" charset="0"/>
                <a:ea typeface="ＭＳ Ｐゴシック" charset="-128"/>
              </a:defRPr>
            </a:lvl2pPr>
            <a:lvl3pPr marL="1141413" indent="-227013">
              <a:defRPr>
                <a:solidFill>
                  <a:schemeClr val="tx1"/>
                </a:solidFill>
                <a:latin typeface="Calibri" charset="0"/>
                <a:ea typeface="ＭＳ Ｐゴシック" charset="-128"/>
              </a:defRPr>
            </a:lvl3pPr>
            <a:lvl4pPr marL="1598613" indent="-227013">
              <a:defRPr>
                <a:solidFill>
                  <a:schemeClr val="tx1"/>
                </a:solidFill>
                <a:latin typeface="Calibri" charset="0"/>
                <a:ea typeface="ＭＳ Ｐゴシック" charset="-128"/>
              </a:defRPr>
            </a:lvl4pPr>
            <a:lvl5pPr marL="2055813" indent="-227013">
              <a:defRPr>
                <a:solidFill>
                  <a:schemeClr val="tx1"/>
                </a:solidFill>
                <a:latin typeface="Calibri" charset="0"/>
                <a:ea typeface="ＭＳ Ｐゴシック" charset="-128"/>
              </a:defRPr>
            </a:lvl5pPr>
            <a:lvl6pPr marL="2513013" indent="-227013" defTabSz="457200" eaLnBrk="0" fontAlgn="base" hangingPunct="0">
              <a:spcBef>
                <a:spcPct val="0"/>
              </a:spcBef>
              <a:spcAft>
                <a:spcPct val="0"/>
              </a:spcAft>
              <a:defRPr>
                <a:solidFill>
                  <a:schemeClr val="tx1"/>
                </a:solidFill>
                <a:latin typeface="Calibri" charset="0"/>
                <a:ea typeface="ＭＳ Ｐゴシック" charset="-128"/>
              </a:defRPr>
            </a:lvl6pPr>
            <a:lvl7pPr marL="2970213" indent="-227013" defTabSz="457200" eaLnBrk="0" fontAlgn="base" hangingPunct="0">
              <a:spcBef>
                <a:spcPct val="0"/>
              </a:spcBef>
              <a:spcAft>
                <a:spcPct val="0"/>
              </a:spcAft>
              <a:defRPr>
                <a:solidFill>
                  <a:schemeClr val="tx1"/>
                </a:solidFill>
                <a:latin typeface="Calibri" charset="0"/>
                <a:ea typeface="ＭＳ Ｐゴシック" charset="-128"/>
              </a:defRPr>
            </a:lvl7pPr>
            <a:lvl8pPr marL="3427413" indent="-227013" defTabSz="457200" eaLnBrk="0" fontAlgn="base" hangingPunct="0">
              <a:spcBef>
                <a:spcPct val="0"/>
              </a:spcBef>
              <a:spcAft>
                <a:spcPct val="0"/>
              </a:spcAft>
              <a:defRPr>
                <a:solidFill>
                  <a:schemeClr val="tx1"/>
                </a:solidFill>
                <a:latin typeface="Calibri" charset="0"/>
                <a:ea typeface="ＭＳ Ｐゴシック" charset="-128"/>
              </a:defRPr>
            </a:lvl8pPr>
            <a:lvl9pPr marL="3884613" indent="-227013"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94467EE4-3523-9B46-AF4A-A8ED4441AA04}" type="slidenum">
              <a:rPr kumimoji="0" lang="en-US" altLang="en-US" sz="1800" b="0" i="0" u="none" strike="noStrike" kern="0" cap="none" spc="0" normalizeH="0" baseline="0" noProof="0">
                <a:ln>
                  <a:noFill/>
                </a:ln>
                <a:solidFill>
                  <a:prstClr val="black"/>
                </a:solidFill>
                <a:effectLst/>
                <a:uLnTx/>
                <a:uFillTx/>
                <a:latin typeface="Calibri" charset="0"/>
                <a:ea typeface="ＭＳ Ｐゴシック" charset="-128"/>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altLang="en-US" sz="1800" b="0" i="0" u="none" strike="noStrike" kern="0" cap="none" spc="0" normalizeH="0" baseline="0" noProof="0">
              <a:ln>
                <a:noFill/>
              </a:ln>
              <a:solidFill>
                <a:prstClr val="black"/>
              </a:solidFill>
              <a:effectLst/>
              <a:uLnTx/>
              <a:uFillTx/>
              <a:latin typeface="Calibri" charset="0"/>
              <a:ea typeface="ＭＳ Ｐゴシック" charset="-128"/>
            </a:endParaRPr>
          </a:p>
        </p:txBody>
      </p:sp>
    </p:spTree>
    <p:extLst>
      <p:ext uri="{BB962C8B-B14F-4D97-AF65-F5344CB8AC3E}">
        <p14:creationId xmlns:p14="http://schemas.microsoft.com/office/powerpoint/2010/main" val="1394701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11&amp;12 also Units </a:t>
            </a:r>
            <a:r>
              <a:rPr lang="en-US" dirty="0" err="1"/>
              <a:t>staes</a:t>
            </a:r>
            <a:endParaRPr lang="en-US" dirty="0"/>
          </a:p>
        </p:txBody>
      </p:sp>
      <p:sp>
        <p:nvSpPr>
          <p:cNvPr id="4" name="Slide Number Placeholder 3"/>
          <p:cNvSpPr>
            <a:spLocks noGrp="1"/>
          </p:cNvSpPr>
          <p:nvPr>
            <p:ph type="sldNum" sz="quarter" idx="10"/>
          </p:nvPr>
        </p:nvSpPr>
        <p:spPr/>
        <p:txBody>
          <a:bodyPr/>
          <a:lstStyle/>
          <a:p>
            <a:fld id="{E83B3C01-C788-EE4C-AC73-2A24A2BEAF75}" type="slidenum">
              <a:rPr lang="en-US" smtClean="0"/>
              <a:t>14</a:t>
            </a:fld>
            <a:endParaRPr lang="en-US"/>
          </a:p>
        </p:txBody>
      </p:sp>
    </p:spTree>
    <p:extLst>
      <p:ext uri="{BB962C8B-B14F-4D97-AF65-F5344CB8AC3E}">
        <p14:creationId xmlns:p14="http://schemas.microsoft.com/office/powerpoint/2010/main" val="1409444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93E60-3FA5-1A4D-AC65-077B4CD16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12054F-D852-C643-99A4-46CB8D7BE6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1F5917-56CD-EF42-A065-2B7F39E4075E}"/>
              </a:ext>
            </a:extLst>
          </p:cNvPr>
          <p:cNvSpPr>
            <a:spLocks noGrp="1"/>
          </p:cNvSpPr>
          <p:nvPr>
            <p:ph type="dt" sz="half" idx="10"/>
          </p:nvPr>
        </p:nvSpPr>
        <p:spPr/>
        <p:txBody>
          <a:bodyPr/>
          <a:lstStyle/>
          <a:p>
            <a:fld id="{BA512D00-AC61-B74B-A227-E445CF402FEE}" type="datetime1">
              <a:rPr lang="en-US" smtClean="0"/>
              <a:t>3/11/2019</a:t>
            </a:fld>
            <a:endParaRPr lang="en-US"/>
          </a:p>
        </p:txBody>
      </p:sp>
      <p:sp>
        <p:nvSpPr>
          <p:cNvPr id="5" name="Footer Placeholder 4">
            <a:extLst>
              <a:ext uri="{FF2B5EF4-FFF2-40B4-BE49-F238E27FC236}">
                <a16:creationId xmlns:a16="http://schemas.microsoft.com/office/drawing/2014/main" id="{0D03E35B-8D82-9F4E-A63F-886E781BE1CA}"/>
              </a:ext>
            </a:extLst>
          </p:cNvPr>
          <p:cNvSpPr>
            <a:spLocks noGrp="1"/>
          </p:cNvSpPr>
          <p:nvPr>
            <p:ph type="ftr" sz="quarter" idx="11"/>
          </p:nvPr>
        </p:nvSpPr>
        <p:spPr/>
        <p:txBody>
          <a:bodyPr/>
          <a:lstStyle/>
          <a:p>
            <a:r>
              <a:rPr lang="en-US"/>
              <a:t>ECICC Scoping Meeting, March 6-7, 2019</a:t>
            </a:r>
          </a:p>
        </p:txBody>
      </p:sp>
      <p:sp>
        <p:nvSpPr>
          <p:cNvPr id="6" name="Slide Number Placeholder 5">
            <a:extLst>
              <a:ext uri="{FF2B5EF4-FFF2-40B4-BE49-F238E27FC236}">
                <a16:creationId xmlns:a16="http://schemas.microsoft.com/office/drawing/2014/main" id="{A954B682-8E3C-8A47-A803-A0B82E281D09}"/>
              </a:ext>
            </a:extLst>
          </p:cNvPr>
          <p:cNvSpPr>
            <a:spLocks noGrp="1"/>
          </p:cNvSpPr>
          <p:nvPr>
            <p:ph type="sldNum" sz="quarter" idx="12"/>
          </p:nvPr>
        </p:nvSpPr>
        <p:spPr/>
        <p:txBody>
          <a:bodyPr/>
          <a:lstStyle/>
          <a:p>
            <a:fld id="{2F9CE472-8EC6-964D-ADB1-BA0E45C49CC1}" type="slidenum">
              <a:rPr lang="en-US" smtClean="0"/>
              <a:t>‹#›</a:t>
            </a:fld>
            <a:endParaRPr lang="en-US"/>
          </a:p>
        </p:txBody>
      </p:sp>
    </p:spTree>
    <p:extLst>
      <p:ext uri="{BB962C8B-B14F-4D97-AF65-F5344CB8AC3E}">
        <p14:creationId xmlns:p14="http://schemas.microsoft.com/office/powerpoint/2010/main" val="3799473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83265-0C44-594D-81C9-191B943D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255AC2-64DD-314E-96C5-E0EB4E7C4D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F1E96-E87D-E34B-BA57-A057D7E362E9}"/>
              </a:ext>
            </a:extLst>
          </p:cNvPr>
          <p:cNvSpPr>
            <a:spLocks noGrp="1"/>
          </p:cNvSpPr>
          <p:nvPr>
            <p:ph type="dt" sz="half" idx="10"/>
          </p:nvPr>
        </p:nvSpPr>
        <p:spPr/>
        <p:txBody>
          <a:bodyPr/>
          <a:lstStyle/>
          <a:p>
            <a:fld id="{D18C49DE-01C6-1348-8384-C9336A3F6C33}" type="datetime1">
              <a:rPr lang="en-US" smtClean="0"/>
              <a:t>3/11/2019</a:t>
            </a:fld>
            <a:endParaRPr lang="en-US"/>
          </a:p>
        </p:txBody>
      </p:sp>
      <p:sp>
        <p:nvSpPr>
          <p:cNvPr id="5" name="Footer Placeholder 4">
            <a:extLst>
              <a:ext uri="{FF2B5EF4-FFF2-40B4-BE49-F238E27FC236}">
                <a16:creationId xmlns:a16="http://schemas.microsoft.com/office/drawing/2014/main" id="{08AD28C0-01D5-3C40-8EA6-0EF0DAECE132}"/>
              </a:ext>
            </a:extLst>
          </p:cNvPr>
          <p:cNvSpPr>
            <a:spLocks noGrp="1"/>
          </p:cNvSpPr>
          <p:nvPr>
            <p:ph type="ftr" sz="quarter" idx="11"/>
          </p:nvPr>
        </p:nvSpPr>
        <p:spPr/>
        <p:txBody>
          <a:bodyPr/>
          <a:lstStyle/>
          <a:p>
            <a:r>
              <a:rPr lang="en-US"/>
              <a:t>ECICC Scoping Meeting, March 6-7, 2019</a:t>
            </a:r>
          </a:p>
        </p:txBody>
      </p:sp>
      <p:sp>
        <p:nvSpPr>
          <p:cNvPr id="6" name="Slide Number Placeholder 5">
            <a:extLst>
              <a:ext uri="{FF2B5EF4-FFF2-40B4-BE49-F238E27FC236}">
                <a16:creationId xmlns:a16="http://schemas.microsoft.com/office/drawing/2014/main" id="{61576F29-6BD3-544E-B1D7-BC76200681FB}"/>
              </a:ext>
            </a:extLst>
          </p:cNvPr>
          <p:cNvSpPr>
            <a:spLocks noGrp="1"/>
          </p:cNvSpPr>
          <p:nvPr>
            <p:ph type="sldNum" sz="quarter" idx="12"/>
          </p:nvPr>
        </p:nvSpPr>
        <p:spPr/>
        <p:txBody>
          <a:bodyPr/>
          <a:lstStyle/>
          <a:p>
            <a:fld id="{2F9CE472-8EC6-964D-ADB1-BA0E45C49CC1}" type="slidenum">
              <a:rPr lang="en-US" smtClean="0"/>
              <a:t>‹#›</a:t>
            </a:fld>
            <a:endParaRPr lang="en-US"/>
          </a:p>
        </p:txBody>
      </p:sp>
    </p:spTree>
    <p:extLst>
      <p:ext uri="{BB962C8B-B14F-4D97-AF65-F5344CB8AC3E}">
        <p14:creationId xmlns:p14="http://schemas.microsoft.com/office/powerpoint/2010/main" val="1231819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919DAF-CC8A-5E43-B14D-EA4E8B0F33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471E88-B526-194B-886E-214D139ED1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94752-FEB0-9844-9F16-8DCA5A30DBC2}"/>
              </a:ext>
            </a:extLst>
          </p:cNvPr>
          <p:cNvSpPr>
            <a:spLocks noGrp="1"/>
          </p:cNvSpPr>
          <p:nvPr>
            <p:ph type="dt" sz="half" idx="10"/>
          </p:nvPr>
        </p:nvSpPr>
        <p:spPr/>
        <p:txBody>
          <a:bodyPr/>
          <a:lstStyle/>
          <a:p>
            <a:fld id="{D1655A15-D198-E44A-921D-F1D519FC020E}" type="datetime1">
              <a:rPr lang="en-US" smtClean="0"/>
              <a:t>3/11/2019</a:t>
            </a:fld>
            <a:endParaRPr lang="en-US"/>
          </a:p>
        </p:txBody>
      </p:sp>
      <p:sp>
        <p:nvSpPr>
          <p:cNvPr id="5" name="Footer Placeholder 4">
            <a:extLst>
              <a:ext uri="{FF2B5EF4-FFF2-40B4-BE49-F238E27FC236}">
                <a16:creationId xmlns:a16="http://schemas.microsoft.com/office/drawing/2014/main" id="{1CA83B2D-8AC2-694B-97FA-08DE7991A562}"/>
              </a:ext>
            </a:extLst>
          </p:cNvPr>
          <p:cNvSpPr>
            <a:spLocks noGrp="1"/>
          </p:cNvSpPr>
          <p:nvPr>
            <p:ph type="ftr" sz="quarter" idx="11"/>
          </p:nvPr>
        </p:nvSpPr>
        <p:spPr/>
        <p:txBody>
          <a:bodyPr/>
          <a:lstStyle/>
          <a:p>
            <a:r>
              <a:rPr lang="en-US"/>
              <a:t>ECICC Scoping Meeting, March 6-7, 2019</a:t>
            </a:r>
          </a:p>
        </p:txBody>
      </p:sp>
      <p:sp>
        <p:nvSpPr>
          <p:cNvPr id="6" name="Slide Number Placeholder 5">
            <a:extLst>
              <a:ext uri="{FF2B5EF4-FFF2-40B4-BE49-F238E27FC236}">
                <a16:creationId xmlns:a16="http://schemas.microsoft.com/office/drawing/2014/main" id="{FEE1E680-7FEF-C84F-9805-B684E485A180}"/>
              </a:ext>
            </a:extLst>
          </p:cNvPr>
          <p:cNvSpPr>
            <a:spLocks noGrp="1"/>
          </p:cNvSpPr>
          <p:nvPr>
            <p:ph type="sldNum" sz="quarter" idx="12"/>
          </p:nvPr>
        </p:nvSpPr>
        <p:spPr/>
        <p:txBody>
          <a:bodyPr/>
          <a:lstStyle/>
          <a:p>
            <a:fld id="{2F9CE472-8EC6-964D-ADB1-BA0E45C49CC1}" type="slidenum">
              <a:rPr lang="en-US" smtClean="0"/>
              <a:t>‹#›</a:t>
            </a:fld>
            <a:endParaRPr lang="en-US"/>
          </a:p>
        </p:txBody>
      </p:sp>
    </p:spTree>
    <p:extLst>
      <p:ext uri="{BB962C8B-B14F-4D97-AF65-F5344CB8AC3E}">
        <p14:creationId xmlns:p14="http://schemas.microsoft.com/office/powerpoint/2010/main" val="2532584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60"/>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514"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
        <p:nvSpPr>
          <p:cNvPr id="6" name="Content Placeholder 2"/>
          <p:cNvSpPr>
            <a:spLocks noGrp="1"/>
          </p:cNvSpPr>
          <p:nvPr>
            <p:ph sz="quarter" idx="11"/>
          </p:nvPr>
        </p:nvSpPr>
        <p:spPr>
          <a:xfrm>
            <a:off x="658383"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349422" y="1426633"/>
            <a:ext cx="5196417" cy="4800600"/>
          </a:xfrm>
        </p:spPr>
        <p:txBody>
          <a:bodyPr anchor="ctr"/>
          <a:lstStyle>
            <a:lvl1pPr marL="0" indent="0" algn="ctr">
              <a:buFontTx/>
              <a:buNone/>
              <a:defRPr/>
            </a:lvl1pPr>
          </a:lstStyle>
          <a:p>
            <a:pPr lvl="0"/>
            <a:r>
              <a:rPr lang="en-US"/>
              <a:t>Click to edit Master text styles</a:t>
            </a:r>
          </a:p>
        </p:txBody>
      </p:sp>
      <p:sp>
        <p:nvSpPr>
          <p:cNvPr id="8" name="Slide Number Placeholder 2">
            <a:extLst>
              <a:ext uri="{FF2B5EF4-FFF2-40B4-BE49-F238E27FC236}">
                <a16:creationId xmlns:a16="http://schemas.microsoft.com/office/drawing/2014/main" id="{714C9E4C-1C6E-42B5-B305-1A0141633FF4}"/>
              </a:ext>
            </a:extLst>
          </p:cNvPr>
          <p:cNvSpPr>
            <a:spLocks noGrp="1"/>
          </p:cNvSpPr>
          <p:nvPr>
            <p:ph type="sldNum" sz="quarter" idx="13"/>
          </p:nvPr>
        </p:nvSpPr>
        <p:spPr>
          <a:xfrm>
            <a:off x="8610600" y="6356350"/>
            <a:ext cx="2743200" cy="365125"/>
          </a:xfrm>
        </p:spPr>
        <p:txBody>
          <a:bodyPr/>
          <a:lstStyle/>
          <a:p>
            <a:fld id="{2F9CE472-8EC6-964D-ADB1-BA0E45C49CC1}" type="slidenum">
              <a:rPr lang="en-US" smtClean="0"/>
              <a:t>‹#›</a:t>
            </a:fld>
            <a:endParaRPr lang="en-US"/>
          </a:p>
        </p:txBody>
      </p:sp>
      <p:sp>
        <p:nvSpPr>
          <p:cNvPr id="9" name="Footer Placeholder 3">
            <a:extLst>
              <a:ext uri="{FF2B5EF4-FFF2-40B4-BE49-F238E27FC236}">
                <a16:creationId xmlns:a16="http://schemas.microsoft.com/office/drawing/2014/main" id="{E9857689-56C0-4635-87CE-BBB064BF1DFE}"/>
              </a:ext>
            </a:extLst>
          </p:cNvPr>
          <p:cNvSpPr>
            <a:spLocks noGrp="1"/>
          </p:cNvSpPr>
          <p:nvPr>
            <p:ph type="ftr" sz="quarter" idx="14"/>
          </p:nvPr>
        </p:nvSpPr>
        <p:spPr>
          <a:xfrm>
            <a:off x="4038600" y="6356350"/>
            <a:ext cx="4114800" cy="365125"/>
          </a:xfrm>
        </p:spPr>
        <p:txBody>
          <a:bodyPr/>
          <a:lstStyle/>
          <a:p>
            <a:r>
              <a:rPr lang="en-US" dirty="0"/>
              <a:t>ECICC Scoping Meeting, March 6-7, 2019</a:t>
            </a:r>
          </a:p>
        </p:txBody>
      </p:sp>
    </p:spTree>
    <p:extLst>
      <p:ext uri="{BB962C8B-B14F-4D97-AF65-F5344CB8AC3E}">
        <p14:creationId xmlns:p14="http://schemas.microsoft.com/office/powerpoint/2010/main" val="2649987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9699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609600" y="274637"/>
            <a:ext cx="109728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609600" y="1600202"/>
            <a:ext cx="10972800" cy="4967573"/>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11409066" y="6333138"/>
            <a:ext cx="7315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3261172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3">
            <a:extLst>
              <a:ext uri="{FF2B5EF4-FFF2-40B4-BE49-F238E27FC236}">
                <a16:creationId xmlns:a16="http://schemas.microsoft.com/office/drawing/2014/main" id="{37F25334-DB9D-4A06-B159-4556AB63ECDE}"/>
              </a:ext>
            </a:extLst>
          </p:cNvPr>
          <p:cNvSpPr txBox="1">
            <a:spLocks/>
          </p:cNvSpPr>
          <p:nvPr userDrawn="1"/>
        </p:nvSpPr>
        <p:spPr>
          <a:xfrm>
            <a:off x="11917680" y="6598090"/>
            <a:ext cx="381000" cy="2286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3354321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 Title Slide">
    <p:bg>
      <p:bgPr>
        <a:solidFill>
          <a:schemeClr val="tx2"/>
        </a:solidFill>
        <a:effectLst/>
      </p:bgPr>
    </p:bg>
    <p:spTree>
      <p:nvGrpSpPr>
        <p:cNvPr id="1" name=""/>
        <p:cNvGrpSpPr/>
        <p:nvPr/>
      </p:nvGrpSpPr>
      <p:grpSpPr>
        <a:xfrm>
          <a:off x="0" y="0"/>
          <a:ext cx="0" cy="0"/>
          <a:chOff x="0" y="0"/>
          <a:chExt cx="0" cy="0"/>
        </a:xfrm>
      </p:grpSpPr>
      <p:sp>
        <p:nvSpPr>
          <p:cNvPr id="12" name="Pentagon 11"/>
          <p:cNvSpPr>
            <a:spLocks noChangeAspect="1"/>
          </p:cNvSpPr>
          <p:nvPr userDrawn="1"/>
        </p:nvSpPr>
        <p:spPr>
          <a:xfrm>
            <a:off x="1555315" y="0"/>
            <a:ext cx="3829485" cy="6864096"/>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Pentagon 9"/>
          <p:cNvSpPr>
            <a:spLocks noChangeAspect="1"/>
          </p:cNvSpPr>
          <p:nvPr userDrawn="1"/>
        </p:nvSpPr>
        <p:spPr>
          <a:xfrm>
            <a:off x="0" y="0"/>
            <a:ext cx="3829485" cy="6864096"/>
          </a:xfrm>
          <a:prstGeom prst="homePlate">
            <a:avLst>
              <a:gd name="adj" fmla="val 36290"/>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Rectangle 20"/>
          <p:cNvSpPr/>
          <p:nvPr userDrawn="1"/>
        </p:nvSpPr>
        <p:spPr>
          <a:xfrm flipV="1">
            <a:off x="0" y="5035296"/>
            <a:ext cx="12192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Title 1"/>
          <p:cNvSpPr>
            <a:spLocks noGrp="1"/>
          </p:cNvSpPr>
          <p:nvPr>
            <p:ph type="ctrTitle" hasCustomPrompt="1"/>
          </p:nvPr>
        </p:nvSpPr>
        <p:spPr>
          <a:xfrm>
            <a:off x="914399" y="1645920"/>
            <a:ext cx="10363200" cy="1827843"/>
          </a:xfrm>
        </p:spPr>
        <p:txBody>
          <a:bodyPr lIns="0" tIns="0" rIns="0" bIns="0" anchor="b">
            <a:noAutofit/>
          </a:bodyPr>
          <a:lstStyle>
            <a:lvl1pPr algn="r">
              <a:defRPr sz="3733" b="0" i="0">
                <a:solidFill>
                  <a:srgbClr val="FFFFFF"/>
                </a:solidFill>
                <a:latin typeface="Arial"/>
                <a:cs typeface="Arial"/>
              </a:defRPr>
            </a:lvl1pPr>
          </a:lstStyle>
          <a:p>
            <a:r>
              <a:rPr lang="en-US" dirty="0"/>
              <a:t>Title of the presentation</a:t>
            </a:r>
          </a:p>
        </p:txBody>
      </p:sp>
      <p:sp>
        <p:nvSpPr>
          <p:cNvPr id="23"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867" b="0" i="1" spc="133">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 </a:t>
            </a:r>
          </a:p>
        </p:txBody>
      </p:sp>
      <p:pic>
        <p:nvPicPr>
          <p:cNvPr id="2" name="Picture 1" descr="NCI-Logo-Color.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09602" y="5710324"/>
            <a:ext cx="5324687" cy="508000"/>
          </a:xfrm>
          <a:prstGeom prst="rect">
            <a:avLst/>
          </a:prstGeom>
        </p:spPr>
      </p:pic>
      <p:sp>
        <p:nvSpPr>
          <p:cNvPr id="9" name="Date Placeholder 3"/>
          <p:cNvSpPr>
            <a:spLocks noGrp="1"/>
          </p:cNvSpPr>
          <p:nvPr>
            <p:ph type="dt" sz="half" idx="2"/>
          </p:nvPr>
        </p:nvSpPr>
        <p:spPr>
          <a:xfrm>
            <a:off x="8534400" y="5727697"/>
            <a:ext cx="3048000" cy="475488"/>
          </a:xfrm>
          <a:prstGeom prst="rect">
            <a:avLst/>
          </a:prstGeom>
        </p:spPr>
        <p:txBody>
          <a:bodyPr vert="horz" lIns="0" tIns="0" rIns="0" bIns="0" rtlCol="0" anchor="ctr"/>
          <a:lstStyle>
            <a:lvl1pPr algn="r" fontAlgn="auto">
              <a:spcBef>
                <a:spcPts val="0"/>
              </a:spcBef>
              <a:spcAft>
                <a:spcPts val="0"/>
              </a:spcAft>
              <a:defRPr lang="en-US" sz="1867" smtClean="0"/>
            </a:lvl1pPr>
          </a:lstStyle>
          <a:p>
            <a:pPr>
              <a:defRPr/>
            </a:pPr>
            <a:fld id="{36D836B1-F60C-BF48-9579-274EB42822B7}" type="datetime1">
              <a:rPr lang="en-US" smtClean="0"/>
              <a:t>3/11/2019</a:t>
            </a:fld>
            <a:endParaRPr lang="en-US" dirty="0"/>
          </a:p>
        </p:txBody>
      </p:sp>
    </p:spTree>
    <p:extLst>
      <p:ext uri="{BB962C8B-B14F-4D97-AF65-F5344CB8AC3E}">
        <p14:creationId xmlns:p14="http://schemas.microsoft.com/office/powerpoint/2010/main" val="1848082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Pentagon 12"/>
          <p:cNvSpPr>
            <a:spLocks noChangeAspect="1"/>
          </p:cNvSpPr>
          <p:nvPr userDrawn="1"/>
        </p:nvSpPr>
        <p:spPr>
          <a:xfrm>
            <a:off x="14166"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1"/>
          <p:cNvSpPr>
            <a:spLocks noGrp="1"/>
          </p:cNvSpPr>
          <p:nvPr>
            <p:ph type="title" hasCustomPrompt="1"/>
          </p:nvPr>
        </p:nvSpPr>
        <p:spPr>
          <a:xfrm>
            <a:off x="658368" y="1828800"/>
            <a:ext cx="4023360" cy="1828800"/>
          </a:xfrm>
        </p:spPr>
        <p:txBody>
          <a:bodyPr lIns="0" tIns="0" rIns="0" bIns="0" anchor="b">
            <a:noAutofit/>
          </a:bodyPr>
          <a:lstStyle>
            <a:lvl1pPr algn="r">
              <a:lnSpc>
                <a:spcPct val="90000"/>
              </a:lnSpc>
              <a:defRPr sz="3200">
                <a:solidFill>
                  <a:srgbClr val="123E57"/>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11" name="Text Placeholder 12"/>
          <p:cNvSpPr>
            <a:spLocks noGrp="1"/>
          </p:cNvSpPr>
          <p:nvPr>
            <p:ph type="body" sz="quarter" idx="11" hasCustomPrompt="1"/>
          </p:nvPr>
        </p:nvSpPr>
        <p:spPr>
          <a:xfrm>
            <a:off x="5779008" y="0"/>
            <a:ext cx="5730240" cy="6864096"/>
          </a:xfrm>
        </p:spPr>
        <p:txBody>
          <a:bodyPr anchor="ctr">
            <a:noAutofit/>
          </a:bodyPr>
          <a:lstStyle>
            <a:lvl1pPr marL="609585" marR="0" indent="-609585" algn="l" defTabSz="609585" rtl="0" eaLnBrk="1" fontAlgn="auto" latinLnBrk="0" hangingPunct="1">
              <a:lnSpc>
                <a:spcPct val="100000"/>
              </a:lnSpc>
              <a:spcBef>
                <a:spcPts val="0"/>
              </a:spcBef>
              <a:spcAft>
                <a:spcPts val="1333"/>
              </a:spcAft>
              <a:buClr>
                <a:schemeClr val="accent1"/>
              </a:buClr>
              <a:buSzTx/>
              <a:buFont typeface="+mj-lt"/>
              <a:buAutoNum type="arabicPeriod"/>
              <a:tabLst/>
              <a:defRPr i="1">
                <a:solidFill>
                  <a:srgbClr val="000000"/>
                </a:solidFill>
              </a:defRPr>
            </a:lvl1pPr>
            <a:lvl2pPr marL="914377" marR="0"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lang="en-US" sz="2533"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914377" marR="0" lvl="1"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a:pPr>
            <a:r>
              <a:rPr lang="en-US" dirty="0"/>
              <a:t>Agenda Item 3a</a:t>
            </a:r>
          </a:p>
          <a:p>
            <a:pPr marL="914377" marR="0" lvl="1"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3362185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 Section Break">
    <p:bg>
      <p:bgPr>
        <a:solidFill>
          <a:schemeClr val="tx2"/>
        </a:solidFill>
        <a:effectLst/>
      </p:bgPr>
    </p:bg>
    <p:spTree>
      <p:nvGrpSpPr>
        <p:cNvPr id="1" name=""/>
        <p:cNvGrpSpPr/>
        <p:nvPr/>
      </p:nvGrpSpPr>
      <p:grpSpPr>
        <a:xfrm>
          <a:off x="0" y="0"/>
          <a:ext cx="0" cy="0"/>
          <a:chOff x="0" y="0"/>
          <a:chExt cx="0" cy="0"/>
        </a:xfrm>
      </p:grpSpPr>
      <p:sp>
        <p:nvSpPr>
          <p:cNvPr id="20" name="Pentagon 19"/>
          <p:cNvSpPr/>
          <p:nvPr userDrawn="1"/>
        </p:nvSpPr>
        <p:spPr>
          <a:xfrm>
            <a:off x="2" y="0"/>
            <a:ext cx="11277597" cy="68580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Pentagon 20"/>
          <p:cNvSpPr/>
          <p:nvPr userDrawn="1"/>
        </p:nvSpPr>
        <p:spPr>
          <a:xfrm>
            <a:off x="1" y="0"/>
            <a:ext cx="9719731" cy="68580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1"/>
          <p:cNvSpPr>
            <a:spLocks noGrp="1"/>
          </p:cNvSpPr>
          <p:nvPr>
            <p:ph type="ctrTitle" hasCustomPrompt="1"/>
          </p:nvPr>
        </p:nvSpPr>
        <p:spPr>
          <a:xfrm>
            <a:off x="4572001" y="2423160"/>
            <a:ext cx="6705599" cy="1828800"/>
          </a:xfrm>
        </p:spPr>
        <p:txBody>
          <a:bodyPr lIns="0" tIns="0" rIns="0" bIns="0" anchor="b">
            <a:noAutofit/>
          </a:bodyPr>
          <a:lstStyle>
            <a:lvl1pPr algn="r">
              <a:defRPr sz="3733" spc="-107">
                <a:solidFill>
                  <a:schemeClr val="bg1"/>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571999" y="4343400"/>
            <a:ext cx="6697189" cy="685800"/>
          </a:xfrm>
        </p:spPr>
        <p:txBody>
          <a:bodyPr lIns="0" tIns="0" rIns="0" bIns="0">
            <a:noAutofit/>
          </a:bodyPr>
          <a:lstStyle>
            <a:lvl1pPr marL="0" indent="0" algn="r">
              <a:buNone/>
              <a:defRPr sz="1867" b="0" i="1" spc="133">
                <a:solidFill>
                  <a:srgbClr val="FFFFFF"/>
                </a:solidFill>
                <a:latin typeface="+mn-lt"/>
                <a:cs typeface="SapientCentroSlab-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FFFFFF"/>
                </a:solidFill>
                <a:latin typeface="+mn-lt"/>
                <a:cs typeface="SapientSansRegular"/>
              </a:rPr>
              <a:t> </a:t>
            </a:r>
            <a:fld id="{4225D95B-3580-C74C-AC82-B8FCF626B418}" type="slidenum">
              <a:rPr lang="en-US" sz="1333" b="1" smtClean="0">
                <a:solidFill>
                  <a:srgbClr val="FFFFFF"/>
                </a:solidFill>
                <a:latin typeface="+mn-lt"/>
                <a:cs typeface="SapientSansRegular"/>
              </a:rPr>
              <a:pPr algn="r" fontAlgn="auto">
                <a:lnSpc>
                  <a:spcPct val="101000"/>
                </a:lnSpc>
                <a:spcBef>
                  <a:spcPct val="50000"/>
                </a:spcBef>
                <a:spcAft>
                  <a:spcPts val="0"/>
                </a:spcAft>
                <a:defRPr/>
              </a:pPr>
              <a:t>‹#›</a:t>
            </a:fld>
            <a:endParaRPr lang="en-US" sz="1333" b="1" dirty="0">
              <a:solidFill>
                <a:srgbClr val="FFFFFF"/>
              </a:solidFill>
              <a:latin typeface="+mn-lt"/>
              <a:cs typeface="SapientSansRegular"/>
            </a:endParaRPr>
          </a:p>
        </p:txBody>
      </p:sp>
      <p:pic>
        <p:nvPicPr>
          <p:cNvPr id="11" name="Picture 10"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2" y="6486144"/>
            <a:ext cx="2555849" cy="243840"/>
          </a:xfrm>
          <a:prstGeom prst="rect">
            <a:avLst/>
          </a:prstGeom>
        </p:spPr>
      </p:pic>
    </p:spTree>
    <p:extLst>
      <p:ext uri="{BB962C8B-B14F-4D97-AF65-F5344CB8AC3E}">
        <p14:creationId xmlns:p14="http://schemas.microsoft.com/office/powerpoint/2010/main" val="2965418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2031143" y="0"/>
            <a:ext cx="3829485" cy="6864096"/>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Pentagon 9"/>
          <p:cNvSpPr>
            <a:spLocks noChangeAspect="1"/>
          </p:cNvSpPr>
          <p:nvPr userDrawn="1"/>
        </p:nvSpPr>
        <p:spPr>
          <a:xfrm>
            <a:off x="1" y="0"/>
            <a:ext cx="4305313" cy="6864096"/>
          </a:xfrm>
          <a:prstGeom prst="homePlate">
            <a:avLst>
              <a:gd name="adj" fmla="val 32357"/>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1"/>
          <p:cNvSpPr>
            <a:spLocks noGrp="1"/>
          </p:cNvSpPr>
          <p:nvPr>
            <p:ph type="ctrTitle" hasCustomPrompt="1"/>
          </p:nvPr>
        </p:nvSpPr>
        <p:spPr>
          <a:xfrm>
            <a:off x="5860628" y="2423160"/>
            <a:ext cx="5416971" cy="1828800"/>
          </a:xfrm>
        </p:spPr>
        <p:txBody>
          <a:bodyPr lIns="0" tIns="0" rIns="0" bIns="0" anchor="b">
            <a:noAutofit/>
          </a:bodyPr>
          <a:lstStyle>
            <a:lvl1pPr algn="r">
              <a:defRPr sz="3733" spc="-107">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5860628" y="4343400"/>
            <a:ext cx="5408560" cy="685800"/>
          </a:xfrm>
        </p:spPr>
        <p:txBody>
          <a:bodyPr lIns="0" tIns="0" rIns="0" bIns="0">
            <a:noAutofit/>
          </a:bodyPr>
          <a:lstStyle>
            <a:lvl1pPr marL="0" indent="0" algn="r">
              <a:buNone/>
              <a:defRPr sz="1867" b="0" i="1" spc="133">
                <a:solidFill>
                  <a:schemeClr val="accent3"/>
                </a:solidFill>
                <a:latin typeface="+mn-lt"/>
                <a:cs typeface="SapientCentroSlab-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11" name="Picture 10"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2" y="6486144"/>
            <a:ext cx="2555849" cy="243840"/>
          </a:xfrm>
          <a:prstGeom prst="rect">
            <a:avLst/>
          </a:prstGeom>
        </p:spPr>
      </p:pic>
      <p:sp>
        <p:nvSpPr>
          <p:cNvPr id="13"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Tree>
    <p:extLst>
      <p:ext uri="{BB962C8B-B14F-4D97-AF65-F5344CB8AC3E}">
        <p14:creationId xmlns:p14="http://schemas.microsoft.com/office/powerpoint/2010/main" val="1091566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68C9-17E8-9A4E-85F2-FA3EE6A14B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1437DF-F226-F94C-9F0E-41C6457644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8A1F4-DF95-704B-BA02-127D9FFDE4F9}"/>
              </a:ext>
            </a:extLst>
          </p:cNvPr>
          <p:cNvSpPr>
            <a:spLocks noGrp="1"/>
          </p:cNvSpPr>
          <p:nvPr>
            <p:ph type="dt" sz="half" idx="10"/>
          </p:nvPr>
        </p:nvSpPr>
        <p:spPr/>
        <p:txBody>
          <a:bodyPr/>
          <a:lstStyle/>
          <a:p>
            <a:fld id="{47DB3FEE-ACD3-3240-AE88-DB0CF9F094A8}" type="datetime1">
              <a:rPr lang="en-US" smtClean="0"/>
              <a:t>3/11/2019</a:t>
            </a:fld>
            <a:endParaRPr lang="en-US"/>
          </a:p>
        </p:txBody>
      </p:sp>
      <p:sp>
        <p:nvSpPr>
          <p:cNvPr id="5" name="Footer Placeholder 4">
            <a:extLst>
              <a:ext uri="{FF2B5EF4-FFF2-40B4-BE49-F238E27FC236}">
                <a16:creationId xmlns:a16="http://schemas.microsoft.com/office/drawing/2014/main" id="{E90E3021-33A7-2F46-9D2F-4F21FF4D069F}"/>
              </a:ext>
            </a:extLst>
          </p:cNvPr>
          <p:cNvSpPr>
            <a:spLocks noGrp="1"/>
          </p:cNvSpPr>
          <p:nvPr>
            <p:ph type="ftr" sz="quarter" idx="11"/>
          </p:nvPr>
        </p:nvSpPr>
        <p:spPr/>
        <p:txBody>
          <a:bodyPr/>
          <a:lstStyle/>
          <a:p>
            <a:r>
              <a:rPr lang="en-US"/>
              <a:t>ECICC Scoping Meeting, March 6-7, 2019</a:t>
            </a:r>
          </a:p>
        </p:txBody>
      </p:sp>
      <p:sp>
        <p:nvSpPr>
          <p:cNvPr id="6" name="Slide Number Placeholder 5">
            <a:extLst>
              <a:ext uri="{FF2B5EF4-FFF2-40B4-BE49-F238E27FC236}">
                <a16:creationId xmlns:a16="http://schemas.microsoft.com/office/drawing/2014/main" id="{606A56CA-78ED-2149-AFE0-62CB625210D2}"/>
              </a:ext>
            </a:extLst>
          </p:cNvPr>
          <p:cNvSpPr>
            <a:spLocks noGrp="1"/>
          </p:cNvSpPr>
          <p:nvPr>
            <p:ph type="sldNum" sz="quarter" idx="12"/>
          </p:nvPr>
        </p:nvSpPr>
        <p:spPr/>
        <p:txBody>
          <a:bodyPr/>
          <a:lstStyle/>
          <a:p>
            <a:fld id="{2F9CE472-8EC6-964D-ADB1-BA0E45C49CC1}" type="slidenum">
              <a:rPr lang="en-US" smtClean="0"/>
              <a:t>‹#›</a:t>
            </a:fld>
            <a:endParaRPr lang="en-US"/>
          </a:p>
        </p:txBody>
      </p:sp>
    </p:spTree>
    <p:extLst>
      <p:ext uri="{BB962C8B-B14F-4D97-AF65-F5344CB8AC3E}">
        <p14:creationId xmlns:p14="http://schemas.microsoft.com/office/powerpoint/2010/main" val="3741344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Red">
    <p:bg>
      <p:bgPr>
        <a:solidFill>
          <a:schemeClr val="tx2"/>
        </a:solidFill>
        <a:effectLst/>
      </p:bgPr>
    </p:bg>
    <p:spTree>
      <p:nvGrpSpPr>
        <p:cNvPr id="1" name=""/>
        <p:cNvGrpSpPr/>
        <p:nvPr/>
      </p:nvGrpSpPr>
      <p:grpSpPr>
        <a:xfrm>
          <a:off x="0" y="0"/>
          <a:ext cx="0" cy="0"/>
          <a:chOff x="0" y="0"/>
          <a:chExt cx="0" cy="0"/>
        </a:xfrm>
      </p:grpSpPr>
      <p:sp>
        <p:nvSpPr>
          <p:cNvPr id="4" name="Pentagon 3"/>
          <p:cNvSpPr/>
          <p:nvPr userDrawn="1"/>
        </p:nvSpPr>
        <p:spPr>
          <a:xfrm>
            <a:off x="0" y="0"/>
            <a:ext cx="11277597" cy="68580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Pentagon 4"/>
          <p:cNvSpPr/>
          <p:nvPr userDrawn="1"/>
        </p:nvSpPr>
        <p:spPr>
          <a:xfrm>
            <a:off x="0" y="0"/>
            <a:ext cx="9719731" cy="68580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32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7"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FFFFFF"/>
                </a:solidFill>
                <a:latin typeface="+mn-lt"/>
                <a:cs typeface="SapientSansRegular"/>
              </a:rPr>
              <a:t> </a:t>
            </a:r>
            <a:fld id="{4225D95B-3580-C74C-AC82-B8FCF626B418}" type="slidenum">
              <a:rPr lang="en-US" sz="1333" b="1" smtClean="0">
                <a:solidFill>
                  <a:srgbClr val="FFFFFF"/>
                </a:solidFill>
                <a:latin typeface="+mn-lt"/>
                <a:cs typeface="SapientSansRegular"/>
              </a:rPr>
              <a:pPr algn="r" fontAlgn="auto">
                <a:lnSpc>
                  <a:spcPct val="101000"/>
                </a:lnSpc>
                <a:spcBef>
                  <a:spcPct val="50000"/>
                </a:spcBef>
                <a:spcAft>
                  <a:spcPts val="0"/>
                </a:spcAft>
                <a:defRPr/>
              </a:pPr>
              <a:t>‹#›</a:t>
            </a:fld>
            <a:endParaRPr lang="en-US" sz="1333" b="1" dirty="0">
              <a:solidFill>
                <a:srgbClr val="FFFFFF"/>
              </a:solidFill>
              <a:latin typeface="+mn-lt"/>
              <a:cs typeface="SapientSansRegular"/>
            </a:endParaRPr>
          </a:p>
        </p:txBody>
      </p:sp>
      <p:pic>
        <p:nvPicPr>
          <p:cNvPr id="8" name="Picture 7"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2" y="6486144"/>
            <a:ext cx="2555849" cy="243840"/>
          </a:xfrm>
          <a:prstGeom prst="rect">
            <a:avLst/>
          </a:prstGeom>
        </p:spPr>
      </p:pic>
    </p:spTree>
    <p:extLst>
      <p:ext uri="{BB962C8B-B14F-4D97-AF65-F5344CB8AC3E}">
        <p14:creationId xmlns:p14="http://schemas.microsoft.com/office/powerpoint/2010/main" val="439851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2199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
        <p:nvSpPr>
          <p:cNvPr id="5"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8441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58369"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038683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
        <p:nvSpPr>
          <p:cNvPr id="5"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658369"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6516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067976"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618476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
        <p:nvSpPr>
          <p:cNvPr id="5" name="Content Placeholder 2"/>
          <p:cNvSpPr>
            <a:spLocks noGrp="1"/>
          </p:cNvSpPr>
          <p:nvPr>
            <p:ph sz="quarter" idx="11"/>
          </p:nvPr>
        </p:nvSpPr>
        <p:spPr>
          <a:xfrm>
            <a:off x="6067976"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268394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3543704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Tree>
    <p:extLst>
      <p:ext uri="{BB962C8B-B14F-4D97-AF65-F5344CB8AC3E}">
        <p14:creationId xmlns:p14="http://schemas.microsoft.com/office/powerpoint/2010/main" val="1613010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2194178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FC0D2-0420-744D-8D16-C97DA7730E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3F1CE-33B0-C249-BBF7-08B6A764A3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974723-14A5-C049-94B4-2567AC933111}"/>
              </a:ext>
            </a:extLst>
          </p:cNvPr>
          <p:cNvSpPr>
            <a:spLocks noGrp="1"/>
          </p:cNvSpPr>
          <p:nvPr>
            <p:ph type="dt" sz="half" idx="10"/>
          </p:nvPr>
        </p:nvSpPr>
        <p:spPr/>
        <p:txBody>
          <a:bodyPr/>
          <a:lstStyle/>
          <a:p>
            <a:fld id="{DD0815D1-E358-B347-843F-04526072DEBC}" type="datetime1">
              <a:rPr lang="en-US" smtClean="0"/>
              <a:t>3/11/2019</a:t>
            </a:fld>
            <a:endParaRPr lang="en-US"/>
          </a:p>
        </p:txBody>
      </p:sp>
      <p:sp>
        <p:nvSpPr>
          <p:cNvPr id="5" name="Footer Placeholder 4">
            <a:extLst>
              <a:ext uri="{FF2B5EF4-FFF2-40B4-BE49-F238E27FC236}">
                <a16:creationId xmlns:a16="http://schemas.microsoft.com/office/drawing/2014/main" id="{C4A4CC88-EC3E-5F47-BF30-F47F4ED0688E}"/>
              </a:ext>
            </a:extLst>
          </p:cNvPr>
          <p:cNvSpPr>
            <a:spLocks noGrp="1"/>
          </p:cNvSpPr>
          <p:nvPr>
            <p:ph type="ftr" sz="quarter" idx="11"/>
          </p:nvPr>
        </p:nvSpPr>
        <p:spPr/>
        <p:txBody>
          <a:bodyPr/>
          <a:lstStyle/>
          <a:p>
            <a:r>
              <a:rPr lang="en-US"/>
              <a:t>ECICC Scoping Meeting, March 6-7, 2019</a:t>
            </a:r>
          </a:p>
        </p:txBody>
      </p:sp>
      <p:sp>
        <p:nvSpPr>
          <p:cNvPr id="6" name="Slide Number Placeholder 5">
            <a:extLst>
              <a:ext uri="{FF2B5EF4-FFF2-40B4-BE49-F238E27FC236}">
                <a16:creationId xmlns:a16="http://schemas.microsoft.com/office/drawing/2014/main" id="{7C3671D2-B368-644C-BDAF-2CCD51D4EB78}"/>
              </a:ext>
            </a:extLst>
          </p:cNvPr>
          <p:cNvSpPr>
            <a:spLocks noGrp="1"/>
          </p:cNvSpPr>
          <p:nvPr>
            <p:ph type="sldNum" sz="quarter" idx="12"/>
          </p:nvPr>
        </p:nvSpPr>
        <p:spPr/>
        <p:txBody>
          <a:bodyPr/>
          <a:lstStyle/>
          <a:p>
            <a:fld id="{2F9CE472-8EC6-964D-ADB1-BA0E45C49CC1}" type="slidenum">
              <a:rPr lang="en-US" smtClean="0"/>
              <a:t>‹#›</a:t>
            </a:fld>
            <a:endParaRPr lang="en-US"/>
          </a:p>
        </p:txBody>
      </p:sp>
    </p:spTree>
    <p:extLst>
      <p:ext uri="{BB962C8B-B14F-4D97-AF65-F5344CB8AC3E}">
        <p14:creationId xmlns:p14="http://schemas.microsoft.com/office/powerpoint/2010/main" val="1495296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Tree>
    <p:extLst>
      <p:ext uri="{BB962C8B-B14F-4D97-AF65-F5344CB8AC3E}">
        <p14:creationId xmlns:p14="http://schemas.microsoft.com/office/powerpoint/2010/main" val="2827867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ck Cover Red">
    <p:bg>
      <p:bgPr>
        <a:solidFill>
          <a:schemeClr val="tx2"/>
        </a:solidFill>
        <a:effectLst/>
      </p:bgPr>
    </p:bg>
    <p:spTree>
      <p:nvGrpSpPr>
        <p:cNvPr id="1" name=""/>
        <p:cNvGrpSpPr/>
        <p:nvPr/>
      </p:nvGrpSpPr>
      <p:grpSpPr>
        <a:xfrm>
          <a:off x="0" y="0"/>
          <a:ext cx="0" cy="0"/>
          <a:chOff x="0" y="0"/>
          <a:chExt cx="0" cy="0"/>
        </a:xfrm>
      </p:grpSpPr>
      <p:sp>
        <p:nvSpPr>
          <p:cNvPr id="6" name="Pentagon 5"/>
          <p:cNvSpPr/>
          <p:nvPr userDrawn="1"/>
        </p:nvSpPr>
        <p:spPr>
          <a:xfrm>
            <a:off x="0" y="0"/>
            <a:ext cx="11277597" cy="68580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Pentagon 7"/>
          <p:cNvSpPr/>
          <p:nvPr userDrawn="1"/>
        </p:nvSpPr>
        <p:spPr>
          <a:xfrm>
            <a:off x="0" y="0"/>
            <a:ext cx="9719731" cy="68580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Box 13"/>
          <p:cNvSpPr txBox="1">
            <a:spLocks noChangeArrowheads="1"/>
          </p:cNvSpPr>
          <p:nvPr userDrawn="1"/>
        </p:nvSpPr>
        <p:spPr bwMode="auto">
          <a:xfrm>
            <a:off x="2701330" y="5808133"/>
            <a:ext cx="6838026" cy="420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2133" b="1" dirty="0" err="1">
                <a:solidFill>
                  <a:schemeClr val="bg1"/>
                </a:solidFill>
                <a:latin typeface="Arial" charset="0"/>
              </a:rPr>
              <a:t>www.cancer.gov</a:t>
            </a:r>
            <a:r>
              <a:rPr lang="en-US" sz="2133" b="1" dirty="0">
                <a:solidFill>
                  <a:schemeClr val="bg1"/>
                </a:solidFill>
                <a:latin typeface="Arial" charset="0"/>
              </a:rPr>
              <a:t>                 </a:t>
            </a:r>
            <a:r>
              <a:rPr lang="en-US" sz="2133" b="1" dirty="0" err="1">
                <a:solidFill>
                  <a:schemeClr val="bg1"/>
                </a:solidFill>
                <a:latin typeface="Arial" charset="0"/>
              </a:rPr>
              <a:t>www.cancer.gov</a:t>
            </a:r>
            <a:r>
              <a:rPr lang="en-US" sz="2133" b="1" dirty="0">
                <a:solidFill>
                  <a:schemeClr val="bg1"/>
                </a:solidFill>
                <a:latin typeface="Arial" charset="0"/>
              </a:rPr>
              <a:t>/</a:t>
            </a:r>
            <a:r>
              <a:rPr lang="en-US" sz="2133" b="1" dirty="0" err="1">
                <a:solidFill>
                  <a:schemeClr val="bg1"/>
                </a:solidFill>
                <a:latin typeface="Arial" charset="0"/>
              </a:rPr>
              <a:t>espanol</a:t>
            </a:r>
            <a:endParaRPr lang="en-US" sz="2133" b="1" dirty="0">
              <a:solidFill>
                <a:schemeClr val="bg1"/>
              </a:solidFill>
              <a:latin typeface="Arial" charset="0"/>
            </a:endParaRPr>
          </a:p>
        </p:txBody>
      </p:sp>
      <p:grpSp>
        <p:nvGrpSpPr>
          <p:cNvPr id="7" name="Group 6"/>
          <p:cNvGrpSpPr>
            <a:grpSpLocks noChangeAspect="1"/>
          </p:cNvGrpSpPr>
          <p:nvPr userDrawn="1"/>
        </p:nvGrpSpPr>
        <p:grpSpPr>
          <a:xfrm>
            <a:off x="3992035" y="2865121"/>
            <a:ext cx="4218368" cy="1084580"/>
            <a:chOff x="2333626" y="1990725"/>
            <a:chExt cx="4519680" cy="1162050"/>
          </a:xfrm>
        </p:grpSpPr>
        <p:pic>
          <p:nvPicPr>
            <p:cNvPr id="10" name="Picture 9" descr="NCI-Logo-St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3805" y="2133600"/>
              <a:ext cx="3119501" cy="852170"/>
            </a:xfrm>
            <a:prstGeom prst="rect">
              <a:avLst/>
            </a:prstGeom>
          </p:spPr>
        </p:pic>
        <p:pic>
          <p:nvPicPr>
            <p:cNvPr id="11" name="Picture 10" descr="4_hhs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3626" y="1990725"/>
              <a:ext cx="1162050" cy="1162050"/>
            </a:xfrm>
            <a:prstGeom prst="rect">
              <a:avLst/>
            </a:prstGeom>
          </p:spPr>
        </p:pic>
      </p:grpSp>
    </p:spTree>
    <p:extLst>
      <p:ext uri="{BB962C8B-B14F-4D97-AF65-F5344CB8AC3E}">
        <p14:creationId xmlns:p14="http://schemas.microsoft.com/office/powerpoint/2010/main" val="2935489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356351"/>
            <a:ext cx="2844800" cy="365125"/>
          </a:xfrm>
          <a:prstGeom prst="rect">
            <a:avLst/>
          </a:prstGeom>
          <a:ln/>
        </p:spPr>
        <p:txBody>
          <a:bodyPr/>
          <a:lstStyle>
            <a:lvl1pPr>
              <a:defRPr/>
            </a:lvl1pPr>
          </a:lstStyle>
          <a:p>
            <a:pPr>
              <a:defRPr/>
            </a:pPr>
            <a:fld id="{AC6CC5A6-5C19-9340-A1A5-73C3F8B48CA8}" type="datetime1">
              <a:rPr lang="en-US" smtClean="0"/>
              <a:t>3/11/2019</a:t>
            </a:fld>
            <a:endParaRPr lang="en-US" dirty="0"/>
          </a:p>
        </p:txBody>
      </p:sp>
      <p:sp>
        <p:nvSpPr>
          <p:cNvPr id="3" name="Rectangle 5"/>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a:defRPr/>
            </a:pPr>
            <a:r>
              <a:rPr lang="en-US"/>
              <a:t>ECICC Scoping Meeting, March 6-7, 2019</a:t>
            </a:r>
            <a:endParaRPr lang="en-US" dirty="0"/>
          </a:p>
        </p:txBody>
      </p:sp>
      <p:sp>
        <p:nvSpPr>
          <p:cNvPr id="4" name="Rectangle 6"/>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fld id="{8ED2D13D-C79C-452D-A875-516840B3DE24}" type="slidenum">
              <a:rPr lang="en-US"/>
              <a:pPr/>
              <a:t>‹#›</a:t>
            </a:fld>
            <a:endParaRPr lang="en-US" dirty="0"/>
          </a:p>
        </p:txBody>
      </p:sp>
    </p:spTree>
    <p:extLst>
      <p:ext uri="{BB962C8B-B14F-4D97-AF65-F5344CB8AC3E}">
        <p14:creationId xmlns:p14="http://schemas.microsoft.com/office/powerpoint/2010/main" val="2047693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9" name="Freeform 10"/>
          <p:cNvSpPr>
            <a:spLocks/>
          </p:cNvSpPr>
          <p:nvPr userDrawn="1"/>
        </p:nvSpPr>
        <p:spPr bwMode="auto">
          <a:xfrm>
            <a:off x="1094316" y="1"/>
            <a:ext cx="10119784" cy="995363"/>
          </a:xfrm>
          <a:custGeom>
            <a:avLst/>
            <a:gdLst>
              <a:gd name="T0" fmla="*/ 4781 w 4781"/>
              <a:gd name="T1" fmla="*/ 0 h 627"/>
              <a:gd name="T2" fmla="*/ 178 w 4781"/>
              <a:gd name="T3" fmla="*/ 0 h 627"/>
              <a:gd name="T4" fmla="*/ 0 w 4781"/>
              <a:gd name="T5" fmla="*/ 627 h 627"/>
              <a:gd name="T6" fmla="*/ 4781 w 4781"/>
              <a:gd name="T7" fmla="*/ 0 h 627"/>
            </a:gdLst>
            <a:ahLst/>
            <a:cxnLst>
              <a:cxn ang="0">
                <a:pos x="T0" y="T1"/>
              </a:cxn>
              <a:cxn ang="0">
                <a:pos x="T2" y="T3"/>
              </a:cxn>
              <a:cxn ang="0">
                <a:pos x="T4" y="T5"/>
              </a:cxn>
              <a:cxn ang="0">
                <a:pos x="T6" y="T7"/>
              </a:cxn>
            </a:cxnLst>
            <a:rect l="0" t="0" r="r" b="b"/>
            <a:pathLst>
              <a:path w="4781" h="627">
                <a:moveTo>
                  <a:pt x="4781" y="0"/>
                </a:moveTo>
                <a:lnTo>
                  <a:pt x="178" y="0"/>
                </a:lnTo>
                <a:lnTo>
                  <a:pt x="0" y="627"/>
                </a:lnTo>
                <a:lnTo>
                  <a:pt x="4781" y="0"/>
                </a:lnTo>
                <a:close/>
              </a:path>
            </a:pathLst>
          </a:custGeom>
          <a:solidFill>
            <a:srgbClr val="69BE28"/>
          </a:solidFill>
          <a:ln>
            <a:noFill/>
          </a:ln>
          <a:extLst/>
        </p:spPr>
        <p:txBody>
          <a:bodyPr vert="horz" wrap="square" lIns="91440" tIns="45720" rIns="91440" bIns="45720" numCol="1" anchor="t" anchorCtr="0" compatLnSpc="1">
            <a:prstTxWarp prst="textNoShape">
              <a:avLst/>
            </a:prstTxWarp>
          </a:bodyPr>
          <a:lstStyle/>
          <a:p>
            <a:pPr defTabSz="914354" fontAlgn="auto">
              <a:spcBef>
                <a:spcPts val="0"/>
              </a:spcBef>
              <a:spcAft>
                <a:spcPts val="0"/>
              </a:spcAft>
            </a:pPr>
            <a:endParaRPr lang="en-US" sz="2400">
              <a:solidFill>
                <a:prstClr val="black"/>
              </a:solidFill>
              <a:latin typeface="Calibri"/>
              <a:ea typeface=""/>
              <a:cs typeface=""/>
            </a:endParaRPr>
          </a:p>
        </p:txBody>
      </p:sp>
      <p:sp>
        <p:nvSpPr>
          <p:cNvPr id="12" name="Freeform 13"/>
          <p:cNvSpPr>
            <a:spLocks/>
          </p:cNvSpPr>
          <p:nvPr userDrawn="1"/>
        </p:nvSpPr>
        <p:spPr bwMode="auto">
          <a:xfrm>
            <a:off x="0" y="914400"/>
            <a:ext cx="1094317" cy="3810000"/>
          </a:xfrm>
          <a:custGeom>
            <a:avLst/>
            <a:gdLst>
              <a:gd name="T0" fmla="*/ 517 w 517"/>
              <a:gd name="T1" fmla="*/ 0 h 1825"/>
              <a:gd name="T2" fmla="*/ 0 w 517"/>
              <a:gd name="T3" fmla="*/ 67 h 1825"/>
              <a:gd name="T4" fmla="*/ 0 w 517"/>
              <a:gd name="T5" fmla="*/ 1825 h 1825"/>
              <a:gd name="T6" fmla="*/ 517 w 517"/>
              <a:gd name="T7" fmla="*/ 0 h 1825"/>
            </a:gdLst>
            <a:ahLst/>
            <a:cxnLst>
              <a:cxn ang="0">
                <a:pos x="T0" y="T1"/>
              </a:cxn>
              <a:cxn ang="0">
                <a:pos x="T2" y="T3"/>
              </a:cxn>
              <a:cxn ang="0">
                <a:pos x="T4" y="T5"/>
              </a:cxn>
              <a:cxn ang="0">
                <a:pos x="T6" y="T7"/>
              </a:cxn>
            </a:cxnLst>
            <a:rect l="0" t="0" r="r" b="b"/>
            <a:pathLst>
              <a:path w="517" h="1825">
                <a:moveTo>
                  <a:pt x="517" y="0"/>
                </a:moveTo>
                <a:lnTo>
                  <a:pt x="0" y="67"/>
                </a:lnTo>
                <a:lnTo>
                  <a:pt x="0" y="1825"/>
                </a:lnTo>
                <a:lnTo>
                  <a:pt x="517" y="0"/>
                </a:lnTo>
                <a:close/>
              </a:path>
            </a:pathLst>
          </a:custGeom>
          <a:solidFill>
            <a:srgbClr val="BB1F4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fontAlgn="auto">
              <a:spcBef>
                <a:spcPts val="0"/>
              </a:spcBef>
              <a:spcAft>
                <a:spcPts val="0"/>
              </a:spcAft>
            </a:pPr>
            <a:endParaRPr lang="en-US" sz="2400">
              <a:solidFill>
                <a:prstClr val="black"/>
              </a:solidFill>
              <a:latin typeface="Calibri"/>
              <a:ea typeface=""/>
              <a:cs typeface=""/>
            </a:endParaRPr>
          </a:p>
        </p:txBody>
      </p:sp>
      <p:sp>
        <p:nvSpPr>
          <p:cNvPr id="2" name="Title 1"/>
          <p:cNvSpPr>
            <a:spLocks noGrp="1"/>
          </p:cNvSpPr>
          <p:nvPr>
            <p:ph type="ctrTitle"/>
          </p:nvPr>
        </p:nvSpPr>
        <p:spPr>
          <a:xfrm>
            <a:off x="1841912" y="1219202"/>
            <a:ext cx="7010400" cy="1470025"/>
          </a:xfrm>
        </p:spPr>
        <p:txBody>
          <a:bodyPr anchor="b" anchorCtr="0"/>
          <a:lstStyle>
            <a:lvl1pPr algn="l">
              <a:defRPr sz="4000" b="1"/>
            </a:lvl1pPr>
          </a:lstStyle>
          <a:p>
            <a:r>
              <a:rPr lang="en-US" dirty="0"/>
              <a:t>Click to edit Master title style</a:t>
            </a:r>
          </a:p>
        </p:txBody>
      </p:sp>
      <p:sp>
        <p:nvSpPr>
          <p:cNvPr id="3" name="Subtitle 2"/>
          <p:cNvSpPr>
            <a:spLocks noGrp="1"/>
          </p:cNvSpPr>
          <p:nvPr>
            <p:ph type="subTitle" idx="1"/>
          </p:nvPr>
        </p:nvSpPr>
        <p:spPr>
          <a:xfrm>
            <a:off x="1841913" y="2692021"/>
            <a:ext cx="7033683" cy="1752600"/>
          </a:xfrm>
        </p:spPr>
        <p:txBody>
          <a:bodyPr>
            <a:normAutofit/>
          </a:bodyPr>
          <a:lstStyle>
            <a:lvl1pPr marL="0" indent="0" algn="l">
              <a:buNone/>
              <a:defRPr sz="2800" b="0">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p>
        </p:txBody>
      </p:sp>
      <p:sp>
        <p:nvSpPr>
          <p:cNvPr id="11" name="Freeform 12"/>
          <p:cNvSpPr>
            <a:spLocks/>
          </p:cNvSpPr>
          <p:nvPr userDrawn="1"/>
        </p:nvSpPr>
        <p:spPr bwMode="auto">
          <a:xfrm>
            <a:off x="-5215465" y="2041527"/>
            <a:ext cx="4233" cy="1104900"/>
          </a:xfrm>
          <a:custGeom>
            <a:avLst/>
            <a:gdLst>
              <a:gd name="T0" fmla="*/ 0 w 2"/>
              <a:gd name="T1" fmla="*/ 0 h 696"/>
              <a:gd name="T2" fmla="*/ 0 w 2"/>
              <a:gd name="T3" fmla="*/ 696 h 696"/>
              <a:gd name="T4" fmla="*/ 0 w 2"/>
              <a:gd name="T5" fmla="*/ 694 h 696"/>
              <a:gd name="T6" fmla="*/ 2 w 2"/>
              <a:gd name="T7" fmla="*/ 0 h 696"/>
              <a:gd name="T8" fmla="*/ 0 w 2"/>
              <a:gd name="T9" fmla="*/ 0 h 696"/>
            </a:gdLst>
            <a:ahLst/>
            <a:cxnLst>
              <a:cxn ang="0">
                <a:pos x="T0" y="T1"/>
              </a:cxn>
              <a:cxn ang="0">
                <a:pos x="T2" y="T3"/>
              </a:cxn>
              <a:cxn ang="0">
                <a:pos x="T4" y="T5"/>
              </a:cxn>
              <a:cxn ang="0">
                <a:pos x="T6" y="T7"/>
              </a:cxn>
              <a:cxn ang="0">
                <a:pos x="T8" y="T9"/>
              </a:cxn>
            </a:cxnLst>
            <a:rect l="0" t="0" r="r" b="b"/>
            <a:pathLst>
              <a:path w="2" h="696">
                <a:moveTo>
                  <a:pt x="0" y="0"/>
                </a:moveTo>
                <a:lnTo>
                  <a:pt x="0" y="696"/>
                </a:lnTo>
                <a:lnTo>
                  <a:pt x="0" y="694"/>
                </a:lnTo>
                <a:lnTo>
                  <a:pt x="2" y="0"/>
                </a:lnTo>
                <a:lnTo>
                  <a:pt x="0" y="0"/>
                </a:lnTo>
                <a:close/>
              </a:path>
            </a:pathLst>
          </a:custGeom>
          <a:solidFill>
            <a:srgbClr val="8BC63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fontAlgn="auto">
              <a:spcBef>
                <a:spcPts val="0"/>
              </a:spcBef>
              <a:spcAft>
                <a:spcPts val="0"/>
              </a:spcAft>
            </a:pPr>
            <a:endParaRPr lang="en-US" sz="2400">
              <a:solidFill>
                <a:prstClr val="black"/>
              </a:solidFill>
              <a:latin typeface="Calibri"/>
              <a:ea typeface=""/>
              <a:cs typeface=""/>
            </a:endParaRPr>
          </a:p>
        </p:txBody>
      </p:sp>
      <p:sp>
        <p:nvSpPr>
          <p:cNvPr id="13" name="Rectangle 14"/>
          <p:cNvSpPr>
            <a:spLocks noChangeArrowheads="1"/>
          </p:cNvSpPr>
          <p:nvPr userDrawn="1"/>
        </p:nvSpPr>
        <p:spPr bwMode="auto">
          <a:xfrm>
            <a:off x="-5211234" y="2041527"/>
            <a:ext cx="1466851" cy="1588"/>
          </a:xfrm>
          <a:prstGeom prst="rect">
            <a:avLst/>
          </a:prstGeom>
          <a:solidFill>
            <a:srgbClr val="BCBD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fontAlgn="auto">
              <a:spcBef>
                <a:spcPts val="0"/>
              </a:spcBef>
              <a:spcAft>
                <a:spcPts val="0"/>
              </a:spcAft>
            </a:pPr>
            <a:endParaRPr lang="en-US" sz="2400">
              <a:solidFill>
                <a:prstClr val="black"/>
              </a:solidFill>
              <a:latin typeface="Calibri"/>
              <a:ea typeface=""/>
              <a:cs typeface=""/>
            </a:endParaRPr>
          </a:p>
        </p:txBody>
      </p:sp>
      <p:sp>
        <p:nvSpPr>
          <p:cNvPr id="14" name="Rectangle 15"/>
          <p:cNvSpPr>
            <a:spLocks noChangeArrowheads="1"/>
          </p:cNvSpPr>
          <p:nvPr userDrawn="1"/>
        </p:nvSpPr>
        <p:spPr bwMode="auto">
          <a:xfrm>
            <a:off x="-5211234" y="2041527"/>
            <a:ext cx="1466851"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fontAlgn="auto">
              <a:spcBef>
                <a:spcPts val="0"/>
              </a:spcBef>
              <a:spcAft>
                <a:spcPts val="0"/>
              </a:spcAft>
            </a:pPr>
            <a:endParaRPr lang="en-US" sz="2400">
              <a:solidFill>
                <a:prstClr val="black"/>
              </a:solidFill>
              <a:latin typeface="Calibri"/>
              <a:ea typeface=""/>
              <a:cs typeface=""/>
            </a:endParaRPr>
          </a:p>
        </p:txBody>
      </p:sp>
      <p:sp>
        <p:nvSpPr>
          <p:cNvPr id="15" name="Freeform 16"/>
          <p:cNvSpPr>
            <a:spLocks/>
          </p:cNvSpPr>
          <p:nvPr userDrawn="1"/>
        </p:nvSpPr>
        <p:spPr bwMode="auto">
          <a:xfrm>
            <a:off x="3" y="0"/>
            <a:ext cx="1831436" cy="1371600"/>
          </a:xfrm>
          <a:custGeom>
            <a:avLst/>
            <a:gdLst>
              <a:gd name="T0" fmla="*/ 695 w 695"/>
              <a:gd name="T1" fmla="*/ 0 h 694"/>
              <a:gd name="T2" fmla="*/ 2 w 695"/>
              <a:gd name="T3" fmla="*/ 0 h 694"/>
              <a:gd name="T4" fmla="*/ 0 w 695"/>
              <a:gd name="T5" fmla="*/ 694 h 694"/>
              <a:gd name="T6" fmla="*/ 517 w 695"/>
              <a:gd name="T7" fmla="*/ 627 h 694"/>
              <a:gd name="T8" fmla="*/ 695 w 695"/>
              <a:gd name="T9" fmla="*/ 0 h 694"/>
            </a:gdLst>
            <a:ahLst/>
            <a:cxnLst>
              <a:cxn ang="0">
                <a:pos x="T0" y="T1"/>
              </a:cxn>
              <a:cxn ang="0">
                <a:pos x="T2" y="T3"/>
              </a:cxn>
              <a:cxn ang="0">
                <a:pos x="T4" y="T5"/>
              </a:cxn>
              <a:cxn ang="0">
                <a:pos x="T6" y="T7"/>
              </a:cxn>
              <a:cxn ang="0">
                <a:pos x="T8" y="T9"/>
              </a:cxn>
            </a:cxnLst>
            <a:rect l="0" t="0" r="r" b="b"/>
            <a:pathLst>
              <a:path w="695" h="694">
                <a:moveTo>
                  <a:pt x="695" y="0"/>
                </a:moveTo>
                <a:lnTo>
                  <a:pt x="2" y="0"/>
                </a:lnTo>
                <a:lnTo>
                  <a:pt x="0" y="694"/>
                </a:lnTo>
                <a:lnTo>
                  <a:pt x="517" y="627"/>
                </a:lnTo>
                <a:lnTo>
                  <a:pt x="695" y="0"/>
                </a:lnTo>
                <a:close/>
              </a:path>
            </a:pathLst>
          </a:custGeom>
          <a:solidFill>
            <a:schemeClr val="tx1">
              <a:lumMod val="50000"/>
              <a:lumOff val="50000"/>
            </a:schemeClr>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354" fontAlgn="auto">
              <a:spcBef>
                <a:spcPts val="0"/>
              </a:spcBef>
              <a:spcAft>
                <a:spcPts val="0"/>
              </a:spcAft>
            </a:pPr>
            <a:endParaRPr lang="en-US" sz="2400">
              <a:solidFill>
                <a:prstClr val="black"/>
              </a:solidFill>
              <a:latin typeface="Calibri"/>
              <a:ea typeface=""/>
              <a:cs typeface=""/>
            </a:endParaRPr>
          </a:p>
        </p:txBody>
      </p:sp>
      <p:grpSp>
        <p:nvGrpSpPr>
          <p:cNvPr id="19" name="Group 18"/>
          <p:cNvGrpSpPr/>
          <p:nvPr userDrawn="1"/>
        </p:nvGrpSpPr>
        <p:grpSpPr>
          <a:xfrm>
            <a:off x="914401" y="6033722"/>
            <a:ext cx="7389091" cy="602764"/>
            <a:chOff x="318448" y="6087514"/>
            <a:chExt cx="8514890" cy="659685"/>
          </a:xfrm>
        </p:grpSpPr>
        <p:pic>
          <p:nvPicPr>
            <p:cNvPr id="1026" name="Picture 2" descr="\\gs-svr1\tpg\TPG-Jobs\FY15 – TID-Files\NIH-National Cancer Institute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84679" y="6122115"/>
              <a:ext cx="5648659" cy="535062"/>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gs-svr1\tpg\TPG-Jobs\FY15 – TID-Files\DOE_Logo_Color.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8448" y="6087514"/>
              <a:ext cx="2403476" cy="604264"/>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7" name="Straight Connector 16"/>
            <p:cNvCxnSpPr/>
            <p:nvPr userDrawn="1"/>
          </p:nvCxnSpPr>
          <p:spPr>
            <a:xfrm>
              <a:off x="2942431" y="6087514"/>
              <a:ext cx="0" cy="65968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859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CC415-3137-6746-AAD8-357FBD0DC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190693-C0A7-AA49-B5C1-84CA09C38D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AA2832-47CB-5444-A6FB-1F1033798D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150D1-29F2-774C-9C32-232E0D448520}"/>
              </a:ext>
            </a:extLst>
          </p:cNvPr>
          <p:cNvSpPr>
            <a:spLocks noGrp="1"/>
          </p:cNvSpPr>
          <p:nvPr>
            <p:ph type="dt" sz="half" idx="10"/>
          </p:nvPr>
        </p:nvSpPr>
        <p:spPr/>
        <p:txBody>
          <a:bodyPr/>
          <a:lstStyle/>
          <a:p>
            <a:fld id="{7D415912-102F-634E-B11E-A8A62D61EAC6}" type="datetime1">
              <a:rPr lang="en-US" smtClean="0"/>
              <a:t>3/11/2019</a:t>
            </a:fld>
            <a:endParaRPr lang="en-US"/>
          </a:p>
        </p:txBody>
      </p:sp>
      <p:sp>
        <p:nvSpPr>
          <p:cNvPr id="6" name="Footer Placeholder 5">
            <a:extLst>
              <a:ext uri="{FF2B5EF4-FFF2-40B4-BE49-F238E27FC236}">
                <a16:creationId xmlns:a16="http://schemas.microsoft.com/office/drawing/2014/main" id="{47E52EF6-D1A3-9949-A95F-8FB7603F3529}"/>
              </a:ext>
            </a:extLst>
          </p:cNvPr>
          <p:cNvSpPr>
            <a:spLocks noGrp="1"/>
          </p:cNvSpPr>
          <p:nvPr>
            <p:ph type="ftr" sz="quarter" idx="11"/>
          </p:nvPr>
        </p:nvSpPr>
        <p:spPr/>
        <p:txBody>
          <a:bodyPr/>
          <a:lstStyle/>
          <a:p>
            <a:r>
              <a:rPr lang="en-US"/>
              <a:t>ECICC Scoping Meeting, March 6-7, 2019</a:t>
            </a:r>
          </a:p>
        </p:txBody>
      </p:sp>
      <p:sp>
        <p:nvSpPr>
          <p:cNvPr id="7" name="Slide Number Placeholder 6">
            <a:extLst>
              <a:ext uri="{FF2B5EF4-FFF2-40B4-BE49-F238E27FC236}">
                <a16:creationId xmlns:a16="http://schemas.microsoft.com/office/drawing/2014/main" id="{354DFD3F-CD6A-E644-AE20-C6F5BEDF8EA8}"/>
              </a:ext>
            </a:extLst>
          </p:cNvPr>
          <p:cNvSpPr>
            <a:spLocks noGrp="1"/>
          </p:cNvSpPr>
          <p:nvPr>
            <p:ph type="sldNum" sz="quarter" idx="12"/>
          </p:nvPr>
        </p:nvSpPr>
        <p:spPr/>
        <p:txBody>
          <a:bodyPr/>
          <a:lstStyle/>
          <a:p>
            <a:fld id="{2F9CE472-8EC6-964D-ADB1-BA0E45C49CC1}" type="slidenum">
              <a:rPr lang="en-US" smtClean="0"/>
              <a:t>‹#›</a:t>
            </a:fld>
            <a:endParaRPr lang="en-US"/>
          </a:p>
        </p:txBody>
      </p:sp>
    </p:spTree>
    <p:extLst>
      <p:ext uri="{BB962C8B-B14F-4D97-AF65-F5344CB8AC3E}">
        <p14:creationId xmlns:p14="http://schemas.microsoft.com/office/powerpoint/2010/main" val="357764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91177-8170-D542-BE4E-B663E1D0BF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C48592-D6CA-CB45-ABD7-E2A571A392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C1D0B-ED8D-1A48-BDA7-EC789D3E0A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6FDF95-46AA-6341-B8DE-8575C6CB83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79E0B4-B6D0-9644-B9B8-F7DE854880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8D93BE-4AE1-BC49-9BCB-79898554A69D}"/>
              </a:ext>
            </a:extLst>
          </p:cNvPr>
          <p:cNvSpPr>
            <a:spLocks noGrp="1"/>
          </p:cNvSpPr>
          <p:nvPr>
            <p:ph type="dt" sz="half" idx="10"/>
          </p:nvPr>
        </p:nvSpPr>
        <p:spPr/>
        <p:txBody>
          <a:bodyPr/>
          <a:lstStyle/>
          <a:p>
            <a:fld id="{E298A7D9-F322-6549-A340-4FDFC265C612}" type="datetime1">
              <a:rPr lang="en-US" smtClean="0"/>
              <a:t>3/11/2019</a:t>
            </a:fld>
            <a:endParaRPr lang="en-US"/>
          </a:p>
        </p:txBody>
      </p:sp>
      <p:sp>
        <p:nvSpPr>
          <p:cNvPr id="8" name="Footer Placeholder 7">
            <a:extLst>
              <a:ext uri="{FF2B5EF4-FFF2-40B4-BE49-F238E27FC236}">
                <a16:creationId xmlns:a16="http://schemas.microsoft.com/office/drawing/2014/main" id="{C5120972-7A2E-3E44-8B30-E6CA6BB8E6A1}"/>
              </a:ext>
            </a:extLst>
          </p:cNvPr>
          <p:cNvSpPr>
            <a:spLocks noGrp="1"/>
          </p:cNvSpPr>
          <p:nvPr>
            <p:ph type="ftr" sz="quarter" idx="11"/>
          </p:nvPr>
        </p:nvSpPr>
        <p:spPr/>
        <p:txBody>
          <a:bodyPr/>
          <a:lstStyle/>
          <a:p>
            <a:r>
              <a:rPr lang="en-US"/>
              <a:t>ECICC Scoping Meeting, March 6-7, 2019</a:t>
            </a:r>
          </a:p>
        </p:txBody>
      </p:sp>
      <p:sp>
        <p:nvSpPr>
          <p:cNvPr id="9" name="Slide Number Placeholder 8">
            <a:extLst>
              <a:ext uri="{FF2B5EF4-FFF2-40B4-BE49-F238E27FC236}">
                <a16:creationId xmlns:a16="http://schemas.microsoft.com/office/drawing/2014/main" id="{54B1A951-6418-1444-857C-B9FC1A165847}"/>
              </a:ext>
            </a:extLst>
          </p:cNvPr>
          <p:cNvSpPr>
            <a:spLocks noGrp="1"/>
          </p:cNvSpPr>
          <p:nvPr>
            <p:ph type="sldNum" sz="quarter" idx="12"/>
          </p:nvPr>
        </p:nvSpPr>
        <p:spPr/>
        <p:txBody>
          <a:bodyPr/>
          <a:lstStyle/>
          <a:p>
            <a:fld id="{2F9CE472-8EC6-964D-ADB1-BA0E45C49CC1}" type="slidenum">
              <a:rPr lang="en-US" smtClean="0"/>
              <a:t>‹#›</a:t>
            </a:fld>
            <a:endParaRPr lang="en-US"/>
          </a:p>
        </p:txBody>
      </p:sp>
    </p:spTree>
    <p:extLst>
      <p:ext uri="{BB962C8B-B14F-4D97-AF65-F5344CB8AC3E}">
        <p14:creationId xmlns:p14="http://schemas.microsoft.com/office/powerpoint/2010/main" val="2146451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A7277-9997-9B44-A8B9-26B40409A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CE8D1B-6D5B-B441-BE66-0387824F7A30}"/>
              </a:ext>
            </a:extLst>
          </p:cNvPr>
          <p:cNvSpPr>
            <a:spLocks noGrp="1"/>
          </p:cNvSpPr>
          <p:nvPr>
            <p:ph type="dt" sz="half" idx="10"/>
          </p:nvPr>
        </p:nvSpPr>
        <p:spPr/>
        <p:txBody>
          <a:bodyPr/>
          <a:lstStyle/>
          <a:p>
            <a:fld id="{587E7646-48A4-A046-BDC3-93344920EA1C}" type="datetime1">
              <a:rPr lang="en-US" smtClean="0"/>
              <a:t>3/11/2019</a:t>
            </a:fld>
            <a:endParaRPr lang="en-US"/>
          </a:p>
        </p:txBody>
      </p:sp>
      <p:sp>
        <p:nvSpPr>
          <p:cNvPr id="4" name="Footer Placeholder 3">
            <a:extLst>
              <a:ext uri="{FF2B5EF4-FFF2-40B4-BE49-F238E27FC236}">
                <a16:creationId xmlns:a16="http://schemas.microsoft.com/office/drawing/2014/main" id="{4A19A4BE-1A4B-564B-B88C-94FE4E8BF00A}"/>
              </a:ext>
            </a:extLst>
          </p:cNvPr>
          <p:cNvSpPr>
            <a:spLocks noGrp="1"/>
          </p:cNvSpPr>
          <p:nvPr>
            <p:ph type="ftr" sz="quarter" idx="11"/>
          </p:nvPr>
        </p:nvSpPr>
        <p:spPr/>
        <p:txBody>
          <a:bodyPr/>
          <a:lstStyle/>
          <a:p>
            <a:r>
              <a:rPr lang="en-US"/>
              <a:t>ECICC Scoping Meeting, March 6-7, 2019</a:t>
            </a:r>
          </a:p>
        </p:txBody>
      </p:sp>
      <p:sp>
        <p:nvSpPr>
          <p:cNvPr id="5" name="Slide Number Placeholder 4">
            <a:extLst>
              <a:ext uri="{FF2B5EF4-FFF2-40B4-BE49-F238E27FC236}">
                <a16:creationId xmlns:a16="http://schemas.microsoft.com/office/drawing/2014/main" id="{006E4E86-5B5B-E741-95EF-830044F6A344}"/>
              </a:ext>
            </a:extLst>
          </p:cNvPr>
          <p:cNvSpPr>
            <a:spLocks noGrp="1"/>
          </p:cNvSpPr>
          <p:nvPr>
            <p:ph type="sldNum" sz="quarter" idx="12"/>
          </p:nvPr>
        </p:nvSpPr>
        <p:spPr/>
        <p:txBody>
          <a:bodyPr/>
          <a:lstStyle/>
          <a:p>
            <a:fld id="{2F9CE472-8EC6-964D-ADB1-BA0E45C49CC1}" type="slidenum">
              <a:rPr lang="en-US" smtClean="0"/>
              <a:t>‹#›</a:t>
            </a:fld>
            <a:endParaRPr lang="en-US"/>
          </a:p>
        </p:txBody>
      </p:sp>
    </p:spTree>
    <p:extLst>
      <p:ext uri="{BB962C8B-B14F-4D97-AF65-F5344CB8AC3E}">
        <p14:creationId xmlns:p14="http://schemas.microsoft.com/office/powerpoint/2010/main" val="331708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C5F656-20D3-0C42-8EBE-1D21B59773AD}"/>
              </a:ext>
            </a:extLst>
          </p:cNvPr>
          <p:cNvSpPr>
            <a:spLocks noGrp="1"/>
          </p:cNvSpPr>
          <p:nvPr>
            <p:ph type="dt" sz="half" idx="10"/>
          </p:nvPr>
        </p:nvSpPr>
        <p:spPr/>
        <p:txBody>
          <a:bodyPr/>
          <a:lstStyle/>
          <a:p>
            <a:fld id="{904A83AC-9BA6-E94E-8D44-BA31A94F228E}" type="datetime1">
              <a:rPr lang="en-US" smtClean="0"/>
              <a:t>3/11/2019</a:t>
            </a:fld>
            <a:endParaRPr lang="en-US"/>
          </a:p>
        </p:txBody>
      </p:sp>
      <p:sp>
        <p:nvSpPr>
          <p:cNvPr id="3" name="Footer Placeholder 2">
            <a:extLst>
              <a:ext uri="{FF2B5EF4-FFF2-40B4-BE49-F238E27FC236}">
                <a16:creationId xmlns:a16="http://schemas.microsoft.com/office/drawing/2014/main" id="{7A08D672-E878-DC45-9860-E94FCDAE74DC}"/>
              </a:ext>
            </a:extLst>
          </p:cNvPr>
          <p:cNvSpPr>
            <a:spLocks noGrp="1"/>
          </p:cNvSpPr>
          <p:nvPr>
            <p:ph type="ftr" sz="quarter" idx="11"/>
          </p:nvPr>
        </p:nvSpPr>
        <p:spPr/>
        <p:txBody>
          <a:bodyPr/>
          <a:lstStyle/>
          <a:p>
            <a:r>
              <a:rPr lang="en-US"/>
              <a:t>ECICC Scoping Meeting, March 6-7, 2019</a:t>
            </a:r>
          </a:p>
        </p:txBody>
      </p:sp>
      <p:sp>
        <p:nvSpPr>
          <p:cNvPr id="4" name="Slide Number Placeholder 3">
            <a:extLst>
              <a:ext uri="{FF2B5EF4-FFF2-40B4-BE49-F238E27FC236}">
                <a16:creationId xmlns:a16="http://schemas.microsoft.com/office/drawing/2014/main" id="{825FF1B7-D69E-6642-A852-B157810510A0}"/>
              </a:ext>
            </a:extLst>
          </p:cNvPr>
          <p:cNvSpPr>
            <a:spLocks noGrp="1"/>
          </p:cNvSpPr>
          <p:nvPr>
            <p:ph type="sldNum" sz="quarter" idx="12"/>
          </p:nvPr>
        </p:nvSpPr>
        <p:spPr/>
        <p:txBody>
          <a:bodyPr/>
          <a:lstStyle/>
          <a:p>
            <a:fld id="{2F9CE472-8EC6-964D-ADB1-BA0E45C49CC1}" type="slidenum">
              <a:rPr lang="en-US" smtClean="0"/>
              <a:t>‹#›</a:t>
            </a:fld>
            <a:endParaRPr lang="en-US"/>
          </a:p>
        </p:txBody>
      </p:sp>
    </p:spTree>
    <p:extLst>
      <p:ext uri="{BB962C8B-B14F-4D97-AF65-F5344CB8AC3E}">
        <p14:creationId xmlns:p14="http://schemas.microsoft.com/office/powerpoint/2010/main" val="1155696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D8D3-51A2-0240-8663-C44D95690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9B105C-15F7-9A44-86DD-96A3B82FA1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F8E624-0D2C-FB43-B56D-295EF87A4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23DD1-6EB1-F94E-AA9E-243EECD96165}"/>
              </a:ext>
            </a:extLst>
          </p:cNvPr>
          <p:cNvSpPr>
            <a:spLocks noGrp="1"/>
          </p:cNvSpPr>
          <p:nvPr>
            <p:ph type="dt" sz="half" idx="10"/>
          </p:nvPr>
        </p:nvSpPr>
        <p:spPr/>
        <p:txBody>
          <a:bodyPr/>
          <a:lstStyle/>
          <a:p>
            <a:fld id="{BB067EEB-DF46-4343-B31D-38223AA9C348}" type="datetime1">
              <a:rPr lang="en-US" smtClean="0"/>
              <a:t>3/11/2019</a:t>
            </a:fld>
            <a:endParaRPr lang="en-US"/>
          </a:p>
        </p:txBody>
      </p:sp>
      <p:sp>
        <p:nvSpPr>
          <p:cNvPr id="6" name="Footer Placeholder 5">
            <a:extLst>
              <a:ext uri="{FF2B5EF4-FFF2-40B4-BE49-F238E27FC236}">
                <a16:creationId xmlns:a16="http://schemas.microsoft.com/office/drawing/2014/main" id="{30E06AD0-1FEF-2846-B4A9-F54D25434E8F}"/>
              </a:ext>
            </a:extLst>
          </p:cNvPr>
          <p:cNvSpPr>
            <a:spLocks noGrp="1"/>
          </p:cNvSpPr>
          <p:nvPr>
            <p:ph type="ftr" sz="quarter" idx="11"/>
          </p:nvPr>
        </p:nvSpPr>
        <p:spPr/>
        <p:txBody>
          <a:bodyPr/>
          <a:lstStyle/>
          <a:p>
            <a:r>
              <a:rPr lang="en-US"/>
              <a:t>ECICC Scoping Meeting, March 6-7, 2019</a:t>
            </a:r>
          </a:p>
        </p:txBody>
      </p:sp>
      <p:sp>
        <p:nvSpPr>
          <p:cNvPr id="7" name="Slide Number Placeholder 6">
            <a:extLst>
              <a:ext uri="{FF2B5EF4-FFF2-40B4-BE49-F238E27FC236}">
                <a16:creationId xmlns:a16="http://schemas.microsoft.com/office/drawing/2014/main" id="{134D5E53-6569-104D-9E2D-08583C02098D}"/>
              </a:ext>
            </a:extLst>
          </p:cNvPr>
          <p:cNvSpPr>
            <a:spLocks noGrp="1"/>
          </p:cNvSpPr>
          <p:nvPr>
            <p:ph type="sldNum" sz="quarter" idx="12"/>
          </p:nvPr>
        </p:nvSpPr>
        <p:spPr/>
        <p:txBody>
          <a:bodyPr/>
          <a:lstStyle/>
          <a:p>
            <a:fld id="{2F9CE472-8EC6-964D-ADB1-BA0E45C49CC1}" type="slidenum">
              <a:rPr lang="en-US" smtClean="0"/>
              <a:t>‹#›</a:t>
            </a:fld>
            <a:endParaRPr lang="en-US"/>
          </a:p>
        </p:txBody>
      </p:sp>
    </p:spTree>
    <p:extLst>
      <p:ext uri="{BB962C8B-B14F-4D97-AF65-F5344CB8AC3E}">
        <p14:creationId xmlns:p14="http://schemas.microsoft.com/office/powerpoint/2010/main" val="3741509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8583-15AF-0444-B6F4-79147A55A1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73675F-3419-6444-8539-D855228A28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DDE393-0B8B-B446-A4FF-4142C1047A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532317-D686-4C4C-8C56-CCD9942B17AB}"/>
              </a:ext>
            </a:extLst>
          </p:cNvPr>
          <p:cNvSpPr>
            <a:spLocks noGrp="1"/>
          </p:cNvSpPr>
          <p:nvPr>
            <p:ph type="dt" sz="half" idx="10"/>
          </p:nvPr>
        </p:nvSpPr>
        <p:spPr/>
        <p:txBody>
          <a:bodyPr/>
          <a:lstStyle/>
          <a:p>
            <a:fld id="{A57CE1DC-B4D7-7243-A6CA-74897EAB2004}" type="datetime1">
              <a:rPr lang="en-US" smtClean="0"/>
              <a:t>3/11/2019</a:t>
            </a:fld>
            <a:endParaRPr lang="en-US"/>
          </a:p>
        </p:txBody>
      </p:sp>
      <p:sp>
        <p:nvSpPr>
          <p:cNvPr id="6" name="Footer Placeholder 5">
            <a:extLst>
              <a:ext uri="{FF2B5EF4-FFF2-40B4-BE49-F238E27FC236}">
                <a16:creationId xmlns:a16="http://schemas.microsoft.com/office/drawing/2014/main" id="{AE357D00-C57F-B84F-9500-8FEB019CA3A9}"/>
              </a:ext>
            </a:extLst>
          </p:cNvPr>
          <p:cNvSpPr>
            <a:spLocks noGrp="1"/>
          </p:cNvSpPr>
          <p:nvPr>
            <p:ph type="ftr" sz="quarter" idx="11"/>
          </p:nvPr>
        </p:nvSpPr>
        <p:spPr/>
        <p:txBody>
          <a:bodyPr/>
          <a:lstStyle/>
          <a:p>
            <a:r>
              <a:rPr lang="en-US"/>
              <a:t>ECICC Scoping Meeting, March 6-7, 2019</a:t>
            </a:r>
          </a:p>
        </p:txBody>
      </p:sp>
      <p:sp>
        <p:nvSpPr>
          <p:cNvPr id="7" name="Slide Number Placeholder 6">
            <a:extLst>
              <a:ext uri="{FF2B5EF4-FFF2-40B4-BE49-F238E27FC236}">
                <a16:creationId xmlns:a16="http://schemas.microsoft.com/office/drawing/2014/main" id="{0EF6402E-2055-6449-9C22-0FF122467FF7}"/>
              </a:ext>
            </a:extLst>
          </p:cNvPr>
          <p:cNvSpPr>
            <a:spLocks noGrp="1"/>
          </p:cNvSpPr>
          <p:nvPr>
            <p:ph type="sldNum" sz="quarter" idx="12"/>
          </p:nvPr>
        </p:nvSpPr>
        <p:spPr/>
        <p:txBody>
          <a:bodyPr/>
          <a:lstStyle/>
          <a:p>
            <a:fld id="{2F9CE472-8EC6-964D-ADB1-BA0E45C49CC1}" type="slidenum">
              <a:rPr lang="en-US" smtClean="0"/>
              <a:t>‹#›</a:t>
            </a:fld>
            <a:endParaRPr lang="en-US"/>
          </a:p>
        </p:txBody>
      </p:sp>
    </p:spTree>
    <p:extLst>
      <p:ext uri="{BB962C8B-B14F-4D97-AF65-F5344CB8AC3E}">
        <p14:creationId xmlns:p14="http://schemas.microsoft.com/office/powerpoint/2010/main" val="2700695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C28469-8903-B143-9A56-7EBB8059A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9C59A6-A9FF-F944-9617-3F3838F19F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9AED1-4220-DE4B-BBE5-79BC1E7C3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40DD89-63E8-6B47-80B9-BFFE170AC086}" type="datetime1">
              <a:rPr lang="en-US" smtClean="0"/>
              <a:t>3/11/2019</a:t>
            </a:fld>
            <a:endParaRPr lang="en-US"/>
          </a:p>
        </p:txBody>
      </p:sp>
      <p:sp>
        <p:nvSpPr>
          <p:cNvPr id="5" name="Footer Placeholder 4">
            <a:extLst>
              <a:ext uri="{FF2B5EF4-FFF2-40B4-BE49-F238E27FC236}">
                <a16:creationId xmlns:a16="http://schemas.microsoft.com/office/drawing/2014/main" id="{6E9CB5B2-F1A0-2C4D-B73F-4A400A92BE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ECICC Scoping Meeting, March 6-7, 2019</a:t>
            </a:r>
          </a:p>
        </p:txBody>
      </p:sp>
      <p:sp>
        <p:nvSpPr>
          <p:cNvPr id="6" name="Slide Number Placeholder 5">
            <a:extLst>
              <a:ext uri="{FF2B5EF4-FFF2-40B4-BE49-F238E27FC236}">
                <a16:creationId xmlns:a16="http://schemas.microsoft.com/office/drawing/2014/main" id="{2DD43A64-BC18-2642-B870-B9A3F9EC07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9CE472-8EC6-964D-ADB1-BA0E45C49CC1}" type="slidenum">
              <a:rPr lang="en-US" smtClean="0"/>
              <a:t>‹#›</a:t>
            </a:fld>
            <a:endParaRPr lang="en-US"/>
          </a:p>
        </p:txBody>
      </p:sp>
    </p:spTree>
    <p:extLst>
      <p:ext uri="{BB962C8B-B14F-4D97-AF65-F5344CB8AC3E}">
        <p14:creationId xmlns:p14="http://schemas.microsoft.com/office/powerpoint/2010/main" val="802597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0" r:id="rId12"/>
    <p:sldLayoutId id="2147483681" r:id="rId13"/>
    <p:sldLayoutId id="2147483682" r:id="rId14"/>
    <p:sldLayoutId id="2147483683"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363540"/>
            <a:ext cx="10972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609600" y="1320504"/>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609600" y="6356351"/>
            <a:ext cx="2844800" cy="365125"/>
          </a:xfrm>
          <a:prstGeom prst="rect">
            <a:avLst/>
          </a:prstGeom>
        </p:spPr>
        <p:txBody>
          <a:bodyPr vert="horz" lIns="0" tIns="0" rIns="0" bIns="0" rtlCol="0" anchor="ctr"/>
          <a:lstStyle>
            <a:lvl1pPr algn="l" fontAlgn="auto">
              <a:spcBef>
                <a:spcPts val="0"/>
              </a:spcBef>
              <a:spcAft>
                <a:spcPts val="0"/>
              </a:spcAft>
              <a:defRPr lang="en-US" sz="1200" smtClean="0"/>
            </a:lvl1pPr>
          </a:lstStyle>
          <a:p>
            <a:pPr>
              <a:defRPr/>
            </a:pPr>
            <a:fld id="{9FAA81ED-29C3-4145-AEA1-A8318EBF19A5}" type="datetime1">
              <a:rPr lang="en-US" smtClean="0"/>
              <a:t>3/11/2019</a:t>
            </a:fld>
            <a:endParaRPr lang="en-US" dirty="0"/>
          </a:p>
        </p:txBody>
      </p:sp>
      <p:sp>
        <p:nvSpPr>
          <p:cNvPr id="11" name="Footer Placeholder 4"/>
          <p:cNvSpPr>
            <a:spLocks noGrp="1"/>
          </p:cNvSpPr>
          <p:nvPr>
            <p:ph type="ftr" sz="quarter" idx="3"/>
          </p:nvPr>
        </p:nvSpPr>
        <p:spPr>
          <a:xfrm>
            <a:off x="4165600" y="6356351"/>
            <a:ext cx="3860800" cy="365125"/>
          </a:xfrm>
          <a:prstGeom prst="rect">
            <a:avLst/>
          </a:prstGeom>
        </p:spPr>
        <p:txBody>
          <a:bodyPr vert="horz" lIns="0" tIns="0" rIns="0" bIns="0" rtlCol="0" anchor="ctr"/>
          <a:lstStyle>
            <a:lvl1pPr algn="ctr" fontAlgn="auto">
              <a:spcBef>
                <a:spcPts val="0"/>
              </a:spcBef>
              <a:spcAft>
                <a:spcPts val="0"/>
              </a:spcAft>
              <a:defRPr sz="1200" dirty="0" smtClean="0">
                <a:solidFill>
                  <a:srgbClr val="6C6C6C"/>
                </a:solidFill>
                <a:latin typeface="+mn-lt"/>
                <a:ea typeface="+mn-ea"/>
                <a:cs typeface="SapientSansRegular"/>
              </a:defRPr>
            </a:lvl1pPr>
          </a:lstStyle>
          <a:p>
            <a:pPr>
              <a:defRPr/>
            </a:pPr>
            <a:r>
              <a:rPr lang="en-US"/>
              <a:t>ECICC Scoping Meeting, March 6-7, 2019</a:t>
            </a:r>
          </a:p>
        </p:txBody>
      </p:sp>
      <p:sp>
        <p:nvSpPr>
          <p:cNvPr id="12" name="Slide Number Placeholder 5"/>
          <p:cNvSpPr>
            <a:spLocks noGrp="1"/>
          </p:cNvSpPr>
          <p:nvPr>
            <p:ph type="sldNum" sz="quarter" idx="4"/>
          </p:nvPr>
        </p:nvSpPr>
        <p:spPr>
          <a:xfrm>
            <a:off x="8737600" y="6356351"/>
            <a:ext cx="2844800" cy="365125"/>
          </a:xfrm>
          <a:prstGeom prst="rect">
            <a:avLst/>
          </a:prstGeom>
        </p:spPr>
        <p:txBody>
          <a:bodyPr vert="horz" lIns="0" tIns="0" rIns="0" bIns="0" rtlCol="0" anchor="ctr"/>
          <a:lstStyle>
            <a:lvl1pPr algn="r" fontAlgn="auto">
              <a:spcBef>
                <a:spcPts val="0"/>
              </a:spcBef>
              <a:spcAft>
                <a:spcPts val="0"/>
              </a:spcAft>
              <a:defRPr sz="12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741437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dt="0"/>
  <p:txStyles>
    <p:titleStyle>
      <a:lvl1pPr algn="l" defTabSz="609585" rtl="0" eaLnBrk="1" fontAlgn="base" hangingPunct="1">
        <a:spcBef>
          <a:spcPct val="0"/>
        </a:spcBef>
        <a:spcAft>
          <a:spcPct val="0"/>
        </a:spcAft>
        <a:defRPr sz="3200" b="0" kern="1200">
          <a:solidFill>
            <a:srgbClr val="123E57"/>
          </a:solidFill>
          <a:latin typeface="+mj-lt"/>
          <a:ea typeface="ＭＳ Ｐゴシック" charset="0"/>
          <a:cs typeface="SapientSansBold"/>
        </a:defRPr>
      </a:lvl1pPr>
      <a:lvl2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2pPr>
      <a:lvl3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3pPr>
      <a:lvl4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4pPr>
      <a:lvl5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5pPr>
      <a:lvl6pPr marL="609585" algn="l" defTabSz="609585" rtl="0" eaLnBrk="1" fontAlgn="base" hangingPunct="1">
        <a:spcBef>
          <a:spcPct val="0"/>
        </a:spcBef>
        <a:spcAft>
          <a:spcPct val="0"/>
        </a:spcAft>
        <a:defRPr sz="4933">
          <a:solidFill>
            <a:schemeClr val="tx2"/>
          </a:solidFill>
          <a:latin typeface="SapientCentroSlab-Light" charset="0"/>
          <a:ea typeface="ＭＳ Ｐゴシック" charset="0"/>
        </a:defRPr>
      </a:lvl6pPr>
      <a:lvl7pPr marL="1219170" algn="l" defTabSz="609585" rtl="0" eaLnBrk="1" fontAlgn="base" hangingPunct="1">
        <a:spcBef>
          <a:spcPct val="0"/>
        </a:spcBef>
        <a:spcAft>
          <a:spcPct val="0"/>
        </a:spcAft>
        <a:defRPr sz="4933">
          <a:solidFill>
            <a:schemeClr val="tx2"/>
          </a:solidFill>
          <a:latin typeface="SapientCentroSlab-Light" charset="0"/>
          <a:ea typeface="ＭＳ Ｐゴシック" charset="0"/>
        </a:defRPr>
      </a:lvl7pPr>
      <a:lvl8pPr marL="1828754" algn="l" defTabSz="609585" rtl="0" eaLnBrk="1" fontAlgn="base" hangingPunct="1">
        <a:spcBef>
          <a:spcPct val="0"/>
        </a:spcBef>
        <a:spcAft>
          <a:spcPct val="0"/>
        </a:spcAft>
        <a:defRPr sz="4933">
          <a:solidFill>
            <a:schemeClr val="tx2"/>
          </a:solidFill>
          <a:latin typeface="SapientCentroSlab-Light" charset="0"/>
          <a:ea typeface="ＭＳ Ｐゴシック" charset="0"/>
        </a:defRPr>
      </a:lvl8pPr>
      <a:lvl9pPr marL="2438339" algn="l" defTabSz="609585" rtl="0" eaLnBrk="1" fontAlgn="base" hangingPunct="1">
        <a:spcBef>
          <a:spcPct val="0"/>
        </a:spcBef>
        <a:spcAft>
          <a:spcPct val="0"/>
        </a:spcAft>
        <a:defRPr sz="4933">
          <a:solidFill>
            <a:schemeClr val="tx2"/>
          </a:solidFill>
          <a:latin typeface="SapientCentroSlab-Light" charset="0"/>
          <a:ea typeface="ＭＳ Ｐゴシック" charset="0"/>
        </a:defRPr>
      </a:lvl9pPr>
    </p:titleStyle>
    <p:bodyStyle>
      <a:lvl1pPr marL="304792" indent="-304792" algn="l" defTabSz="609585" rtl="0" eaLnBrk="1" fontAlgn="base" hangingPunct="1">
        <a:spcBef>
          <a:spcPct val="0"/>
        </a:spcBef>
        <a:spcAft>
          <a:spcPts val="1333"/>
        </a:spcAft>
        <a:buClr>
          <a:schemeClr val="accent1"/>
        </a:buClr>
        <a:buFont typeface="Wingdings" charset="0"/>
        <a:buChar char="§"/>
        <a:defRPr sz="2667" kern="1200">
          <a:solidFill>
            <a:srgbClr val="000000"/>
          </a:solidFill>
          <a:latin typeface="+mn-lt"/>
          <a:ea typeface="ＭＳ Ｐゴシック" charset="0"/>
          <a:cs typeface="SapientCentroSlab-Light"/>
        </a:defRPr>
      </a:lvl1pPr>
      <a:lvl2pPr marL="609585" indent="-304792" algn="l" defTabSz="609585" rtl="0" eaLnBrk="1" fontAlgn="base" hangingPunct="1">
        <a:spcBef>
          <a:spcPct val="0"/>
        </a:spcBef>
        <a:spcAft>
          <a:spcPts val="1333"/>
        </a:spcAft>
        <a:buClr>
          <a:schemeClr val="accent1"/>
        </a:buClr>
        <a:buFont typeface="Wingdings" charset="0"/>
        <a:buChar char="§"/>
        <a:defRPr sz="2533" kern="1200">
          <a:solidFill>
            <a:srgbClr val="000000"/>
          </a:solidFill>
          <a:latin typeface="+mn-lt"/>
          <a:ea typeface="ＭＳ Ｐゴシック" charset="0"/>
          <a:cs typeface="SapientCentroSlab-Light"/>
        </a:defRPr>
      </a:lvl2pPr>
      <a:lvl3pPr marL="914377" indent="-304792" algn="l" defTabSz="609585" rtl="0" eaLnBrk="1" fontAlgn="base" hangingPunct="1">
        <a:spcBef>
          <a:spcPct val="0"/>
        </a:spcBef>
        <a:spcAft>
          <a:spcPts val="1333"/>
        </a:spcAft>
        <a:buClr>
          <a:schemeClr val="accent1"/>
        </a:buClr>
        <a:buFont typeface="Wingdings" charset="0"/>
        <a:buChar char="§"/>
        <a:defRPr sz="2400" kern="1200">
          <a:solidFill>
            <a:srgbClr val="000000"/>
          </a:solidFill>
          <a:latin typeface="+mn-lt"/>
          <a:ea typeface="ＭＳ Ｐゴシック" charset="0"/>
          <a:cs typeface="SapientCentroSlab-Light"/>
        </a:defRPr>
      </a:lvl3pPr>
      <a:lvl4pPr marL="1219170" indent="-304792" algn="l" defTabSz="609585" rtl="0" eaLnBrk="1" fontAlgn="base" hangingPunct="1">
        <a:spcBef>
          <a:spcPct val="0"/>
        </a:spcBef>
        <a:spcAft>
          <a:spcPts val="1333"/>
        </a:spcAft>
        <a:buClr>
          <a:schemeClr val="accent1"/>
        </a:buClr>
        <a:buFont typeface="Wingdings" charset="0"/>
        <a:buChar char="§"/>
        <a:defRPr sz="2267" kern="1200">
          <a:solidFill>
            <a:srgbClr val="000000"/>
          </a:solidFill>
          <a:latin typeface="+mn-lt"/>
          <a:ea typeface="ＭＳ Ｐゴシック" charset="0"/>
          <a:cs typeface="SapientCentroSlab-Light"/>
        </a:defRPr>
      </a:lvl4pPr>
      <a:lvl5pPr marL="1523962" indent="-304792" algn="l" defTabSz="609585" rtl="0" eaLnBrk="1" fontAlgn="base" hangingPunct="1">
        <a:spcBef>
          <a:spcPct val="0"/>
        </a:spcBef>
        <a:spcAft>
          <a:spcPts val="1333"/>
        </a:spcAft>
        <a:buClr>
          <a:schemeClr val="accent1"/>
        </a:buClr>
        <a:buFont typeface="Wingdings" charset="0"/>
        <a:buChar char="§"/>
        <a:defRPr sz="2133" kern="1200">
          <a:solidFill>
            <a:srgbClr val="000000"/>
          </a:solidFill>
          <a:latin typeface="+mn-lt"/>
          <a:ea typeface="ＭＳ Ｐゴシック" charset="0"/>
          <a:cs typeface="SapientCentroSlab-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tiff"/><Relationship Id="rId3" Type="http://schemas.microsoft.com/office/2007/relationships/hdphoto" Target="../media/hdphoto1.wdp"/><Relationship Id="rId7" Type="http://schemas.openxmlformats.org/officeDocument/2006/relationships/image" Target="../media/image37.tiff"/><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emf"/><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png"/><Relationship Id="rId9" Type="http://schemas.openxmlformats.org/officeDocument/2006/relationships/image" Target="../media/image2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27.png"/><Relationship Id="rId5" Type="http://schemas.openxmlformats.org/officeDocument/2006/relationships/image" Target="../media/image35.png"/><Relationship Id="rId10" Type="http://schemas.openxmlformats.org/officeDocument/2006/relationships/image" Target="../media/image26.png"/><Relationship Id="rId4" Type="http://schemas.openxmlformats.org/officeDocument/2006/relationships/image" Target="../media/image34.png"/><Relationship Id="rId9"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8.tiff"/><Relationship Id="rId5" Type="http://schemas.microsoft.com/office/2007/relationships/hdphoto" Target="../media/hdphoto1.wdp"/><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4.png"/><Relationship Id="rId5" Type="http://schemas.microsoft.com/office/2007/relationships/hdphoto" Target="../media/hdphoto2.wdp"/><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0.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png"/><Relationship Id="rId9" Type="http://schemas.openxmlformats.org/officeDocument/2006/relationships/image" Target="../media/image22.tiff"/></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C45D6-4E0D-3A4E-A4F0-715E4BE3B18B}"/>
              </a:ext>
            </a:extLst>
          </p:cNvPr>
          <p:cNvSpPr>
            <a:spLocks noGrp="1"/>
          </p:cNvSpPr>
          <p:nvPr>
            <p:ph type="ctrTitle"/>
          </p:nvPr>
        </p:nvSpPr>
        <p:spPr>
          <a:xfrm>
            <a:off x="1524000" y="1385454"/>
            <a:ext cx="9144000" cy="1487199"/>
          </a:xfrm>
        </p:spPr>
        <p:txBody>
          <a:bodyPr>
            <a:normAutofit/>
          </a:bodyPr>
          <a:lstStyle/>
          <a:p>
            <a:r>
              <a:rPr lang="en-US" sz="4400" b="1" dirty="0"/>
              <a:t>Envisioning Computational Innovations for Cancer Challenges Scoping Meeting</a:t>
            </a:r>
          </a:p>
        </p:txBody>
      </p:sp>
      <p:sp>
        <p:nvSpPr>
          <p:cNvPr id="3" name="Subtitle 2">
            <a:extLst>
              <a:ext uri="{FF2B5EF4-FFF2-40B4-BE49-F238E27FC236}">
                <a16:creationId xmlns:a16="http://schemas.microsoft.com/office/drawing/2014/main" id="{C6D4E42C-E4FA-4B4A-AEB0-BC8FCC764850}"/>
              </a:ext>
            </a:extLst>
          </p:cNvPr>
          <p:cNvSpPr>
            <a:spLocks noGrp="1"/>
          </p:cNvSpPr>
          <p:nvPr>
            <p:ph type="subTitle" idx="1"/>
          </p:nvPr>
        </p:nvSpPr>
        <p:spPr/>
        <p:txBody>
          <a:bodyPr/>
          <a:lstStyle/>
          <a:p>
            <a:r>
              <a:rPr lang="en-US" sz="3200" b="1" dirty="0"/>
              <a:t>Why Now?</a:t>
            </a:r>
          </a:p>
          <a:p>
            <a:r>
              <a:rPr lang="en-US" dirty="0"/>
              <a:t>Emily Greenspan, National Cancer Institute</a:t>
            </a:r>
          </a:p>
          <a:p>
            <a:r>
              <a:rPr lang="en-US" dirty="0"/>
              <a:t> Carolyn Lauzon, Department of Energy, Office of Science</a:t>
            </a:r>
          </a:p>
        </p:txBody>
      </p:sp>
      <p:sp>
        <p:nvSpPr>
          <p:cNvPr id="4" name="TextBox 3">
            <a:extLst>
              <a:ext uri="{FF2B5EF4-FFF2-40B4-BE49-F238E27FC236}">
                <a16:creationId xmlns:a16="http://schemas.microsoft.com/office/drawing/2014/main" id="{22967748-7901-FA4A-AA32-D2855E52B2B7}"/>
              </a:ext>
            </a:extLst>
          </p:cNvPr>
          <p:cNvSpPr txBox="1"/>
          <p:nvPr/>
        </p:nvSpPr>
        <p:spPr>
          <a:xfrm>
            <a:off x="8044094" y="5802050"/>
            <a:ext cx="4147906" cy="923330"/>
          </a:xfrm>
          <a:prstGeom prst="rect">
            <a:avLst/>
          </a:prstGeom>
          <a:noFill/>
        </p:spPr>
        <p:txBody>
          <a:bodyPr wrap="square" rtlCol="0">
            <a:spAutoFit/>
          </a:bodyPr>
          <a:lstStyle/>
          <a:p>
            <a:r>
              <a:rPr lang="en-US" dirty="0"/>
              <a:t>March 6-7, 2019</a:t>
            </a:r>
          </a:p>
          <a:p>
            <a:r>
              <a:rPr lang="en-US" dirty="0"/>
              <a:t>Livermore Valley Open Campus at Lawrence Livermore National Laboratory</a:t>
            </a:r>
          </a:p>
        </p:txBody>
      </p:sp>
    </p:spTree>
    <p:extLst>
      <p:ext uri="{BB962C8B-B14F-4D97-AF65-F5344CB8AC3E}">
        <p14:creationId xmlns:p14="http://schemas.microsoft.com/office/powerpoint/2010/main" val="891715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293B727-D4EF-4F06-A333-A0C544772ED8}"/>
              </a:ext>
            </a:extLst>
          </p:cNvPr>
          <p:cNvCxnSpPr>
            <a:cxnSpLocks/>
          </p:cNvCxnSpPr>
          <p:nvPr/>
        </p:nvCxnSpPr>
        <p:spPr>
          <a:xfrm flipV="1">
            <a:off x="2999277" y="2790472"/>
            <a:ext cx="5885356" cy="2770432"/>
          </a:xfrm>
          <a:prstGeom prst="line">
            <a:avLst/>
          </a:prstGeom>
          <a:ln w="349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2" name="Oval 101">
            <a:extLst>
              <a:ext uri="{FF2B5EF4-FFF2-40B4-BE49-F238E27FC236}">
                <a16:creationId xmlns:a16="http://schemas.microsoft.com/office/drawing/2014/main" id="{1D1CCA7B-4D68-42DB-AC65-7F51155E164F}"/>
              </a:ext>
            </a:extLst>
          </p:cNvPr>
          <p:cNvSpPr/>
          <p:nvPr/>
        </p:nvSpPr>
        <p:spPr>
          <a:xfrm>
            <a:off x="2154096" y="5632462"/>
            <a:ext cx="536997" cy="99887"/>
          </a:xfrm>
          <a:prstGeom prst="ellipse">
            <a:avLst/>
          </a:prstGeom>
          <a:solidFill>
            <a:srgbClr val="C5E0B4">
              <a:alpha val="18039"/>
            </a:srgbClr>
          </a:solidFill>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06974D9-8FF5-4758-B2F3-0DD15CB273BD}"/>
              </a:ext>
            </a:extLst>
          </p:cNvPr>
          <p:cNvSpPr/>
          <p:nvPr/>
        </p:nvSpPr>
        <p:spPr>
          <a:xfrm>
            <a:off x="6369455" y="3662183"/>
            <a:ext cx="536997" cy="99887"/>
          </a:xfrm>
          <a:prstGeom prst="ellipse">
            <a:avLst/>
          </a:prstGeom>
          <a:solidFill>
            <a:srgbClr val="C5E0B4">
              <a:alpha val="18039"/>
            </a:srgbClr>
          </a:solidFill>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392D63B9-0E06-4779-93EB-3DC1C6D251B6}"/>
              </a:ext>
            </a:extLst>
          </p:cNvPr>
          <p:cNvSpPr/>
          <p:nvPr/>
        </p:nvSpPr>
        <p:spPr>
          <a:xfrm>
            <a:off x="8995872" y="2664211"/>
            <a:ext cx="536997" cy="99887"/>
          </a:xfrm>
          <a:prstGeom prst="ellipse">
            <a:avLst/>
          </a:prstGeom>
          <a:solidFill>
            <a:srgbClr val="C5E0B4">
              <a:alpha val="18039"/>
            </a:srgbClr>
          </a:solidFill>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1C6E58B1-B408-4A4E-9F81-1E9BAF07A02F}"/>
              </a:ext>
            </a:extLst>
          </p:cNvPr>
          <p:cNvSpPr/>
          <p:nvPr/>
        </p:nvSpPr>
        <p:spPr>
          <a:xfrm>
            <a:off x="3488188" y="2039203"/>
            <a:ext cx="3668385" cy="463732"/>
          </a:xfrm>
          <a:prstGeom prst="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t>Preclinal</a:t>
            </a:r>
            <a:endParaRPr lang="en-US" dirty="0"/>
          </a:p>
        </p:txBody>
      </p:sp>
      <p:sp>
        <p:nvSpPr>
          <p:cNvPr id="59" name="Rectangle 58">
            <a:extLst>
              <a:ext uri="{FF2B5EF4-FFF2-40B4-BE49-F238E27FC236}">
                <a16:creationId xmlns:a16="http://schemas.microsoft.com/office/drawing/2014/main" id="{CB35A539-50DF-4C5C-882B-3B4EB7B875C1}"/>
              </a:ext>
            </a:extLst>
          </p:cNvPr>
          <p:cNvSpPr/>
          <p:nvPr/>
        </p:nvSpPr>
        <p:spPr>
          <a:xfrm>
            <a:off x="549232" y="3220215"/>
            <a:ext cx="3668385" cy="463732"/>
          </a:xfrm>
          <a:prstGeom prst="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Molecular</a:t>
            </a:r>
          </a:p>
        </p:txBody>
      </p:sp>
      <p:sp>
        <p:nvSpPr>
          <p:cNvPr id="2" name="Title 1">
            <a:extLst>
              <a:ext uri="{FF2B5EF4-FFF2-40B4-BE49-F238E27FC236}">
                <a16:creationId xmlns:a16="http://schemas.microsoft.com/office/drawing/2014/main" id="{652BECA0-3688-6844-967A-606545FDFC47}"/>
              </a:ext>
            </a:extLst>
          </p:cNvPr>
          <p:cNvSpPr>
            <a:spLocks noGrp="1"/>
          </p:cNvSpPr>
          <p:nvPr>
            <p:ph type="title"/>
          </p:nvPr>
        </p:nvSpPr>
        <p:spPr>
          <a:xfrm>
            <a:off x="580385" y="-54784"/>
            <a:ext cx="12192000" cy="1029029"/>
          </a:xfrm>
        </p:spPr>
        <p:txBody>
          <a:bodyPr>
            <a:normAutofit/>
          </a:bodyPr>
          <a:lstStyle/>
          <a:p>
            <a:r>
              <a:rPr lang="en-US" sz="4000" b="1" dirty="0"/>
              <a:t>JDACS4C: Pioneering New Computational Capabilities</a:t>
            </a:r>
          </a:p>
        </p:txBody>
      </p:sp>
      <p:sp>
        <p:nvSpPr>
          <p:cNvPr id="17" name="TextBox 16">
            <a:extLst>
              <a:ext uri="{FF2B5EF4-FFF2-40B4-BE49-F238E27FC236}">
                <a16:creationId xmlns:a16="http://schemas.microsoft.com/office/drawing/2014/main" id="{54052581-2253-0B4D-B959-935BB99EAF7E}"/>
              </a:ext>
            </a:extLst>
          </p:cNvPr>
          <p:cNvSpPr txBox="1"/>
          <p:nvPr/>
        </p:nvSpPr>
        <p:spPr>
          <a:xfrm>
            <a:off x="526722" y="5537321"/>
            <a:ext cx="1537600" cy="307777"/>
          </a:xfrm>
          <a:prstGeom prst="rect">
            <a:avLst/>
          </a:prstGeom>
          <a:noFill/>
        </p:spPr>
        <p:txBody>
          <a:bodyPr wrap="none" rtlCol="0">
            <a:spAutoFit/>
          </a:bodyPr>
          <a:lstStyle/>
          <a:p>
            <a:pPr algn="ctr"/>
            <a:r>
              <a:rPr lang="en-US" sz="1400" dirty="0"/>
              <a:t>Single mechanism </a:t>
            </a:r>
          </a:p>
        </p:txBody>
      </p:sp>
      <p:sp>
        <p:nvSpPr>
          <p:cNvPr id="24" name="TextBox 23">
            <a:extLst>
              <a:ext uri="{FF2B5EF4-FFF2-40B4-BE49-F238E27FC236}">
                <a16:creationId xmlns:a16="http://schemas.microsoft.com/office/drawing/2014/main" id="{42B11162-4AD5-CD41-87B5-F1E8FF9E6B14}"/>
              </a:ext>
            </a:extLst>
          </p:cNvPr>
          <p:cNvSpPr txBox="1"/>
          <p:nvPr/>
        </p:nvSpPr>
        <p:spPr>
          <a:xfrm>
            <a:off x="5768810" y="3652585"/>
            <a:ext cx="1695329" cy="523220"/>
          </a:xfrm>
          <a:prstGeom prst="rect">
            <a:avLst/>
          </a:prstGeom>
          <a:solidFill>
            <a:schemeClr val="bg1"/>
          </a:solidFill>
        </p:spPr>
        <p:txBody>
          <a:bodyPr wrap="square" rtlCol="0">
            <a:spAutoFit/>
          </a:bodyPr>
          <a:lstStyle/>
          <a:p>
            <a:pPr algn="ctr"/>
            <a:r>
              <a:rPr lang="en-US" sz="1400" dirty="0"/>
              <a:t>Multiple distinct cancer models</a:t>
            </a:r>
          </a:p>
        </p:txBody>
      </p:sp>
      <p:sp>
        <p:nvSpPr>
          <p:cNvPr id="26" name="TextBox 25">
            <a:extLst>
              <a:ext uri="{FF2B5EF4-FFF2-40B4-BE49-F238E27FC236}">
                <a16:creationId xmlns:a16="http://schemas.microsoft.com/office/drawing/2014/main" id="{B0DB95A3-EB1F-CC41-9C4B-FDA113A5381D}"/>
              </a:ext>
            </a:extLst>
          </p:cNvPr>
          <p:cNvSpPr txBox="1"/>
          <p:nvPr/>
        </p:nvSpPr>
        <p:spPr>
          <a:xfrm>
            <a:off x="9926806" y="1837467"/>
            <a:ext cx="1695329" cy="523220"/>
          </a:xfrm>
          <a:prstGeom prst="rect">
            <a:avLst/>
          </a:prstGeom>
          <a:noFill/>
        </p:spPr>
        <p:txBody>
          <a:bodyPr wrap="square" rtlCol="0">
            <a:spAutoFit/>
          </a:bodyPr>
          <a:lstStyle/>
          <a:p>
            <a:pPr algn="ctr"/>
            <a:r>
              <a:rPr lang="en-US" sz="1400" dirty="0"/>
              <a:t>Population cancer models</a:t>
            </a:r>
          </a:p>
        </p:txBody>
      </p:sp>
      <p:pic>
        <p:nvPicPr>
          <p:cNvPr id="48" name="Picture 47">
            <a:extLst>
              <a:ext uri="{FF2B5EF4-FFF2-40B4-BE49-F238E27FC236}">
                <a16:creationId xmlns:a16="http://schemas.microsoft.com/office/drawing/2014/main" id="{1069A871-FACF-BF42-AB5C-132206D10BC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1808023" y="5567617"/>
            <a:ext cx="668945" cy="76020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Rectangle 14">
            <a:extLst>
              <a:ext uri="{FF2B5EF4-FFF2-40B4-BE49-F238E27FC236}">
                <a16:creationId xmlns:a16="http://schemas.microsoft.com/office/drawing/2014/main" id="{15E418E3-413A-4DAA-B9DD-9BE11320C7D0}"/>
              </a:ext>
            </a:extLst>
          </p:cNvPr>
          <p:cNvSpPr/>
          <p:nvPr/>
        </p:nvSpPr>
        <p:spPr>
          <a:xfrm>
            <a:off x="580385" y="3220215"/>
            <a:ext cx="1087648" cy="463960"/>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Pilot 2</a:t>
            </a:r>
          </a:p>
        </p:txBody>
      </p:sp>
      <p:sp>
        <p:nvSpPr>
          <p:cNvPr id="57" name="Rectangle 56">
            <a:extLst>
              <a:ext uri="{FF2B5EF4-FFF2-40B4-BE49-F238E27FC236}">
                <a16:creationId xmlns:a16="http://schemas.microsoft.com/office/drawing/2014/main" id="{058E8A9A-7989-4F52-A9CE-49A716524EC0}"/>
              </a:ext>
            </a:extLst>
          </p:cNvPr>
          <p:cNvSpPr/>
          <p:nvPr/>
        </p:nvSpPr>
        <p:spPr>
          <a:xfrm>
            <a:off x="4798683" y="2017675"/>
            <a:ext cx="875276" cy="485260"/>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Pilot 1</a:t>
            </a:r>
          </a:p>
        </p:txBody>
      </p:sp>
      <p:sp>
        <p:nvSpPr>
          <p:cNvPr id="62" name="Rectangle 61">
            <a:extLst>
              <a:ext uri="{FF2B5EF4-FFF2-40B4-BE49-F238E27FC236}">
                <a16:creationId xmlns:a16="http://schemas.microsoft.com/office/drawing/2014/main" id="{9DD33170-2BC2-437C-B623-E7BEAB8D37D7}"/>
              </a:ext>
            </a:extLst>
          </p:cNvPr>
          <p:cNvSpPr/>
          <p:nvPr/>
        </p:nvSpPr>
        <p:spPr>
          <a:xfrm>
            <a:off x="1203964" y="3093324"/>
            <a:ext cx="4088729" cy="694218"/>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t"/>
          <a:lstStyle/>
          <a:p>
            <a:r>
              <a:rPr lang="en-US" sz="1400" dirty="0">
                <a:solidFill>
                  <a:srgbClr val="000000"/>
                </a:solidFill>
              </a:rPr>
              <a:t>Molecular Domain – Multiscale biological models</a:t>
            </a:r>
          </a:p>
          <a:p>
            <a:r>
              <a:rPr lang="en-US" sz="1200" i="1" dirty="0">
                <a:solidFill>
                  <a:srgbClr val="000000"/>
                </a:solidFill>
              </a:rPr>
              <a:t>Models for RAS-RAS complex interactions</a:t>
            </a:r>
          </a:p>
          <a:p>
            <a:r>
              <a:rPr lang="en-US" sz="1200" i="1" dirty="0">
                <a:solidFill>
                  <a:srgbClr val="000000"/>
                </a:solidFill>
              </a:rPr>
              <a:t>Insight into RAS related cancers</a:t>
            </a:r>
          </a:p>
          <a:p>
            <a:endParaRPr lang="en-US" sz="1200" i="1" dirty="0">
              <a:solidFill>
                <a:srgbClr val="000000"/>
              </a:solidFill>
            </a:endParaRPr>
          </a:p>
        </p:txBody>
      </p:sp>
      <p:sp>
        <p:nvSpPr>
          <p:cNvPr id="63" name="Rectangle 62">
            <a:extLst>
              <a:ext uri="{FF2B5EF4-FFF2-40B4-BE49-F238E27FC236}">
                <a16:creationId xmlns:a16="http://schemas.microsoft.com/office/drawing/2014/main" id="{FC16B775-A03A-4901-9E2B-DC103BCA1613}"/>
              </a:ext>
            </a:extLst>
          </p:cNvPr>
          <p:cNvSpPr/>
          <p:nvPr/>
        </p:nvSpPr>
        <p:spPr>
          <a:xfrm>
            <a:off x="508661" y="3093325"/>
            <a:ext cx="721540" cy="694219"/>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63EACE27-0FCD-4A12-A0E9-2BD71BAD912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548845" y="3124391"/>
            <a:ext cx="572309" cy="6816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5" name="Rectangle 64">
            <a:extLst>
              <a:ext uri="{FF2B5EF4-FFF2-40B4-BE49-F238E27FC236}">
                <a16:creationId xmlns:a16="http://schemas.microsoft.com/office/drawing/2014/main" id="{508349D6-8D7E-4D50-BAB2-2C956F98FF8A}"/>
              </a:ext>
            </a:extLst>
          </p:cNvPr>
          <p:cNvSpPr/>
          <p:nvPr/>
        </p:nvSpPr>
        <p:spPr>
          <a:xfrm>
            <a:off x="3437584" y="1864509"/>
            <a:ext cx="4088728" cy="7177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t"/>
          <a:lstStyle/>
          <a:p>
            <a:r>
              <a:rPr lang="en-US" sz="1400" dirty="0">
                <a:solidFill>
                  <a:srgbClr val="000000"/>
                </a:solidFill>
              </a:rPr>
              <a:t>Pre-clinical Domain – Improved predictive models</a:t>
            </a:r>
          </a:p>
          <a:p>
            <a:r>
              <a:rPr lang="en-US" sz="1200" i="1" dirty="0">
                <a:solidFill>
                  <a:srgbClr val="000000"/>
                </a:solidFill>
              </a:rPr>
              <a:t>Computational/hybrid predictive models of drug response</a:t>
            </a:r>
          </a:p>
          <a:p>
            <a:r>
              <a:rPr lang="en-US" sz="1200" i="1" dirty="0">
                <a:solidFill>
                  <a:srgbClr val="000000"/>
                </a:solidFill>
              </a:rPr>
              <a:t>Improved experimental design</a:t>
            </a:r>
          </a:p>
        </p:txBody>
      </p:sp>
      <p:sp>
        <p:nvSpPr>
          <p:cNvPr id="66" name="Rectangle 65">
            <a:extLst>
              <a:ext uri="{FF2B5EF4-FFF2-40B4-BE49-F238E27FC236}">
                <a16:creationId xmlns:a16="http://schemas.microsoft.com/office/drawing/2014/main" id="{02918860-84D5-46F9-A1EA-4F4B806499EA}"/>
              </a:ext>
            </a:extLst>
          </p:cNvPr>
          <p:cNvSpPr/>
          <p:nvPr/>
        </p:nvSpPr>
        <p:spPr>
          <a:xfrm>
            <a:off x="2710580" y="1864510"/>
            <a:ext cx="721540" cy="71775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354B94DA-216C-4A5A-9881-296A41841178}"/>
              </a:ext>
            </a:extLst>
          </p:cNvPr>
          <p:cNvPicPr>
            <a:picLocks noChangeAspect="1"/>
          </p:cNvPicPr>
          <p:nvPr/>
        </p:nvPicPr>
        <p:blipFill rotWithShape="1">
          <a:blip r:embed="rId4"/>
          <a:srcRect l="64407" t="36899" r="20833" b="43333"/>
          <a:stretch/>
        </p:blipFill>
        <p:spPr>
          <a:xfrm>
            <a:off x="2779291" y="1929180"/>
            <a:ext cx="601499" cy="57802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68" name="Group 67">
            <a:extLst>
              <a:ext uri="{FF2B5EF4-FFF2-40B4-BE49-F238E27FC236}">
                <a16:creationId xmlns:a16="http://schemas.microsoft.com/office/drawing/2014/main" id="{740E858B-2A78-4B3D-B7D9-AF369875AAC0}"/>
              </a:ext>
            </a:extLst>
          </p:cNvPr>
          <p:cNvGrpSpPr/>
          <p:nvPr/>
        </p:nvGrpSpPr>
        <p:grpSpPr>
          <a:xfrm>
            <a:off x="7062970" y="900589"/>
            <a:ext cx="4815733" cy="753384"/>
            <a:chOff x="3162783" y="3349679"/>
            <a:chExt cx="5098645" cy="585765"/>
          </a:xfrm>
          <a:scene3d>
            <a:camera prst="orthographicFront">
              <a:rot lat="0" lon="0" rev="0"/>
            </a:camera>
            <a:lightRig rig="contrasting" dir="t">
              <a:rot lat="0" lon="0" rev="1500000"/>
            </a:lightRig>
          </a:scene3d>
        </p:grpSpPr>
        <p:sp>
          <p:nvSpPr>
            <p:cNvPr id="69" name="Rectangle 68">
              <a:extLst>
                <a:ext uri="{FF2B5EF4-FFF2-40B4-BE49-F238E27FC236}">
                  <a16:creationId xmlns:a16="http://schemas.microsoft.com/office/drawing/2014/main" id="{B05B2471-3ECB-47C9-AC7A-3DE150D54DED}"/>
                </a:ext>
              </a:extLst>
            </p:cNvPr>
            <p:cNvSpPr/>
            <p:nvPr/>
          </p:nvSpPr>
          <p:spPr>
            <a:xfrm>
              <a:off x="3932497" y="3349680"/>
              <a:ext cx="4328931" cy="585764"/>
            </a:xfrm>
            <a:prstGeom prst="rect">
              <a:avLst/>
            </a:prstGeom>
            <a:solidFill>
              <a:schemeClr val="bg1"/>
            </a:solidFill>
            <a:ln>
              <a:noFill/>
            </a:ln>
            <a:effectLst>
              <a:outerShdw blurRad="149987" dist="250190" dir="8460000" algn="ctr">
                <a:srgbClr val="000000">
                  <a:alpha val="28000"/>
                </a:srgbClr>
              </a:outerShdw>
            </a:effectLst>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t"/>
            <a:lstStyle/>
            <a:p>
              <a:r>
                <a:rPr lang="en-US" sz="1400" dirty="0">
                  <a:solidFill>
                    <a:srgbClr val="000000"/>
                  </a:solidFill>
                </a:rPr>
                <a:t>Clinical Domain – Precision oncology surveillance</a:t>
              </a:r>
            </a:p>
            <a:p>
              <a:r>
                <a:rPr lang="en-US" sz="1200" i="1" dirty="0">
                  <a:solidFill>
                    <a:srgbClr val="000000"/>
                  </a:solidFill>
                </a:rPr>
                <a:t>Expanded SEER database information capture</a:t>
              </a:r>
            </a:p>
            <a:p>
              <a:r>
                <a:rPr lang="en-US" sz="1200" i="1" dirty="0">
                  <a:solidFill>
                    <a:srgbClr val="000000"/>
                  </a:solidFill>
                </a:rPr>
                <a:t>Modeling patient health trajectories</a:t>
              </a:r>
            </a:p>
          </p:txBody>
        </p:sp>
        <p:sp>
          <p:nvSpPr>
            <p:cNvPr id="70" name="Rectangle 69">
              <a:extLst>
                <a:ext uri="{FF2B5EF4-FFF2-40B4-BE49-F238E27FC236}">
                  <a16:creationId xmlns:a16="http://schemas.microsoft.com/office/drawing/2014/main" id="{38A64D2C-051A-42FE-8441-9E3D5DD79C24}"/>
                </a:ext>
              </a:extLst>
            </p:cNvPr>
            <p:cNvSpPr/>
            <p:nvPr/>
          </p:nvSpPr>
          <p:spPr>
            <a:xfrm>
              <a:off x="3162783" y="3349679"/>
              <a:ext cx="763929" cy="585765"/>
            </a:xfrm>
            <a:prstGeom prst="rect">
              <a:avLst/>
            </a:prstGeom>
            <a:solidFill>
              <a:schemeClr val="bg1"/>
            </a:solidFill>
            <a:ln>
              <a:noFill/>
            </a:ln>
            <a:effectLst>
              <a:outerShdw blurRad="149987" dist="250190" dir="8460000" algn="ctr">
                <a:srgbClr val="000000">
                  <a:alpha val="28000"/>
                </a:srgbClr>
              </a:outerShdw>
            </a:effectLst>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B0C06491-936C-4CBB-BBEA-3E36C13C0052}"/>
                </a:ext>
              </a:extLst>
            </p:cNvPr>
            <p:cNvGrpSpPr/>
            <p:nvPr/>
          </p:nvGrpSpPr>
          <p:grpSpPr>
            <a:xfrm>
              <a:off x="3208420" y="3435498"/>
              <a:ext cx="675888" cy="407227"/>
              <a:chOff x="4267200" y="4267200"/>
              <a:chExt cx="1401120" cy="868859"/>
            </a:xfrm>
          </p:grpSpPr>
          <p:pic>
            <p:nvPicPr>
              <p:cNvPr id="72" name="Picture 71">
                <a:extLst>
                  <a:ext uri="{FF2B5EF4-FFF2-40B4-BE49-F238E27FC236}">
                    <a16:creationId xmlns:a16="http://schemas.microsoft.com/office/drawing/2014/main" id="{EB4E758E-B6DF-45D6-A447-C7FBBE27CE5D}"/>
                  </a:ext>
                </a:extLst>
              </p:cNvPr>
              <p:cNvPicPr>
                <a:picLocks noChangeAspect="1"/>
              </p:cNvPicPr>
              <p:nvPr/>
            </p:nvPicPr>
            <p:blipFill>
              <a:blip r:embed="rId5" cstate="print"/>
              <a:stretch>
                <a:fillRect/>
              </a:stretch>
            </p:blipFill>
            <p:spPr>
              <a:xfrm>
                <a:off x="4267200" y="4267200"/>
                <a:ext cx="1401120" cy="868859"/>
              </a:xfrm>
              <a:prstGeom prst="rect">
                <a:avLst/>
              </a:prstGeom>
              <a:ln>
                <a:noFill/>
              </a:ln>
              <a:effectLst>
                <a:outerShdw blurRad="149987" dist="250190" dir="8460000" algn="ctr">
                  <a:srgbClr val="000000">
                    <a:alpha val="28000"/>
                  </a:srgbClr>
                </a:outerShdw>
              </a:effectLst>
              <a:sp3d prstMaterial="metal">
                <a:bevelT w="88900" h="88900"/>
              </a:sp3d>
            </p:spPr>
          </p:pic>
          <p:grpSp>
            <p:nvGrpSpPr>
              <p:cNvPr id="73" name="Group 72">
                <a:extLst>
                  <a:ext uri="{FF2B5EF4-FFF2-40B4-BE49-F238E27FC236}">
                    <a16:creationId xmlns:a16="http://schemas.microsoft.com/office/drawing/2014/main" id="{6BD28E0B-9C11-4169-94A8-4A90D22A1EFE}"/>
                  </a:ext>
                </a:extLst>
              </p:cNvPr>
              <p:cNvGrpSpPr/>
              <p:nvPr/>
            </p:nvGrpSpPr>
            <p:grpSpPr>
              <a:xfrm>
                <a:off x="4343400" y="4343400"/>
                <a:ext cx="304800" cy="591329"/>
                <a:chOff x="533400" y="1828800"/>
                <a:chExt cx="762000" cy="1277129"/>
              </a:xfrm>
            </p:grpSpPr>
            <p:pic>
              <p:nvPicPr>
                <p:cNvPr id="88" name="Picture 87">
                  <a:extLst>
                    <a:ext uri="{FF2B5EF4-FFF2-40B4-BE49-F238E27FC236}">
                      <a16:creationId xmlns:a16="http://schemas.microsoft.com/office/drawing/2014/main" id="{F5E7583C-7EF3-4CA2-B54F-509CFDF2BBFB}"/>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34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89" name="Picture 88">
                  <a:extLst>
                    <a:ext uri="{FF2B5EF4-FFF2-40B4-BE49-F238E27FC236}">
                      <a16:creationId xmlns:a16="http://schemas.microsoft.com/office/drawing/2014/main" id="{AE53948F-087A-401C-8A81-2C6A8D63529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90" name="Picture 89">
                  <a:extLst>
                    <a:ext uri="{FF2B5EF4-FFF2-40B4-BE49-F238E27FC236}">
                      <a16:creationId xmlns:a16="http://schemas.microsoft.com/office/drawing/2014/main" id="{64C27652-0338-419A-B0A9-0D7C2BC255CD}"/>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30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91" name="Picture 90">
                  <a:extLst>
                    <a:ext uri="{FF2B5EF4-FFF2-40B4-BE49-F238E27FC236}">
                      <a16:creationId xmlns:a16="http://schemas.microsoft.com/office/drawing/2014/main" id="{1A26F9E6-6064-470D-8E6A-0F5ECC9A82B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4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92" name="Picture 91">
                  <a:extLst>
                    <a:ext uri="{FF2B5EF4-FFF2-40B4-BE49-F238E27FC236}">
                      <a16:creationId xmlns:a16="http://schemas.microsoft.com/office/drawing/2014/main" id="{CB6D335E-E384-4274-A06E-C4B4433F8B4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93" name="Picture 92">
                  <a:extLst>
                    <a:ext uri="{FF2B5EF4-FFF2-40B4-BE49-F238E27FC236}">
                      <a16:creationId xmlns:a16="http://schemas.microsoft.com/office/drawing/2014/main" id="{674FFD1C-8003-43BB-AC5D-F633FC8C614C}"/>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430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grpSp>
          <p:grpSp>
            <p:nvGrpSpPr>
              <p:cNvPr id="74" name="Group 73">
                <a:extLst>
                  <a:ext uri="{FF2B5EF4-FFF2-40B4-BE49-F238E27FC236}">
                    <a16:creationId xmlns:a16="http://schemas.microsoft.com/office/drawing/2014/main" id="{1DCA85EB-86CD-4AE0-9DEB-FE582DCDF03A}"/>
                  </a:ext>
                </a:extLst>
              </p:cNvPr>
              <p:cNvGrpSpPr/>
              <p:nvPr/>
            </p:nvGrpSpPr>
            <p:grpSpPr>
              <a:xfrm>
                <a:off x="4800600" y="4495800"/>
                <a:ext cx="304800" cy="591329"/>
                <a:chOff x="533400" y="1828800"/>
                <a:chExt cx="762000" cy="1277129"/>
              </a:xfrm>
            </p:grpSpPr>
            <p:pic>
              <p:nvPicPr>
                <p:cNvPr id="82" name="Picture 81">
                  <a:extLst>
                    <a:ext uri="{FF2B5EF4-FFF2-40B4-BE49-F238E27FC236}">
                      <a16:creationId xmlns:a16="http://schemas.microsoft.com/office/drawing/2014/main" id="{FCD38A44-EB17-4B09-8B87-85CC6F300BB5}"/>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34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83" name="Picture 82">
                  <a:extLst>
                    <a:ext uri="{FF2B5EF4-FFF2-40B4-BE49-F238E27FC236}">
                      <a16:creationId xmlns:a16="http://schemas.microsoft.com/office/drawing/2014/main" id="{9D288F88-5CDF-4709-A441-96A019D9375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84" name="Picture 83">
                  <a:extLst>
                    <a:ext uri="{FF2B5EF4-FFF2-40B4-BE49-F238E27FC236}">
                      <a16:creationId xmlns:a16="http://schemas.microsoft.com/office/drawing/2014/main" id="{1FA0B5D8-26F5-4F66-BFE4-E7944B0B1404}"/>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30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85" name="Picture 84">
                  <a:extLst>
                    <a:ext uri="{FF2B5EF4-FFF2-40B4-BE49-F238E27FC236}">
                      <a16:creationId xmlns:a16="http://schemas.microsoft.com/office/drawing/2014/main" id="{BE804A66-AEB9-490D-8575-1C702D6DAA6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4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86" name="Picture 85">
                  <a:extLst>
                    <a:ext uri="{FF2B5EF4-FFF2-40B4-BE49-F238E27FC236}">
                      <a16:creationId xmlns:a16="http://schemas.microsoft.com/office/drawing/2014/main" id="{2652CCFB-8FA3-438A-BB53-EA9E05A03D2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87" name="Picture 86">
                  <a:extLst>
                    <a:ext uri="{FF2B5EF4-FFF2-40B4-BE49-F238E27FC236}">
                      <a16:creationId xmlns:a16="http://schemas.microsoft.com/office/drawing/2014/main" id="{AECFE5C3-113A-44D3-9330-05B184914592}"/>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430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grpSp>
          <p:grpSp>
            <p:nvGrpSpPr>
              <p:cNvPr id="75" name="Group 74">
                <a:extLst>
                  <a:ext uri="{FF2B5EF4-FFF2-40B4-BE49-F238E27FC236}">
                    <a16:creationId xmlns:a16="http://schemas.microsoft.com/office/drawing/2014/main" id="{79D7F3E6-C0CA-494B-8830-2B6F9D2011C6}"/>
                  </a:ext>
                </a:extLst>
              </p:cNvPr>
              <p:cNvGrpSpPr/>
              <p:nvPr/>
            </p:nvGrpSpPr>
            <p:grpSpPr>
              <a:xfrm>
                <a:off x="5334000" y="4419600"/>
                <a:ext cx="304800" cy="591329"/>
                <a:chOff x="533400" y="1828800"/>
                <a:chExt cx="762000" cy="1277129"/>
              </a:xfrm>
            </p:grpSpPr>
            <p:pic>
              <p:nvPicPr>
                <p:cNvPr id="76" name="Picture 75">
                  <a:extLst>
                    <a:ext uri="{FF2B5EF4-FFF2-40B4-BE49-F238E27FC236}">
                      <a16:creationId xmlns:a16="http://schemas.microsoft.com/office/drawing/2014/main" id="{DBFB2378-E256-458B-AA38-2C739DCEC923}"/>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34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77" name="Picture 76">
                  <a:extLst>
                    <a:ext uri="{FF2B5EF4-FFF2-40B4-BE49-F238E27FC236}">
                      <a16:creationId xmlns:a16="http://schemas.microsoft.com/office/drawing/2014/main" id="{23BAFDA8-ABD8-412F-85FA-F9A07A95300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78" name="Picture 77">
                  <a:extLst>
                    <a:ext uri="{FF2B5EF4-FFF2-40B4-BE49-F238E27FC236}">
                      <a16:creationId xmlns:a16="http://schemas.microsoft.com/office/drawing/2014/main" id="{D3E42DE1-BE27-469A-80B2-C3FBAEAD52CF}"/>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3000" y="18288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79" name="Picture 78">
                  <a:extLst>
                    <a:ext uri="{FF2B5EF4-FFF2-40B4-BE49-F238E27FC236}">
                      <a16:creationId xmlns:a16="http://schemas.microsoft.com/office/drawing/2014/main" id="{C7E1820B-3131-41A8-93CB-DB3E9BB736E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4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80" name="Picture 79">
                  <a:extLst>
                    <a:ext uri="{FF2B5EF4-FFF2-40B4-BE49-F238E27FC236}">
                      <a16:creationId xmlns:a16="http://schemas.microsoft.com/office/drawing/2014/main" id="{60140963-729B-4B23-8DC1-02A9B88E18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pic>
              <p:nvPicPr>
                <p:cNvPr id="81" name="Picture 80">
                  <a:extLst>
                    <a:ext uri="{FF2B5EF4-FFF2-40B4-BE49-F238E27FC236}">
                      <a16:creationId xmlns:a16="http://schemas.microsoft.com/office/drawing/2014/main" id="{745149D8-C101-4A98-B3D1-0D338E39830C}"/>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43000" y="2514600"/>
                  <a:ext cx="152400" cy="591329"/>
                </a:xfrm>
                <a:prstGeom prst="rect">
                  <a:avLst/>
                </a:prstGeom>
                <a:ln>
                  <a:noFill/>
                </a:ln>
                <a:effectLst>
                  <a:outerShdw blurRad="149987" dist="250190" dir="8460000" algn="ctr">
                    <a:srgbClr val="000000">
                      <a:alpha val="28000"/>
                    </a:srgbClr>
                  </a:outerShdw>
                </a:effectLst>
                <a:sp3d prstMaterial="metal">
                  <a:bevelT w="88900" h="88900"/>
                </a:sp3d>
              </p:spPr>
            </p:pic>
          </p:grpSp>
        </p:grpSp>
      </p:grpSp>
      <p:grpSp>
        <p:nvGrpSpPr>
          <p:cNvPr id="7" name="Group 6">
            <a:extLst>
              <a:ext uri="{FF2B5EF4-FFF2-40B4-BE49-F238E27FC236}">
                <a16:creationId xmlns:a16="http://schemas.microsoft.com/office/drawing/2014/main" id="{2121525B-3841-4088-8FE9-2622D6D938C2}"/>
              </a:ext>
            </a:extLst>
          </p:cNvPr>
          <p:cNvGrpSpPr/>
          <p:nvPr/>
        </p:nvGrpSpPr>
        <p:grpSpPr>
          <a:xfrm>
            <a:off x="1149666" y="3907752"/>
            <a:ext cx="2599974" cy="4272862"/>
            <a:chOff x="838200" y="3907752"/>
            <a:chExt cx="2686847" cy="3158066"/>
          </a:xfrm>
        </p:grpSpPr>
        <p:sp>
          <p:nvSpPr>
            <p:cNvPr id="5" name="Arc 4">
              <a:extLst>
                <a:ext uri="{FF2B5EF4-FFF2-40B4-BE49-F238E27FC236}">
                  <a16:creationId xmlns:a16="http://schemas.microsoft.com/office/drawing/2014/main" id="{D8137D6F-00C4-467F-8115-D3EC999BB6CA}"/>
                </a:ext>
              </a:extLst>
            </p:cNvPr>
            <p:cNvSpPr/>
            <p:nvPr/>
          </p:nvSpPr>
          <p:spPr>
            <a:xfrm>
              <a:off x="838200" y="3907752"/>
              <a:ext cx="1328243" cy="31580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Arc 93">
              <a:extLst>
                <a:ext uri="{FF2B5EF4-FFF2-40B4-BE49-F238E27FC236}">
                  <a16:creationId xmlns:a16="http://schemas.microsoft.com/office/drawing/2014/main" id="{7F92636E-22CF-4BE5-9ECE-EDA508666F3F}"/>
                </a:ext>
              </a:extLst>
            </p:cNvPr>
            <p:cNvSpPr/>
            <p:nvPr/>
          </p:nvSpPr>
          <p:spPr>
            <a:xfrm flipH="1">
              <a:off x="2196804" y="3907752"/>
              <a:ext cx="1328243" cy="31580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7E8D7DAB-AB79-4751-8198-85187C2CD8EA}"/>
              </a:ext>
            </a:extLst>
          </p:cNvPr>
          <p:cNvGrpSpPr/>
          <p:nvPr/>
        </p:nvGrpSpPr>
        <p:grpSpPr>
          <a:xfrm>
            <a:off x="5442270" y="2581424"/>
            <a:ext cx="2606726" cy="2197588"/>
            <a:chOff x="838200" y="3907752"/>
            <a:chExt cx="2686847" cy="3158066"/>
          </a:xfrm>
        </p:grpSpPr>
        <p:sp>
          <p:nvSpPr>
            <p:cNvPr id="96" name="Arc 95">
              <a:extLst>
                <a:ext uri="{FF2B5EF4-FFF2-40B4-BE49-F238E27FC236}">
                  <a16:creationId xmlns:a16="http://schemas.microsoft.com/office/drawing/2014/main" id="{C7026583-6BA6-4E98-9744-B4CBB30C838F}"/>
                </a:ext>
              </a:extLst>
            </p:cNvPr>
            <p:cNvSpPr/>
            <p:nvPr/>
          </p:nvSpPr>
          <p:spPr>
            <a:xfrm>
              <a:off x="838200" y="3907752"/>
              <a:ext cx="1328243" cy="31580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Arc 96">
              <a:extLst>
                <a:ext uri="{FF2B5EF4-FFF2-40B4-BE49-F238E27FC236}">
                  <a16:creationId xmlns:a16="http://schemas.microsoft.com/office/drawing/2014/main" id="{D282B985-E448-4592-8BB7-B882EC4AAB57}"/>
                </a:ext>
              </a:extLst>
            </p:cNvPr>
            <p:cNvSpPr/>
            <p:nvPr/>
          </p:nvSpPr>
          <p:spPr>
            <a:xfrm flipH="1">
              <a:off x="2196804" y="3907752"/>
              <a:ext cx="1328243" cy="31580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E60D7DFF-58DA-4CD7-8E81-A550941D2299}"/>
              </a:ext>
            </a:extLst>
          </p:cNvPr>
          <p:cNvGrpSpPr/>
          <p:nvPr/>
        </p:nvGrpSpPr>
        <p:grpSpPr>
          <a:xfrm>
            <a:off x="7928782" y="1649596"/>
            <a:ext cx="2606726" cy="2197588"/>
            <a:chOff x="838200" y="3907752"/>
            <a:chExt cx="2686847" cy="3158066"/>
          </a:xfrm>
        </p:grpSpPr>
        <p:sp>
          <p:nvSpPr>
            <p:cNvPr id="99" name="Arc 98">
              <a:extLst>
                <a:ext uri="{FF2B5EF4-FFF2-40B4-BE49-F238E27FC236}">
                  <a16:creationId xmlns:a16="http://schemas.microsoft.com/office/drawing/2014/main" id="{AB8C2BA9-16FE-430E-9D3F-C7B5FF3162B2}"/>
                </a:ext>
              </a:extLst>
            </p:cNvPr>
            <p:cNvSpPr/>
            <p:nvPr/>
          </p:nvSpPr>
          <p:spPr>
            <a:xfrm>
              <a:off x="838200" y="3907752"/>
              <a:ext cx="1328243" cy="31580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Arc 99">
              <a:extLst>
                <a:ext uri="{FF2B5EF4-FFF2-40B4-BE49-F238E27FC236}">
                  <a16:creationId xmlns:a16="http://schemas.microsoft.com/office/drawing/2014/main" id="{A20B37C5-B8F8-4CFE-B485-F647920477EA}"/>
                </a:ext>
              </a:extLst>
            </p:cNvPr>
            <p:cNvSpPr/>
            <p:nvPr/>
          </p:nvSpPr>
          <p:spPr>
            <a:xfrm flipH="1">
              <a:off x="2196804" y="3907752"/>
              <a:ext cx="1328243" cy="315806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 name="Picture 2">
            <a:extLst>
              <a:ext uri="{FF2B5EF4-FFF2-40B4-BE49-F238E27FC236}">
                <a16:creationId xmlns:a16="http://schemas.microsoft.com/office/drawing/2014/main" id="{6177E57D-4902-E14C-B4AF-43DBDA874C4F}"/>
              </a:ext>
            </a:extLst>
          </p:cNvPr>
          <p:cNvPicPr>
            <a:picLocks noChangeAspect="1"/>
          </p:cNvPicPr>
          <p:nvPr/>
        </p:nvPicPr>
        <p:blipFill>
          <a:blip r:embed="rId7"/>
          <a:stretch>
            <a:fillRect/>
          </a:stretch>
        </p:blipFill>
        <p:spPr>
          <a:xfrm>
            <a:off x="5475387" y="2343440"/>
            <a:ext cx="752946" cy="752946"/>
          </a:xfrm>
          <a:prstGeom prst="rect">
            <a:avLst/>
          </a:prstGeom>
          <a:ln>
            <a:noFill/>
          </a:ln>
          <a:effectLst>
            <a:outerShdw blurRad="152400" dist="317500" dir="5400000" sx="90000" sy="-19000" rotWithShape="0">
              <a:prstClr val="black">
                <a:alpha val="15000"/>
              </a:prstClr>
            </a:outerShdw>
          </a:effectLst>
          <a:scene3d>
            <a:camera prst="orthographicFront">
              <a:rot lat="0" lon="0" rev="0"/>
            </a:camera>
            <a:lightRig rig="contrasting" dir="t">
              <a:rot lat="0" lon="0" rev="1500000"/>
            </a:lightRig>
          </a:scene3d>
          <a:sp3d prstMaterial="metal">
            <a:bevelT w="88900" h="88900"/>
          </a:sp3d>
        </p:spPr>
      </p:pic>
      <p:cxnSp>
        <p:nvCxnSpPr>
          <p:cNvPr id="50" name="Straight Connector 49">
            <a:extLst>
              <a:ext uri="{FF2B5EF4-FFF2-40B4-BE49-F238E27FC236}">
                <a16:creationId xmlns:a16="http://schemas.microsoft.com/office/drawing/2014/main" id="{7CA3FDD9-4343-5744-AED5-9F38059C1469}"/>
              </a:ext>
            </a:extLst>
          </p:cNvPr>
          <p:cNvCxnSpPr>
            <a:cxnSpLocks/>
            <a:endCxn id="43" idx="3"/>
          </p:cNvCxnSpPr>
          <p:nvPr/>
        </p:nvCxnSpPr>
        <p:spPr>
          <a:xfrm flipV="1">
            <a:off x="3613253" y="2842325"/>
            <a:ext cx="5557457" cy="33802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E19379E-EBBE-DF4F-9893-18DDEF4B88B6}"/>
              </a:ext>
            </a:extLst>
          </p:cNvPr>
          <p:cNvCxnSpPr>
            <a:cxnSpLocks/>
          </p:cNvCxnSpPr>
          <p:nvPr/>
        </p:nvCxnSpPr>
        <p:spPr>
          <a:xfrm flipV="1">
            <a:off x="1611242" y="2597501"/>
            <a:ext cx="7471198" cy="2770434"/>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ACD21E1-2C92-418B-AC47-33CD39B7A81B}"/>
              </a:ext>
            </a:extLst>
          </p:cNvPr>
          <p:cNvGrpSpPr/>
          <p:nvPr/>
        </p:nvGrpSpPr>
        <p:grpSpPr>
          <a:xfrm>
            <a:off x="4127593" y="2876398"/>
            <a:ext cx="4354638" cy="2543390"/>
            <a:chOff x="4104949" y="3280963"/>
            <a:chExt cx="4354638" cy="2543390"/>
          </a:xfrm>
        </p:grpSpPr>
        <p:grpSp>
          <p:nvGrpSpPr>
            <p:cNvPr id="11" name="Group 10">
              <a:extLst>
                <a:ext uri="{FF2B5EF4-FFF2-40B4-BE49-F238E27FC236}">
                  <a16:creationId xmlns:a16="http://schemas.microsoft.com/office/drawing/2014/main" id="{9FDA1EFD-48D9-475F-9884-313A552D7ED5}"/>
                </a:ext>
              </a:extLst>
            </p:cNvPr>
            <p:cNvGrpSpPr/>
            <p:nvPr/>
          </p:nvGrpSpPr>
          <p:grpSpPr>
            <a:xfrm>
              <a:off x="4104949" y="4584798"/>
              <a:ext cx="1085648" cy="1239555"/>
              <a:chOff x="5968266" y="5379657"/>
              <a:chExt cx="1085648" cy="1239555"/>
            </a:xfrm>
          </p:grpSpPr>
          <p:pic>
            <p:nvPicPr>
              <p:cNvPr id="103" name="Picture 102">
                <a:extLst>
                  <a:ext uri="{FF2B5EF4-FFF2-40B4-BE49-F238E27FC236}">
                    <a16:creationId xmlns:a16="http://schemas.microsoft.com/office/drawing/2014/main" id="{45548B7F-BF39-48D9-94F9-D1A85884E90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5968266" y="5799554"/>
                <a:ext cx="453050" cy="514858"/>
              </a:xfrm>
              <a:prstGeom prst="rect">
                <a:avLst/>
              </a:prstGeom>
              <a:ln>
                <a:noFill/>
              </a:ln>
              <a:effectLst>
                <a:outerShdw blurRad="152400" dist="317500" dir="5400000" sx="90000" sy="-19000" rotWithShape="0">
                  <a:prstClr val="black">
                    <a:alpha val="15000"/>
                  </a:prstClr>
                </a:outerShdw>
              </a:effectLst>
            </p:spPr>
          </p:pic>
          <p:pic>
            <p:nvPicPr>
              <p:cNvPr id="104" name="Picture 103">
                <a:extLst>
                  <a:ext uri="{FF2B5EF4-FFF2-40B4-BE49-F238E27FC236}">
                    <a16:creationId xmlns:a16="http://schemas.microsoft.com/office/drawing/2014/main" id="{6C67D777-6D11-45FD-A4AA-63E975DF9B8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6120666" y="5951954"/>
                <a:ext cx="453050" cy="514858"/>
              </a:xfrm>
              <a:prstGeom prst="rect">
                <a:avLst/>
              </a:prstGeom>
              <a:ln>
                <a:noFill/>
              </a:ln>
              <a:effectLst>
                <a:outerShdw blurRad="50800" dist="38100" dir="2700000" algn="tl" rotWithShape="0">
                  <a:prstClr val="black">
                    <a:alpha val="40000"/>
                  </a:prstClr>
                </a:outerShdw>
              </a:effectLst>
            </p:spPr>
          </p:pic>
          <p:pic>
            <p:nvPicPr>
              <p:cNvPr id="105" name="Picture 104">
                <a:extLst>
                  <a:ext uri="{FF2B5EF4-FFF2-40B4-BE49-F238E27FC236}">
                    <a16:creationId xmlns:a16="http://schemas.microsoft.com/office/drawing/2014/main" id="{D4EF76AF-1005-49EE-A2DB-A8F1AA8CF1F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6273066" y="6104354"/>
                <a:ext cx="453050" cy="514858"/>
              </a:xfrm>
              <a:prstGeom prst="rect">
                <a:avLst/>
              </a:prstGeom>
              <a:ln>
                <a:noFill/>
              </a:ln>
              <a:effectLst>
                <a:outerShdw blurRad="152400" dist="317500" dir="5400000" sx="90000" sy="-19000" rotWithShape="0">
                  <a:prstClr val="black">
                    <a:alpha val="15000"/>
                  </a:prstClr>
                </a:outerShdw>
              </a:effectLst>
            </p:spPr>
          </p:pic>
          <p:pic>
            <p:nvPicPr>
              <p:cNvPr id="106" name="Picture 105">
                <a:extLst>
                  <a:ext uri="{FF2B5EF4-FFF2-40B4-BE49-F238E27FC236}">
                    <a16:creationId xmlns:a16="http://schemas.microsoft.com/office/drawing/2014/main" id="{D3857878-4F2B-4A8B-B462-E57CA663199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6096000" y="5379657"/>
                <a:ext cx="453050" cy="514858"/>
              </a:xfrm>
              <a:prstGeom prst="rect">
                <a:avLst/>
              </a:prstGeom>
              <a:ln>
                <a:noFill/>
              </a:ln>
              <a:effectLst>
                <a:outerShdw blurRad="152400" dist="317500" dir="5400000" sx="90000" sy="-19000" rotWithShape="0">
                  <a:prstClr val="black">
                    <a:alpha val="15000"/>
                  </a:prstClr>
                </a:outerShdw>
              </a:effectLst>
            </p:spPr>
          </p:pic>
          <p:pic>
            <p:nvPicPr>
              <p:cNvPr id="107" name="Picture 106">
                <a:extLst>
                  <a:ext uri="{FF2B5EF4-FFF2-40B4-BE49-F238E27FC236}">
                    <a16:creationId xmlns:a16="http://schemas.microsoft.com/office/drawing/2014/main" id="{15857F51-79DC-4952-B181-BA2DA262CCF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6248400" y="5532057"/>
                <a:ext cx="453050" cy="514858"/>
              </a:xfrm>
              <a:prstGeom prst="rect">
                <a:avLst/>
              </a:prstGeom>
              <a:ln>
                <a:noFill/>
              </a:ln>
              <a:effectLst>
                <a:outerShdw blurRad="50800" dist="38100" dir="2700000" algn="tl" rotWithShape="0">
                  <a:prstClr val="black">
                    <a:alpha val="40000"/>
                  </a:prstClr>
                </a:outerShdw>
              </a:effectLst>
            </p:spPr>
          </p:pic>
          <p:pic>
            <p:nvPicPr>
              <p:cNvPr id="108" name="Picture 107">
                <a:extLst>
                  <a:ext uri="{FF2B5EF4-FFF2-40B4-BE49-F238E27FC236}">
                    <a16:creationId xmlns:a16="http://schemas.microsoft.com/office/drawing/2014/main" id="{45BDCA3D-283E-458A-A011-383A83A7668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6400800" y="5684457"/>
                <a:ext cx="453050" cy="514858"/>
              </a:xfrm>
              <a:prstGeom prst="rect">
                <a:avLst/>
              </a:prstGeom>
              <a:ln>
                <a:noFill/>
              </a:ln>
              <a:effectLst>
                <a:outerShdw blurRad="50800" dist="38100" dir="2700000" algn="tl" rotWithShape="0">
                  <a:prstClr val="black">
                    <a:alpha val="40000"/>
                  </a:prstClr>
                </a:outerShdw>
              </a:effectLst>
            </p:spPr>
          </p:pic>
          <p:pic>
            <p:nvPicPr>
              <p:cNvPr id="109" name="Picture 108">
                <a:extLst>
                  <a:ext uri="{FF2B5EF4-FFF2-40B4-BE49-F238E27FC236}">
                    <a16:creationId xmlns:a16="http://schemas.microsoft.com/office/drawing/2014/main" id="{20A9C3F1-741E-4DDC-8C7E-02BB412D629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6600864" y="5799554"/>
                <a:ext cx="453050" cy="514858"/>
              </a:xfrm>
              <a:prstGeom prst="rect">
                <a:avLst/>
              </a:prstGeom>
              <a:ln>
                <a:noFill/>
              </a:ln>
              <a:effectLst>
                <a:outerShdw blurRad="152400" dist="317500" dir="5400000" sx="90000" sy="-19000" rotWithShape="0">
                  <a:prstClr val="black">
                    <a:alpha val="15000"/>
                  </a:prstClr>
                </a:outerShdw>
              </a:effectLst>
            </p:spPr>
          </p:pic>
        </p:grpSp>
        <p:pic>
          <p:nvPicPr>
            <p:cNvPr id="110" name="Picture 109">
              <a:extLst>
                <a:ext uri="{FF2B5EF4-FFF2-40B4-BE49-F238E27FC236}">
                  <a16:creationId xmlns:a16="http://schemas.microsoft.com/office/drawing/2014/main" id="{1850A288-F037-4154-8291-565C901C6A0D}"/>
                </a:ext>
              </a:extLst>
            </p:cNvPr>
            <p:cNvPicPr>
              <a:picLocks noChangeAspect="1"/>
            </p:cNvPicPr>
            <p:nvPr/>
          </p:nvPicPr>
          <p:blipFill>
            <a:blip r:embed="rId8"/>
            <a:stretch>
              <a:fillRect/>
            </a:stretch>
          </p:blipFill>
          <p:spPr>
            <a:xfrm>
              <a:off x="7515648" y="3280963"/>
              <a:ext cx="943939" cy="943939"/>
            </a:xfrm>
            <a:prstGeom prst="ellipse">
              <a:avLst/>
            </a:prstGeom>
            <a:ln>
              <a:noFill/>
            </a:ln>
            <a:effectLst>
              <a:outerShdw blurRad="152400" dist="317500" dir="5400000" sx="90000" sy="-19000" rotWithShape="0">
                <a:prstClr val="black">
                  <a:alpha val="15000"/>
                </a:prstClr>
              </a:outerShdw>
            </a:effectLst>
            <a:scene3d>
              <a:camera prst="orthographicFront">
                <a:rot lat="0" lon="0" rev="0"/>
              </a:camera>
              <a:lightRig rig="contrasting" dir="t">
                <a:rot lat="0" lon="0" rev="1500000"/>
              </a:lightRig>
            </a:scene3d>
            <a:sp3d prstMaterial="metal">
              <a:bevelT w="88900" h="88900"/>
            </a:sp3d>
          </p:spPr>
        </p:pic>
      </p:grpSp>
      <p:grpSp>
        <p:nvGrpSpPr>
          <p:cNvPr id="34" name="Group 33">
            <a:extLst>
              <a:ext uri="{FF2B5EF4-FFF2-40B4-BE49-F238E27FC236}">
                <a16:creationId xmlns:a16="http://schemas.microsoft.com/office/drawing/2014/main" id="{13FC469A-B652-0846-853F-8E6546B052C4}"/>
              </a:ext>
            </a:extLst>
          </p:cNvPr>
          <p:cNvGrpSpPr/>
          <p:nvPr/>
        </p:nvGrpSpPr>
        <p:grpSpPr>
          <a:xfrm>
            <a:off x="8949856" y="2029622"/>
            <a:ext cx="1104269" cy="1057529"/>
            <a:chOff x="533400" y="1828800"/>
            <a:chExt cx="762000" cy="1277129"/>
          </a:xfrm>
          <a:effectLst>
            <a:outerShdw blurRad="152400" dist="317500" dir="5400000" sx="90000" sy="-19000" rotWithShape="0">
              <a:prstClr val="black">
                <a:alpha val="15000"/>
              </a:prstClr>
            </a:outerShdw>
          </a:effectLst>
        </p:grpSpPr>
        <p:pic>
          <p:nvPicPr>
            <p:cNvPr id="40" name="Picture 39">
              <a:extLst>
                <a:ext uri="{FF2B5EF4-FFF2-40B4-BE49-F238E27FC236}">
                  <a16:creationId xmlns:a16="http://schemas.microsoft.com/office/drawing/2014/main" id="{56184C96-F444-444E-BE28-E6C68822F6DA}"/>
                </a:ext>
              </a:extLst>
            </p:cNvPr>
            <p:cNvPicPr>
              <a:picLocks noChangeAspect="1"/>
            </p:cNvPicPr>
            <p:nvPr/>
          </p:nvPicPr>
          <p:blipFill>
            <a:blip r:embed="rId9" cstate="print">
              <a:duotone>
                <a:schemeClr val="accent4">
                  <a:shade val="45000"/>
                  <a:satMod val="135000"/>
                </a:schemeClr>
                <a:prstClr val="white"/>
              </a:duotone>
            </a:blip>
            <a:stretch>
              <a:fillRect/>
            </a:stretch>
          </p:blipFill>
          <p:spPr>
            <a:xfrm>
              <a:off x="533400" y="1828800"/>
              <a:ext cx="152400" cy="591329"/>
            </a:xfrm>
            <a:prstGeom prst="rect">
              <a:avLst/>
            </a:prstGeom>
          </p:spPr>
        </p:pic>
        <p:pic>
          <p:nvPicPr>
            <p:cNvPr id="41" name="Picture 40">
              <a:extLst>
                <a:ext uri="{FF2B5EF4-FFF2-40B4-BE49-F238E27FC236}">
                  <a16:creationId xmlns:a16="http://schemas.microsoft.com/office/drawing/2014/main" id="{C7AABC1B-DB60-C64D-8ADF-32CF1F120007}"/>
                </a:ext>
              </a:extLst>
            </p:cNvPr>
            <p:cNvPicPr>
              <a:picLocks noChangeAspect="1"/>
            </p:cNvPicPr>
            <p:nvPr/>
          </p:nvPicPr>
          <p:blipFill>
            <a:blip r:embed="rId9" cstate="print"/>
            <a:stretch>
              <a:fillRect/>
            </a:stretch>
          </p:blipFill>
          <p:spPr>
            <a:xfrm>
              <a:off x="838200" y="1828800"/>
              <a:ext cx="152400" cy="591329"/>
            </a:xfrm>
            <a:prstGeom prst="rect">
              <a:avLst/>
            </a:prstGeom>
          </p:spPr>
        </p:pic>
        <p:pic>
          <p:nvPicPr>
            <p:cNvPr id="42" name="Picture 41">
              <a:extLst>
                <a:ext uri="{FF2B5EF4-FFF2-40B4-BE49-F238E27FC236}">
                  <a16:creationId xmlns:a16="http://schemas.microsoft.com/office/drawing/2014/main" id="{E6AEF463-AB3E-B94C-9CAA-E591A79358CC}"/>
                </a:ext>
              </a:extLst>
            </p:cNvPr>
            <p:cNvPicPr>
              <a:picLocks noChangeAspect="1"/>
            </p:cNvPicPr>
            <p:nvPr/>
          </p:nvPicPr>
          <p:blipFill>
            <a:blip r:embed="rId9" cstate="print">
              <a:duotone>
                <a:schemeClr val="accent3">
                  <a:shade val="45000"/>
                  <a:satMod val="135000"/>
                </a:schemeClr>
                <a:prstClr val="white"/>
              </a:duotone>
            </a:blip>
            <a:stretch>
              <a:fillRect/>
            </a:stretch>
          </p:blipFill>
          <p:spPr>
            <a:xfrm>
              <a:off x="1143000" y="1828800"/>
              <a:ext cx="152400" cy="591329"/>
            </a:xfrm>
            <a:prstGeom prst="rect">
              <a:avLst/>
            </a:prstGeom>
          </p:spPr>
        </p:pic>
        <p:pic>
          <p:nvPicPr>
            <p:cNvPr id="43" name="Picture 42">
              <a:extLst>
                <a:ext uri="{FF2B5EF4-FFF2-40B4-BE49-F238E27FC236}">
                  <a16:creationId xmlns:a16="http://schemas.microsoft.com/office/drawing/2014/main" id="{ACFE7BD4-300C-294B-B549-FA2095B8C293}"/>
                </a:ext>
              </a:extLst>
            </p:cNvPr>
            <p:cNvPicPr>
              <a:picLocks noChangeAspect="1"/>
            </p:cNvPicPr>
            <p:nvPr/>
          </p:nvPicPr>
          <p:blipFill>
            <a:blip r:embed="rId9" cstate="print"/>
            <a:stretch>
              <a:fillRect/>
            </a:stretch>
          </p:blipFill>
          <p:spPr>
            <a:xfrm>
              <a:off x="533400" y="2514600"/>
              <a:ext cx="152400" cy="591329"/>
            </a:xfrm>
            <a:prstGeom prst="rect">
              <a:avLst/>
            </a:prstGeom>
          </p:spPr>
        </p:pic>
        <p:pic>
          <p:nvPicPr>
            <p:cNvPr id="44" name="Picture 43">
              <a:extLst>
                <a:ext uri="{FF2B5EF4-FFF2-40B4-BE49-F238E27FC236}">
                  <a16:creationId xmlns:a16="http://schemas.microsoft.com/office/drawing/2014/main" id="{4500B089-62CA-704D-86C2-8A53F82768B2}"/>
                </a:ext>
              </a:extLst>
            </p:cNvPr>
            <p:cNvPicPr>
              <a:picLocks noChangeAspect="1"/>
            </p:cNvPicPr>
            <p:nvPr/>
          </p:nvPicPr>
          <p:blipFill>
            <a:blip r:embed="rId9" cstate="print"/>
            <a:stretch>
              <a:fillRect/>
            </a:stretch>
          </p:blipFill>
          <p:spPr>
            <a:xfrm>
              <a:off x="838200" y="2514600"/>
              <a:ext cx="152400" cy="591329"/>
            </a:xfrm>
            <a:prstGeom prst="rect">
              <a:avLst/>
            </a:prstGeom>
          </p:spPr>
        </p:pic>
        <p:pic>
          <p:nvPicPr>
            <p:cNvPr id="45" name="Picture 44">
              <a:extLst>
                <a:ext uri="{FF2B5EF4-FFF2-40B4-BE49-F238E27FC236}">
                  <a16:creationId xmlns:a16="http://schemas.microsoft.com/office/drawing/2014/main" id="{BCA36367-9D5E-0C43-AE30-7C8ADAD88F03}"/>
                </a:ext>
              </a:extLst>
            </p:cNvPr>
            <p:cNvPicPr>
              <a:picLocks noChangeAspect="1"/>
            </p:cNvPicPr>
            <p:nvPr/>
          </p:nvPicPr>
          <p:blipFill>
            <a:blip r:embed="rId9" cstate="print">
              <a:duotone>
                <a:schemeClr val="accent6">
                  <a:shade val="45000"/>
                  <a:satMod val="135000"/>
                </a:schemeClr>
                <a:prstClr val="white"/>
              </a:duotone>
            </a:blip>
            <a:stretch>
              <a:fillRect/>
            </a:stretch>
          </p:blipFill>
          <p:spPr>
            <a:xfrm>
              <a:off x="1143000" y="2514600"/>
              <a:ext cx="152400" cy="591329"/>
            </a:xfrm>
            <a:prstGeom prst="rect">
              <a:avLst/>
            </a:prstGeom>
          </p:spPr>
        </p:pic>
      </p:grpSp>
      <p:sp>
        <p:nvSpPr>
          <p:cNvPr id="113" name="Slide Number Placeholder 2">
            <a:extLst>
              <a:ext uri="{FF2B5EF4-FFF2-40B4-BE49-F238E27FC236}">
                <a16:creationId xmlns:a16="http://schemas.microsoft.com/office/drawing/2014/main" id="{5D2E83E7-69C5-450A-8605-2B4BEB4483D5}"/>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10</a:t>
            </a:fld>
            <a:endParaRPr lang="en-US" sz="1200" dirty="0">
              <a:solidFill>
                <a:schemeClr val="bg1">
                  <a:lumMod val="50000"/>
                </a:schemeClr>
              </a:solidFill>
            </a:endParaRPr>
          </a:p>
        </p:txBody>
      </p:sp>
      <p:sp>
        <p:nvSpPr>
          <p:cNvPr id="114" name="Footer Placeholder 3">
            <a:extLst>
              <a:ext uri="{FF2B5EF4-FFF2-40B4-BE49-F238E27FC236}">
                <a16:creationId xmlns:a16="http://schemas.microsoft.com/office/drawing/2014/main" id="{8F3219A4-8DA5-42F5-872A-49F3AC182905}"/>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195741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84E12EB-54E7-AB4D-B47C-E7EA3B13F6FF}"/>
              </a:ext>
            </a:extLst>
          </p:cNvPr>
          <p:cNvGrpSpPr/>
          <p:nvPr/>
        </p:nvGrpSpPr>
        <p:grpSpPr>
          <a:xfrm>
            <a:off x="574203" y="2054560"/>
            <a:ext cx="4353398" cy="3329649"/>
            <a:chOff x="5153404" y="3067856"/>
            <a:chExt cx="3234434" cy="2488059"/>
          </a:xfrm>
          <a:effectLst>
            <a:glow rad="838200">
              <a:schemeClr val="bg2">
                <a:lumMod val="75000"/>
              </a:schemeClr>
            </a:glow>
            <a:outerShdw blurRad="1143000" dist="50800" dir="5400000" algn="ctr" rotWithShape="0">
              <a:srgbClr val="000000">
                <a:alpha val="43137"/>
              </a:srgbClr>
            </a:outerShdw>
            <a:reflection endPos="0" dir="5400000" sy="-100000" algn="bl" rotWithShape="0"/>
          </a:effectLst>
        </p:grpSpPr>
        <p:sp>
          <p:nvSpPr>
            <p:cNvPr id="14" name="Curved Down Arrow 13">
              <a:extLst>
                <a:ext uri="{FF2B5EF4-FFF2-40B4-BE49-F238E27FC236}">
                  <a16:creationId xmlns:a16="http://schemas.microsoft.com/office/drawing/2014/main" id="{B8B387D5-0DD3-414B-810C-B1D9E9EF849D}"/>
                </a:ext>
              </a:extLst>
            </p:cNvPr>
            <p:cNvSpPr/>
            <p:nvPr/>
          </p:nvSpPr>
          <p:spPr>
            <a:xfrm rot="19782540" flipH="1" flipV="1">
              <a:off x="6523879" y="4826891"/>
              <a:ext cx="1738321" cy="662658"/>
            </a:xfrm>
            <a:prstGeom prst="curvedDownArrow">
              <a:avLst>
                <a:gd name="adj1" fmla="val 38218"/>
                <a:gd name="adj2" fmla="val 78800"/>
                <a:gd name="adj3" fmla="val 5476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a:solidFill>
                  <a:srgbClr val="606060"/>
                </a:solidFill>
                <a:latin typeface="Arial"/>
              </a:endParaRPr>
            </a:p>
          </p:txBody>
        </p:sp>
        <p:sp>
          <p:nvSpPr>
            <p:cNvPr id="15" name="Curved Down Arrow 14">
              <a:extLst>
                <a:ext uri="{FF2B5EF4-FFF2-40B4-BE49-F238E27FC236}">
                  <a16:creationId xmlns:a16="http://schemas.microsoft.com/office/drawing/2014/main" id="{EFD3D40D-8475-9941-BBDD-6E9738A7E39A}"/>
                </a:ext>
              </a:extLst>
            </p:cNvPr>
            <p:cNvSpPr/>
            <p:nvPr/>
          </p:nvSpPr>
          <p:spPr>
            <a:xfrm rot="19782540">
              <a:off x="5312256" y="3254492"/>
              <a:ext cx="1696112" cy="662658"/>
            </a:xfrm>
            <a:prstGeom prst="curvedDownArrow">
              <a:avLst>
                <a:gd name="adj1" fmla="val 38218"/>
                <a:gd name="adj2" fmla="val 78800"/>
                <a:gd name="adj3" fmla="val 5476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a:solidFill>
                  <a:srgbClr val="606060"/>
                </a:solidFill>
                <a:latin typeface="Arial"/>
              </a:endParaRPr>
            </a:p>
          </p:txBody>
        </p:sp>
        <p:grpSp>
          <p:nvGrpSpPr>
            <p:cNvPr id="16" name="Group 15">
              <a:extLst>
                <a:ext uri="{FF2B5EF4-FFF2-40B4-BE49-F238E27FC236}">
                  <a16:creationId xmlns:a16="http://schemas.microsoft.com/office/drawing/2014/main" id="{4C7CB409-3E68-C042-B63A-32F113B9D366}"/>
                </a:ext>
              </a:extLst>
            </p:cNvPr>
            <p:cNvGrpSpPr/>
            <p:nvPr/>
          </p:nvGrpSpPr>
          <p:grpSpPr>
            <a:xfrm>
              <a:off x="5227991" y="3284182"/>
              <a:ext cx="3048000" cy="2151379"/>
              <a:chOff x="4996047" y="3085745"/>
              <a:chExt cx="3389864" cy="2392680"/>
            </a:xfrm>
          </p:grpSpPr>
          <p:sp>
            <p:nvSpPr>
              <p:cNvPr id="19" name="Oval 18">
                <a:extLst>
                  <a:ext uri="{FF2B5EF4-FFF2-40B4-BE49-F238E27FC236}">
                    <a16:creationId xmlns:a16="http://schemas.microsoft.com/office/drawing/2014/main" id="{5B5863F8-EFA3-A046-8ED8-3A2682F50DB0}"/>
                  </a:ext>
                </a:extLst>
              </p:cNvPr>
              <p:cNvSpPr/>
              <p:nvPr/>
            </p:nvSpPr>
            <p:spPr>
              <a:xfrm>
                <a:off x="6610119" y="3085745"/>
                <a:ext cx="1775792" cy="1554479"/>
              </a:xfrm>
              <a:prstGeom prst="ellipse">
                <a:avLst/>
              </a:prstGeom>
              <a:solidFill>
                <a:srgbClr val="FC0002">
                  <a:alpha val="56078"/>
                </a:srgbClr>
              </a:solidFill>
              <a:ln>
                <a:noFill/>
              </a:ln>
            </p:spPr>
            <p:style>
              <a:lnRef idx="1">
                <a:schemeClr val="accent1"/>
              </a:lnRef>
              <a:fillRef idx="3">
                <a:schemeClr val="accent1"/>
              </a:fillRef>
              <a:effectRef idx="2">
                <a:schemeClr val="accent1"/>
              </a:effectRef>
              <a:fontRef idx="minor">
                <a:schemeClr val="lt1"/>
              </a:fontRef>
            </p:style>
            <p:txBody>
              <a:bodyPr lIns="0" tIns="60940" rIns="0" bIns="60940" rtlCol="0" anchor="ctr"/>
              <a:lstStyle/>
              <a:p>
                <a:pPr algn="ctr" defTabSz="609585" fontAlgn="base">
                  <a:spcBef>
                    <a:spcPct val="0"/>
                  </a:spcBef>
                  <a:spcAft>
                    <a:spcPct val="0"/>
                  </a:spcAft>
                </a:pPr>
                <a:r>
                  <a:rPr lang="en-US" sz="1467" b="1" dirty="0">
                    <a:solidFill>
                      <a:srgbClr val="FFFFFF"/>
                    </a:solidFill>
                    <a:effectLst>
                      <a:outerShdw blurRad="50800" dist="38100" dir="5400000" algn="t" rotWithShape="0">
                        <a:prstClr val="black">
                          <a:alpha val="40000"/>
                        </a:prstClr>
                      </a:outerShdw>
                    </a:effectLst>
                    <a:latin typeface="Arial"/>
                  </a:rPr>
                  <a:t>NCI</a:t>
                </a:r>
              </a:p>
              <a:p>
                <a:pPr algn="ctr" defTabSz="609585" fontAlgn="base">
                  <a:spcBef>
                    <a:spcPct val="0"/>
                  </a:spcBef>
                  <a:spcAft>
                    <a:spcPct val="0"/>
                  </a:spcAft>
                </a:pPr>
                <a:r>
                  <a:rPr lang="en-US" sz="1333" dirty="0">
                    <a:solidFill>
                      <a:srgbClr val="FFFFFF"/>
                    </a:solidFill>
                    <a:latin typeface="Arial"/>
                  </a:rPr>
                  <a:t>National </a:t>
                </a:r>
                <a:br>
                  <a:rPr lang="en-US" sz="1333" dirty="0">
                    <a:solidFill>
                      <a:srgbClr val="FFFFFF"/>
                    </a:solidFill>
                    <a:latin typeface="Arial"/>
                  </a:rPr>
                </a:br>
                <a:r>
                  <a:rPr lang="en-US" sz="1333" dirty="0">
                    <a:solidFill>
                      <a:srgbClr val="FFFFFF"/>
                    </a:solidFill>
                    <a:latin typeface="Arial"/>
                  </a:rPr>
                  <a:t>Cancer </a:t>
                </a:r>
                <a:br>
                  <a:rPr lang="en-US" sz="1333" dirty="0">
                    <a:solidFill>
                      <a:srgbClr val="FFFFFF"/>
                    </a:solidFill>
                    <a:latin typeface="Arial"/>
                  </a:rPr>
                </a:br>
                <a:r>
                  <a:rPr lang="en-US" sz="1333" dirty="0">
                    <a:solidFill>
                      <a:srgbClr val="FFFFFF"/>
                    </a:solidFill>
                    <a:latin typeface="Arial"/>
                  </a:rPr>
                  <a:t>Institute</a:t>
                </a:r>
              </a:p>
            </p:txBody>
          </p:sp>
          <p:sp>
            <p:nvSpPr>
              <p:cNvPr id="20" name="Oval 19">
                <a:extLst>
                  <a:ext uri="{FF2B5EF4-FFF2-40B4-BE49-F238E27FC236}">
                    <a16:creationId xmlns:a16="http://schemas.microsoft.com/office/drawing/2014/main" id="{26164B27-9E05-6B44-9B75-54F694CC7940}"/>
                  </a:ext>
                </a:extLst>
              </p:cNvPr>
              <p:cNvSpPr/>
              <p:nvPr/>
            </p:nvSpPr>
            <p:spPr>
              <a:xfrm>
                <a:off x="4996047" y="3923946"/>
                <a:ext cx="1799975" cy="1554479"/>
              </a:xfrm>
              <a:prstGeom prst="ellipse">
                <a:avLst/>
              </a:prstGeom>
              <a:solidFill>
                <a:schemeClr val="accent6">
                  <a:lumMod val="60000"/>
                  <a:lumOff val="40000"/>
                </a:schemeClr>
              </a:solidFill>
              <a:ln/>
            </p:spPr>
            <p:style>
              <a:lnRef idx="1">
                <a:schemeClr val="accent3"/>
              </a:lnRef>
              <a:fillRef idx="3">
                <a:schemeClr val="accent3"/>
              </a:fillRef>
              <a:effectRef idx="2">
                <a:schemeClr val="accent3"/>
              </a:effectRef>
              <a:fontRef idx="minor">
                <a:schemeClr val="lt1"/>
              </a:fontRef>
            </p:style>
            <p:txBody>
              <a:bodyPr lIns="0" tIns="60940" rIns="0" bIns="0" rtlCol="0" anchor="ctr"/>
              <a:lstStyle/>
              <a:p>
                <a:pPr algn="ctr" defTabSz="609585" fontAlgn="base">
                  <a:spcBef>
                    <a:spcPct val="0"/>
                  </a:spcBef>
                  <a:spcAft>
                    <a:spcPct val="0"/>
                  </a:spcAft>
                </a:pPr>
                <a:r>
                  <a:rPr lang="en-US" sz="1600" b="1" dirty="0">
                    <a:solidFill>
                      <a:srgbClr val="FFFFFF"/>
                    </a:solidFill>
                    <a:effectLst>
                      <a:outerShdw blurRad="50800" dist="38100" dir="5400000" algn="t" rotWithShape="0">
                        <a:prstClr val="black">
                          <a:alpha val="40000"/>
                        </a:prstClr>
                      </a:outerShdw>
                    </a:effectLst>
                    <a:latin typeface="Arial"/>
                  </a:rPr>
                  <a:t>DOE</a:t>
                </a:r>
              </a:p>
              <a:p>
                <a:pPr algn="ctr" defTabSz="609585" fontAlgn="base">
                  <a:spcBef>
                    <a:spcPct val="0"/>
                  </a:spcBef>
                  <a:spcAft>
                    <a:spcPct val="0"/>
                  </a:spcAft>
                </a:pPr>
                <a:r>
                  <a:rPr lang="en-US" sz="1333" dirty="0">
                    <a:solidFill>
                      <a:srgbClr val="FFFFFF"/>
                    </a:solidFill>
                    <a:latin typeface="Arial"/>
                  </a:rPr>
                  <a:t>Department</a:t>
                </a:r>
              </a:p>
              <a:p>
                <a:pPr algn="ctr" defTabSz="609585" fontAlgn="base">
                  <a:spcBef>
                    <a:spcPct val="0"/>
                  </a:spcBef>
                  <a:spcAft>
                    <a:spcPct val="0"/>
                  </a:spcAft>
                </a:pPr>
                <a:r>
                  <a:rPr lang="en-US" sz="1333" dirty="0">
                    <a:solidFill>
                      <a:srgbClr val="FFFFFF"/>
                    </a:solidFill>
                    <a:latin typeface="Arial"/>
                  </a:rPr>
                  <a:t>of Energy</a:t>
                </a:r>
              </a:p>
              <a:p>
                <a:pPr algn="ctr" defTabSz="609585" fontAlgn="base">
                  <a:spcBef>
                    <a:spcPct val="0"/>
                  </a:spcBef>
                  <a:spcAft>
                    <a:spcPct val="0"/>
                  </a:spcAft>
                </a:pPr>
                <a:endParaRPr lang="en-US" sz="1067" dirty="0">
                  <a:solidFill>
                    <a:srgbClr val="FFFFFF"/>
                  </a:solidFill>
                  <a:latin typeface="Arial"/>
                </a:endParaRPr>
              </a:p>
            </p:txBody>
          </p:sp>
        </p:grpSp>
        <p:sp>
          <p:nvSpPr>
            <p:cNvPr id="17" name="Rectangle 16">
              <a:extLst>
                <a:ext uri="{FF2B5EF4-FFF2-40B4-BE49-F238E27FC236}">
                  <a16:creationId xmlns:a16="http://schemas.microsoft.com/office/drawing/2014/main" id="{459FB738-6447-8C4F-90E5-02D330A7F3BD}"/>
                </a:ext>
              </a:extLst>
            </p:cNvPr>
            <p:cNvSpPr/>
            <p:nvPr/>
          </p:nvSpPr>
          <p:spPr>
            <a:xfrm>
              <a:off x="7050059" y="4780326"/>
              <a:ext cx="1337779" cy="775589"/>
            </a:xfrm>
            <a:prstGeom prst="rect">
              <a:avLst/>
            </a:prstGeom>
          </p:spPr>
          <p:txBody>
            <a:bodyPr wrap="none">
              <a:spAutoFit/>
            </a:bodyPr>
            <a:lstStyle/>
            <a:p>
              <a:pPr algn="ctr" defTabSz="609585" fontAlgn="base">
                <a:spcBef>
                  <a:spcPct val="0"/>
                </a:spcBef>
                <a:spcAft>
                  <a:spcPct val="0"/>
                </a:spcAft>
              </a:pPr>
              <a:r>
                <a:rPr lang="en-US" sz="1400" b="1" dirty="0">
                  <a:solidFill>
                    <a:schemeClr val="bg2">
                      <a:lumMod val="50000"/>
                    </a:schemeClr>
                  </a:solidFill>
                  <a:latin typeface="Calibri" charset="0"/>
                  <a:ea typeface="ＭＳ Ｐゴシック" charset="0"/>
                </a:rPr>
                <a:t>Cancer driving </a:t>
              </a:r>
              <a:br>
                <a:rPr lang="en-US" sz="1400" b="1" dirty="0">
                  <a:solidFill>
                    <a:schemeClr val="bg2">
                      <a:lumMod val="50000"/>
                    </a:schemeClr>
                  </a:solidFill>
                  <a:latin typeface="Calibri" charset="0"/>
                  <a:ea typeface="ＭＳ Ｐゴシック" charset="0"/>
                </a:rPr>
              </a:br>
              <a:r>
                <a:rPr lang="en-US" sz="1400" b="1" dirty="0">
                  <a:solidFill>
                    <a:schemeClr val="bg2">
                      <a:lumMod val="50000"/>
                    </a:schemeClr>
                  </a:solidFill>
                  <a:latin typeface="Calibri" charset="0"/>
                  <a:ea typeface="ＭＳ Ｐゴシック" charset="0"/>
                </a:rPr>
                <a:t>computing </a:t>
              </a:r>
              <a:br>
                <a:rPr lang="en-US" sz="1400" b="1" dirty="0">
                  <a:solidFill>
                    <a:schemeClr val="bg2">
                      <a:lumMod val="50000"/>
                    </a:schemeClr>
                  </a:solidFill>
                  <a:latin typeface="Calibri" charset="0"/>
                  <a:ea typeface="ＭＳ Ｐゴシック" charset="0"/>
                </a:rPr>
              </a:br>
              <a:r>
                <a:rPr lang="en-US" sz="1400" b="1" dirty="0">
                  <a:solidFill>
                    <a:schemeClr val="bg2">
                      <a:lumMod val="50000"/>
                    </a:schemeClr>
                  </a:solidFill>
                  <a:latin typeface="Calibri" charset="0"/>
                  <a:ea typeface="ＭＳ Ｐゴシック" charset="0"/>
                </a:rPr>
                <a:t>advances</a:t>
              </a:r>
            </a:p>
          </p:txBody>
        </p:sp>
        <p:sp>
          <p:nvSpPr>
            <p:cNvPr id="18" name="Rectangle 17">
              <a:extLst>
                <a:ext uri="{FF2B5EF4-FFF2-40B4-BE49-F238E27FC236}">
                  <a16:creationId xmlns:a16="http://schemas.microsoft.com/office/drawing/2014/main" id="{2ED75678-1B79-834B-9A6A-A63D20B2251B}"/>
                </a:ext>
              </a:extLst>
            </p:cNvPr>
            <p:cNvSpPr/>
            <p:nvPr/>
          </p:nvSpPr>
          <p:spPr>
            <a:xfrm>
              <a:off x="5153404" y="3067856"/>
              <a:ext cx="1483101" cy="775589"/>
            </a:xfrm>
            <a:prstGeom prst="rect">
              <a:avLst/>
            </a:prstGeom>
          </p:spPr>
          <p:txBody>
            <a:bodyPr wrap="none">
              <a:spAutoFit/>
            </a:bodyPr>
            <a:lstStyle/>
            <a:p>
              <a:pPr algn="ctr" defTabSz="609585" fontAlgn="base">
                <a:spcBef>
                  <a:spcPct val="0"/>
                </a:spcBef>
                <a:spcAft>
                  <a:spcPct val="0"/>
                </a:spcAft>
              </a:pPr>
              <a:r>
                <a:rPr lang="en-US" sz="1400" b="1" dirty="0">
                  <a:solidFill>
                    <a:schemeClr val="bg2">
                      <a:lumMod val="50000"/>
                    </a:schemeClr>
                  </a:solidFill>
                  <a:latin typeface="Calibri" charset="0"/>
                  <a:ea typeface="ＭＳ Ｐゴシック" charset="0"/>
                </a:rPr>
                <a:t>Exascale </a:t>
              </a:r>
            </a:p>
            <a:p>
              <a:pPr algn="ctr" defTabSz="609585" fontAlgn="base">
                <a:spcBef>
                  <a:spcPct val="0"/>
                </a:spcBef>
                <a:spcAft>
                  <a:spcPct val="0"/>
                </a:spcAft>
              </a:pPr>
              <a:r>
                <a:rPr lang="en-US" sz="1400" b="1" dirty="0">
                  <a:solidFill>
                    <a:schemeClr val="bg2">
                      <a:lumMod val="50000"/>
                    </a:schemeClr>
                  </a:solidFill>
                  <a:latin typeface="Calibri" charset="0"/>
                  <a:ea typeface="ＭＳ Ｐゴシック" charset="0"/>
                </a:rPr>
                <a:t>technologies</a:t>
              </a:r>
              <a:br>
                <a:rPr lang="en-US" sz="1400" b="1" dirty="0">
                  <a:solidFill>
                    <a:schemeClr val="bg2">
                      <a:lumMod val="50000"/>
                    </a:schemeClr>
                  </a:solidFill>
                  <a:latin typeface="Calibri" charset="0"/>
                  <a:ea typeface="ＭＳ Ｐゴシック" charset="0"/>
                </a:rPr>
              </a:br>
              <a:r>
                <a:rPr lang="en-US" sz="1400" b="1" dirty="0">
                  <a:solidFill>
                    <a:schemeClr val="bg2">
                      <a:lumMod val="50000"/>
                    </a:schemeClr>
                  </a:solidFill>
                  <a:latin typeface="Calibri" charset="0"/>
                  <a:ea typeface="ＭＳ Ｐゴシック" charset="0"/>
                </a:rPr>
                <a:t>driving advances</a:t>
              </a:r>
            </a:p>
          </p:txBody>
        </p:sp>
      </p:grpSp>
      <p:sp>
        <p:nvSpPr>
          <p:cNvPr id="21" name="TextBox 20">
            <a:extLst>
              <a:ext uri="{FF2B5EF4-FFF2-40B4-BE49-F238E27FC236}">
                <a16:creationId xmlns:a16="http://schemas.microsoft.com/office/drawing/2014/main" id="{B9B7A61E-CC8A-864A-A2A2-FE01C3BDA031}"/>
              </a:ext>
            </a:extLst>
          </p:cNvPr>
          <p:cNvSpPr txBox="1"/>
          <p:nvPr/>
        </p:nvSpPr>
        <p:spPr>
          <a:xfrm>
            <a:off x="4252217" y="3389312"/>
            <a:ext cx="4203983" cy="830997"/>
          </a:xfrm>
          <a:prstGeom prst="rect">
            <a:avLst/>
          </a:prstGeom>
          <a:noFill/>
        </p:spPr>
        <p:txBody>
          <a:bodyPr wrap="square" rtlCol="0">
            <a:spAutoFit/>
          </a:bodyPr>
          <a:lstStyle/>
          <a:p>
            <a:pPr algn="ctr"/>
            <a:r>
              <a:rPr lang="en-US" sz="2400" b="1" dirty="0"/>
              <a:t>ECICC Scoping Meeting</a:t>
            </a:r>
          </a:p>
          <a:p>
            <a:pPr algn="ctr"/>
            <a:r>
              <a:rPr lang="en-US" sz="2400" b="1" dirty="0"/>
              <a:t>BUILD A COMMUNITY</a:t>
            </a:r>
          </a:p>
        </p:txBody>
      </p:sp>
      <p:grpSp>
        <p:nvGrpSpPr>
          <p:cNvPr id="22" name="Group 21">
            <a:extLst>
              <a:ext uri="{FF2B5EF4-FFF2-40B4-BE49-F238E27FC236}">
                <a16:creationId xmlns:a16="http://schemas.microsoft.com/office/drawing/2014/main" id="{5BD6D5AF-0C23-8A44-BA20-3D460CE00D30}"/>
              </a:ext>
            </a:extLst>
          </p:cNvPr>
          <p:cNvGrpSpPr/>
          <p:nvPr/>
        </p:nvGrpSpPr>
        <p:grpSpPr>
          <a:xfrm>
            <a:off x="7412826" y="2276649"/>
            <a:ext cx="4656712" cy="3204827"/>
            <a:chOff x="4877233" y="3254492"/>
            <a:chExt cx="3512250" cy="2235057"/>
          </a:xfrm>
        </p:grpSpPr>
        <p:sp>
          <p:nvSpPr>
            <p:cNvPr id="23" name="Curved Down Arrow 22">
              <a:extLst>
                <a:ext uri="{FF2B5EF4-FFF2-40B4-BE49-F238E27FC236}">
                  <a16:creationId xmlns:a16="http://schemas.microsoft.com/office/drawing/2014/main" id="{41785EE4-E44F-8B47-B5C2-735B546094BC}"/>
                </a:ext>
              </a:extLst>
            </p:cNvPr>
            <p:cNvSpPr/>
            <p:nvPr/>
          </p:nvSpPr>
          <p:spPr>
            <a:xfrm rot="19782540" flipH="1" flipV="1">
              <a:off x="6523879" y="4826891"/>
              <a:ext cx="1738321" cy="662658"/>
            </a:xfrm>
            <a:prstGeom prst="curvedDownArrow">
              <a:avLst>
                <a:gd name="adj1" fmla="val 38218"/>
                <a:gd name="adj2" fmla="val 78800"/>
                <a:gd name="adj3" fmla="val 5476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a:solidFill>
                  <a:srgbClr val="606060"/>
                </a:solidFill>
                <a:latin typeface="Arial"/>
              </a:endParaRPr>
            </a:p>
          </p:txBody>
        </p:sp>
        <p:sp>
          <p:nvSpPr>
            <p:cNvPr id="24" name="Curved Down Arrow 23">
              <a:extLst>
                <a:ext uri="{FF2B5EF4-FFF2-40B4-BE49-F238E27FC236}">
                  <a16:creationId xmlns:a16="http://schemas.microsoft.com/office/drawing/2014/main" id="{1DB911DE-9F66-F248-9630-A4CCA203535D}"/>
                </a:ext>
              </a:extLst>
            </p:cNvPr>
            <p:cNvSpPr/>
            <p:nvPr/>
          </p:nvSpPr>
          <p:spPr>
            <a:xfrm rot="19782540">
              <a:off x="5312256" y="3254492"/>
              <a:ext cx="1696112" cy="662658"/>
            </a:xfrm>
            <a:prstGeom prst="curvedDownArrow">
              <a:avLst>
                <a:gd name="adj1" fmla="val 38218"/>
                <a:gd name="adj2" fmla="val 78800"/>
                <a:gd name="adj3" fmla="val 5476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a:solidFill>
                  <a:srgbClr val="606060"/>
                </a:solidFill>
                <a:latin typeface="Arial"/>
              </a:endParaRPr>
            </a:p>
          </p:txBody>
        </p:sp>
        <p:grpSp>
          <p:nvGrpSpPr>
            <p:cNvPr id="25" name="Group 24">
              <a:extLst>
                <a:ext uri="{FF2B5EF4-FFF2-40B4-BE49-F238E27FC236}">
                  <a16:creationId xmlns:a16="http://schemas.microsoft.com/office/drawing/2014/main" id="{8E019239-E7E4-1E46-A78F-25C3513E85AB}"/>
                </a:ext>
              </a:extLst>
            </p:cNvPr>
            <p:cNvGrpSpPr/>
            <p:nvPr/>
          </p:nvGrpSpPr>
          <p:grpSpPr>
            <a:xfrm>
              <a:off x="5234104" y="3254716"/>
              <a:ext cx="3045839" cy="2223837"/>
              <a:chOff x="5002848" y="3052974"/>
              <a:chExt cx="3387462" cy="2473265"/>
            </a:xfrm>
          </p:grpSpPr>
          <p:sp>
            <p:nvSpPr>
              <p:cNvPr id="28" name="Oval 27">
                <a:extLst>
                  <a:ext uri="{FF2B5EF4-FFF2-40B4-BE49-F238E27FC236}">
                    <a16:creationId xmlns:a16="http://schemas.microsoft.com/office/drawing/2014/main" id="{A618A902-DA23-CF45-8F82-A7A7F6426FBC}"/>
                  </a:ext>
                </a:extLst>
              </p:cNvPr>
              <p:cNvSpPr/>
              <p:nvPr/>
            </p:nvSpPr>
            <p:spPr>
              <a:xfrm>
                <a:off x="6614518" y="3052974"/>
                <a:ext cx="1775792" cy="155447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0" tIns="60940" rIns="0" bIns="60940" rtlCol="0" anchor="ctr"/>
              <a:lstStyle/>
              <a:p>
                <a:pPr algn="ctr" defTabSz="609585" fontAlgn="base">
                  <a:spcBef>
                    <a:spcPct val="0"/>
                  </a:spcBef>
                  <a:spcAft>
                    <a:spcPct val="0"/>
                  </a:spcAft>
                </a:pPr>
                <a:r>
                  <a:rPr lang="en-US" b="1" dirty="0">
                    <a:solidFill>
                      <a:srgbClr val="FFFFFF"/>
                    </a:solidFill>
                    <a:effectLst>
                      <a:outerShdw blurRad="50800" dist="38100" dir="5400000" algn="t" rotWithShape="0">
                        <a:prstClr val="black">
                          <a:alpha val="40000"/>
                        </a:prstClr>
                      </a:outerShdw>
                    </a:effectLst>
                    <a:latin typeface="Arial"/>
                  </a:rPr>
                  <a:t>CANCER</a:t>
                </a:r>
                <a:endParaRPr lang="en-US" dirty="0">
                  <a:solidFill>
                    <a:srgbClr val="FFFFFF"/>
                  </a:solidFill>
                  <a:latin typeface="Arial"/>
                </a:endParaRPr>
              </a:p>
            </p:txBody>
          </p:sp>
          <p:sp>
            <p:nvSpPr>
              <p:cNvPr id="29" name="Oval 28">
                <a:extLst>
                  <a:ext uri="{FF2B5EF4-FFF2-40B4-BE49-F238E27FC236}">
                    <a16:creationId xmlns:a16="http://schemas.microsoft.com/office/drawing/2014/main" id="{71E1843D-9670-5A4B-BD4E-7818F8A5F9E4}"/>
                  </a:ext>
                </a:extLst>
              </p:cNvPr>
              <p:cNvSpPr/>
              <p:nvPr/>
            </p:nvSpPr>
            <p:spPr>
              <a:xfrm>
                <a:off x="5002848" y="3971759"/>
                <a:ext cx="1775792" cy="1554480"/>
              </a:xfrm>
              <a:prstGeom prst="ellipse">
                <a:avLst/>
              </a:prstGeom>
              <a:solidFill>
                <a:schemeClr val="accent2"/>
              </a:solidFill>
              <a:ln>
                <a:solidFill>
                  <a:schemeClr val="accent2"/>
                </a:solidFill>
              </a:ln>
            </p:spPr>
            <p:style>
              <a:lnRef idx="1">
                <a:schemeClr val="accent3"/>
              </a:lnRef>
              <a:fillRef idx="3">
                <a:schemeClr val="accent3"/>
              </a:fillRef>
              <a:effectRef idx="2">
                <a:schemeClr val="accent3"/>
              </a:effectRef>
              <a:fontRef idx="minor">
                <a:schemeClr val="lt1"/>
              </a:fontRef>
            </p:style>
            <p:txBody>
              <a:bodyPr lIns="0" tIns="60940" rIns="0" bIns="0" rtlCol="0" anchor="ctr"/>
              <a:lstStyle/>
              <a:p>
                <a:pPr algn="ctr" defTabSz="609585" fontAlgn="base">
                  <a:spcBef>
                    <a:spcPct val="0"/>
                  </a:spcBef>
                  <a:spcAft>
                    <a:spcPct val="0"/>
                  </a:spcAft>
                </a:pPr>
                <a:r>
                  <a:rPr lang="en-US" b="1" dirty="0">
                    <a:solidFill>
                      <a:srgbClr val="FFFFFF"/>
                    </a:solidFill>
                    <a:effectLst>
                      <a:outerShdw blurRad="50800" dist="38100" dir="5400000" algn="t" rotWithShape="0">
                        <a:prstClr val="black">
                          <a:alpha val="40000"/>
                        </a:prstClr>
                      </a:outerShdw>
                    </a:effectLst>
                    <a:latin typeface="Arial"/>
                  </a:rPr>
                  <a:t>COMPUTING</a:t>
                </a:r>
                <a:endParaRPr lang="en-US" dirty="0">
                  <a:solidFill>
                    <a:srgbClr val="FFFFFF"/>
                  </a:solidFill>
                  <a:latin typeface="Arial"/>
                </a:endParaRPr>
              </a:p>
              <a:p>
                <a:pPr algn="ctr" defTabSz="609585" fontAlgn="base">
                  <a:spcBef>
                    <a:spcPct val="0"/>
                  </a:spcBef>
                  <a:spcAft>
                    <a:spcPct val="0"/>
                  </a:spcAft>
                </a:pPr>
                <a:endParaRPr lang="en-US" sz="1067" dirty="0">
                  <a:solidFill>
                    <a:srgbClr val="FFFFFF"/>
                  </a:solidFill>
                  <a:latin typeface="Arial"/>
                </a:endParaRPr>
              </a:p>
            </p:txBody>
          </p:sp>
        </p:grpSp>
        <p:sp>
          <p:nvSpPr>
            <p:cNvPr id="26" name="Rectangle 25">
              <a:extLst>
                <a:ext uri="{FF2B5EF4-FFF2-40B4-BE49-F238E27FC236}">
                  <a16:creationId xmlns:a16="http://schemas.microsoft.com/office/drawing/2014/main" id="{7D572E98-AC8D-8B47-B2DA-EC2CF3E04ED6}"/>
                </a:ext>
              </a:extLst>
            </p:cNvPr>
            <p:cNvSpPr/>
            <p:nvPr/>
          </p:nvSpPr>
          <p:spPr>
            <a:xfrm>
              <a:off x="7048417" y="4780326"/>
              <a:ext cx="1341066" cy="450753"/>
            </a:xfrm>
            <a:prstGeom prst="rect">
              <a:avLst/>
            </a:prstGeom>
          </p:spPr>
          <p:txBody>
            <a:bodyPr wrap="none">
              <a:spAutoFit/>
            </a:bodyPr>
            <a:lstStyle/>
            <a:p>
              <a:pPr algn="ctr" defTabSz="609585" fontAlgn="base">
                <a:spcBef>
                  <a:spcPct val="0"/>
                </a:spcBef>
                <a:spcAft>
                  <a:spcPct val="0"/>
                </a:spcAft>
              </a:pPr>
              <a:r>
                <a:rPr lang="en-US" b="1" dirty="0">
                  <a:solidFill>
                    <a:srgbClr val="000000"/>
                  </a:solidFill>
                  <a:latin typeface="Calibri" charset="0"/>
                  <a:ea typeface="ＭＳ Ｐゴシック" charset="0"/>
                </a:rPr>
                <a:t>Vision for cancer</a:t>
              </a:r>
            </a:p>
            <a:p>
              <a:pPr algn="ctr" defTabSz="609585" fontAlgn="base">
                <a:spcBef>
                  <a:spcPct val="0"/>
                </a:spcBef>
                <a:spcAft>
                  <a:spcPct val="0"/>
                </a:spcAft>
              </a:pPr>
              <a:r>
                <a:rPr lang="en-US" b="1" dirty="0">
                  <a:solidFill>
                    <a:srgbClr val="000000"/>
                  </a:solidFill>
                  <a:latin typeface="Calibri" charset="0"/>
                  <a:ea typeface="ＭＳ Ｐゴシック" charset="0"/>
                </a:rPr>
                <a:t>challenge</a:t>
              </a:r>
            </a:p>
          </p:txBody>
        </p:sp>
        <p:sp>
          <p:nvSpPr>
            <p:cNvPr id="27" name="Rectangle 26">
              <a:extLst>
                <a:ext uri="{FF2B5EF4-FFF2-40B4-BE49-F238E27FC236}">
                  <a16:creationId xmlns:a16="http://schemas.microsoft.com/office/drawing/2014/main" id="{74F191DA-7419-2C4B-B654-C0C6343C61B7}"/>
                </a:ext>
              </a:extLst>
            </p:cNvPr>
            <p:cNvSpPr/>
            <p:nvPr/>
          </p:nvSpPr>
          <p:spPr>
            <a:xfrm>
              <a:off x="4877233" y="3382076"/>
              <a:ext cx="1639844" cy="450753"/>
            </a:xfrm>
            <a:prstGeom prst="rect">
              <a:avLst/>
            </a:prstGeom>
          </p:spPr>
          <p:txBody>
            <a:bodyPr wrap="none">
              <a:spAutoFit/>
            </a:bodyPr>
            <a:lstStyle/>
            <a:p>
              <a:pPr algn="ctr" defTabSz="609585" fontAlgn="base">
                <a:spcBef>
                  <a:spcPct val="0"/>
                </a:spcBef>
                <a:spcAft>
                  <a:spcPct val="0"/>
                </a:spcAft>
              </a:pPr>
              <a:r>
                <a:rPr lang="en-US" b="1" dirty="0">
                  <a:solidFill>
                    <a:srgbClr val="000000"/>
                  </a:solidFill>
                  <a:latin typeface="Calibri" charset="0"/>
                  <a:ea typeface="ＭＳ Ｐゴシック" charset="0"/>
                </a:rPr>
                <a:t>Vision for computing</a:t>
              </a:r>
            </a:p>
            <a:p>
              <a:pPr algn="ctr" defTabSz="609585" fontAlgn="base">
                <a:spcBef>
                  <a:spcPct val="0"/>
                </a:spcBef>
                <a:spcAft>
                  <a:spcPct val="0"/>
                </a:spcAft>
              </a:pPr>
              <a:r>
                <a:rPr lang="en-US" b="1" dirty="0">
                  <a:solidFill>
                    <a:srgbClr val="000000"/>
                  </a:solidFill>
                  <a:latin typeface="Calibri" charset="0"/>
                  <a:ea typeface="ＭＳ Ｐゴシック" charset="0"/>
                </a:rPr>
                <a:t>innovation</a:t>
              </a:r>
            </a:p>
          </p:txBody>
        </p:sp>
      </p:grpSp>
      <p:sp>
        <p:nvSpPr>
          <p:cNvPr id="30" name="Rectangle 29">
            <a:extLst>
              <a:ext uri="{FF2B5EF4-FFF2-40B4-BE49-F238E27FC236}">
                <a16:creationId xmlns:a16="http://schemas.microsoft.com/office/drawing/2014/main" id="{6BC759DA-E759-3C47-9421-82BF3EB526B4}"/>
              </a:ext>
            </a:extLst>
          </p:cNvPr>
          <p:cNvSpPr/>
          <p:nvPr/>
        </p:nvSpPr>
        <p:spPr>
          <a:xfrm rot="20298287">
            <a:off x="512127" y="2556258"/>
            <a:ext cx="10864898" cy="1200329"/>
          </a:xfrm>
          <a:prstGeom prst="rect">
            <a:avLst/>
          </a:prstGeom>
          <a:solidFill>
            <a:schemeClr val="bg1"/>
          </a:solidFill>
        </p:spPr>
        <p:txBody>
          <a:bodyPr wrap="square" lIns="91440" tIns="45720" rIns="91440" bIns="45720">
            <a:spAutoFit/>
          </a:bodyPr>
          <a:lstStyle/>
          <a:p>
            <a:pPr algn="ct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PREDIC</a:t>
            </a:r>
            <a:r>
              <a:rPr lang="en-US" sz="7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TIVE ANALYTICS</a:t>
            </a:r>
          </a:p>
        </p:txBody>
      </p:sp>
      <p:sp>
        <p:nvSpPr>
          <p:cNvPr id="31" name="Slide Number Placeholder 2">
            <a:extLst>
              <a:ext uri="{FF2B5EF4-FFF2-40B4-BE49-F238E27FC236}">
                <a16:creationId xmlns:a16="http://schemas.microsoft.com/office/drawing/2014/main" id="{4AEC2873-412F-4F19-8849-379FB514B8E9}"/>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11</a:t>
            </a:fld>
            <a:endParaRPr lang="en-US" sz="1200" dirty="0">
              <a:solidFill>
                <a:schemeClr val="bg1">
                  <a:lumMod val="50000"/>
                </a:schemeClr>
              </a:solidFill>
            </a:endParaRPr>
          </a:p>
        </p:txBody>
      </p:sp>
      <p:sp>
        <p:nvSpPr>
          <p:cNvPr id="32" name="Footer Placeholder 3">
            <a:extLst>
              <a:ext uri="{FF2B5EF4-FFF2-40B4-BE49-F238E27FC236}">
                <a16:creationId xmlns:a16="http://schemas.microsoft.com/office/drawing/2014/main" id="{0FC5B097-4E36-420D-BF05-F21E41F7E4EE}"/>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
        <p:nvSpPr>
          <p:cNvPr id="2" name="Title 1">
            <a:extLst>
              <a:ext uri="{FF2B5EF4-FFF2-40B4-BE49-F238E27FC236}">
                <a16:creationId xmlns:a16="http://schemas.microsoft.com/office/drawing/2014/main" id="{B93EBEED-4542-7A49-8123-98293944364D}"/>
              </a:ext>
            </a:extLst>
          </p:cNvPr>
          <p:cNvSpPr>
            <a:spLocks noGrp="1"/>
          </p:cNvSpPr>
          <p:nvPr>
            <p:ph type="title"/>
          </p:nvPr>
        </p:nvSpPr>
        <p:spPr>
          <a:xfrm>
            <a:off x="325409" y="0"/>
            <a:ext cx="11541181" cy="1178143"/>
          </a:xfrm>
          <a:noFill/>
        </p:spPr>
        <p:txBody>
          <a:bodyPr>
            <a:noAutofit/>
          </a:bodyPr>
          <a:lstStyle/>
          <a:p>
            <a:pPr algn="ctr"/>
            <a:r>
              <a:rPr lang="en-US" sz="4000" b="1" dirty="0"/>
              <a:t>Why Now?</a:t>
            </a:r>
            <a:br>
              <a:rPr lang="en-US" sz="4000" b="1" dirty="0"/>
            </a:br>
            <a:r>
              <a:rPr lang="en-US" sz="4000" b="1" dirty="0"/>
              <a:t>Expand and Broaden Impact and Engagement</a:t>
            </a:r>
          </a:p>
        </p:txBody>
      </p:sp>
    </p:spTree>
    <p:extLst>
      <p:ext uri="{BB962C8B-B14F-4D97-AF65-F5344CB8AC3E}">
        <p14:creationId xmlns:p14="http://schemas.microsoft.com/office/powerpoint/2010/main" val="324285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1000" fill="hold"/>
                                        <p:tgtEl>
                                          <p:spTgt spid="30"/>
                                        </p:tgtEl>
                                        <p:attrNameLst>
                                          <p:attrName>ppt_x</p:attrName>
                                        </p:attrNameLst>
                                      </p:cBhvr>
                                      <p:tavLst>
                                        <p:tav tm="0">
                                          <p:val>
                                            <p:strVal val="#ppt_x"/>
                                          </p:val>
                                        </p:tav>
                                        <p:tav tm="100000">
                                          <p:val>
                                            <p:strVal val="#ppt_x"/>
                                          </p:val>
                                        </p:tav>
                                      </p:tavLst>
                                    </p:anim>
                                    <p:anim calcmode="lin" valueType="num">
                                      <p:cBhvr additive="base">
                                        <p:cTn id="17"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1291571" y="433826"/>
            <a:ext cx="9317433" cy="1862321"/>
          </a:xfrm>
        </p:spPr>
        <p:txBody>
          <a:bodyPr>
            <a:normAutofit/>
          </a:bodyPr>
          <a:lstStyle/>
          <a:p>
            <a:pPr>
              <a:defRPr/>
            </a:pPr>
            <a:r>
              <a:rPr lang="en-US" altLang="en-US" sz="2400" dirty="0"/>
              <a:t>To ensure America’s security and prosperity by addressing its energy, environmental and nuclear challenges </a:t>
            </a:r>
            <a:r>
              <a:rPr lang="en-US" altLang="en-US" sz="2400" b="1" dirty="0"/>
              <a:t>through transformative science and technology solutions.</a:t>
            </a:r>
            <a:endParaRPr lang="en-US" sz="2400" b="1" dirty="0"/>
          </a:p>
        </p:txBody>
      </p:sp>
      <p:sp>
        <p:nvSpPr>
          <p:cNvPr id="39940" name="Rectangle 1"/>
          <p:cNvSpPr>
            <a:spLocks noChangeArrowheads="1"/>
          </p:cNvSpPr>
          <p:nvPr/>
        </p:nvSpPr>
        <p:spPr bwMode="auto">
          <a:xfrm>
            <a:off x="3953508" y="50542"/>
            <a:ext cx="399355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algn="ctr" defTabSz="609570"/>
            <a:r>
              <a:rPr lang="en-US" altLang="en-US" sz="4800" b="1" kern="0" dirty="0">
                <a:solidFill>
                  <a:srgbClr val="606060"/>
                </a:solidFill>
              </a:rPr>
              <a:t>DOE Mission</a:t>
            </a:r>
            <a:endParaRPr lang="en-US" altLang="en-US" sz="4800" kern="0" dirty="0">
              <a:solidFill>
                <a:srgbClr val="606060"/>
              </a:solidFill>
            </a:endParaRPr>
          </a:p>
        </p:txBody>
      </p:sp>
      <p:sp>
        <p:nvSpPr>
          <p:cNvPr id="2" name="Rectangle 1"/>
          <p:cNvSpPr/>
          <p:nvPr/>
        </p:nvSpPr>
        <p:spPr>
          <a:xfrm>
            <a:off x="11546419" y="6227233"/>
            <a:ext cx="513059" cy="491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330571" y="2144416"/>
            <a:ext cx="6263461" cy="3557646"/>
          </a:xfrm>
          <a:prstGeom prst="rect">
            <a:avLst/>
          </a:prstGeom>
        </p:spPr>
      </p:pic>
      <p:sp>
        <p:nvSpPr>
          <p:cNvPr id="4" name="TextBox 3"/>
          <p:cNvSpPr txBox="1"/>
          <p:nvPr/>
        </p:nvSpPr>
        <p:spPr>
          <a:xfrm>
            <a:off x="1291571" y="5765568"/>
            <a:ext cx="5985085" cy="461665"/>
          </a:xfrm>
          <a:prstGeom prst="rect">
            <a:avLst/>
          </a:prstGeom>
          <a:noFill/>
        </p:spPr>
        <p:txBody>
          <a:bodyPr wrap="square" rtlCol="0">
            <a:spAutoFit/>
          </a:bodyPr>
          <a:lstStyle/>
          <a:p>
            <a:r>
              <a:rPr lang="en-US" sz="2400" dirty="0"/>
              <a:t>17 national laboratories</a:t>
            </a:r>
          </a:p>
        </p:txBody>
      </p:sp>
      <p:sp>
        <p:nvSpPr>
          <p:cNvPr id="13" name="Slide Number Placeholder 2">
            <a:extLst>
              <a:ext uri="{FF2B5EF4-FFF2-40B4-BE49-F238E27FC236}">
                <a16:creationId xmlns:a16="http://schemas.microsoft.com/office/drawing/2014/main" id="{7CD6084C-8344-4BFE-9ADE-284D0EC644DF}"/>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12</a:t>
            </a:fld>
            <a:endParaRPr lang="en-US" sz="1200" dirty="0">
              <a:solidFill>
                <a:schemeClr val="bg1">
                  <a:lumMod val="50000"/>
                </a:schemeClr>
              </a:solidFill>
            </a:endParaRPr>
          </a:p>
        </p:txBody>
      </p:sp>
      <p:sp>
        <p:nvSpPr>
          <p:cNvPr id="15" name="Footer Placeholder 3">
            <a:extLst>
              <a:ext uri="{FF2B5EF4-FFF2-40B4-BE49-F238E27FC236}">
                <a16:creationId xmlns:a16="http://schemas.microsoft.com/office/drawing/2014/main" id="{86D0E7F0-7DD5-4391-B115-9AF5C006458A}"/>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
        <p:nvSpPr>
          <p:cNvPr id="16" name="TextBox 15">
            <a:extLst>
              <a:ext uri="{FF2B5EF4-FFF2-40B4-BE49-F238E27FC236}">
                <a16:creationId xmlns:a16="http://schemas.microsoft.com/office/drawing/2014/main" id="{2EA704E5-BFEB-414D-8010-88217DF4F45D}"/>
              </a:ext>
            </a:extLst>
          </p:cNvPr>
          <p:cNvSpPr txBox="1"/>
          <p:nvPr/>
        </p:nvSpPr>
        <p:spPr>
          <a:xfrm>
            <a:off x="9705873" y="2342229"/>
            <a:ext cx="2723401" cy="1200328"/>
          </a:xfrm>
          <a:prstGeom prst="rect">
            <a:avLst/>
          </a:prstGeom>
          <a:noFill/>
        </p:spPr>
        <p:txBody>
          <a:bodyPr wrap="square" rtlCol="0">
            <a:spAutoFit/>
          </a:bodyPr>
          <a:lstStyle/>
          <a:p>
            <a:r>
              <a:rPr lang="en-US" sz="2400" dirty="0"/>
              <a:t>World leading experimental facilities</a:t>
            </a:r>
          </a:p>
        </p:txBody>
      </p:sp>
      <p:pic>
        <p:nvPicPr>
          <p:cNvPr id="17" name="Content Placeholder 7">
            <a:extLst>
              <a:ext uri="{FF2B5EF4-FFF2-40B4-BE49-F238E27FC236}">
                <a16:creationId xmlns:a16="http://schemas.microsoft.com/office/drawing/2014/main" id="{218DAC94-87C5-514E-A8B3-2E2B734009D0}"/>
              </a:ext>
            </a:extLst>
          </p:cNvPr>
          <p:cNvPicPr>
            <a:picLocks noChangeAspect="1"/>
          </p:cNvPicPr>
          <p:nvPr/>
        </p:nvPicPr>
        <p:blipFill>
          <a:blip r:embed="rId4"/>
          <a:srcRect t="6132" b="6132"/>
          <a:stretch>
            <a:fillRect/>
          </a:stretch>
        </p:blipFill>
        <p:spPr>
          <a:xfrm>
            <a:off x="7039839" y="1967049"/>
            <a:ext cx="2666034" cy="1629548"/>
          </a:xfrm>
          <a:prstGeom prst="rect">
            <a:avLst/>
          </a:prstGeom>
        </p:spPr>
      </p:pic>
      <p:sp>
        <p:nvSpPr>
          <p:cNvPr id="18" name="TextBox 17">
            <a:extLst>
              <a:ext uri="{FF2B5EF4-FFF2-40B4-BE49-F238E27FC236}">
                <a16:creationId xmlns:a16="http://schemas.microsoft.com/office/drawing/2014/main" id="{F41FE693-FC37-EB4D-ACC8-2126AF7B3A29}"/>
              </a:ext>
            </a:extLst>
          </p:cNvPr>
          <p:cNvSpPr txBox="1"/>
          <p:nvPr/>
        </p:nvSpPr>
        <p:spPr>
          <a:xfrm>
            <a:off x="9705873" y="4541967"/>
            <a:ext cx="2353605" cy="1200328"/>
          </a:xfrm>
          <a:prstGeom prst="rect">
            <a:avLst/>
          </a:prstGeom>
          <a:noFill/>
        </p:spPr>
        <p:txBody>
          <a:bodyPr wrap="square" rtlCol="0">
            <a:spAutoFit/>
          </a:bodyPr>
          <a:lstStyle/>
          <a:p>
            <a:r>
              <a:rPr lang="en-US" sz="2400" dirty="0"/>
              <a:t>Stewardship; </a:t>
            </a:r>
          </a:p>
          <a:p>
            <a:r>
              <a:rPr lang="en-US" sz="2400" dirty="0"/>
              <a:t>Big Science, Large Teams </a:t>
            </a:r>
          </a:p>
        </p:txBody>
      </p:sp>
      <p:sp>
        <p:nvSpPr>
          <p:cNvPr id="19" name="TextBox 18">
            <a:extLst>
              <a:ext uri="{FF2B5EF4-FFF2-40B4-BE49-F238E27FC236}">
                <a16:creationId xmlns:a16="http://schemas.microsoft.com/office/drawing/2014/main" id="{66BE1A41-71F5-4E41-9A41-37112DBCA6EE}"/>
              </a:ext>
            </a:extLst>
          </p:cNvPr>
          <p:cNvSpPr txBox="1"/>
          <p:nvPr/>
        </p:nvSpPr>
        <p:spPr>
          <a:xfrm>
            <a:off x="7039839" y="3551606"/>
            <a:ext cx="4715951" cy="584776"/>
          </a:xfrm>
          <a:prstGeom prst="rect">
            <a:avLst/>
          </a:prstGeom>
          <a:noFill/>
        </p:spPr>
        <p:txBody>
          <a:bodyPr wrap="square" rtlCol="0">
            <a:spAutoFit/>
          </a:bodyPr>
          <a:lstStyle/>
          <a:p>
            <a:r>
              <a:rPr lang="en-US" sz="1600" i="1" dirty="0">
                <a:solidFill>
                  <a:srgbClr val="0000FF"/>
                </a:solidFill>
              </a:rPr>
              <a:t>Most Energetic Laser Facility Ever Built</a:t>
            </a:r>
          </a:p>
          <a:p>
            <a:r>
              <a:rPr lang="en-US" sz="1600" i="1" dirty="0">
                <a:solidFill>
                  <a:srgbClr val="0000FF"/>
                </a:solidFill>
              </a:rPr>
              <a:t>National Ignition Facility, Lawrence Livermore </a:t>
            </a:r>
            <a:r>
              <a:rPr lang="en-US" sz="1600" i="1" dirty="0" err="1">
                <a:solidFill>
                  <a:srgbClr val="0000FF"/>
                </a:solidFill>
              </a:rPr>
              <a:t>Natl</a:t>
            </a:r>
            <a:r>
              <a:rPr lang="en-US" sz="1600" i="1" dirty="0">
                <a:solidFill>
                  <a:srgbClr val="0000FF"/>
                </a:solidFill>
              </a:rPr>
              <a:t> Lab</a:t>
            </a:r>
          </a:p>
        </p:txBody>
      </p:sp>
      <p:sp>
        <p:nvSpPr>
          <p:cNvPr id="20" name="TextBox 19">
            <a:extLst>
              <a:ext uri="{FF2B5EF4-FFF2-40B4-BE49-F238E27FC236}">
                <a16:creationId xmlns:a16="http://schemas.microsoft.com/office/drawing/2014/main" id="{F40E7C6F-CAA6-FB4E-85EC-18E75C192E88}"/>
              </a:ext>
            </a:extLst>
          </p:cNvPr>
          <p:cNvSpPr txBox="1"/>
          <p:nvPr/>
        </p:nvSpPr>
        <p:spPr>
          <a:xfrm>
            <a:off x="7117995" y="5954136"/>
            <a:ext cx="4715951" cy="584776"/>
          </a:xfrm>
          <a:prstGeom prst="rect">
            <a:avLst/>
          </a:prstGeom>
          <a:noFill/>
        </p:spPr>
        <p:txBody>
          <a:bodyPr wrap="square" rtlCol="0">
            <a:spAutoFit/>
          </a:bodyPr>
          <a:lstStyle/>
          <a:p>
            <a:r>
              <a:rPr lang="en-US" sz="1600" i="1" dirty="0">
                <a:solidFill>
                  <a:srgbClr val="0000FF"/>
                </a:solidFill>
              </a:rPr>
              <a:t>Accelerator Test Facility, Brookhaven National Lab</a:t>
            </a:r>
          </a:p>
          <a:p>
            <a:r>
              <a:rPr lang="en-US" sz="1600" i="1" dirty="0">
                <a:solidFill>
                  <a:srgbClr val="0000FF"/>
                </a:solidFill>
              </a:rPr>
              <a:t>Supported by DOE Accelerator Stewardship Program</a:t>
            </a:r>
          </a:p>
        </p:txBody>
      </p:sp>
      <p:pic>
        <p:nvPicPr>
          <p:cNvPr id="21" name="Picture 20">
            <a:extLst>
              <a:ext uri="{FF2B5EF4-FFF2-40B4-BE49-F238E27FC236}">
                <a16:creationId xmlns:a16="http://schemas.microsoft.com/office/drawing/2014/main" id="{A6C0DB2E-D0AC-0C47-A6F5-54945BC3CB03}"/>
              </a:ext>
            </a:extLst>
          </p:cNvPr>
          <p:cNvPicPr>
            <a:picLocks noChangeAspect="1"/>
          </p:cNvPicPr>
          <p:nvPr/>
        </p:nvPicPr>
        <p:blipFill rotWithShape="1">
          <a:blip r:embed="rId5"/>
          <a:srcRect l="17070"/>
          <a:stretch/>
        </p:blipFill>
        <p:spPr>
          <a:xfrm>
            <a:off x="7117995" y="4228884"/>
            <a:ext cx="2587877" cy="1725251"/>
          </a:xfrm>
          <a:prstGeom prst="rect">
            <a:avLst/>
          </a:prstGeom>
        </p:spPr>
      </p:pic>
    </p:spTree>
    <p:extLst>
      <p:ext uri="{BB962C8B-B14F-4D97-AF65-F5344CB8AC3E}">
        <p14:creationId xmlns:p14="http://schemas.microsoft.com/office/powerpoint/2010/main" val="2721445766"/>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1"/>
          <p:cNvSpPr>
            <a:spLocks noChangeArrowheads="1"/>
          </p:cNvSpPr>
          <p:nvPr/>
        </p:nvSpPr>
        <p:spPr bwMode="auto">
          <a:xfrm>
            <a:off x="2592377" y="50542"/>
            <a:ext cx="856006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defTabSz="609570"/>
            <a:r>
              <a:rPr lang="en-US" altLang="en-US" sz="4000" b="1" kern="0" dirty="0">
                <a:solidFill>
                  <a:srgbClr val="606060"/>
                </a:solidFill>
              </a:rPr>
              <a:t>DOE Mission and Computing</a:t>
            </a:r>
            <a:endParaRPr lang="en-US" altLang="en-US" sz="4000" kern="0" dirty="0">
              <a:solidFill>
                <a:srgbClr val="606060"/>
              </a:solidFill>
            </a:endParaRPr>
          </a:p>
        </p:txBody>
      </p:sp>
      <p:sp>
        <p:nvSpPr>
          <p:cNvPr id="2" name="Rectangle 1"/>
          <p:cNvSpPr/>
          <p:nvPr/>
        </p:nvSpPr>
        <p:spPr>
          <a:xfrm>
            <a:off x="11546419" y="6227233"/>
            <a:ext cx="513059" cy="491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155667" y="1646455"/>
            <a:ext cx="6496916" cy="4216539"/>
          </a:xfrm>
          <a:prstGeom prst="rect">
            <a:avLst/>
          </a:prstGeom>
          <a:noFill/>
        </p:spPr>
        <p:txBody>
          <a:bodyPr wrap="square" rtlCol="0">
            <a:spAutoFit/>
          </a:bodyPr>
          <a:lstStyle/>
          <a:p>
            <a:r>
              <a:rPr lang="en-US" sz="3200" b="1" dirty="0">
                <a:solidFill>
                  <a:srgbClr val="0000FF"/>
                </a:solidFill>
              </a:rPr>
              <a:t>Nuclear Stockpile Stewardship</a:t>
            </a:r>
          </a:p>
          <a:p>
            <a:r>
              <a:rPr lang="en-US" altLang="en-US" sz="2000" dirty="0"/>
              <a:t>To sustain a safe, secure, and effective nuclear deterrent through the application of science, technology, engineering, and manufacturing.</a:t>
            </a:r>
          </a:p>
          <a:p>
            <a:endParaRPr lang="en-US" sz="3200" b="1" dirty="0">
              <a:solidFill>
                <a:srgbClr val="0000FF"/>
              </a:solidFill>
            </a:endParaRPr>
          </a:p>
          <a:p>
            <a:endParaRPr lang="en-US" sz="3200" b="1" dirty="0"/>
          </a:p>
          <a:p>
            <a:r>
              <a:rPr lang="en-US" sz="3200" b="1" dirty="0">
                <a:solidFill>
                  <a:srgbClr val="008000"/>
                </a:solidFill>
              </a:rPr>
              <a:t>DOE Science Mission</a:t>
            </a:r>
          </a:p>
          <a:p>
            <a:pPr marL="914400" lvl="1" indent="-457200">
              <a:buFont typeface="Arial"/>
              <a:buChar char="•"/>
            </a:pPr>
            <a:r>
              <a:rPr lang="en-US" sz="2400" dirty="0">
                <a:solidFill>
                  <a:srgbClr val="008000"/>
                </a:solidFill>
              </a:rPr>
              <a:t>Mission Computing</a:t>
            </a:r>
          </a:p>
          <a:p>
            <a:pPr marL="914400" lvl="1" indent="-457200">
              <a:buFont typeface="Arial"/>
              <a:buChar char="•"/>
            </a:pPr>
            <a:r>
              <a:rPr lang="en-US" sz="2400" dirty="0">
                <a:solidFill>
                  <a:srgbClr val="008000"/>
                </a:solidFill>
              </a:rPr>
              <a:t>Leadership Computing</a:t>
            </a:r>
          </a:p>
          <a:p>
            <a:pPr lvl="1"/>
            <a:r>
              <a:rPr lang="en-US" sz="1600" dirty="0">
                <a:solidFill>
                  <a:srgbClr val="008000"/>
                </a:solidFill>
              </a:rPr>
              <a:t>(among the most advanced &lt;HPC&gt; in the world in terms of performance in solving scientific and engineering problems)</a:t>
            </a:r>
          </a:p>
        </p:txBody>
      </p:sp>
      <p:pic>
        <p:nvPicPr>
          <p:cNvPr id="11" name="Picture 10"/>
          <p:cNvPicPr>
            <a:picLocks noChangeAspect="1"/>
          </p:cNvPicPr>
          <p:nvPr/>
        </p:nvPicPr>
        <p:blipFill>
          <a:blip r:embed="rId3"/>
          <a:stretch>
            <a:fillRect/>
          </a:stretch>
        </p:blipFill>
        <p:spPr>
          <a:xfrm>
            <a:off x="8809667" y="4342576"/>
            <a:ext cx="2736751" cy="1822676"/>
          </a:xfrm>
          <a:prstGeom prst="rect">
            <a:avLst/>
          </a:prstGeom>
        </p:spPr>
      </p:pic>
      <p:pic>
        <p:nvPicPr>
          <p:cNvPr id="6" name="Picture 5"/>
          <p:cNvPicPr>
            <a:picLocks noChangeAspect="1"/>
          </p:cNvPicPr>
          <p:nvPr/>
        </p:nvPicPr>
        <p:blipFill>
          <a:blip r:embed="rId4"/>
          <a:stretch>
            <a:fillRect/>
          </a:stretch>
        </p:blipFill>
        <p:spPr>
          <a:xfrm>
            <a:off x="8439485" y="1327288"/>
            <a:ext cx="2712955" cy="2025512"/>
          </a:xfrm>
          <a:prstGeom prst="rect">
            <a:avLst/>
          </a:prstGeom>
        </p:spPr>
      </p:pic>
      <p:pic>
        <p:nvPicPr>
          <p:cNvPr id="8" name="Picture 7"/>
          <p:cNvPicPr>
            <a:picLocks noChangeAspect="1"/>
          </p:cNvPicPr>
          <p:nvPr/>
        </p:nvPicPr>
        <p:blipFill>
          <a:blip r:embed="rId5"/>
          <a:stretch>
            <a:fillRect/>
          </a:stretch>
        </p:blipFill>
        <p:spPr>
          <a:xfrm>
            <a:off x="9516750" y="2415817"/>
            <a:ext cx="2542728" cy="1864778"/>
          </a:xfrm>
          <a:prstGeom prst="rect">
            <a:avLst/>
          </a:prstGeom>
        </p:spPr>
      </p:pic>
      <p:sp>
        <p:nvSpPr>
          <p:cNvPr id="9" name="Slide Number Placeholder 2">
            <a:extLst>
              <a:ext uri="{FF2B5EF4-FFF2-40B4-BE49-F238E27FC236}">
                <a16:creationId xmlns:a16="http://schemas.microsoft.com/office/drawing/2014/main" id="{037FA476-4567-47D7-BBB6-170894F76ECD}"/>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13</a:t>
            </a:fld>
            <a:endParaRPr lang="en-US" sz="1200" dirty="0">
              <a:solidFill>
                <a:schemeClr val="bg1">
                  <a:lumMod val="50000"/>
                </a:schemeClr>
              </a:solidFill>
            </a:endParaRPr>
          </a:p>
        </p:txBody>
      </p:sp>
      <p:sp>
        <p:nvSpPr>
          <p:cNvPr id="10" name="Footer Placeholder 3">
            <a:extLst>
              <a:ext uri="{FF2B5EF4-FFF2-40B4-BE49-F238E27FC236}">
                <a16:creationId xmlns:a16="http://schemas.microsoft.com/office/drawing/2014/main" id="{D1BAA672-53E3-4EB6-91E3-24309E5B7973}"/>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pic>
        <p:nvPicPr>
          <p:cNvPr id="12" name="Picture 11">
            <a:extLst>
              <a:ext uri="{FF2B5EF4-FFF2-40B4-BE49-F238E27FC236}">
                <a16:creationId xmlns:a16="http://schemas.microsoft.com/office/drawing/2014/main" id="{C0380D62-79C6-8344-A854-FC5DA85E9221}"/>
              </a:ext>
            </a:extLst>
          </p:cNvPr>
          <p:cNvPicPr>
            <a:picLocks noChangeAspect="1"/>
          </p:cNvPicPr>
          <p:nvPr/>
        </p:nvPicPr>
        <p:blipFill rotWithShape="1">
          <a:blip r:embed="rId6"/>
          <a:srcRect t="7566" b="34969"/>
          <a:stretch/>
        </p:blipFill>
        <p:spPr>
          <a:xfrm rot="10800000" flipV="1">
            <a:off x="10032243" y="5444480"/>
            <a:ext cx="1862988" cy="1145585"/>
          </a:xfrm>
          <a:prstGeom prst="rect">
            <a:avLst/>
          </a:prstGeom>
        </p:spPr>
      </p:pic>
    </p:spTree>
    <p:extLst>
      <p:ext uri="{BB962C8B-B14F-4D97-AF65-F5344CB8AC3E}">
        <p14:creationId xmlns:p14="http://schemas.microsoft.com/office/powerpoint/2010/main" val="3735303365"/>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592522" y="144836"/>
            <a:ext cx="900695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defTabSz="609570"/>
            <a:r>
              <a:rPr lang="en-US" altLang="en-US" sz="4000" b="1" kern="0" dirty="0">
                <a:solidFill>
                  <a:srgbClr val="606060"/>
                </a:solidFill>
              </a:rPr>
              <a:t>2019 World’s Most Powerful Computers</a:t>
            </a:r>
            <a:endParaRPr lang="en-US" altLang="en-US" sz="4000" kern="0" dirty="0">
              <a:solidFill>
                <a:srgbClr val="606060"/>
              </a:solidFill>
            </a:endParaRPr>
          </a:p>
        </p:txBody>
      </p:sp>
      <p:sp>
        <p:nvSpPr>
          <p:cNvPr id="2" name="Rectangle 1"/>
          <p:cNvSpPr/>
          <p:nvPr/>
        </p:nvSpPr>
        <p:spPr>
          <a:xfrm>
            <a:off x="7438572" y="6352143"/>
            <a:ext cx="2586878" cy="369332"/>
          </a:xfrm>
          <a:prstGeom prst="rect">
            <a:avLst/>
          </a:prstGeom>
        </p:spPr>
        <p:txBody>
          <a:bodyPr wrap="none">
            <a:spAutoFit/>
          </a:bodyPr>
          <a:lstStyle/>
          <a:p>
            <a:r>
              <a:rPr lang="en-US" dirty="0"/>
              <a:t>https://www.top500.org/</a:t>
            </a:r>
          </a:p>
        </p:txBody>
      </p:sp>
      <p:sp>
        <p:nvSpPr>
          <p:cNvPr id="9" name="Content Placeholder 2"/>
          <p:cNvSpPr>
            <a:spLocks noGrp="1"/>
          </p:cNvSpPr>
          <p:nvPr>
            <p:ph idx="1"/>
          </p:nvPr>
        </p:nvSpPr>
        <p:spPr>
          <a:xfrm>
            <a:off x="4103915" y="1208768"/>
            <a:ext cx="3461657" cy="4996090"/>
          </a:xfrm>
        </p:spPr>
        <p:txBody>
          <a:bodyPr>
            <a:normAutofit fontScale="77500" lnSpcReduction="20000"/>
          </a:bodyPr>
          <a:lstStyle/>
          <a:p>
            <a:pPr marL="0" indent="0">
              <a:buNone/>
            </a:pPr>
            <a:r>
              <a:rPr lang="en-US" sz="3300" dirty="0"/>
              <a:t>1. United States </a:t>
            </a:r>
          </a:p>
          <a:p>
            <a:pPr marL="0" indent="0">
              <a:buNone/>
            </a:pPr>
            <a:r>
              <a:rPr lang="en-US" sz="3300" dirty="0"/>
              <a:t>2. United States</a:t>
            </a:r>
          </a:p>
          <a:p>
            <a:pPr marL="0" indent="0">
              <a:buNone/>
            </a:pPr>
            <a:r>
              <a:rPr lang="en-US" sz="3300" dirty="0"/>
              <a:t>3. China</a:t>
            </a:r>
          </a:p>
          <a:p>
            <a:pPr marL="0" indent="0">
              <a:buNone/>
            </a:pPr>
            <a:r>
              <a:rPr lang="en-US" sz="3300" dirty="0"/>
              <a:t>4. China</a:t>
            </a:r>
          </a:p>
          <a:p>
            <a:pPr marL="0" indent="0">
              <a:buNone/>
            </a:pPr>
            <a:r>
              <a:rPr lang="en-US" sz="3300" dirty="0"/>
              <a:t>5. Switzerland</a:t>
            </a:r>
          </a:p>
          <a:p>
            <a:pPr marL="0" indent="0">
              <a:buNone/>
            </a:pPr>
            <a:r>
              <a:rPr lang="en-US" sz="3300" dirty="0"/>
              <a:t>6. United States</a:t>
            </a:r>
          </a:p>
          <a:p>
            <a:pPr marL="0" indent="0">
              <a:buNone/>
            </a:pPr>
            <a:r>
              <a:rPr lang="en-US" sz="3300" dirty="0"/>
              <a:t>7. Japan</a:t>
            </a:r>
          </a:p>
          <a:p>
            <a:pPr marL="0" indent="0">
              <a:buNone/>
            </a:pPr>
            <a:r>
              <a:rPr lang="en-US" sz="3300" dirty="0"/>
              <a:t>8. Germany</a:t>
            </a:r>
          </a:p>
          <a:p>
            <a:pPr marL="0" indent="0">
              <a:buNone/>
            </a:pPr>
            <a:r>
              <a:rPr lang="en-US" sz="3300" dirty="0"/>
              <a:t>9. United States </a:t>
            </a:r>
          </a:p>
          <a:p>
            <a:pPr marL="0" indent="0">
              <a:buNone/>
            </a:pPr>
            <a:r>
              <a:rPr lang="en-US" sz="3300" dirty="0"/>
              <a:t>10. United States </a:t>
            </a:r>
          </a:p>
          <a:p>
            <a:pPr marL="0" indent="0">
              <a:buNone/>
            </a:pPr>
            <a:r>
              <a:rPr lang="en-US" sz="3300" dirty="0">
                <a:solidFill>
                  <a:schemeClr val="bg1"/>
                </a:solidFill>
              </a:rPr>
              <a:t>11. United States</a:t>
            </a:r>
          </a:p>
          <a:p>
            <a:pPr marL="0" indent="0">
              <a:buNone/>
            </a:pPr>
            <a:r>
              <a:rPr lang="en-US" sz="3300" dirty="0">
                <a:solidFill>
                  <a:schemeClr val="bg1"/>
                </a:solidFill>
              </a:rPr>
              <a:t>12. United States</a:t>
            </a:r>
          </a:p>
          <a:p>
            <a:endParaRPr lang="en-US" dirty="0"/>
          </a:p>
        </p:txBody>
      </p:sp>
      <p:sp>
        <p:nvSpPr>
          <p:cNvPr id="7" name="Slide Number Placeholder 2">
            <a:extLst>
              <a:ext uri="{FF2B5EF4-FFF2-40B4-BE49-F238E27FC236}">
                <a16:creationId xmlns:a16="http://schemas.microsoft.com/office/drawing/2014/main" id="{EF8C5E7E-7C3B-4AFE-A42B-14023FE65DD7}"/>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14</a:t>
            </a:fld>
            <a:endParaRPr lang="en-US" sz="1200" dirty="0">
              <a:solidFill>
                <a:schemeClr val="bg1">
                  <a:lumMod val="50000"/>
                </a:schemeClr>
              </a:solidFill>
            </a:endParaRPr>
          </a:p>
        </p:txBody>
      </p:sp>
      <p:sp>
        <p:nvSpPr>
          <p:cNvPr id="8" name="Footer Placeholder 3">
            <a:extLst>
              <a:ext uri="{FF2B5EF4-FFF2-40B4-BE49-F238E27FC236}">
                <a16:creationId xmlns:a16="http://schemas.microsoft.com/office/drawing/2014/main" id="{AF6F6462-C0EA-43D6-8F72-4A5481BE9C43}"/>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1292110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3915" y="1208768"/>
            <a:ext cx="3461657" cy="4996090"/>
          </a:xfrm>
        </p:spPr>
        <p:txBody>
          <a:bodyPr>
            <a:normAutofit fontScale="77500" lnSpcReduction="20000"/>
          </a:bodyPr>
          <a:lstStyle/>
          <a:p>
            <a:pPr marL="0" indent="0">
              <a:buNone/>
            </a:pPr>
            <a:r>
              <a:rPr lang="en-US" sz="3300" dirty="0"/>
              <a:t>1. United States </a:t>
            </a:r>
          </a:p>
          <a:p>
            <a:pPr marL="0" indent="0">
              <a:buNone/>
            </a:pPr>
            <a:r>
              <a:rPr lang="en-US" sz="3300" dirty="0"/>
              <a:t>2. United States</a:t>
            </a:r>
          </a:p>
          <a:p>
            <a:pPr marL="0" indent="0">
              <a:buNone/>
            </a:pPr>
            <a:r>
              <a:rPr lang="en-US" sz="3300" dirty="0"/>
              <a:t>3. China</a:t>
            </a:r>
          </a:p>
          <a:p>
            <a:pPr marL="0" indent="0">
              <a:buNone/>
            </a:pPr>
            <a:r>
              <a:rPr lang="en-US" sz="3300" dirty="0"/>
              <a:t>4. China</a:t>
            </a:r>
          </a:p>
          <a:p>
            <a:pPr marL="0" indent="0">
              <a:buNone/>
            </a:pPr>
            <a:r>
              <a:rPr lang="en-US" sz="3300" dirty="0"/>
              <a:t>5. Switzerland</a:t>
            </a:r>
          </a:p>
          <a:p>
            <a:pPr marL="0" indent="0">
              <a:buNone/>
            </a:pPr>
            <a:r>
              <a:rPr lang="en-US" sz="3300" dirty="0"/>
              <a:t>6. United States</a:t>
            </a:r>
          </a:p>
          <a:p>
            <a:pPr marL="0" indent="0">
              <a:buNone/>
            </a:pPr>
            <a:r>
              <a:rPr lang="en-US" sz="3300" dirty="0"/>
              <a:t>7. Japan</a:t>
            </a:r>
          </a:p>
          <a:p>
            <a:pPr marL="0" indent="0">
              <a:buNone/>
            </a:pPr>
            <a:r>
              <a:rPr lang="en-US" sz="3300" dirty="0"/>
              <a:t>8. Germany</a:t>
            </a:r>
          </a:p>
          <a:p>
            <a:pPr marL="0" indent="0">
              <a:buNone/>
            </a:pPr>
            <a:r>
              <a:rPr lang="en-US" sz="3300" dirty="0"/>
              <a:t>9. United States </a:t>
            </a:r>
          </a:p>
          <a:p>
            <a:pPr marL="0" indent="0">
              <a:buNone/>
            </a:pPr>
            <a:r>
              <a:rPr lang="en-US" sz="3300" dirty="0"/>
              <a:t>10. United States </a:t>
            </a:r>
          </a:p>
          <a:p>
            <a:pPr marL="0" indent="0">
              <a:buNone/>
            </a:pPr>
            <a:r>
              <a:rPr lang="en-US" sz="3300" dirty="0"/>
              <a:t>11. United States</a:t>
            </a:r>
          </a:p>
          <a:p>
            <a:pPr marL="0" indent="0">
              <a:buNone/>
            </a:pPr>
            <a:r>
              <a:rPr lang="en-US" sz="3300" dirty="0"/>
              <a:t>12. United States</a:t>
            </a:r>
          </a:p>
          <a:p>
            <a:endParaRPr lang="en-US" dirty="0"/>
          </a:p>
        </p:txBody>
      </p:sp>
      <p:sp>
        <p:nvSpPr>
          <p:cNvPr id="6" name="Rectangle 1"/>
          <p:cNvSpPr>
            <a:spLocks noChangeArrowheads="1"/>
          </p:cNvSpPr>
          <p:nvPr/>
        </p:nvSpPr>
        <p:spPr bwMode="auto">
          <a:xfrm>
            <a:off x="1600988" y="85725"/>
            <a:ext cx="899002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defTabSz="609570"/>
            <a:r>
              <a:rPr lang="en-US" altLang="en-US" sz="4000" b="1" kern="0" dirty="0">
                <a:solidFill>
                  <a:srgbClr val="606060"/>
                </a:solidFill>
              </a:rPr>
              <a:t>2019 World’s Most Powerful Computers</a:t>
            </a:r>
            <a:endParaRPr lang="en-US" altLang="en-US" sz="4000" kern="0" dirty="0">
              <a:solidFill>
                <a:srgbClr val="606060"/>
              </a:solidFill>
            </a:endParaRPr>
          </a:p>
        </p:txBody>
      </p:sp>
      <p:sp>
        <p:nvSpPr>
          <p:cNvPr id="7" name="Rectangle 6"/>
          <p:cNvSpPr/>
          <p:nvPr/>
        </p:nvSpPr>
        <p:spPr>
          <a:xfrm>
            <a:off x="7438572" y="6352143"/>
            <a:ext cx="2586878" cy="369332"/>
          </a:xfrm>
          <a:prstGeom prst="rect">
            <a:avLst/>
          </a:prstGeom>
        </p:spPr>
        <p:txBody>
          <a:bodyPr wrap="none">
            <a:spAutoFit/>
          </a:bodyPr>
          <a:lstStyle/>
          <a:p>
            <a:r>
              <a:rPr lang="en-US" dirty="0"/>
              <a:t>https://www.top500.org/</a:t>
            </a:r>
          </a:p>
        </p:txBody>
      </p:sp>
      <p:sp>
        <p:nvSpPr>
          <p:cNvPr id="8" name="Slide Number Placeholder 2">
            <a:extLst>
              <a:ext uri="{FF2B5EF4-FFF2-40B4-BE49-F238E27FC236}">
                <a16:creationId xmlns:a16="http://schemas.microsoft.com/office/drawing/2014/main" id="{CF872F40-A5EF-4BBE-B534-5C2EC1CE53F5}"/>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15</a:t>
            </a:fld>
            <a:endParaRPr lang="en-US" sz="1200" dirty="0">
              <a:solidFill>
                <a:schemeClr val="bg1">
                  <a:lumMod val="50000"/>
                </a:schemeClr>
              </a:solidFill>
            </a:endParaRPr>
          </a:p>
        </p:txBody>
      </p:sp>
      <p:sp>
        <p:nvSpPr>
          <p:cNvPr id="9" name="Footer Placeholder 3">
            <a:extLst>
              <a:ext uri="{FF2B5EF4-FFF2-40B4-BE49-F238E27FC236}">
                <a16:creationId xmlns:a16="http://schemas.microsoft.com/office/drawing/2014/main" id="{6D1001BE-D82A-4BBE-A228-49789E002221}"/>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2326992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3915" y="1208768"/>
            <a:ext cx="4695371" cy="4996090"/>
          </a:xfrm>
        </p:spPr>
        <p:txBody>
          <a:bodyPr>
            <a:normAutofit fontScale="77500" lnSpcReduction="20000"/>
          </a:bodyPr>
          <a:lstStyle/>
          <a:p>
            <a:pPr marL="0" indent="0">
              <a:buNone/>
            </a:pPr>
            <a:r>
              <a:rPr lang="en-US" sz="3300" dirty="0"/>
              <a:t>1. </a:t>
            </a:r>
            <a:r>
              <a:rPr lang="en-US" sz="3300" b="1" dirty="0"/>
              <a:t>United States - DOE</a:t>
            </a:r>
          </a:p>
          <a:p>
            <a:pPr marL="0" indent="0">
              <a:buNone/>
            </a:pPr>
            <a:r>
              <a:rPr lang="en-US" sz="3300" dirty="0"/>
              <a:t>2. </a:t>
            </a:r>
            <a:r>
              <a:rPr lang="en-US" sz="3300" b="1" dirty="0"/>
              <a:t>United States - DOE</a:t>
            </a:r>
          </a:p>
          <a:p>
            <a:pPr marL="0" indent="0">
              <a:buNone/>
            </a:pPr>
            <a:r>
              <a:rPr lang="en-US" sz="3300" dirty="0"/>
              <a:t>3. China</a:t>
            </a:r>
          </a:p>
          <a:p>
            <a:pPr marL="0" indent="0">
              <a:buNone/>
            </a:pPr>
            <a:r>
              <a:rPr lang="en-US" sz="3300" dirty="0"/>
              <a:t>4. China</a:t>
            </a:r>
          </a:p>
          <a:p>
            <a:pPr marL="0" indent="0">
              <a:buNone/>
            </a:pPr>
            <a:r>
              <a:rPr lang="en-US" sz="3300" dirty="0"/>
              <a:t>5. Switzerland</a:t>
            </a:r>
          </a:p>
          <a:p>
            <a:pPr marL="0" indent="0">
              <a:buNone/>
            </a:pPr>
            <a:r>
              <a:rPr lang="en-US" sz="3300" dirty="0"/>
              <a:t>6. </a:t>
            </a:r>
            <a:r>
              <a:rPr lang="en-US" sz="3300" b="1" dirty="0"/>
              <a:t>United States - DOE</a:t>
            </a:r>
          </a:p>
          <a:p>
            <a:pPr marL="0" indent="0">
              <a:buNone/>
            </a:pPr>
            <a:r>
              <a:rPr lang="en-US" sz="3300" dirty="0"/>
              <a:t>7. Japan</a:t>
            </a:r>
          </a:p>
          <a:p>
            <a:pPr marL="0" indent="0">
              <a:buNone/>
            </a:pPr>
            <a:r>
              <a:rPr lang="en-US" sz="3300" dirty="0"/>
              <a:t>8. Germany</a:t>
            </a:r>
          </a:p>
          <a:p>
            <a:pPr marL="0" indent="0">
              <a:buNone/>
            </a:pPr>
            <a:r>
              <a:rPr lang="en-US" sz="3300" dirty="0"/>
              <a:t>9. </a:t>
            </a:r>
            <a:r>
              <a:rPr lang="en-US" sz="3300" b="1" dirty="0"/>
              <a:t>United States - DOE</a:t>
            </a:r>
          </a:p>
          <a:p>
            <a:pPr marL="0" indent="0">
              <a:buNone/>
            </a:pPr>
            <a:r>
              <a:rPr lang="en-US" sz="3300" dirty="0"/>
              <a:t>10. </a:t>
            </a:r>
            <a:r>
              <a:rPr lang="en-US" sz="3300" b="1" dirty="0"/>
              <a:t>United States - DOE</a:t>
            </a:r>
          </a:p>
          <a:p>
            <a:pPr marL="0" indent="0">
              <a:buNone/>
            </a:pPr>
            <a:r>
              <a:rPr lang="en-US" sz="3300" dirty="0"/>
              <a:t>11.</a:t>
            </a:r>
            <a:r>
              <a:rPr lang="en-US" sz="3300" b="1" dirty="0"/>
              <a:t> United States - DOE</a:t>
            </a:r>
          </a:p>
          <a:p>
            <a:pPr marL="0" indent="0">
              <a:buNone/>
            </a:pPr>
            <a:r>
              <a:rPr lang="en-US" sz="3300" dirty="0"/>
              <a:t>12. </a:t>
            </a:r>
            <a:r>
              <a:rPr lang="en-US" sz="3300" b="1" dirty="0"/>
              <a:t>United States - DOE</a:t>
            </a:r>
          </a:p>
          <a:p>
            <a:endParaRPr lang="en-US" dirty="0"/>
          </a:p>
        </p:txBody>
      </p:sp>
      <p:sp>
        <p:nvSpPr>
          <p:cNvPr id="6" name="Rectangle 1"/>
          <p:cNvSpPr>
            <a:spLocks noChangeArrowheads="1"/>
          </p:cNvSpPr>
          <p:nvPr/>
        </p:nvSpPr>
        <p:spPr bwMode="auto">
          <a:xfrm>
            <a:off x="2592377" y="50542"/>
            <a:ext cx="856006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defTabSz="609570"/>
            <a:r>
              <a:rPr lang="en-US" altLang="en-US" sz="4000" b="1" kern="0" dirty="0">
                <a:solidFill>
                  <a:srgbClr val="606060"/>
                </a:solidFill>
              </a:rPr>
              <a:t>DOE Leads the World in Computing</a:t>
            </a:r>
            <a:endParaRPr lang="en-US" altLang="en-US" sz="4000" kern="0" dirty="0">
              <a:solidFill>
                <a:srgbClr val="606060"/>
              </a:solidFill>
            </a:endParaRPr>
          </a:p>
        </p:txBody>
      </p:sp>
      <p:sp>
        <p:nvSpPr>
          <p:cNvPr id="7" name="Rectangle 6"/>
          <p:cNvSpPr/>
          <p:nvPr/>
        </p:nvSpPr>
        <p:spPr>
          <a:xfrm>
            <a:off x="7438572" y="6352143"/>
            <a:ext cx="2586878" cy="369332"/>
          </a:xfrm>
          <a:prstGeom prst="rect">
            <a:avLst/>
          </a:prstGeom>
        </p:spPr>
        <p:txBody>
          <a:bodyPr wrap="none">
            <a:spAutoFit/>
          </a:bodyPr>
          <a:lstStyle/>
          <a:p>
            <a:r>
              <a:rPr lang="en-US" dirty="0"/>
              <a:t>https://www.top500.org/</a:t>
            </a:r>
          </a:p>
        </p:txBody>
      </p:sp>
      <p:sp>
        <p:nvSpPr>
          <p:cNvPr id="8" name="Slide Number Placeholder 2">
            <a:extLst>
              <a:ext uri="{FF2B5EF4-FFF2-40B4-BE49-F238E27FC236}">
                <a16:creationId xmlns:a16="http://schemas.microsoft.com/office/drawing/2014/main" id="{CDBEC56F-0514-4085-8366-F3FED182B9E2}"/>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16</a:t>
            </a:fld>
            <a:endParaRPr lang="en-US" sz="1200" dirty="0">
              <a:solidFill>
                <a:schemeClr val="bg1">
                  <a:lumMod val="50000"/>
                </a:schemeClr>
              </a:solidFill>
            </a:endParaRPr>
          </a:p>
        </p:txBody>
      </p:sp>
      <p:sp>
        <p:nvSpPr>
          <p:cNvPr id="9" name="Footer Placeholder 3">
            <a:extLst>
              <a:ext uri="{FF2B5EF4-FFF2-40B4-BE49-F238E27FC236}">
                <a16:creationId xmlns:a16="http://schemas.microsoft.com/office/drawing/2014/main" id="{EE82D417-BCD9-42BF-88C5-4B23E9CDEC89}"/>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4144292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3915" y="1208768"/>
            <a:ext cx="4695371" cy="4996090"/>
          </a:xfrm>
        </p:spPr>
        <p:txBody>
          <a:bodyPr>
            <a:normAutofit fontScale="77500" lnSpcReduction="20000"/>
          </a:bodyPr>
          <a:lstStyle/>
          <a:p>
            <a:pPr marL="0" indent="0">
              <a:buNone/>
            </a:pPr>
            <a:r>
              <a:rPr lang="en-US" sz="3300" dirty="0"/>
              <a:t>1. </a:t>
            </a:r>
            <a:r>
              <a:rPr lang="en-US" sz="3300" b="1" dirty="0">
                <a:solidFill>
                  <a:srgbClr val="008000"/>
                </a:solidFill>
              </a:rPr>
              <a:t>United States - DOE</a:t>
            </a:r>
          </a:p>
          <a:p>
            <a:pPr marL="0" indent="0">
              <a:buNone/>
            </a:pPr>
            <a:r>
              <a:rPr lang="en-US" sz="3300" dirty="0"/>
              <a:t>2. </a:t>
            </a:r>
            <a:r>
              <a:rPr lang="en-US" sz="3300" b="1" dirty="0">
                <a:solidFill>
                  <a:srgbClr val="0000FF"/>
                </a:solidFill>
              </a:rPr>
              <a:t>United States - DOE</a:t>
            </a:r>
          </a:p>
          <a:p>
            <a:pPr marL="0" indent="0">
              <a:buNone/>
            </a:pPr>
            <a:r>
              <a:rPr lang="en-US" sz="3300" dirty="0"/>
              <a:t>3. China</a:t>
            </a:r>
          </a:p>
          <a:p>
            <a:pPr marL="0" indent="0">
              <a:buNone/>
            </a:pPr>
            <a:r>
              <a:rPr lang="en-US" sz="3300" dirty="0"/>
              <a:t>4. China</a:t>
            </a:r>
          </a:p>
          <a:p>
            <a:pPr marL="0" indent="0">
              <a:buNone/>
            </a:pPr>
            <a:r>
              <a:rPr lang="en-US" sz="3300" dirty="0"/>
              <a:t>5. Switzerland</a:t>
            </a:r>
          </a:p>
          <a:p>
            <a:pPr marL="0" indent="0">
              <a:buNone/>
            </a:pPr>
            <a:r>
              <a:rPr lang="en-US" sz="3300" dirty="0"/>
              <a:t>6. </a:t>
            </a:r>
            <a:r>
              <a:rPr lang="en-US" sz="3300" b="1" dirty="0">
                <a:solidFill>
                  <a:srgbClr val="0000FF"/>
                </a:solidFill>
              </a:rPr>
              <a:t>United States - DOE</a:t>
            </a:r>
          </a:p>
          <a:p>
            <a:pPr marL="0" indent="0">
              <a:buNone/>
            </a:pPr>
            <a:r>
              <a:rPr lang="en-US" sz="3300" dirty="0"/>
              <a:t>7. Japan</a:t>
            </a:r>
          </a:p>
          <a:p>
            <a:pPr marL="0" indent="0">
              <a:buNone/>
            </a:pPr>
            <a:r>
              <a:rPr lang="en-US" sz="3300" dirty="0"/>
              <a:t>8. Germany</a:t>
            </a:r>
          </a:p>
          <a:p>
            <a:pPr marL="0" indent="0">
              <a:buNone/>
            </a:pPr>
            <a:r>
              <a:rPr lang="en-US" sz="3300" dirty="0"/>
              <a:t>9. </a:t>
            </a:r>
            <a:r>
              <a:rPr lang="en-US" sz="3300" b="1" dirty="0">
                <a:solidFill>
                  <a:srgbClr val="008000"/>
                </a:solidFill>
              </a:rPr>
              <a:t>United States - DOE</a:t>
            </a:r>
          </a:p>
          <a:p>
            <a:pPr marL="0" indent="0">
              <a:buNone/>
            </a:pPr>
            <a:r>
              <a:rPr lang="en-US" sz="3300" dirty="0"/>
              <a:t>10. </a:t>
            </a:r>
            <a:r>
              <a:rPr lang="en-US" sz="3300" b="1" dirty="0">
                <a:solidFill>
                  <a:srgbClr val="0000FF"/>
                </a:solidFill>
              </a:rPr>
              <a:t>United States - DOE</a:t>
            </a:r>
          </a:p>
          <a:p>
            <a:pPr marL="0" indent="0">
              <a:buNone/>
            </a:pPr>
            <a:r>
              <a:rPr lang="en-US" sz="3300" dirty="0"/>
              <a:t>11.</a:t>
            </a:r>
            <a:r>
              <a:rPr lang="en-US" sz="3300" b="1" dirty="0">
                <a:solidFill>
                  <a:srgbClr val="0000FF"/>
                </a:solidFill>
              </a:rPr>
              <a:t> United States - DOE</a:t>
            </a:r>
          </a:p>
          <a:p>
            <a:pPr marL="0" indent="0">
              <a:buNone/>
            </a:pPr>
            <a:r>
              <a:rPr lang="en-US" sz="3300" dirty="0"/>
              <a:t>12. </a:t>
            </a:r>
            <a:r>
              <a:rPr lang="en-US" sz="3300" b="1" dirty="0">
                <a:solidFill>
                  <a:srgbClr val="008000"/>
                </a:solidFill>
              </a:rPr>
              <a:t>United States - DOE</a:t>
            </a:r>
          </a:p>
          <a:p>
            <a:endParaRPr lang="en-US" dirty="0"/>
          </a:p>
        </p:txBody>
      </p:sp>
      <p:sp>
        <p:nvSpPr>
          <p:cNvPr id="6" name="Rectangle 1"/>
          <p:cNvSpPr>
            <a:spLocks noChangeArrowheads="1"/>
          </p:cNvSpPr>
          <p:nvPr/>
        </p:nvSpPr>
        <p:spPr bwMode="auto">
          <a:xfrm>
            <a:off x="2592377" y="50542"/>
            <a:ext cx="856006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defTabSz="609570"/>
            <a:r>
              <a:rPr lang="en-US" altLang="en-US" sz="4000" b="1" kern="0" dirty="0">
                <a:solidFill>
                  <a:srgbClr val="606060"/>
                </a:solidFill>
              </a:rPr>
              <a:t>DOE Leads the World in Computing</a:t>
            </a:r>
            <a:endParaRPr lang="en-US" altLang="en-US" sz="4000" kern="0" dirty="0">
              <a:solidFill>
                <a:srgbClr val="606060"/>
              </a:solidFill>
            </a:endParaRPr>
          </a:p>
        </p:txBody>
      </p:sp>
      <p:pic>
        <p:nvPicPr>
          <p:cNvPr id="7" name="Picture 6"/>
          <p:cNvPicPr>
            <a:picLocks noChangeAspect="1"/>
          </p:cNvPicPr>
          <p:nvPr/>
        </p:nvPicPr>
        <p:blipFill>
          <a:blip r:embed="rId3"/>
          <a:stretch>
            <a:fillRect/>
          </a:stretch>
        </p:blipFill>
        <p:spPr>
          <a:xfrm>
            <a:off x="168612" y="4661300"/>
            <a:ext cx="3763363" cy="1362075"/>
          </a:xfrm>
          <a:prstGeom prst="rect">
            <a:avLst/>
          </a:prstGeom>
          <a:ln w="60325">
            <a:solidFill>
              <a:srgbClr val="008000"/>
            </a:solidFill>
          </a:ln>
        </p:spPr>
      </p:pic>
      <p:pic>
        <p:nvPicPr>
          <p:cNvPr id="2" name="Picture 1"/>
          <p:cNvPicPr>
            <a:picLocks noChangeAspect="1"/>
          </p:cNvPicPr>
          <p:nvPr/>
        </p:nvPicPr>
        <p:blipFill>
          <a:blip r:embed="rId4"/>
          <a:stretch>
            <a:fillRect/>
          </a:stretch>
        </p:blipFill>
        <p:spPr>
          <a:xfrm>
            <a:off x="7833533" y="1056368"/>
            <a:ext cx="3676953" cy="1978398"/>
          </a:xfrm>
          <a:prstGeom prst="rect">
            <a:avLst/>
          </a:prstGeom>
          <a:ln w="60325">
            <a:solidFill>
              <a:srgbClr val="0000FF"/>
            </a:solidFill>
          </a:ln>
        </p:spPr>
      </p:pic>
      <p:pic>
        <p:nvPicPr>
          <p:cNvPr id="4" name="Picture 3"/>
          <p:cNvPicPr>
            <a:picLocks noChangeAspect="1"/>
          </p:cNvPicPr>
          <p:nvPr/>
        </p:nvPicPr>
        <p:blipFill>
          <a:blip r:embed="rId5"/>
          <a:stretch>
            <a:fillRect/>
          </a:stretch>
        </p:blipFill>
        <p:spPr>
          <a:xfrm>
            <a:off x="168612" y="862643"/>
            <a:ext cx="3660065" cy="2058787"/>
          </a:xfrm>
          <a:prstGeom prst="rect">
            <a:avLst/>
          </a:prstGeom>
          <a:ln w="60325">
            <a:solidFill>
              <a:srgbClr val="008000"/>
            </a:solidFill>
          </a:ln>
        </p:spPr>
      </p:pic>
      <p:pic>
        <p:nvPicPr>
          <p:cNvPr id="9" name="Picture 8"/>
          <p:cNvPicPr>
            <a:picLocks noChangeAspect="1"/>
          </p:cNvPicPr>
          <p:nvPr/>
        </p:nvPicPr>
        <p:blipFill>
          <a:blip r:embed="rId6"/>
          <a:stretch>
            <a:fillRect/>
          </a:stretch>
        </p:blipFill>
        <p:spPr>
          <a:xfrm>
            <a:off x="8466129" y="3944523"/>
            <a:ext cx="2906348" cy="2159001"/>
          </a:xfrm>
          <a:prstGeom prst="rect">
            <a:avLst/>
          </a:prstGeom>
          <a:ln w="60325">
            <a:solidFill>
              <a:srgbClr val="0000FF"/>
            </a:solidFill>
          </a:ln>
        </p:spPr>
      </p:pic>
      <p:sp>
        <p:nvSpPr>
          <p:cNvPr id="10" name="TextBox 9"/>
          <p:cNvSpPr txBox="1"/>
          <p:nvPr/>
        </p:nvSpPr>
        <p:spPr>
          <a:xfrm>
            <a:off x="93543" y="3132239"/>
            <a:ext cx="3960276" cy="646331"/>
          </a:xfrm>
          <a:prstGeom prst="rect">
            <a:avLst/>
          </a:prstGeom>
          <a:noFill/>
        </p:spPr>
        <p:txBody>
          <a:bodyPr wrap="none" rtlCol="0">
            <a:spAutoFit/>
          </a:bodyPr>
          <a:lstStyle/>
          <a:p>
            <a:pPr algn="ctr"/>
            <a:r>
              <a:rPr lang="en-US" i="1" dirty="0">
                <a:solidFill>
                  <a:schemeClr val="accent6">
                    <a:lumMod val="50000"/>
                  </a:schemeClr>
                </a:solidFill>
              </a:rPr>
              <a:t>Summit, Oak Ridge National Laboratory</a:t>
            </a:r>
          </a:p>
          <a:p>
            <a:pPr algn="ctr"/>
            <a:r>
              <a:rPr lang="en-US" i="1" dirty="0">
                <a:solidFill>
                  <a:schemeClr val="accent6">
                    <a:lumMod val="50000"/>
                  </a:schemeClr>
                </a:solidFill>
              </a:rPr>
              <a:t>Leadership Computing Mission</a:t>
            </a:r>
          </a:p>
        </p:txBody>
      </p:sp>
      <p:sp>
        <p:nvSpPr>
          <p:cNvPr id="11" name="TextBox 10"/>
          <p:cNvSpPr txBox="1"/>
          <p:nvPr/>
        </p:nvSpPr>
        <p:spPr>
          <a:xfrm>
            <a:off x="229448" y="6075144"/>
            <a:ext cx="3546852" cy="646331"/>
          </a:xfrm>
          <a:prstGeom prst="rect">
            <a:avLst/>
          </a:prstGeom>
          <a:noFill/>
        </p:spPr>
        <p:txBody>
          <a:bodyPr wrap="none" rtlCol="0">
            <a:spAutoFit/>
          </a:bodyPr>
          <a:lstStyle/>
          <a:p>
            <a:pPr algn="ctr"/>
            <a:r>
              <a:rPr lang="en-US" i="1" dirty="0">
                <a:solidFill>
                  <a:srgbClr val="008000"/>
                </a:solidFill>
              </a:rPr>
              <a:t>Cori, Lawrence Berkeley Laboratory</a:t>
            </a:r>
          </a:p>
          <a:p>
            <a:pPr algn="ctr"/>
            <a:r>
              <a:rPr lang="en-US" i="1" dirty="0">
                <a:solidFill>
                  <a:srgbClr val="008000"/>
                </a:solidFill>
              </a:rPr>
              <a:t>DOE Science Mission</a:t>
            </a:r>
          </a:p>
        </p:txBody>
      </p:sp>
      <p:sp>
        <p:nvSpPr>
          <p:cNvPr id="12" name="TextBox 11"/>
          <p:cNvSpPr txBox="1"/>
          <p:nvPr/>
        </p:nvSpPr>
        <p:spPr>
          <a:xfrm>
            <a:off x="7478588" y="3132239"/>
            <a:ext cx="4713412" cy="646331"/>
          </a:xfrm>
          <a:prstGeom prst="rect">
            <a:avLst/>
          </a:prstGeom>
          <a:noFill/>
        </p:spPr>
        <p:txBody>
          <a:bodyPr wrap="none" rtlCol="0">
            <a:spAutoFit/>
          </a:bodyPr>
          <a:lstStyle/>
          <a:p>
            <a:pPr algn="ctr"/>
            <a:r>
              <a:rPr lang="en-US" i="1" dirty="0">
                <a:solidFill>
                  <a:srgbClr val="0000FF"/>
                </a:solidFill>
              </a:rPr>
              <a:t>Sierra, Lawrence Livermore National Laboratory</a:t>
            </a:r>
          </a:p>
          <a:p>
            <a:pPr algn="ctr"/>
            <a:r>
              <a:rPr lang="en-US" i="1" dirty="0">
                <a:solidFill>
                  <a:srgbClr val="0000FF"/>
                </a:solidFill>
              </a:rPr>
              <a:t>Nuclear Stockpile Stewardship</a:t>
            </a:r>
          </a:p>
        </p:txBody>
      </p:sp>
      <p:sp>
        <p:nvSpPr>
          <p:cNvPr id="13" name="TextBox 12"/>
          <p:cNvSpPr txBox="1"/>
          <p:nvPr/>
        </p:nvSpPr>
        <p:spPr>
          <a:xfrm>
            <a:off x="7021333" y="6077817"/>
            <a:ext cx="5181727" cy="646331"/>
          </a:xfrm>
          <a:prstGeom prst="rect">
            <a:avLst/>
          </a:prstGeom>
          <a:noFill/>
        </p:spPr>
        <p:txBody>
          <a:bodyPr wrap="none" rtlCol="0">
            <a:spAutoFit/>
          </a:bodyPr>
          <a:lstStyle/>
          <a:p>
            <a:pPr algn="ctr"/>
            <a:r>
              <a:rPr lang="en-US" i="1" dirty="0">
                <a:solidFill>
                  <a:srgbClr val="0000FF"/>
                </a:solidFill>
              </a:rPr>
              <a:t>Trinity, Los Alamos and Sandia National Laboratories</a:t>
            </a:r>
          </a:p>
          <a:p>
            <a:pPr algn="ctr"/>
            <a:r>
              <a:rPr lang="en-US" i="1" dirty="0">
                <a:solidFill>
                  <a:srgbClr val="0000FF"/>
                </a:solidFill>
              </a:rPr>
              <a:t>Nuclear Stockpile Stewardship</a:t>
            </a:r>
          </a:p>
        </p:txBody>
      </p:sp>
      <p:sp>
        <p:nvSpPr>
          <p:cNvPr id="14" name="Slide Number Placeholder 2">
            <a:extLst>
              <a:ext uri="{FF2B5EF4-FFF2-40B4-BE49-F238E27FC236}">
                <a16:creationId xmlns:a16="http://schemas.microsoft.com/office/drawing/2014/main" id="{497952CD-7301-455F-86B9-3AC0DC7CF6AC}"/>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17</a:t>
            </a:fld>
            <a:endParaRPr lang="en-US" sz="1200" dirty="0">
              <a:solidFill>
                <a:schemeClr val="bg1">
                  <a:lumMod val="50000"/>
                </a:schemeClr>
              </a:solidFill>
            </a:endParaRPr>
          </a:p>
        </p:txBody>
      </p:sp>
      <p:sp>
        <p:nvSpPr>
          <p:cNvPr id="15" name="Footer Placeholder 3">
            <a:extLst>
              <a:ext uri="{FF2B5EF4-FFF2-40B4-BE49-F238E27FC236}">
                <a16:creationId xmlns:a16="http://schemas.microsoft.com/office/drawing/2014/main" id="{63D4EBE3-A95E-48F6-8406-E8B14B315671}"/>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1881132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AFC7FDC-A459-1D4C-BEE3-7245A19A6C96}"/>
              </a:ext>
            </a:extLst>
          </p:cNvPr>
          <p:cNvGrpSpPr/>
          <p:nvPr/>
        </p:nvGrpSpPr>
        <p:grpSpPr>
          <a:xfrm>
            <a:off x="1524000" y="1547635"/>
            <a:ext cx="9234714" cy="4643336"/>
            <a:chOff x="3863976" y="1987550"/>
            <a:chExt cx="6902450" cy="4254500"/>
          </a:xfrm>
        </p:grpSpPr>
        <p:graphicFrame>
          <p:nvGraphicFramePr>
            <p:cNvPr id="15" name="Chart 14">
              <a:extLst>
                <a:ext uri="{FF2B5EF4-FFF2-40B4-BE49-F238E27FC236}">
                  <a16:creationId xmlns:a16="http://schemas.microsoft.com/office/drawing/2014/main" id="{C5941E88-0D9A-A24F-9326-3CFBE6EC122D}"/>
                </a:ext>
              </a:extLst>
            </p:cNvPr>
            <p:cNvGraphicFramePr>
              <a:graphicFrameLocks/>
            </p:cNvGraphicFramePr>
            <p:nvPr/>
          </p:nvGraphicFramePr>
          <p:xfrm>
            <a:off x="3863976" y="1987550"/>
            <a:ext cx="5007308" cy="38855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F8F2914B-4D76-D340-AD0B-9681425DFA30}"/>
                </a:ext>
              </a:extLst>
            </p:cNvPr>
            <p:cNvGraphicFramePr>
              <a:graphicFrameLocks/>
            </p:cNvGraphicFramePr>
            <p:nvPr/>
          </p:nvGraphicFramePr>
          <p:xfrm>
            <a:off x="3863976" y="1987550"/>
            <a:ext cx="6902450" cy="4254500"/>
          </p:xfrm>
          <a:graphic>
            <a:graphicData uri="http://schemas.openxmlformats.org/drawingml/2006/chart">
              <c:chart xmlns:c="http://schemas.openxmlformats.org/drawingml/2006/chart" xmlns:r="http://schemas.openxmlformats.org/officeDocument/2006/relationships" r:id="rId4"/>
            </a:graphicData>
          </a:graphic>
        </p:graphicFrame>
      </p:grpSp>
      <p:sp>
        <p:nvSpPr>
          <p:cNvPr id="9" name="TextBox 8">
            <a:extLst>
              <a:ext uri="{FF2B5EF4-FFF2-40B4-BE49-F238E27FC236}">
                <a16:creationId xmlns:a16="http://schemas.microsoft.com/office/drawing/2014/main" id="{B60ABA71-80B6-614E-B38D-002201514D62}"/>
              </a:ext>
            </a:extLst>
          </p:cNvPr>
          <p:cNvSpPr txBox="1"/>
          <p:nvPr/>
        </p:nvSpPr>
        <p:spPr>
          <a:xfrm rot="16200000">
            <a:off x="-406798" y="3381868"/>
            <a:ext cx="2629350" cy="803297"/>
          </a:xfrm>
          <a:prstGeom prst="rect">
            <a:avLst/>
          </a:prstGeom>
          <a:noFill/>
          <a:ln>
            <a:noFill/>
          </a:ln>
        </p:spPr>
        <p:txBody>
          <a:bodyPr wrap="none" lIns="64008" tIns="32004" rIns="64008" bIns="32004" rtlCol="0">
            <a:spAutoFit/>
          </a:bodyPr>
          <a:lstStyle/>
          <a:p>
            <a:pPr algn="ctr" defTabSz="457177">
              <a:defRPr/>
            </a:pPr>
            <a:r>
              <a:rPr lang="en-US" sz="2400" b="1" dirty="0">
                <a:solidFill>
                  <a:srgbClr val="0070C0"/>
                </a:solidFill>
                <a:latin typeface="Calibri"/>
              </a:rPr>
              <a:t>Number of</a:t>
            </a:r>
          </a:p>
          <a:p>
            <a:pPr algn="ctr" defTabSz="457177">
              <a:defRPr/>
            </a:pPr>
            <a:r>
              <a:rPr lang="en-US" sz="2400" b="1" dirty="0">
                <a:solidFill>
                  <a:srgbClr val="0070C0"/>
                </a:solidFill>
                <a:latin typeface="Calibri"/>
              </a:rPr>
              <a:t> Experimental Tests</a:t>
            </a:r>
          </a:p>
        </p:txBody>
      </p:sp>
      <p:sp>
        <p:nvSpPr>
          <p:cNvPr id="16" name="TextBox 15">
            <a:extLst>
              <a:ext uri="{FF2B5EF4-FFF2-40B4-BE49-F238E27FC236}">
                <a16:creationId xmlns:a16="http://schemas.microsoft.com/office/drawing/2014/main" id="{B5CFF811-315C-B349-85E6-4866601CB6CA}"/>
              </a:ext>
            </a:extLst>
          </p:cNvPr>
          <p:cNvSpPr txBox="1"/>
          <p:nvPr/>
        </p:nvSpPr>
        <p:spPr>
          <a:xfrm rot="5400000">
            <a:off x="7586292" y="3572349"/>
            <a:ext cx="3124077" cy="433965"/>
          </a:xfrm>
          <a:prstGeom prst="rect">
            <a:avLst/>
          </a:prstGeom>
          <a:noFill/>
        </p:spPr>
        <p:txBody>
          <a:bodyPr wrap="none" lIns="64008" tIns="32004" rIns="64008" bIns="32004" rtlCol="0">
            <a:spAutoFit/>
          </a:bodyPr>
          <a:lstStyle/>
          <a:p>
            <a:pPr defTabSz="457177">
              <a:defRPr/>
            </a:pPr>
            <a:r>
              <a:rPr lang="en-US" sz="2400" b="1" dirty="0">
                <a:solidFill>
                  <a:srgbClr val="BC0101"/>
                </a:solidFill>
                <a:latin typeface="Calibri"/>
              </a:rPr>
              <a:t>Compute Power (Flops)</a:t>
            </a:r>
          </a:p>
        </p:txBody>
      </p:sp>
      <p:sp>
        <p:nvSpPr>
          <p:cNvPr id="2" name="Rectangle 1"/>
          <p:cNvSpPr/>
          <p:nvPr/>
        </p:nvSpPr>
        <p:spPr>
          <a:xfrm>
            <a:off x="306656" y="204515"/>
            <a:ext cx="11157857" cy="830997"/>
          </a:xfrm>
          <a:prstGeom prst="rect">
            <a:avLst/>
          </a:prstGeom>
        </p:spPr>
        <p:txBody>
          <a:bodyPr wrap="square">
            <a:spAutoFit/>
          </a:bodyPr>
          <a:lstStyle/>
          <a:p>
            <a:pPr algn="ctr"/>
            <a:r>
              <a:rPr lang="en-US" sz="2400" b="1" dirty="0"/>
              <a:t>Absence of Full Experimental Tests </a:t>
            </a:r>
          </a:p>
          <a:p>
            <a:pPr algn="ctr"/>
            <a:r>
              <a:rPr lang="en-US" sz="2400" b="1" dirty="0"/>
              <a:t>Requires New Investments and Workforce Development in Predictive Computing</a:t>
            </a:r>
          </a:p>
        </p:txBody>
      </p:sp>
      <p:sp>
        <p:nvSpPr>
          <p:cNvPr id="4" name="Rectangle 3"/>
          <p:cNvSpPr/>
          <p:nvPr/>
        </p:nvSpPr>
        <p:spPr>
          <a:xfrm>
            <a:off x="2378523" y="1303963"/>
            <a:ext cx="4572000" cy="923330"/>
          </a:xfrm>
          <a:prstGeom prst="rect">
            <a:avLst/>
          </a:prstGeom>
        </p:spPr>
        <p:txBody>
          <a:bodyPr>
            <a:spAutoFit/>
          </a:bodyPr>
          <a:lstStyle/>
          <a:p>
            <a:pPr defTabSz="448650">
              <a:defRPr/>
            </a:pPr>
            <a:r>
              <a:rPr lang="en-US" dirty="0"/>
              <a:t>1951-1962 above ground experimental test</a:t>
            </a:r>
          </a:p>
          <a:p>
            <a:pPr defTabSz="448650">
              <a:defRPr/>
            </a:pPr>
            <a:r>
              <a:rPr lang="en-US" dirty="0"/>
              <a:t>1962-1992 underground experimental test</a:t>
            </a:r>
          </a:p>
          <a:p>
            <a:pPr defTabSz="448650">
              <a:defRPr/>
            </a:pPr>
            <a:r>
              <a:rPr lang="en-US" dirty="0"/>
              <a:t>1992  Nuclear Test Ban Treaty</a:t>
            </a:r>
          </a:p>
        </p:txBody>
      </p:sp>
      <p:sp>
        <p:nvSpPr>
          <p:cNvPr id="12" name="TextBox 11">
            <a:extLst>
              <a:ext uri="{FF2B5EF4-FFF2-40B4-BE49-F238E27FC236}">
                <a16:creationId xmlns:a16="http://schemas.microsoft.com/office/drawing/2014/main" id="{B5CFF811-315C-B349-85E6-4866601CB6CA}"/>
              </a:ext>
            </a:extLst>
          </p:cNvPr>
          <p:cNvSpPr txBox="1"/>
          <p:nvPr/>
        </p:nvSpPr>
        <p:spPr>
          <a:xfrm>
            <a:off x="10758714" y="1547635"/>
            <a:ext cx="1144117" cy="3080844"/>
          </a:xfrm>
          <a:prstGeom prst="rect">
            <a:avLst/>
          </a:prstGeom>
          <a:noFill/>
        </p:spPr>
        <p:txBody>
          <a:bodyPr wrap="none" lIns="64008" tIns="32004" rIns="64008" bIns="32004" rtlCol="0">
            <a:spAutoFit/>
          </a:bodyPr>
          <a:lstStyle/>
          <a:p>
            <a:pPr defTabSz="457177">
              <a:defRPr/>
            </a:pPr>
            <a:r>
              <a:rPr lang="en-US" b="1" dirty="0" err="1">
                <a:solidFill>
                  <a:srgbClr val="BC0101"/>
                </a:solidFill>
                <a:latin typeface="Calibri"/>
              </a:rPr>
              <a:t>Exascale</a:t>
            </a:r>
            <a:endParaRPr lang="en-US" b="1" dirty="0">
              <a:solidFill>
                <a:srgbClr val="BC0101"/>
              </a:solidFill>
              <a:latin typeface="Calibri"/>
            </a:endParaRPr>
          </a:p>
          <a:p>
            <a:pPr defTabSz="457177">
              <a:defRPr/>
            </a:pPr>
            <a:endParaRPr lang="en-US" sz="800" b="1" dirty="0">
              <a:solidFill>
                <a:srgbClr val="BC0101"/>
              </a:solidFill>
              <a:latin typeface="Calibri"/>
            </a:endParaRPr>
          </a:p>
          <a:p>
            <a:pPr defTabSz="457177">
              <a:defRPr/>
            </a:pPr>
            <a:endParaRPr lang="en-US" sz="900" b="1" dirty="0">
              <a:solidFill>
                <a:srgbClr val="BC0101"/>
              </a:solidFill>
              <a:latin typeface="Calibri"/>
            </a:endParaRPr>
          </a:p>
          <a:p>
            <a:pPr defTabSz="457177">
              <a:defRPr/>
            </a:pPr>
            <a:endParaRPr lang="en-US" sz="800" b="1" dirty="0">
              <a:solidFill>
                <a:srgbClr val="BC0101"/>
              </a:solidFill>
              <a:latin typeface="Calibri"/>
            </a:endParaRPr>
          </a:p>
          <a:p>
            <a:pPr defTabSz="457177">
              <a:defRPr/>
            </a:pPr>
            <a:r>
              <a:rPr lang="en-US" b="1" dirty="0" err="1">
                <a:solidFill>
                  <a:srgbClr val="BC0101"/>
                </a:solidFill>
                <a:latin typeface="Calibri"/>
              </a:rPr>
              <a:t>Petascale</a:t>
            </a:r>
            <a:endParaRPr lang="en-US" b="1" dirty="0">
              <a:solidFill>
                <a:srgbClr val="BC0101"/>
              </a:solidFill>
              <a:latin typeface="Calibri"/>
            </a:endParaRPr>
          </a:p>
          <a:p>
            <a:pPr defTabSz="457177">
              <a:defRPr/>
            </a:pPr>
            <a:endParaRPr lang="en-US" b="1" dirty="0">
              <a:solidFill>
                <a:srgbClr val="BC0101"/>
              </a:solidFill>
              <a:latin typeface="Calibri"/>
            </a:endParaRPr>
          </a:p>
          <a:p>
            <a:pPr defTabSz="457177">
              <a:defRPr/>
            </a:pPr>
            <a:endParaRPr lang="en-US" b="1" dirty="0">
              <a:solidFill>
                <a:srgbClr val="BC0101"/>
              </a:solidFill>
              <a:latin typeface="Calibri"/>
            </a:endParaRPr>
          </a:p>
          <a:p>
            <a:pPr defTabSz="457177">
              <a:defRPr/>
            </a:pPr>
            <a:endParaRPr lang="en-US" b="1" dirty="0">
              <a:solidFill>
                <a:srgbClr val="BC0101"/>
              </a:solidFill>
              <a:latin typeface="Calibri"/>
            </a:endParaRPr>
          </a:p>
          <a:p>
            <a:pPr defTabSz="457177">
              <a:defRPr/>
            </a:pPr>
            <a:endParaRPr lang="en-US" b="1" dirty="0">
              <a:solidFill>
                <a:srgbClr val="BC0101"/>
              </a:solidFill>
              <a:latin typeface="Calibri"/>
            </a:endParaRPr>
          </a:p>
          <a:p>
            <a:pPr defTabSz="457177">
              <a:defRPr/>
            </a:pPr>
            <a:r>
              <a:rPr lang="en-US" b="1" dirty="0">
                <a:solidFill>
                  <a:srgbClr val="BC0101"/>
                </a:solidFill>
                <a:latin typeface="Calibri"/>
              </a:rPr>
              <a:t>Laptop</a:t>
            </a:r>
          </a:p>
          <a:p>
            <a:pPr defTabSz="457177">
              <a:defRPr/>
            </a:pPr>
            <a:endParaRPr lang="en-US" sz="900" b="1" dirty="0">
              <a:solidFill>
                <a:srgbClr val="BC0101"/>
              </a:solidFill>
              <a:latin typeface="Calibri"/>
            </a:endParaRPr>
          </a:p>
          <a:p>
            <a:pPr defTabSz="457177">
              <a:defRPr/>
            </a:pPr>
            <a:endParaRPr lang="en-US" b="1" dirty="0">
              <a:solidFill>
                <a:srgbClr val="BC0101"/>
              </a:solidFill>
              <a:latin typeface="Calibri"/>
            </a:endParaRPr>
          </a:p>
          <a:p>
            <a:pPr defTabSz="457177">
              <a:defRPr/>
            </a:pPr>
            <a:r>
              <a:rPr lang="en-US" b="1" dirty="0">
                <a:solidFill>
                  <a:srgbClr val="BC0101"/>
                </a:solidFill>
                <a:latin typeface="Calibri"/>
              </a:rPr>
              <a:t>Cell Phone</a:t>
            </a:r>
          </a:p>
        </p:txBody>
      </p:sp>
      <p:sp>
        <p:nvSpPr>
          <p:cNvPr id="14" name="Rectangle 13"/>
          <p:cNvSpPr/>
          <p:nvPr/>
        </p:nvSpPr>
        <p:spPr>
          <a:xfrm>
            <a:off x="73625" y="6249977"/>
            <a:ext cx="11157857" cy="369332"/>
          </a:xfrm>
          <a:prstGeom prst="rect">
            <a:avLst/>
          </a:prstGeom>
        </p:spPr>
        <p:txBody>
          <a:bodyPr wrap="square">
            <a:spAutoFit/>
          </a:bodyPr>
          <a:lstStyle/>
          <a:p>
            <a:r>
              <a:rPr lang="en-US" i="1" dirty="0"/>
              <a:t>Slide courtesy Lawrence Livermore National Laboratory</a:t>
            </a:r>
          </a:p>
        </p:txBody>
      </p:sp>
      <p:sp>
        <p:nvSpPr>
          <p:cNvPr id="11" name="Slide Number Placeholder 2">
            <a:extLst>
              <a:ext uri="{FF2B5EF4-FFF2-40B4-BE49-F238E27FC236}">
                <a16:creationId xmlns:a16="http://schemas.microsoft.com/office/drawing/2014/main" id="{126E2A9C-3E06-4830-9C1F-2EA44624B211}"/>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18</a:t>
            </a:fld>
            <a:endParaRPr lang="en-US" sz="1200" dirty="0">
              <a:solidFill>
                <a:schemeClr val="bg1">
                  <a:lumMod val="50000"/>
                </a:schemeClr>
              </a:solidFill>
            </a:endParaRPr>
          </a:p>
        </p:txBody>
      </p:sp>
      <p:sp>
        <p:nvSpPr>
          <p:cNvPr id="17" name="Footer Placeholder 3">
            <a:extLst>
              <a:ext uri="{FF2B5EF4-FFF2-40B4-BE49-F238E27FC236}">
                <a16:creationId xmlns:a16="http://schemas.microsoft.com/office/drawing/2014/main" id="{BD679E58-2563-4780-8DE4-2A9214C0836D}"/>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4197775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692400" y="118276"/>
            <a:ext cx="7747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defTabSz="609570"/>
            <a:r>
              <a:rPr lang="en-US" altLang="en-US" sz="4000" b="1" kern="0" dirty="0">
                <a:solidFill>
                  <a:srgbClr val="606060"/>
                </a:solidFill>
              </a:rPr>
              <a:t>Why Now? End of Moore’s Law</a:t>
            </a:r>
            <a:endParaRPr lang="en-US" altLang="en-US" sz="4000" kern="0" dirty="0">
              <a:solidFill>
                <a:srgbClr val="606060"/>
              </a:solidFill>
            </a:endParaRPr>
          </a:p>
        </p:txBody>
      </p:sp>
      <p:sp>
        <p:nvSpPr>
          <p:cNvPr id="6" name="Rectangle 5"/>
          <p:cNvSpPr/>
          <p:nvPr/>
        </p:nvSpPr>
        <p:spPr>
          <a:xfrm>
            <a:off x="3481615" y="826162"/>
            <a:ext cx="6168570" cy="461665"/>
          </a:xfrm>
          <a:prstGeom prst="rect">
            <a:avLst/>
          </a:prstGeom>
        </p:spPr>
        <p:txBody>
          <a:bodyPr wrap="square">
            <a:spAutoFit/>
          </a:bodyPr>
          <a:lstStyle/>
          <a:p>
            <a:r>
              <a:rPr lang="en-US" sz="2400" b="1" dirty="0"/>
              <a:t>‘Same as Usual’ has done well, until now. </a:t>
            </a:r>
          </a:p>
        </p:txBody>
      </p:sp>
      <p:pic>
        <p:nvPicPr>
          <p:cNvPr id="2" name="Picture 1"/>
          <p:cNvPicPr>
            <a:picLocks noChangeAspect="1"/>
          </p:cNvPicPr>
          <p:nvPr/>
        </p:nvPicPr>
        <p:blipFill>
          <a:blip r:embed="rId2"/>
          <a:stretch>
            <a:fillRect/>
          </a:stretch>
        </p:blipFill>
        <p:spPr>
          <a:xfrm>
            <a:off x="2685144" y="1347680"/>
            <a:ext cx="9506856" cy="5230679"/>
          </a:xfrm>
          <a:prstGeom prst="rect">
            <a:avLst/>
          </a:prstGeom>
        </p:spPr>
      </p:pic>
      <p:pic>
        <p:nvPicPr>
          <p:cNvPr id="14" name="Picture 13"/>
          <p:cNvPicPr>
            <a:picLocks noChangeAspect="1"/>
          </p:cNvPicPr>
          <p:nvPr/>
        </p:nvPicPr>
        <p:blipFill>
          <a:blip r:embed="rId3"/>
          <a:stretch>
            <a:fillRect/>
          </a:stretch>
        </p:blipFill>
        <p:spPr>
          <a:xfrm>
            <a:off x="1161144" y="1796142"/>
            <a:ext cx="2011133" cy="1553601"/>
          </a:xfrm>
          <a:prstGeom prst="rect">
            <a:avLst/>
          </a:prstGeom>
        </p:spPr>
      </p:pic>
      <p:pic>
        <p:nvPicPr>
          <p:cNvPr id="15" name="Picture 14"/>
          <p:cNvPicPr>
            <a:picLocks noChangeAspect="1"/>
          </p:cNvPicPr>
          <p:nvPr/>
        </p:nvPicPr>
        <p:blipFill>
          <a:blip r:embed="rId4"/>
          <a:stretch>
            <a:fillRect/>
          </a:stretch>
        </p:blipFill>
        <p:spPr>
          <a:xfrm>
            <a:off x="544286" y="3560686"/>
            <a:ext cx="3623129" cy="2095731"/>
          </a:xfrm>
          <a:prstGeom prst="rect">
            <a:avLst/>
          </a:prstGeom>
        </p:spPr>
      </p:pic>
      <p:sp>
        <p:nvSpPr>
          <p:cNvPr id="9" name="Slide Number Placeholder 2">
            <a:extLst>
              <a:ext uri="{FF2B5EF4-FFF2-40B4-BE49-F238E27FC236}">
                <a16:creationId xmlns:a16="http://schemas.microsoft.com/office/drawing/2014/main" id="{CC83CF73-280A-4FB4-BD73-8ED01A1A5727}"/>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19</a:t>
            </a:fld>
            <a:endParaRPr lang="en-US" sz="1200" dirty="0">
              <a:solidFill>
                <a:schemeClr val="bg1">
                  <a:lumMod val="50000"/>
                </a:schemeClr>
              </a:solidFill>
            </a:endParaRPr>
          </a:p>
        </p:txBody>
      </p:sp>
      <p:sp>
        <p:nvSpPr>
          <p:cNvPr id="10" name="Footer Placeholder 3">
            <a:extLst>
              <a:ext uri="{FF2B5EF4-FFF2-40B4-BE49-F238E27FC236}">
                <a16:creationId xmlns:a16="http://schemas.microsoft.com/office/drawing/2014/main" id="{4A5E2B81-4701-4183-82C6-191520D70FCA}"/>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574804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 y="106017"/>
            <a:ext cx="6707019" cy="66128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2"/>
          </p:nvPr>
        </p:nvSpPr>
        <p:spPr>
          <a:xfrm>
            <a:off x="6705602" y="1426633"/>
            <a:ext cx="4840817" cy="4800600"/>
          </a:xfrm>
        </p:spPr>
        <p:txBody>
          <a:bodyPr/>
          <a:lstStyle/>
          <a:p>
            <a:pPr>
              <a:defRPr/>
            </a:pPr>
            <a:r>
              <a:rPr lang="en-US" altLang="en-US" dirty="0"/>
              <a:t>To develop the knowledge base that will </a:t>
            </a:r>
            <a:r>
              <a:rPr lang="en-US" altLang="en-US" b="1" dirty="0">
                <a:solidFill>
                  <a:schemeClr val="accent1"/>
                </a:solidFill>
              </a:rPr>
              <a:t>lessen the burden of cancer</a:t>
            </a:r>
            <a:r>
              <a:rPr lang="en-US" altLang="en-US" b="1" dirty="0">
                <a:solidFill>
                  <a:schemeClr val="accent6"/>
                </a:solidFill>
              </a:rPr>
              <a:t> </a:t>
            </a:r>
            <a:r>
              <a:rPr lang="en-US" altLang="en-US" dirty="0"/>
              <a:t>in the United States and around the world.</a:t>
            </a:r>
            <a:endParaRPr lang="en-US" dirty="0"/>
          </a:p>
        </p:txBody>
      </p:sp>
      <p:sp>
        <p:nvSpPr>
          <p:cNvPr id="39940" name="Rectangle 1"/>
          <p:cNvSpPr>
            <a:spLocks noChangeArrowheads="1"/>
          </p:cNvSpPr>
          <p:nvPr/>
        </p:nvSpPr>
        <p:spPr bwMode="auto">
          <a:xfrm>
            <a:off x="7296151" y="1894418"/>
            <a:ext cx="3596216" cy="913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defTabSz="609570"/>
            <a:r>
              <a:rPr lang="en-US" altLang="en-US" sz="5333" b="1" kern="0">
                <a:solidFill>
                  <a:srgbClr val="606060"/>
                </a:solidFill>
              </a:rPr>
              <a:t>NCI Mission</a:t>
            </a:r>
            <a:endParaRPr lang="en-US" altLang="en-US" sz="5333" kern="0">
              <a:solidFill>
                <a:srgbClr val="606060"/>
              </a:solidFill>
            </a:endParaRPr>
          </a:p>
        </p:txBody>
      </p:sp>
      <p:sp>
        <p:nvSpPr>
          <p:cNvPr id="2" name="Rectangle 1"/>
          <p:cNvSpPr/>
          <p:nvPr/>
        </p:nvSpPr>
        <p:spPr>
          <a:xfrm>
            <a:off x="11546419" y="6227233"/>
            <a:ext cx="513059" cy="491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2">
            <a:extLst>
              <a:ext uri="{FF2B5EF4-FFF2-40B4-BE49-F238E27FC236}">
                <a16:creationId xmlns:a16="http://schemas.microsoft.com/office/drawing/2014/main" id="{B259A805-89B4-4A0A-913C-D81E013B7E12}"/>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2</a:t>
            </a:fld>
            <a:endParaRPr lang="en-US" sz="1200" dirty="0">
              <a:solidFill>
                <a:schemeClr val="bg1">
                  <a:lumMod val="50000"/>
                </a:schemeClr>
              </a:solidFill>
            </a:endParaRPr>
          </a:p>
        </p:txBody>
      </p:sp>
      <p:sp>
        <p:nvSpPr>
          <p:cNvPr id="7" name="Footer Placeholder 3">
            <a:extLst>
              <a:ext uri="{FF2B5EF4-FFF2-40B4-BE49-F238E27FC236}">
                <a16:creationId xmlns:a16="http://schemas.microsoft.com/office/drawing/2014/main" id="{5B8BD1D8-8B66-4501-8BCF-880065665AD1}"/>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18739044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217"/>
                                        </p:tgtEl>
                                        <p:attrNameLst>
                                          <p:attrName>style.visibility</p:attrName>
                                        </p:attrNameLst>
                                      </p:cBhvr>
                                      <p:to>
                                        <p:strVal val="visible"/>
                                      </p:to>
                                    </p:set>
                                    <p:animEffect transition="in" filter="fade">
                                      <p:cBhvr>
                                        <p:cTn id="7" dur="500"/>
                                        <p:tgtEl>
                                          <p:spTgt spid="9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2299" t="3033" r="-2299" b="18873"/>
          <a:stretch/>
        </p:blipFill>
        <p:spPr>
          <a:xfrm>
            <a:off x="760810" y="4190445"/>
            <a:ext cx="2008770" cy="1760432"/>
          </a:xfrm>
          <a:prstGeom prst="rect">
            <a:avLst/>
          </a:prstGeom>
        </p:spPr>
      </p:pic>
      <p:pic>
        <p:nvPicPr>
          <p:cNvPr id="16" name="Picture 15"/>
          <p:cNvPicPr>
            <a:picLocks noChangeAspect="1"/>
          </p:cNvPicPr>
          <p:nvPr/>
        </p:nvPicPr>
        <p:blipFill>
          <a:blip r:embed="rId3"/>
          <a:stretch>
            <a:fillRect/>
          </a:stretch>
        </p:blipFill>
        <p:spPr>
          <a:xfrm>
            <a:off x="589495" y="1276428"/>
            <a:ext cx="3276600" cy="1816285"/>
          </a:xfrm>
          <a:prstGeom prst="rect">
            <a:avLst/>
          </a:prstGeom>
        </p:spPr>
      </p:pic>
      <p:pic>
        <p:nvPicPr>
          <p:cNvPr id="17" name="Picture 4" descr="Image result for in memory comput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7181" y="4228999"/>
            <a:ext cx="2592850" cy="1721878"/>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Image result for neuromorphic comput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6763" y="2595852"/>
            <a:ext cx="2195574" cy="1462970"/>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8"/>
          <p:cNvPicPr>
            <a:picLocks noChangeAspect="1"/>
          </p:cNvPicPr>
          <p:nvPr/>
        </p:nvPicPr>
        <p:blipFill>
          <a:blip r:embed="rId6"/>
          <a:stretch>
            <a:fillRect/>
          </a:stretch>
        </p:blipFill>
        <p:spPr>
          <a:xfrm>
            <a:off x="5538172" y="936285"/>
            <a:ext cx="3425750" cy="2081688"/>
          </a:xfrm>
          <a:prstGeom prst="rect">
            <a:avLst/>
          </a:prstGeom>
          <a:ln>
            <a:solidFill>
              <a:schemeClr val="tx1"/>
            </a:solidFill>
          </a:ln>
        </p:spPr>
      </p:pic>
      <p:sp>
        <p:nvSpPr>
          <p:cNvPr id="20" name="TextBox 19"/>
          <p:cNvSpPr txBox="1"/>
          <p:nvPr/>
        </p:nvSpPr>
        <p:spPr>
          <a:xfrm>
            <a:off x="458576" y="3226080"/>
            <a:ext cx="2698187" cy="923330"/>
          </a:xfrm>
          <a:prstGeom prst="rect">
            <a:avLst/>
          </a:prstGeom>
          <a:noFill/>
        </p:spPr>
        <p:txBody>
          <a:bodyPr wrap="none" rtlCol="0">
            <a:spAutoFit/>
          </a:bodyPr>
          <a:lstStyle/>
          <a:p>
            <a:r>
              <a:rPr lang="en-US" b="1" dirty="0">
                <a:solidFill>
                  <a:schemeClr val="tx1"/>
                </a:solidFill>
              </a:rPr>
              <a:t>Neuromorphic Computing</a:t>
            </a:r>
          </a:p>
          <a:p>
            <a:r>
              <a:rPr lang="en-US" dirty="0">
                <a:solidFill>
                  <a:schemeClr val="tx1"/>
                </a:solidFill>
              </a:rPr>
              <a:t>“Brain Inspired” Chips</a:t>
            </a:r>
            <a:endParaRPr lang="en-US" b="0" i="1" dirty="0">
              <a:solidFill>
                <a:schemeClr val="tx1"/>
              </a:solidFill>
            </a:endParaRPr>
          </a:p>
          <a:p>
            <a:r>
              <a:rPr lang="en-US" b="0" i="1" dirty="0">
                <a:solidFill>
                  <a:schemeClr val="tx1"/>
                </a:solidFill>
              </a:rPr>
              <a:t>(IBM </a:t>
            </a:r>
            <a:r>
              <a:rPr lang="en-US" b="0" i="1" dirty="0" err="1">
                <a:solidFill>
                  <a:schemeClr val="tx1"/>
                </a:solidFill>
              </a:rPr>
              <a:t>TrueNorth</a:t>
            </a:r>
            <a:r>
              <a:rPr lang="en-US" b="0" i="1" dirty="0">
                <a:solidFill>
                  <a:schemeClr val="tx1"/>
                </a:solidFill>
              </a:rPr>
              <a:t> Chip)</a:t>
            </a:r>
          </a:p>
        </p:txBody>
      </p:sp>
      <p:sp>
        <p:nvSpPr>
          <p:cNvPr id="21" name="TextBox 20"/>
          <p:cNvSpPr txBox="1"/>
          <p:nvPr/>
        </p:nvSpPr>
        <p:spPr>
          <a:xfrm>
            <a:off x="2781985" y="4793662"/>
            <a:ext cx="1236824" cy="646331"/>
          </a:xfrm>
          <a:prstGeom prst="rect">
            <a:avLst/>
          </a:prstGeom>
          <a:noFill/>
        </p:spPr>
        <p:txBody>
          <a:bodyPr wrap="none" rtlCol="0">
            <a:spAutoFit/>
          </a:bodyPr>
          <a:lstStyle/>
          <a:p>
            <a:r>
              <a:rPr lang="en-US" b="1" dirty="0">
                <a:solidFill>
                  <a:schemeClr val="tx1"/>
                </a:solidFill>
              </a:rPr>
              <a:t>Quantum </a:t>
            </a:r>
          </a:p>
          <a:p>
            <a:r>
              <a:rPr lang="en-US" b="1" dirty="0">
                <a:solidFill>
                  <a:schemeClr val="tx1"/>
                </a:solidFill>
              </a:rPr>
              <a:t>Computers</a:t>
            </a:r>
          </a:p>
        </p:txBody>
      </p:sp>
      <p:sp>
        <p:nvSpPr>
          <p:cNvPr id="22" name="TextBox 21"/>
          <p:cNvSpPr txBox="1"/>
          <p:nvPr/>
        </p:nvSpPr>
        <p:spPr>
          <a:xfrm>
            <a:off x="6013606" y="3017973"/>
            <a:ext cx="2785679" cy="1200329"/>
          </a:xfrm>
          <a:prstGeom prst="rect">
            <a:avLst/>
          </a:prstGeom>
          <a:noFill/>
        </p:spPr>
        <p:txBody>
          <a:bodyPr wrap="square" rtlCol="0">
            <a:spAutoFit/>
          </a:bodyPr>
          <a:lstStyle/>
          <a:p>
            <a:r>
              <a:rPr lang="en-US" b="1" dirty="0">
                <a:solidFill>
                  <a:schemeClr val="tx1"/>
                </a:solidFill>
              </a:rPr>
              <a:t>Photonic  Communication in Computers</a:t>
            </a:r>
          </a:p>
          <a:p>
            <a:r>
              <a:rPr lang="en-US" b="0" dirty="0">
                <a:solidFill>
                  <a:schemeClr val="tx1"/>
                </a:solidFill>
              </a:rPr>
              <a:t>(</a:t>
            </a:r>
            <a:r>
              <a:rPr lang="en-US" b="0" i="1" dirty="0">
                <a:solidFill>
                  <a:schemeClr val="tx1"/>
                </a:solidFill>
              </a:rPr>
              <a:t>Karen Bergman, Columbia </a:t>
            </a:r>
            <a:r>
              <a:rPr lang="en-US" b="0" i="1" dirty="0" err="1">
                <a:solidFill>
                  <a:schemeClr val="tx1"/>
                </a:solidFill>
              </a:rPr>
              <a:t>Univ</a:t>
            </a:r>
            <a:r>
              <a:rPr lang="en-US" b="0" i="1" dirty="0">
                <a:solidFill>
                  <a:schemeClr val="tx1"/>
                </a:solidFill>
              </a:rPr>
              <a:t>)</a:t>
            </a:r>
          </a:p>
        </p:txBody>
      </p:sp>
      <p:sp>
        <p:nvSpPr>
          <p:cNvPr id="24" name="Rectangle 1"/>
          <p:cNvSpPr>
            <a:spLocks noChangeArrowheads="1"/>
          </p:cNvSpPr>
          <p:nvPr/>
        </p:nvSpPr>
        <p:spPr bwMode="auto">
          <a:xfrm>
            <a:off x="242033" y="171443"/>
            <a:ext cx="11987012"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defTabSz="609570"/>
            <a:r>
              <a:rPr lang="en-US" altLang="en-US" sz="3200" b="1" kern="0" dirty="0">
                <a:solidFill>
                  <a:srgbClr val="606060"/>
                </a:solidFill>
              </a:rPr>
              <a:t>Why Now? Renaissance in Computing Technology and Applications</a:t>
            </a:r>
            <a:endParaRPr lang="en-US" altLang="en-US" sz="3200" kern="0" dirty="0">
              <a:solidFill>
                <a:srgbClr val="606060"/>
              </a:solidFill>
            </a:endParaRPr>
          </a:p>
        </p:txBody>
      </p:sp>
      <p:pic>
        <p:nvPicPr>
          <p:cNvPr id="25" name="Picture 24"/>
          <p:cNvPicPr>
            <a:picLocks noChangeAspect="1"/>
          </p:cNvPicPr>
          <p:nvPr/>
        </p:nvPicPr>
        <p:blipFill>
          <a:blip r:embed="rId7"/>
          <a:stretch>
            <a:fillRect/>
          </a:stretch>
        </p:blipFill>
        <p:spPr>
          <a:xfrm>
            <a:off x="8037084" y="4058822"/>
            <a:ext cx="2780060" cy="1732643"/>
          </a:xfrm>
          <a:prstGeom prst="rect">
            <a:avLst/>
          </a:prstGeom>
        </p:spPr>
      </p:pic>
      <p:sp>
        <p:nvSpPr>
          <p:cNvPr id="26" name="TextBox 25"/>
          <p:cNvSpPr txBox="1"/>
          <p:nvPr/>
        </p:nvSpPr>
        <p:spPr>
          <a:xfrm>
            <a:off x="8550740" y="5830270"/>
            <a:ext cx="2266404" cy="646331"/>
          </a:xfrm>
          <a:prstGeom prst="rect">
            <a:avLst/>
          </a:prstGeom>
          <a:noFill/>
        </p:spPr>
        <p:txBody>
          <a:bodyPr wrap="square" rtlCol="0">
            <a:spAutoFit/>
          </a:bodyPr>
          <a:lstStyle/>
          <a:p>
            <a:r>
              <a:rPr lang="en-US" b="1" dirty="0">
                <a:solidFill>
                  <a:schemeClr val="tx1"/>
                </a:solidFill>
              </a:rPr>
              <a:t>Field Programmable Gate Arrays</a:t>
            </a:r>
            <a:endParaRPr lang="en-US" b="1" i="1" dirty="0">
              <a:solidFill>
                <a:schemeClr val="tx1"/>
              </a:solidFill>
            </a:endParaRPr>
          </a:p>
        </p:txBody>
      </p:sp>
      <p:pic>
        <p:nvPicPr>
          <p:cNvPr id="27" name="Picture 26"/>
          <p:cNvPicPr>
            <a:picLocks noChangeAspect="1"/>
          </p:cNvPicPr>
          <p:nvPr/>
        </p:nvPicPr>
        <p:blipFill rotWithShape="1">
          <a:blip r:embed="rId8"/>
          <a:srcRect b="21515"/>
          <a:stretch/>
        </p:blipFill>
        <p:spPr>
          <a:xfrm>
            <a:off x="9427114" y="1133695"/>
            <a:ext cx="2170154" cy="1959018"/>
          </a:xfrm>
          <a:prstGeom prst="rect">
            <a:avLst/>
          </a:prstGeom>
        </p:spPr>
      </p:pic>
      <p:sp>
        <p:nvSpPr>
          <p:cNvPr id="28" name="TextBox 27"/>
          <p:cNvSpPr txBox="1"/>
          <p:nvPr/>
        </p:nvSpPr>
        <p:spPr>
          <a:xfrm>
            <a:off x="9189148" y="3017973"/>
            <a:ext cx="2585804" cy="646331"/>
          </a:xfrm>
          <a:prstGeom prst="rect">
            <a:avLst/>
          </a:prstGeom>
          <a:noFill/>
        </p:spPr>
        <p:txBody>
          <a:bodyPr wrap="square" rtlCol="0">
            <a:spAutoFit/>
          </a:bodyPr>
          <a:lstStyle/>
          <a:p>
            <a:r>
              <a:rPr lang="en-US" b="1" dirty="0">
                <a:solidFill>
                  <a:schemeClr val="tx1"/>
                </a:solidFill>
              </a:rPr>
              <a:t>Progressively Heterogeneous Systems</a:t>
            </a:r>
            <a:endParaRPr lang="en-US" b="1" i="1" dirty="0">
              <a:solidFill>
                <a:schemeClr val="tx1"/>
              </a:solidFill>
            </a:endParaRPr>
          </a:p>
        </p:txBody>
      </p:sp>
      <p:sp>
        <p:nvSpPr>
          <p:cNvPr id="23" name="Slide Number Placeholder 2">
            <a:extLst>
              <a:ext uri="{FF2B5EF4-FFF2-40B4-BE49-F238E27FC236}">
                <a16:creationId xmlns:a16="http://schemas.microsoft.com/office/drawing/2014/main" id="{FC41E214-815B-485B-B7B2-888147E6F7F6}"/>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20</a:t>
            </a:fld>
            <a:endParaRPr lang="en-US" sz="1200" dirty="0">
              <a:solidFill>
                <a:schemeClr val="bg1">
                  <a:lumMod val="50000"/>
                </a:schemeClr>
              </a:solidFill>
            </a:endParaRPr>
          </a:p>
        </p:txBody>
      </p:sp>
      <p:sp>
        <p:nvSpPr>
          <p:cNvPr id="29" name="Footer Placeholder 3">
            <a:extLst>
              <a:ext uri="{FF2B5EF4-FFF2-40B4-BE49-F238E27FC236}">
                <a16:creationId xmlns:a16="http://schemas.microsoft.com/office/drawing/2014/main" id="{CB338E20-9E90-4049-B42E-7ED137E5F6C1}"/>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3069233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749" y="684954"/>
            <a:ext cx="10972800" cy="2835727"/>
          </a:xfrm>
        </p:spPr>
        <p:txBody>
          <a:bodyPr>
            <a:normAutofit fontScale="90000"/>
          </a:bodyPr>
          <a:lstStyle/>
          <a:p>
            <a:r>
              <a:rPr lang="en-US" b="1" dirty="0"/>
              <a:t>How do we drive computing solutions in the new technology era? (near term: AI, heterogeneous architectures and memory, data movement and processing)</a:t>
            </a:r>
            <a:br>
              <a:rPr lang="en-US" dirty="0"/>
            </a:br>
            <a:endParaRPr lang="en-US" dirty="0"/>
          </a:p>
        </p:txBody>
      </p:sp>
      <p:sp>
        <p:nvSpPr>
          <p:cNvPr id="5" name="Title 1"/>
          <p:cNvSpPr txBox="1">
            <a:spLocks/>
          </p:cNvSpPr>
          <p:nvPr/>
        </p:nvSpPr>
        <p:spPr>
          <a:xfrm>
            <a:off x="923749" y="3543950"/>
            <a:ext cx="10690970" cy="2835727"/>
          </a:xfrm>
          <a:prstGeom prst="rect">
            <a:avLst/>
          </a:prstGeom>
        </p:spPr>
        <p:txBody>
          <a:bodyPr vert="horz" lIns="91425" tIns="91425" rIns="91425" bIns="91425" rtlCol="0" anchor="b" anchorCtr="0">
            <a:normAutofit fontScale="97500"/>
          </a:bodyPr>
          <a:lstStyle>
            <a:lvl1pPr algn="l" defTabSz="914400" rtl="0" eaLnBrk="1" latinLnBrk="0" hangingPunct="1">
              <a:lnSpc>
                <a:spcPct val="90000"/>
              </a:lnSpc>
              <a:spcBef>
                <a:spcPts val="0"/>
              </a:spcBef>
              <a:buNone/>
              <a:defRPr sz="4400" kern="1200">
                <a:solidFill>
                  <a:schemeClr val="tx1"/>
                </a:solidFill>
                <a:latin typeface="+mj-lt"/>
                <a:ea typeface="+mj-ea"/>
                <a:cs typeface="+mj-cs"/>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r>
              <a:rPr lang="en-US" b="1" dirty="0"/>
              <a:t>We need partnerships in science and technology fields outside DOE traditional spaces to inspire fresh thinking.</a:t>
            </a:r>
            <a:br>
              <a:rPr lang="en-US" dirty="0"/>
            </a:br>
            <a:endParaRPr lang="en-US" dirty="0"/>
          </a:p>
        </p:txBody>
      </p:sp>
      <p:sp>
        <p:nvSpPr>
          <p:cNvPr id="6" name="Slide Number Placeholder 2">
            <a:extLst>
              <a:ext uri="{FF2B5EF4-FFF2-40B4-BE49-F238E27FC236}">
                <a16:creationId xmlns:a16="http://schemas.microsoft.com/office/drawing/2014/main" id="{4B81DDDD-0FF6-4507-987C-B5823637BB21}"/>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21</a:t>
            </a:fld>
            <a:endParaRPr lang="en-US" sz="1200" dirty="0">
              <a:solidFill>
                <a:schemeClr val="bg1">
                  <a:lumMod val="50000"/>
                </a:schemeClr>
              </a:solidFill>
            </a:endParaRPr>
          </a:p>
        </p:txBody>
      </p:sp>
      <p:sp>
        <p:nvSpPr>
          <p:cNvPr id="7" name="Footer Placeholder 3">
            <a:extLst>
              <a:ext uri="{FF2B5EF4-FFF2-40B4-BE49-F238E27FC236}">
                <a16:creationId xmlns:a16="http://schemas.microsoft.com/office/drawing/2014/main" id="{70FA74A7-5A7C-4A2F-95D1-D7EA76B2E8A8}"/>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1810839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69950-3549-6F49-A808-03DEFFB38088}"/>
              </a:ext>
            </a:extLst>
          </p:cNvPr>
          <p:cNvSpPr>
            <a:spLocks noGrp="1"/>
          </p:cNvSpPr>
          <p:nvPr>
            <p:ph type="title"/>
          </p:nvPr>
        </p:nvSpPr>
        <p:spPr>
          <a:xfrm>
            <a:off x="466047" y="377598"/>
            <a:ext cx="10924987" cy="696759"/>
          </a:xfrm>
        </p:spPr>
        <p:txBody>
          <a:bodyPr>
            <a:noAutofit/>
          </a:bodyPr>
          <a:lstStyle/>
          <a:p>
            <a:pPr algn="ctr"/>
            <a:r>
              <a:rPr lang="en-US" sz="3200" b="1" dirty="0"/>
              <a:t>Cancer: Exciting Challenges at Intersection of Data, Model and Simulation, and Machine Learning that Push DOE Thinking</a:t>
            </a:r>
          </a:p>
        </p:txBody>
      </p:sp>
      <p:sp>
        <p:nvSpPr>
          <p:cNvPr id="10" name="TextBox 9">
            <a:extLst>
              <a:ext uri="{FF2B5EF4-FFF2-40B4-BE49-F238E27FC236}">
                <a16:creationId xmlns:a16="http://schemas.microsoft.com/office/drawing/2014/main" id="{3D81BE8E-CFB2-7A41-B8F3-FE7CAB9CC5E0}"/>
              </a:ext>
            </a:extLst>
          </p:cNvPr>
          <p:cNvSpPr txBox="1"/>
          <p:nvPr/>
        </p:nvSpPr>
        <p:spPr>
          <a:xfrm>
            <a:off x="7098502" y="6447260"/>
            <a:ext cx="4193536" cy="307777"/>
          </a:xfrm>
          <a:prstGeom prst="rect">
            <a:avLst/>
          </a:prstGeom>
          <a:noFill/>
        </p:spPr>
        <p:txBody>
          <a:bodyPr wrap="square" rtlCol="0">
            <a:spAutoFit/>
          </a:bodyPr>
          <a:lstStyle/>
          <a:p>
            <a:r>
              <a:rPr lang="en-US" sz="1400" dirty="0"/>
              <a:t>ER Hsu, et al., </a:t>
            </a:r>
            <a:r>
              <a:rPr lang="en-US" sz="1400" dirty="0" err="1"/>
              <a:t>Clin</a:t>
            </a:r>
            <a:r>
              <a:rPr lang="en-US" sz="1400" dirty="0"/>
              <a:t> </a:t>
            </a:r>
            <a:r>
              <a:rPr lang="en-US" sz="1400" dirty="0" err="1"/>
              <a:t>Pharmacol</a:t>
            </a:r>
            <a:r>
              <a:rPr lang="en-US" sz="1400" dirty="0"/>
              <a:t> </a:t>
            </a:r>
            <a:r>
              <a:rPr lang="en-US" sz="1400" dirty="0" err="1"/>
              <a:t>Ther</a:t>
            </a:r>
            <a:r>
              <a:rPr lang="en-US" sz="1400" dirty="0"/>
              <a:t>. 2017</a:t>
            </a:r>
          </a:p>
        </p:txBody>
      </p:sp>
      <p:pic>
        <p:nvPicPr>
          <p:cNvPr id="8" name="Picture 7">
            <a:extLst>
              <a:ext uri="{FF2B5EF4-FFF2-40B4-BE49-F238E27FC236}">
                <a16:creationId xmlns:a16="http://schemas.microsoft.com/office/drawing/2014/main" id="{249F775C-6581-604E-9D0A-149EB1D52FD8}"/>
              </a:ext>
            </a:extLst>
          </p:cNvPr>
          <p:cNvPicPr>
            <a:picLocks noChangeAspect="1"/>
          </p:cNvPicPr>
          <p:nvPr/>
        </p:nvPicPr>
        <p:blipFill>
          <a:blip r:embed="rId3"/>
          <a:stretch>
            <a:fillRect/>
          </a:stretch>
        </p:blipFill>
        <p:spPr>
          <a:xfrm>
            <a:off x="466047" y="4456002"/>
            <a:ext cx="3946091" cy="2202470"/>
          </a:xfrm>
          <a:prstGeom prst="rect">
            <a:avLst/>
          </a:prstGeom>
        </p:spPr>
      </p:pic>
      <p:sp>
        <p:nvSpPr>
          <p:cNvPr id="14" name="TextBox 13">
            <a:extLst>
              <a:ext uri="{FF2B5EF4-FFF2-40B4-BE49-F238E27FC236}">
                <a16:creationId xmlns:a16="http://schemas.microsoft.com/office/drawing/2014/main" id="{7457E96D-9C10-E147-ADD3-4FC44A6946E0}"/>
              </a:ext>
            </a:extLst>
          </p:cNvPr>
          <p:cNvSpPr txBox="1"/>
          <p:nvPr/>
        </p:nvSpPr>
        <p:spPr>
          <a:xfrm>
            <a:off x="7098502" y="6156134"/>
            <a:ext cx="4193536" cy="307777"/>
          </a:xfrm>
          <a:prstGeom prst="rect">
            <a:avLst/>
          </a:prstGeom>
          <a:noFill/>
        </p:spPr>
        <p:txBody>
          <a:bodyPr wrap="square" rtlCol="0">
            <a:spAutoFit/>
          </a:bodyPr>
          <a:lstStyle/>
          <a:p>
            <a:r>
              <a:rPr lang="en-US" sz="1400" dirty="0"/>
              <a:t>S. </a:t>
            </a:r>
            <a:r>
              <a:rPr lang="en-US" sz="1400" dirty="0" err="1"/>
              <a:t>Hawgood</a:t>
            </a:r>
            <a:r>
              <a:rPr lang="en-US" sz="1400" dirty="0"/>
              <a:t>, et al., Sci </a:t>
            </a:r>
            <a:r>
              <a:rPr lang="en-US" sz="1400" dirty="0" err="1"/>
              <a:t>Transl</a:t>
            </a:r>
            <a:r>
              <a:rPr lang="en-US" sz="1400" dirty="0"/>
              <a:t> Med. 2015;</a:t>
            </a:r>
          </a:p>
        </p:txBody>
      </p:sp>
      <p:pic>
        <p:nvPicPr>
          <p:cNvPr id="17" name="Picture 16">
            <a:extLst>
              <a:ext uri="{FF2B5EF4-FFF2-40B4-BE49-F238E27FC236}">
                <a16:creationId xmlns:a16="http://schemas.microsoft.com/office/drawing/2014/main" id="{11F37AB8-F082-F54C-8586-2F91B5F02C4C}"/>
              </a:ext>
            </a:extLst>
          </p:cNvPr>
          <p:cNvPicPr>
            <a:picLocks noChangeAspect="1"/>
          </p:cNvPicPr>
          <p:nvPr/>
        </p:nvPicPr>
        <p:blipFill>
          <a:blip r:embed="rId4"/>
          <a:stretch>
            <a:fillRect/>
          </a:stretch>
        </p:blipFill>
        <p:spPr>
          <a:xfrm>
            <a:off x="8490297" y="4517406"/>
            <a:ext cx="2456207" cy="1670221"/>
          </a:xfrm>
          <a:prstGeom prst="rect">
            <a:avLst/>
          </a:prstGeom>
          <a:effectLst>
            <a:softEdge rad="317500"/>
          </a:effectLst>
        </p:spPr>
      </p:pic>
      <p:pic>
        <p:nvPicPr>
          <p:cNvPr id="5" name="Picture 4">
            <a:extLst>
              <a:ext uri="{FF2B5EF4-FFF2-40B4-BE49-F238E27FC236}">
                <a16:creationId xmlns:a16="http://schemas.microsoft.com/office/drawing/2014/main" id="{78CE353D-33DC-9F42-9F23-5EE3F879C15B}"/>
              </a:ext>
            </a:extLst>
          </p:cNvPr>
          <p:cNvPicPr>
            <a:picLocks noChangeAspect="1"/>
          </p:cNvPicPr>
          <p:nvPr/>
        </p:nvPicPr>
        <p:blipFill rotWithShape="1">
          <a:blip r:embed="rId5"/>
          <a:srcRect t="11648"/>
          <a:stretch/>
        </p:blipFill>
        <p:spPr>
          <a:xfrm>
            <a:off x="4770698" y="5331829"/>
            <a:ext cx="2264399" cy="1439859"/>
          </a:xfrm>
          <a:prstGeom prst="rect">
            <a:avLst/>
          </a:prstGeom>
        </p:spPr>
      </p:pic>
      <p:pic>
        <p:nvPicPr>
          <p:cNvPr id="9" name="Picture 8">
            <a:extLst>
              <a:ext uri="{FF2B5EF4-FFF2-40B4-BE49-F238E27FC236}">
                <a16:creationId xmlns:a16="http://schemas.microsoft.com/office/drawing/2014/main" id="{37149E02-73BB-4C41-B03E-C4D0C9F82F3D}"/>
              </a:ext>
            </a:extLst>
          </p:cNvPr>
          <p:cNvPicPr>
            <a:picLocks noChangeAspect="1"/>
          </p:cNvPicPr>
          <p:nvPr/>
        </p:nvPicPr>
        <p:blipFill>
          <a:blip r:embed="rId6"/>
          <a:stretch>
            <a:fillRect/>
          </a:stretch>
        </p:blipFill>
        <p:spPr>
          <a:xfrm>
            <a:off x="857942" y="1242329"/>
            <a:ext cx="3162300" cy="3149600"/>
          </a:xfrm>
          <a:prstGeom prst="rect">
            <a:avLst/>
          </a:prstGeom>
        </p:spPr>
      </p:pic>
      <p:pic>
        <p:nvPicPr>
          <p:cNvPr id="12" name="Picture 11">
            <a:extLst>
              <a:ext uri="{FF2B5EF4-FFF2-40B4-BE49-F238E27FC236}">
                <a16:creationId xmlns:a16="http://schemas.microsoft.com/office/drawing/2014/main" id="{A7C0C4AB-5B48-7D4B-9E61-4D9899ECEDB5}"/>
              </a:ext>
            </a:extLst>
          </p:cNvPr>
          <p:cNvPicPr>
            <a:picLocks noChangeAspect="1"/>
          </p:cNvPicPr>
          <p:nvPr/>
        </p:nvPicPr>
        <p:blipFill>
          <a:blip r:embed="rId7"/>
          <a:stretch>
            <a:fillRect/>
          </a:stretch>
        </p:blipFill>
        <p:spPr>
          <a:xfrm>
            <a:off x="4586743" y="1242329"/>
            <a:ext cx="2946400" cy="3136900"/>
          </a:xfrm>
          <a:prstGeom prst="rect">
            <a:avLst/>
          </a:prstGeom>
        </p:spPr>
      </p:pic>
      <p:pic>
        <p:nvPicPr>
          <p:cNvPr id="6" name="Picture 5">
            <a:extLst>
              <a:ext uri="{FF2B5EF4-FFF2-40B4-BE49-F238E27FC236}">
                <a16:creationId xmlns:a16="http://schemas.microsoft.com/office/drawing/2014/main" id="{4A8CB1C4-8D26-1F45-A73B-AB98D7F3A9AF}"/>
              </a:ext>
            </a:extLst>
          </p:cNvPr>
          <p:cNvPicPr>
            <a:picLocks noChangeAspect="1"/>
          </p:cNvPicPr>
          <p:nvPr/>
        </p:nvPicPr>
        <p:blipFill>
          <a:blip r:embed="rId8"/>
          <a:stretch>
            <a:fillRect/>
          </a:stretch>
        </p:blipFill>
        <p:spPr>
          <a:xfrm>
            <a:off x="4893976" y="4211329"/>
            <a:ext cx="1898650" cy="1063244"/>
          </a:xfrm>
          <a:prstGeom prst="rect">
            <a:avLst/>
          </a:prstGeom>
        </p:spPr>
      </p:pic>
      <p:pic>
        <p:nvPicPr>
          <p:cNvPr id="13" name="Picture 12">
            <a:extLst>
              <a:ext uri="{FF2B5EF4-FFF2-40B4-BE49-F238E27FC236}">
                <a16:creationId xmlns:a16="http://schemas.microsoft.com/office/drawing/2014/main" id="{16A84C97-1A89-374C-8620-0DDE8B35CD2A}"/>
              </a:ext>
            </a:extLst>
          </p:cNvPr>
          <p:cNvPicPr>
            <a:picLocks noChangeAspect="1"/>
          </p:cNvPicPr>
          <p:nvPr/>
        </p:nvPicPr>
        <p:blipFill>
          <a:blip r:embed="rId9"/>
          <a:stretch>
            <a:fillRect/>
          </a:stretch>
        </p:blipFill>
        <p:spPr>
          <a:xfrm>
            <a:off x="8316623" y="1242329"/>
            <a:ext cx="2971800" cy="3111500"/>
          </a:xfrm>
          <a:prstGeom prst="rect">
            <a:avLst/>
          </a:prstGeom>
        </p:spPr>
      </p:pic>
      <p:sp>
        <p:nvSpPr>
          <p:cNvPr id="15" name="Slide Number Placeholder 2">
            <a:extLst>
              <a:ext uri="{FF2B5EF4-FFF2-40B4-BE49-F238E27FC236}">
                <a16:creationId xmlns:a16="http://schemas.microsoft.com/office/drawing/2014/main" id="{8ED2DE0F-4D78-41D6-9744-0BA47C64B942}"/>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22</a:t>
            </a:fld>
            <a:endParaRPr lang="en-US" sz="1200" dirty="0">
              <a:solidFill>
                <a:schemeClr val="bg1">
                  <a:lumMod val="50000"/>
                </a:schemeClr>
              </a:solidFill>
            </a:endParaRPr>
          </a:p>
        </p:txBody>
      </p:sp>
      <p:sp>
        <p:nvSpPr>
          <p:cNvPr id="16" name="Footer Placeholder 3">
            <a:extLst>
              <a:ext uri="{FF2B5EF4-FFF2-40B4-BE49-F238E27FC236}">
                <a16:creationId xmlns:a16="http://schemas.microsoft.com/office/drawing/2014/main" id="{CEF1219E-74A6-4F78-BC76-C6612506ED96}"/>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4264276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Your challenges inspire new thinking</a:t>
            </a:r>
          </a:p>
        </p:txBody>
      </p:sp>
      <p:sp>
        <p:nvSpPr>
          <p:cNvPr id="3" name="Content Placeholder 2"/>
          <p:cNvSpPr>
            <a:spLocks noGrp="1"/>
          </p:cNvSpPr>
          <p:nvPr>
            <p:ph idx="1"/>
          </p:nvPr>
        </p:nvSpPr>
        <p:spPr/>
        <p:txBody>
          <a:bodyPr/>
          <a:lstStyle/>
          <a:p>
            <a:r>
              <a:rPr lang="en-US" dirty="0"/>
              <a:t>Accelerate cancer research by bringing our long history in working computing at cutting edge and largest scales to deliver real-world impacts</a:t>
            </a:r>
          </a:p>
          <a:p>
            <a:r>
              <a:rPr lang="en-US" dirty="0"/>
              <a:t>Accelerate DOE HPC technology and Uncertainty Quantification (UQ) methodology research by inspiring fresh thinking and innovation in new era of computing </a:t>
            </a:r>
          </a:p>
        </p:txBody>
      </p:sp>
      <p:sp>
        <p:nvSpPr>
          <p:cNvPr id="5" name="Slide Number Placeholder 2">
            <a:extLst>
              <a:ext uri="{FF2B5EF4-FFF2-40B4-BE49-F238E27FC236}">
                <a16:creationId xmlns:a16="http://schemas.microsoft.com/office/drawing/2014/main" id="{F632A01B-D4BD-405C-911C-20C75F7D2E84}"/>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23</a:t>
            </a:fld>
            <a:endParaRPr lang="en-US" sz="1200" dirty="0">
              <a:solidFill>
                <a:schemeClr val="bg1">
                  <a:lumMod val="50000"/>
                </a:schemeClr>
              </a:solidFill>
            </a:endParaRPr>
          </a:p>
        </p:txBody>
      </p:sp>
      <p:sp>
        <p:nvSpPr>
          <p:cNvPr id="6" name="Footer Placeholder 3">
            <a:extLst>
              <a:ext uri="{FF2B5EF4-FFF2-40B4-BE49-F238E27FC236}">
                <a16:creationId xmlns:a16="http://schemas.microsoft.com/office/drawing/2014/main" id="{2C275864-A90F-4DF8-BFB5-4E18FF148C37}"/>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906956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2E6F4-F579-084C-85A5-DACB9F766F6B}"/>
              </a:ext>
            </a:extLst>
          </p:cNvPr>
          <p:cNvSpPr>
            <a:spLocks noGrp="1"/>
          </p:cNvSpPr>
          <p:nvPr>
            <p:ph type="title"/>
          </p:nvPr>
        </p:nvSpPr>
        <p:spPr>
          <a:xfrm>
            <a:off x="838200" y="376289"/>
            <a:ext cx="10515600" cy="696759"/>
          </a:xfrm>
        </p:spPr>
        <p:txBody>
          <a:bodyPr>
            <a:normAutofit/>
          </a:bodyPr>
          <a:lstStyle/>
          <a:p>
            <a:pPr algn="ctr"/>
            <a:r>
              <a:rPr lang="en-US" sz="4000" b="1" dirty="0"/>
              <a:t>ECICC Scoping Meeting Goals</a:t>
            </a:r>
          </a:p>
        </p:txBody>
      </p:sp>
      <p:sp>
        <p:nvSpPr>
          <p:cNvPr id="3" name="Content Placeholder 2">
            <a:extLst>
              <a:ext uri="{FF2B5EF4-FFF2-40B4-BE49-F238E27FC236}">
                <a16:creationId xmlns:a16="http://schemas.microsoft.com/office/drawing/2014/main" id="{7E649698-8AE1-444C-B94F-45CB3D62443E}"/>
              </a:ext>
            </a:extLst>
          </p:cNvPr>
          <p:cNvSpPr>
            <a:spLocks noGrp="1"/>
          </p:cNvSpPr>
          <p:nvPr>
            <p:ph idx="1"/>
          </p:nvPr>
        </p:nvSpPr>
        <p:spPr>
          <a:xfrm>
            <a:off x="732322" y="1373238"/>
            <a:ext cx="10515600" cy="4667250"/>
          </a:xfrm>
        </p:spPr>
        <p:txBody>
          <a:bodyPr>
            <a:normAutofit/>
          </a:bodyPr>
          <a:lstStyle/>
          <a:p>
            <a:pPr marL="609585" lvl="1" indent="-304792" defTabSz="609585">
              <a:spcAft>
                <a:spcPts val="800"/>
              </a:spcAft>
              <a:buClr>
                <a:schemeClr val="tx1"/>
              </a:buClr>
              <a:defRPr/>
            </a:pPr>
            <a:r>
              <a:rPr lang="en-US" sz="2800" dirty="0"/>
              <a:t>Identify lean-in cancer challenge areas that push the limits of current cancer research computational practices and compel development of innovative computational technologies</a:t>
            </a:r>
          </a:p>
          <a:p>
            <a:pPr marL="609585" lvl="1" indent="-304792" defTabSz="609585">
              <a:spcAft>
                <a:spcPts val="800"/>
              </a:spcAft>
              <a:buClr>
                <a:schemeClr val="tx1"/>
              </a:buClr>
              <a:defRPr/>
            </a:pPr>
            <a:r>
              <a:rPr lang="en-US" sz="2800" dirty="0"/>
              <a:t>Build a community, multi-disciplinary engagement, and collaboration among cancer, data, and computational scientists to create transformative impact</a:t>
            </a:r>
          </a:p>
          <a:p>
            <a:pPr marL="609585" lvl="1" indent="-304792" defTabSz="609585">
              <a:spcAft>
                <a:spcPts val="800"/>
              </a:spcAft>
              <a:buClr>
                <a:schemeClr val="tx1"/>
              </a:buClr>
              <a:defRPr/>
            </a:pPr>
            <a:r>
              <a:rPr lang="en-US" sz="2800" dirty="0"/>
              <a:t>Demonstrate how to break down silos and work across domains, disciplines, organizations</a:t>
            </a:r>
          </a:p>
          <a:p>
            <a:pPr marL="609585" lvl="1" indent="-304792" defTabSz="609585">
              <a:spcAft>
                <a:spcPts val="800"/>
              </a:spcAft>
              <a:buClr>
                <a:schemeClr val="tx1"/>
              </a:buClr>
              <a:defRPr/>
            </a:pPr>
            <a:r>
              <a:rPr lang="en-US" sz="2800" dirty="0"/>
              <a:t>Define the types of cultural shifts in cancer research that could be possible with high-performance computing (HPC)</a:t>
            </a:r>
          </a:p>
          <a:p>
            <a:pPr>
              <a:buClr>
                <a:schemeClr val="tx1"/>
              </a:buClr>
            </a:pPr>
            <a:endParaRPr lang="en-US" dirty="0"/>
          </a:p>
        </p:txBody>
      </p:sp>
      <p:sp>
        <p:nvSpPr>
          <p:cNvPr id="5" name="Slide Number Placeholder 2">
            <a:extLst>
              <a:ext uri="{FF2B5EF4-FFF2-40B4-BE49-F238E27FC236}">
                <a16:creationId xmlns:a16="http://schemas.microsoft.com/office/drawing/2014/main" id="{9A71D94B-0CD6-4353-A6EC-0C15B6F6BC8C}"/>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24</a:t>
            </a:fld>
            <a:endParaRPr lang="en-US" sz="1200" dirty="0">
              <a:solidFill>
                <a:schemeClr val="bg1">
                  <a:lumMod val="50000"/>
                </a:schemeClr>
              </a:solidFill>
            </a:endParaRPr>
          </a:p>
        </p:txBody>
      </p:sp>
      <p:sp>
        <p:nvSpPr>
          <p:cNvPr id="6" name="Footer Placeholder 3">
            <a:extLst>
              <a:ext uri="{FF2B5EF4-FFF2-40B4-BE49-F238E27FC236}">
                <a16:creationId xmlns:a16="http://schemas.microsoft.com/office/drawing/2014/main" id="{53DB0CFD-4545-451B-91CF-2DE6447E1EEF}"/>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4028120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C45D6-4E0D-3A4E-A4F0-715E4BE3B18B}"/>
              </a:ext>
            </a:extLst>
          </p:cNvPr>
          <p:cNvSpPr>
            <a:spLocks noGrp="1"/>
          </p:cNvSpPr>
          <p:nvPr>
            <p:ph type="ctrTitle"/>
          </p:nvPr>
        </p:nvSpPr>
        <p:spPr>
          <a:xfrm>
            <a:off x="1524000" y="1385454"/>
            <a:ext cx="9144000" cy="1487199"/>
          </a:xfrm>
        </p:spPr>
        <p:txBody>
          <a:bodyPr>
            <a:normAutofit/>
          </a:bodyPr>
          <a:lstStyle/>
          <a:p>
            <a:r>
              <a:rPr lang="en-US" sz="4400" b="1" dirty="0"/>
              <a:t>EXTRA</a:t>
            </a:r>
          </a:p>
        </p:txBody>
      </p:sp>
    </p:spTree>
    <p:extLst>
      <p:ext uri="{BB962C8B-B14F-4D97-AF65-F5344CB8AC3E}">
        <p14:creationId xmlns:p14="http://schemas.microsoft.com/office/powerpoint/2010/main" val="1997082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7C48075C-55EE-2847-AA40-BB346C81B63F}"/>
              </a:ext>
            </a:extLst>
          </p:cNvPr>
          <p:cNvGraphicFramePr/>
          <p:nvPr>
            <p:extLst>
              <p:ext uri="{D42A27DB-BD31-4B8C-83A1-F6EECF244321}">
                <p14:modId xmlns:p14="http://schemas.microsoft.com/office/powerpoint/2010/main" val="2975981195"/>
              </p:ext>
            </p:extLst>
          </p:nvPr>
        </p:nvGraphicFramePr>
        <p:xfrm>
          <a:off x="3069481" y="1027004"/>
          <a:ext cx="5334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5BEF4CFF-0386-854A-A4C5-28EC2694DA91}"/>
              </a:ext>
            </a:extLst>
          </p:cNvPr>
          <p:cNvSpPr txBox="1"/>
          <p:nvPr/>
        </p:nvSpPr>
        <p:spPr>
          <a:xfrm>
            <a:off x="1697881" y="4705379"/>
            <a:ext cx="2719715" cy="1323439"/>
          </a:xfrm>
          <a:prstGeom prst="rect">
            <a:avLst/>
          </a:prstGeom>
          <a:noFill/>
        </p:spPr>
        <p:txBody>
          <a:bodyPr wrap="none" rtlCol="0">
            <a:spAutoFit/>
          </a:bodyPr>
          <a:lstStyle/>
          <a:p>
            <a:r>
              <a:rPr lang="en-US" sz="1600" b="1" dirty="0">
                <a:solidFill>
                  <a:srgbClr val="FF0000"/>
                </a:solidFill>
              </a:rPr>
              <a:t>NCI Advanced Biomedical </a:t>
            </a:r>
          </a:p>
          <a:p>
            <a:r>
              <a:rPr lang="en-US" sz="1600" b="1" dirty="0">
                <a:solidFill>
                  <a:srgbClr val="FF0000"/>
                </a:solidFill>
              </a:rPr>
              <a:t>Computing Center</a:t>
            </a:r>
          </a:p>
          <a:p>
            <a:r>
              <a:rPr lang="en-US" sz="1600" dirty="0">
                <a:solidFill>
                  <a:srgbClr val="000000"/>
                </a:solidFill>
              </a:rPr>
              <a:t>Application expertise</a:t>
            </a:r>
          </a:p>
          <a:p>
            <a:r>
              <a:rPr lang="en-US" sz="1600" dirty="0">
                <a:solidFill>
                  <a:srgbClr val="000000"/>
                </a:solidFill>
              </a:rPr>
              <a:t>Infrastructure innovations</a:t>
            </a:r>
          </a:p>
          <a:p>
            <a:r>
              <a:rPr lang="en-US" sz="1600" dirty="0">
                <a:solidFill>
                  <a:srgbClr val="000000"/>
                </a:solidFill>
              </a:rPr>
              <a:t>Novel algorithms </a:t>
            </a:r>
          </a:p>
        </p:txBody>
      </p:sp>
      <p:sp>
        <p:nvSpPr>
          <p:cNvPr id="7" name="TextBox 6">
            <a:extLst>
              <a:ext uri="{FF2B5EF4-FFF2-40B4-BE49-F238E27FC236}">
                <a16:creationId xmlns:a16="http://schemas.microsoft.com/office/drawing/2014/main" id="{A2369C5C-F635-F148-AD27-4F88C595DA06}"/>
              </a:ext>
            </a:extLst>
          </p:cNvPr>
          <p:cNvSpPr txBox="1"/>
          <p:nvPr/>
        </p:nvSpPr>
        <p:spPr>
          <a:xfrm>
            <a:off x="4882111" y="4705379"/>
            <a:ext cx="2260655" cy="1354217"/>
          </a:xfrm>
          <a:prstGeom prst="rect">
            <a:avLst/>
          </a:prstGeom>
          <a:noFill/>
        </p:spPr>
        <p:txBody>
          <a:bodyPr wrap="none" rtlCol="0">
            <a:spAutoFit/>
          </a:bodyPr>
          <a:lstStyle/>
          <a:p>
            <a:r>
              <a:rPr lang="en-US" sz="1600" b="1" dirty="0">
                <a:solidFill>
                  <a:srgbClr val="0000FF"/>
                </a:solidFill>
              </a:rPr>
              <a:t>NIH CIT/</a:t>
            </a:r>
            <a:r>
              <a:rPr lang="en-US" sz="1600" b="1" dirty="0" err="1">
                <a:solidFill>
                  <a:srgbClr val="0000FF"/>
                </a:solidFill>
              </a:rPr>
              <a:t>Biowulf</a:t>
            </a:r>
            <a:endParaRPr lang="en-US" sz="1600" b="1" dirty="0">
              <a:solidFill>
                <a:srgbClr val="0000FF"/>
              </a:solidFill>
            </a:endParaRPr>
          </a:p>
          <a:p>
            <a:r>
              <a:rPr lang="en-US" sz="1600" dirty="0">
                <a:solidFill>
                  <a:srgbClr val="000000"/>
                </a:solidFill>
              </a:rPr>
              <a:t>Large scale production</a:t>
            </a:r>
          </a:p>
          <a:p>
            <a:r>
              <a:rPr lang="en-US" sz="1600" dirty="0">
                <a:solidFill>
                  <a:srgbClr val="000000"/>
                </a:solidFill>
              </a:rPr>
              <a:t>Storage</a:t>
            </a:r>
          </a:p>
          <a:p>
            <a:r>
              <a:rPr lang="en-US" sz="1600" dirty="0">
                <a:solidFill>
                  <a:srgbClr val="000000"/>
                </a:solidFill>
              </a:rPr>
              <a:t>Data transfer</a:t>
            </a:r>
          </a:p>
          <a:p>
            <a:r>
              <a:rPr lang="en-US" sz="1600" dirty="0">
                <a:solidFill>
                  <a:srgbClr val="000000"/>
                </a:solidFill>
              </a:rPr>
              <a:t>Infrastructure</a:t>
            </a:r>
          </a:p>
        </p:txBody>
      </p:sp>
      <p:sp>
        <p:nvSpPr>
          <p:cNvPr id="8" name="TextBox 7">
            <a:extLst>
              <a:ext uri="{FF2B5EF4-FFF2-40B4-BE49-F238E27FC236}">
                <a16:creationId xmlns:a16="http://schemas.microsoft.com/office/drawing/2014/main" id="{7C403846-1057-FD4A-8A15-35A923645A04}"/>
              </a:ext>
            </a:extLst>
          </p:cNvPr>
          <p:cNvSpPr txBox="1"/>
          <p:nvPr/>
        </p:nvSpPr>
        <p:spPr>
          <a:xfrm>
            <a:off x="7336681" y="4705379"/>
            <a:ext cx="3081693" cy="1323439"/>
          </a:xfrm>
          <a:prstGeom prst="rect">
            <a:avLst/>
          </a:prstGeom>
          <a:noFill/>
        </p:spPr>
        <p:txBody>
          <a:bodyPr wrap="none" rtlCol="0">
            <a:spAutoFit/>
          </a:bodyPr>
          <a:lstStyle/>
          <a:p>
            <a:r>
              <a:rPr lang="en-US" sz="1600" b="1" dirty="0">
                <a:solidFill>
                  <a:srgbClr val="008000"/>
                </a:solidFill>
              </a:rPr>
              <a:t>US Department of Energy</a:t>
            </a:r>
          </a:p>
          <a:p>
            <a:r>
              <a:rPr lang="en-US" sz="1600" dirty="0"/>
              <a:t>Extreme scale systems</a:t>
            </a:r>
          </a:p>
          <a:p>
            <a:r>
              <a:rPr lang="en-US" sz="1600" dirty="0"/>
              <a:t>Network innovations</a:t>
            </a:r>
          </a:p>
          <a:p>
            <a:r>
              <a:rPr lang="en-US" sz="1600" dirty="0"/>
              <a:t>$478M in FY14 to </a:t>
            </a:r>
          </a:p>
          <a:p>
            <a:r>
              <a:rPr lang="en-US" sz="1600" dirty="0"/>
              <a:t>Advanced Computing Research</a:t>
            </a:r>
          </a:p>
        </p:txBody>
      </p:sp>
      <p:sp>
        <p:nvSpPr>
          <p:cNvPr id="9" name="Title 1">
            <a:extLst>
              <a:ext uri="{FF2B5EF4-FFF2-40B4-BE49-F238E27FC236}">
                <a16:creationId xmlns:a16="http://schemas.microsoft.com/office/drawing/2014/main" id="{441B1F71-1673-4F3A-BA37-B58509F1A3DF}"/>
              </a:ext>
            </a:extLst>
          </p:cNvPr>
          <p:cNvSpPr txBox="1">
            <a:spLocks/>
          </p:cNvSpPr>
          <p:nvPr/>
        </p:nvSpPr>
        <p:spPr>
          <a:xfrm>
            <a:off x="838200" y="197909"/>
            <a:ext cx="10515600" cy="5323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Compute Capabilities over time</a:t>
            </a:r>
          </a:p>
        </p:txBody>
      </p:sp>
      <p:sp>
        <p:nvSpPr>
          <p:cNvPr id="10" name="Slide Number Placeholder 2">
            <a:extLst>
              <a:ext uri="{FF2B5EF4-FFF2-40B4-BE49-F238E27FC236}">
                <a16:creationId xmlns:a16="http://schemas.microsoft.com/office/drawing/2014/main" id="{3034CC22-02BE-4655-BA5C-55A5B2B9664E}"/>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26</a:t>
            </a:fld>
            <a:endParaRPr lang="en-US" sz="1200" dirty="0">
              <a:solidFill>
                <a:schemeClr val="bg1">
                  <a:lumMod val="50000"/>
                </a:schemeClr>
              </a:solidFill>
            </a:endParaRPr>
          </a:p>
        </p:txBody>
      </p:sp>
      <p:sp>
        <p:nvSpPr>
          <p:cNvPr id="11" name="Footer Placeholder 3">
            <a:extLst>
              <a:ext uri="{FF2B5EF4-FFF2-40B4-BE49-F238E27FC236}">
                <a16:creationId xmlns:a16="http://schemas.microsoft.com/office/drawing/2014/main" id="{1231D2ED-E695-4048-BF9F-037C0047FE08}"/>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2720503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4F89B-571D-0A40-ACA2-99664227D129}"/>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D614183B-1DD8-2D44-99C1-33B52DD3C24E}"/>
              </a:ext>
            </a:extLst>
          </p:cNvPr>
          <p:cNvSpPr>
            <a:spLocks noGrp="1"/>
          </p:cNvSpPr>
          <p:nvPr>
            <p:ph type="sldNum" sz="quarter" idx="12"/>
          </p:nvPr>
        </p:nvSpPr>
        <p:spPr/>
        <p:txBody>
          <a:bodyPr/>
          <a:lstStyle/>
          <a:p>
            <a:fld id="{2F9CE472-8EC6-964D-ADB1-BA0E45C49CC1}" type="slidenum">
              <a:rPr lang="en-US" smtClean="0"/>
              <a:t>27</a:t>
            </a:fld>
            <a:endParaRPr lang="en-US"/>
          </a:p>
        </p:txBody>
      </p:sp>
      <p:sp>
        <p:nvSpPr>
          <p:cNvPr id="5" name="Oval 4">
            <a:extLst>
              <a:ext uri="{FF2B5EF4-FFF2-40B4-BE49-F238E27FC236}">
                <a16:creationId xmlns:a16="http://schemas.microsoft.com/office/drawing/2014/main" id="{9916384A-75C2-E944-AB76-74C5BDFDB6AF}"/>
              </a:ext>
            </a:extLst>
          </p:cNvPr>
          <p:cNvSpPr/>
          <p:nvPr/>
        </p:nvSpPr>
        <p:spPr>
          <a:xfrm>
            <a:off x="3652157" y="3576586"/>
            <a:ext cx="2514600" cy="2362200"/>
          </a:xfrm>
          <a:prstGeom prst="ellipse">
            <a:avLst/>
          </a:prstGeom>
          <a:solidFill>
            <a:srgbClr val="0C5A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Transform and Manage Data</a:t>
            </a:r>
          </a:p>
        </p:txBody>
      </p:sp>
      <p:sp>
        <p:nvSpPr>
          <p:cNvPr id="6" name="Oval 5">
            <a:extLst>
              <a:ext uri="{FF2B5EF4-FFF2-40B4-BE49-F238E27FC236}">
                <a16:creationId xmlns:a16="http://schemas.microsoft.com/office/drawing/2014/main" id="{F402B924-6D2C-6848-B101-47B830064D0F}"/>
              </a:ext>
            </a:extLst>
          </p:cNvPr>
          <p:cNvSpPr/>
          <p:nvPr/>
        </p:nvSpPr>
        <p:spPr>
          <a:xfrm>
            <a:off x="5709557" y="3652786"/>
            <a:ext cx="2514600" cy="2362200"/>
          </a:xfrm>
          <a:prstGeom prst="ellipse">
            <a:avLst/>
          </a:prstGeom>
          <a:solidFill>
            <a:srgbClr val="0C5A5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Analysis, Search and Compare</a:t>
            </a:r>
          </a:p>
        </p:txBody>
      </p:sp>
      <p:sp>
        <p:nvSpPr>
          <p:cNvPr id="7" name="Oval 6">
            <a:extLst>
              <a:ext uri="{FF2B5EF4-FFF2-40B4-BE49-F238E27FC236}">
                <a16:creationId xmlns:a16="http://schemas.microsoft.com/office/drawing/2014/main" id="{C9BAA452-E8C8-A74B-ACFF-A3009E5FC9EE}"/>
              </a:ext>
            </a:extLst>
          </p:cNvPr>
          <p:cNvSpPr/>
          <p:nvPr/>
        </p:nvSpPr>
        <p:spPr>
          <a:xfrm>
            <a:off x="4718957" y="1823986"/>
            <a:ext cx="2514600" cy="2362200"/>
          </a:xfrm>
          <a:prstGeom prst="ellipse">
            <a:avLst/>
          </a:prstGeom>
          <a:solidFill>
            <a:schemeClr val="accent5">
              <a:lumMod val="2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dirty="0"/>
              <a:t>Predictive Modeling and Simulation</a:t>
            </a:r>
          </a:p>
        </p:txBody>
      </p:sp>
      <p:sp>
        <p:nvSpPr>
          <p:cNvPr id="8" name="TextBox 7">
            <a:extLst>
              <a:ext uri="{FF2B5EF4-FFF2-40B4-BE49-F238E27FC236}">
                <a16:creationId xmlns:a16="http://schemas.microsoft.com/office/drawing/2014/main" id="{43FCDE89-60F1-774C-AB4F-0234AA1E1C34}"/>
              </a:ext>
            </a:extLst>
          </p:cNvPr>
          <p:cNvSpPr txBox="1"/>
          <p:nvPr/>
        </p:nvSpPr>
        <p:spPr>
          <a:xfrm>
            <a:off x="8224157" y="3805186"/>
            <a:ext cx="1621733" cy="646331"/>
          </a:xfrm>
          <a:prstGeom prst="rect">
            <a:avLst/>
          </a:prstGeom>
          <a:noFill/>
        </p:spPr>
        <p:txBody>
          <a:bodyPr wrap="none" rtlCol="0">
            <a:spAutoFit/>
          </a:bodyPr>
          <a:lstStyle/>
          <a:p>
            <a:r>
              <a:rPr lang="en-US" b="1" dirty="0"/>
              <a:t>Data Science</a:t>
            </a:r>
          </a:p>
          <a:p>
            <a:pPr marL="342900" indent="-342900">
              <a:buFont typeface="Arial"/>
              <a:buChar char="•"/>
            </a:pPr>
            <a:r>
              <a:rPr lang="en-US" b="1" dirty="0"/>
              <a:t>Analytics</a:t>
            </a:r>
          </a:p>
        </p:txBody>
      </p:sp>
      <p:sp>
        <p:nvSpPr>
          <p:cNvPr id="9" name="TextBox 8">
            <a:extLst>
              <a:ext uri="{FF2B5EF4-FFF2-40B4-BE49-F238E27FC236}">
                <a16:creationId xmlns:a16="http://schemas.microsoft.com/office/drawing/2014/main" id="{2BD0FF56-F6DA-304A-972C-66F10F731127}"/>
              </a:ext>
            </a:extLst>
          </p:cNvPr>
          <p:cNvSpPr txBox="1"/>
          <p:nvPr/>
        </p:nvSpPr>
        <p:spPr>
          <a:xfrm>
            <a:off x="7081157" y="1900186"/>
            <a:ext cx="3177673" cy="830997"/>
          </a:xfrm>
          <a:prstGeom prst="rect">
            <a:avLst/>
          </a:prstGeom>
          <a:noFill/>
        </p:spPr>
        <p:txBody>
          <a:bodyPr wrap="none" rtlCol="0">
            <a:spAutoFit/>
          </a:bodyPr>
          <a:lstStyle/>
          <a:p>
            <a:r>
              <a:rPr lang="en-US" sz="1600" b="1" dirty="0"/>
              <a:t>Computational Science (~60%)</a:t>
            </a:r>
          </a:p>
          <a:p>
            <a:pPr marL="342900" indent="-342900">
              <a:buFont typeface="Arial"/>
              <a:buChar char="•"/>
            </a:pPr>
            <a:r>
              <a:rPr lang="en-US" sz="1600" b="1" dirty="0"/>
              <a:t>Molecular Dynamics</a:t>
            </a:r>
          </a:p>
          <a:p>
            <a:pPr marL="342900" indent="-342900">
              <a:buFont typeface="Arial"/>
              <a:buChar char="•"/>
            </a:pPr>
            <a:r>
              <a:rPr lang="en-US" sz="1600" b="1" dirty="0"/>
              <a:t>Computational Chemistry</a:t>
            </a:r>
          </a:p>
        </p:txBody>
      </p:sp>
      <p:sp>
        <p:nvSpPr>
          <p:cNvPr id="10" name="TextBox 9">
            <a:extLst>
              <a:ext uri="{FF2B5EF4-FFF2-40B4-BE49-F238E27FC236}">
                <a16:creationId xmlns:a16="http://schemas.microsoft.com/office/drawing/2014/main" id="{4F33B4DC-2757-F34D-9ACE-3DD411EEFB36}"/>
              </a:ext>
            </a:extLst>
          </p:cNvPr>
          <p:cNvSpPr txBox="1"/>
          <p:nvPr/>
        </p:nvSpPr>
        <p:spPr>
          <a:xfrm>
            <a:off x="1670957" y="2966986"/>
            <a:ext cx="2904060" cy="830997"/>
          </a:xfrm>
          <a:prstGeom prst="rect">
            <a:avLst/>
          </a:prstGeom>
          <a:noFill/>
        </p:spPr>
        <p:txBody>
          <a:bodyPr wrap="none" rtlCol="0">
            <a:spAutoFit/>
          </a:bodyPr>
          <a:lstStyle/>
          <a:p>
            <a:r>
              <a:rPr lang="en-US" sz="1600" b="1" dirty="0"/>
              <a:t>Data Transformation (~40%) </a:t>
            </a:r>
          </a:p>
          <a:p>
            <a:pPr marL="342900" indent="-342900">
              <a:buFont typeface="Arial"/>
              <a:buChar char="•"/>
            </a:pPr>
            <a:r>
              <a:rPr lang="en-US" sz="1600" b="1" dirty="0"/>
              <a:t>Genomics</a:t>
            </a:r>
          </a:p>
          <a:p>
            <a:pPr marL="342900" indent="-342900">
              <a:buFont typeface="Arial"/>
              <a:buChar char="•"/>
            </a:pPr>
            <a:r>
              <a:rPr lang="en-US" sz="1600" b="1" dirty="0"/>
              <a:t>Image processing</a:t>
            </a:r>
          </a:p>
        </p:txBody>
      </p:sp>
      <p:sp>
        <p:nvSpPr>
          <p:cNvPr id="11" name="TextBox 10">
            <a:extLst>
              <a:ext uri="{FF2B5EF4-FFF2-40B4-BE49-F238E27FC236}">
                <a16:creationId xmlns:a16="http://schemas.microsoft.com/office/drawing/2014/main" id="{8D7FA37F-1180-4F48-B207-7941D267447D}"/>
              </a:ext>
            </a:extLst>
          </p:cNvPr>
          <p:cNvSpPr txBox="1"/>
          <p:nvPr/>
        </p:nvSpPr>
        <p:spPr>
          <a:xfrm>
            <a:off x="2834740" y="6215876"/>
            <a:ext cx="6283015" cy="276999"/>
          </a:xfrm>
          <a:prstGeom prst="rect">
            <a:avLst/>
          </a:prstGeom>
          <a:noFill/>
        </p:spPr>
        <p:txBody>
          <a:bodyPr wrap="none" rtlCol="0">
            <a:spAutoFit/>
          </a:bodyPr>
          <a:lstStyle/>
          <a:p>
            <a:r>
              <a:rPr lang="en-US" sz="1200" dirty="0"/>
              <a:t>(Estimated usage numbers for provided by Sean Davis, NCI Center for Cancer Research)</a:t>
            </a:r>
          </a:p>
        </p:txBody>
      </p:sp>
    </p:spTree>
    <p:extLst>
      <p:ext uri="{BB962C8B-B14F-4D97-AF65-F5344CB8AC3E}">
        <p14:creationId xmlns:p14="http://schemas.microsoft.com/office/powerpoint/2010/main" val="3736247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4773-0C12-6F45-90FB-85857CCF02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082F4E-5963-5841-BACF-A6C0CD98482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BBA80C8-B108-6543-A32B-AD4D3BD477A3}"/>
              </a:ext>
            </a:extLst>
          </p:cNvPr>
          <p:cNvSpPr>
            <a:spLocks noGrp="1"/>
          </p:cNvSpPr>
          <p:nvPr>
            <p:ph type="sldNum" sz="quarter" idx="12"/>
          </p:nvPr>
        </p:nvSpPr>
        <p:spPr/>
        <p:txBody>
          <a:bodyPr/>
          <a:lstStyle/>
          <a:p>
            <a:fld id="{2F9CE472-8EC6-964D-ADB1-BA0E45C49CC1}" type="slidenum">
              <a:rPr lang="en-US" smtClean="0"/>
              <a:t>28</a:t>
            </a:fld>
            <a:endParaRPr lang="en-US"/>
          </a:p>
        </p:txBody>
      </p:sp>
      <p:sp>
        <p:nvSpPr>
          <p:cNvPr id="5" name="Rectangle 4">
            <a:extLst>
              <a:ext uri="{FF2B5EF4-FFF2-40B4-BE49-F238E27FC236}">
                <a16:creationId xmlns:a16="http://schemas.microsoft.com/office/drawing/2014/main" id="{9B11AC0D-1098-A549-96FA-F960D6DAC814}"/>
              </a:ext>
            </a:extLst>
          </p:cNvPr>
          <p:cNvSpPr/>
          <p:nvPr/>
        </p:nvSpPr>
        <p:spPr>
          <a:xfrm>
            <a:off x="1371600" y="1007759"/>
            <a:ext cx="9144000" cy="5258897"/>
          </a:xfrm>
          <a:prstGeom prst="rect">
            <a:avLst/>
          </a:prstGeom>
          <a:solidFill>
            <a:srgbClr val="002060"/>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CEE7A72-0ACC-A349-9133-865228FA9667}"/>
              </a:ext>
            </a:extLst>
          </p:cNvPr>
          <p:cNvSpPr/>
          <p:nvPr/>
        </p:nvSpPr>
        <p:spPr>
          <a:xfrm flipH="1">
            <a:off x="4487899" y="2057507"/>
            <a:ext cx="48134" cy="2925484"/>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C01026-1272-F943-81D7-66455F9F5B3E}"/>
              </a:ext>
            </a:extLst>
          </p:cNvPr>
          <p:cNvSpPr/>
          <p:nvPr/>
        </p:nvSpPr>
        <p:spPr>
          <a:xfrm flipH="1">
            <a:off x="9695545" y="2038909"/>
            <a:ext cx="49582" cy="2944082"/>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7004DFE-43FB-3341-9FD1-7868AE0ACA4B}"/>
              </a:ext>
            </a:extLst>
          </p:cNvPr>
          <p:cNvSpPr/>
          <p:nvPr/>
        </p:nvSpPr>
        <p:spPr>
          <a:xfrm flipH="1">
            <a:off x="7045594" y="2048338"/>
            <a:ext cx="49039" cy="2943207"/>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53C9FF-9FAF-1443-8E4A-2A4E305199D8}"/>
              </a:ext>
            </a:extLst>
          </p:cNvPr>
          <p:cNvSpPr/>
          <p:nvPr/>
        </p:nvSpPr>
        <p:spPr>
          <a:xfrm flipH="1">
            <a:off x="4492294" y="4307182"/>
            <a:ext cx="207203" cy="45719"/>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5CD1D03C-D722-9847-A5CE-F84848BEAF72}"/>
              </a:ext>
            </a:extLst>
          </p:cNvPr>
          <p:cNvSpPr/>
          <p:nvPr/>
        </p:nvSpPr>
        <p:spPr>
          <a:xfrm>
            <a:off x="4230548" y="1475461"/>
            <a:ext cx="5706319" cy="662352"/>
          </a:xfrm>
          <a:prstGeom prst="roundRect">
            <a:avLst>
              <a:gd name="adj" fmla="val 10093"/>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a:t>Integrated Precision Oncology</a:t>
            </a:r>
          </a:p>
        </p:txBody>
      </p:sp>
      <p:sp>
        <p:nvSpPr>
          <p:cNvPr id="11" name="Rounded Rectangle 10">
            <a:extLst>
              <a:ext uri="{FF2B5EF4-FFF2-40B4-BE49-F238E27FC236}">
                <a16:creationId xmlns:a16="http://schemas.microsoft.com/office/drawing/2014/main" id="{9388CA3C-F8A3-F844-B0E3-9D40E16FAE14}"/>
              </a:ext>
            </a:extLst>
          </p:cNvPr>
          <p:cNvSpPr/>
          <p:nvPr/>
        </p:nvSpPr>
        <p:spPr>
          <a:xfrm>
            <a:off x="1695691" y="1475461"/>
            <a:ext cx="2199190" cy="3953471"/>
          </a:xfrm>
          <a:prstGeom prst="roundRect">
            <a:avLst>
              <a:gd name="adj" fmla="val 637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CB1A636C-8CB5-1E4F-A4B5-2CAEBE6390C4}"/>
              </a:ext>
            </a:extLst>
          </p:cNvPr>
          <p:cNvGrpSpPr/>
          <p:nvPr/>
        </p:nvGrpSpPr>
        <p:grpSpPr>
          <a:xfrm>
            <a:off x="1616019" y="1923565"/>
            <a:ext cx="2367308" cy="1524207"/>
            <a:chOff x="4870280" y="3365072"/>
            <a:chExt cx="3777427" cy="2755873"/>
          </a:xfrm>
        </p:grpSpPr>
        <p:sp>
          <p:nvSpPr>
            <p:cNvPr id="13" name="Curved Down Arrow 12">
              <a:extLst>
                <a:ext uri="{FF2B5EF4-FFF2-40B4-BE49-F238E27FC236}">
                  <a16:creationId xmlns:a16="http://schemas.microsoft.com/office/drawing/2014/main" id="{BFA9174C-3AA9-5740-A1FB-7CCBDCC6A5A1}"/>
                </a:ext>
              </a:extLst>
            </p:cNvPr>
            <p:cNvSpPr/>
            <p:nvPr/>
          </p:nvSpPr>
          <p:spPr>
            <a:xfrm rot="19782540" flipH="1" flipV="1">
              <a:off x="6523878" y="5124108"/>
              <a:ext cx="1738320" cy="662658"/>
            </a:xfrm>
            <a:prstGeom prst="curvedDownArrow">
              <a:avLst>
                <a:gd name="adj1" fmla="val 38218"/>
                <a:gd name="adj2" fmla="val 78800"/>
                <a:gd name="adj3" fmla="val 5476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Down Arrow 13">
              <a:extLst>
                <a:ext uri="{FF2B5EF4-FFF2-40B4-BE49-F238E27FC236}">
                  <a16:creationId xmlns:a16="http://schemas.microsoft.com/office/drawing/2014/main" id="{F7D1A28B-633D-9B44-8C3D-58F2817E921A}"/>
                </a:ext>
              </a:extLst>
            </p:cNvPr>
            <p:cNvSpPr/>
            <p:nvPr/>
          </p:nvSpPr>
          <p:spPr>
            <a:xfrm rot="19782540">
              <a:off x="5312256" y="3551708"/>
              <a:ext cx="1696113" cy="662658"/>
            </a:xfrm>
            <a:prstGeom prst="curvedDownArrow">
              <a:avLst>
                <a:gd name="adj1" fmla="val 38218"/>
                <a:gd name="adj2" fmla="val 78800"/>
                <a:gd name="adj3" fmla="val 5476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a:extLst>
                <a:ext uri="{FF2B5EF4-FFF2-40B4-BE49-F238E27FC236}">
                  <a16:creationId xmlns:a16="http://schemas.microsoft.com/office/drawing/2014/main" id="{3C56301C-57B6-DC41-ADB3-8AB768F82F98}"/>
                </a:ext>
              </a:extLst>
            </p:cNvPr>
            <p:cNvGrpSpPr/>
            <p:nvPr/>
          </p:nvGrpSpPr>
          <p:grpSpPr>
            <a:xfrm>
              <a:off x="5227991" y="3581400"/>
              <a:ext cx="3048000" cy="2151380"/>
              <a:chOff x="4996047" y="3416300"/>
              <a:chExt cx="3389864" cy="2392680"/>
            </a:xfrm>
          </p:grpSpPr>
          <p:sp>
            <p:nvSpPr>
              <p:cNvPr id="18" name="Oval 17">
                <a:extLst>
                  <a:ext uri="{FF2B5EF4-FFF2-40B4-BE49-F238E27FC236}">
                    <a16:creationId xmlns:a16="http://schemas.microsoft.com/office/drawing/2014/main" id="{157FA7F1-FAEA-E24B-B16B-43D854ED51C1}"/>
                  </a:ext>
                </a:extLst>
              </p:cNvPr>
              <p:cNvSpPr/>
              <p:nvPr/>
            </p:nvSpPr>
            <p:spPr>
              <a:xfrm>
                <a:off x="6610119" y="3416300"/>
                <a:ext cx="1775792" cy="1554480"/>
              </a:xfrm>
              <a:prstGeom prst="ellips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0" tIns="45705" rIns="0" bIns="45705" rtlCol="0" anchor="ctr"/>
              <a:lstStyle/>
              <a:p>
                <a:pPr algn="ctr"/>
                <a:r>
                  <a:rPr lang="en-US" sz="1100" b="1" dirty="0">
                    <a:effectLst>
                      <a:outerShdw blurRad="50800" dist="38100" dir="5400000" algn="t" rotWithShape="0">
                        <a:prstClr val="black">
                          <a:alpha val="40000"/>
                        </a:prstClr>
                      </a:outerShdw>
                    </a:effectLst>
                  </a:rPr>
                  <a:t>NCI</a:t>
                </a:r>
              </a:p>
              <a:p>
                <a:pPr algn="ctr"/>
                <a:r>
                  <a:rPr lang="en-US" sz="1000" dirty="0"/>
                  <a:t>National </a:t>
                </a:r>
                <a:br>
                  <a:rPr lang="en-US" sz="1000" dirty="0"/>
                </a:br>
                <a:r>
                  <a:rPr lang="en-US" sz="1000" dirty="0"/>
                  <a:t>Cancer </a:t>
                </a:r>
                <a:br>
                  <a:rPr lang="en-US" sz="1000" dirty="0"/>
                </a:br>
                <a:r>
                  <a:rPr lang="en-US" sz="1000" dirty="0"/>
                  <a:t>Institute</a:t>
                </a:r>
              </a:p>
            </p:txBody>
          </p:sp>
          <p:sp>
            <p:nvSpPr>
              <p:cNvPr id="19" name="Oval 18">
                <a:extLst>
                  <a:ext uri="{FF2B5EF4-FFF2-40B4-BE49-F238E27FC236}">
                    <a16:creationId xmlns:a16="http://schemas.microsoft.com/office/drawing/2014/main" id="{7999F277-2538-7042-BB01-E5E221034378}"/>
                  </a:ext>
                </a:extLst>
              </p:cNvPr>
              <p:cNvSpPr/>
              <p:nvPr/>
            </p:nvSpPr>
            <p:spPr>
              <a:xfrm>
                <a:off x="4996047" y="4254500"/>
                <a:ext cx="1799975" cy="1554480"/>
              </a:xfrm>
              <a:prstGeom prst="ellipse">
                <a:avLst/>
              </a:prstGeom>
              <a:solidFill>
                <a:srgbClr val="69BE28"/>
              </a:solidFill>
              <a:ln/>
            </p:spPr>
            <p:style>
              <a:lnRef idx="1">
                <a:schemeClr val="accent3"/>
              </a:lnRef>
              <a:fillRef idx="3">
                <a:schemeClr val="accent3"/>
              </a:fillRef>
              <a:effectRef idx="2">
                <a:schemeClr val="accent3"/>
              </a:effectRef>
              <a:fontRef idx="minor">
                <a:schemeClr val="lt1"/>
              </a:fontRef>
            </p:style>
            <p:txBody>
              <a:bodyPr lIns="0" tIns="45705" rIns="0" bIns="0" rtlCol="0" anchor="ctr"/>
              <a:lstStyle/>
              <a:p>
                <a:pPr algn="ctr"/>
                <a:r>
                  <a:rPr lang="en-US" sz="1200" b="1" dirty="0">
                    <a:effectLst>
                      <a:outerShdw blurRad="50800" dist="38100" dir="5400000" algn="t" rotWithShape="0">
                        <a:prstClr val="black">
                          <a:alpha val="40000"/>
                        </a:prstClr>
                      </a:outerShdw>
                    </a:effectLst>
                  </a:rPr>
                  <a:t>DOE</a:t>
                </a:r>
              </a:p>
              <a:p>
                <a:pPr algn="ctr"/>
                <a:r>
                  <a:rPr lang="en-US" sz="1000" dirty="0"/>
                  <a:t>Department</a:t>
                </a:r>
              </a:p>
              <a:p>
                <a:pPr algn="ctr"/>
                <a:r>
                  <a:rPr lang="en-US" sz="1000" dirty="0"/>
                  <a:t>of Energy</a:t>
                </a:r>
              </a:p>
              <a:p>
                <a:pPr algn="ctr"/>
                <a:endParaRPr lang="en-US" sz="800" dirty="0"/>
              </a:p>
            </p:txBody>
          </p:sp>
        </p:grpSp>
        <p:sp>
          <p:nvSpPr>
            <p:cNvPr id="16" name="Rectangle 15">
              <a:extLst>
                <a:ext uri="{FF2B5EF4-FFF2-40B4-BE49-F238E27FC236}">
                  <a16:creationId xmlns:a16="http://schemas.microsoft.com/office/drawing/2014/main" id="{2D7F313A-6AC5-0544-A9CD-476E3DB025CD}"/>
                </a:ext>
              </a:extLst>
            </p:cNvPr>
            <p:cNvSpPr/>
            <p:nvPr/>
          </p:nvSpPr>
          <p:spPr>
            <a:xfrm>
              <a:off x="6790193" y="5077542"/>
              <a:ext cx="1857514" cy="1043403"/>
            </a:xfrm>
            <a:prstGeom prst="rect">
              <a:avLst/>
            </a:prstGeom>
          </p:spPr>
          <p:txBody>
            <a:bodyPr wrap="none">
              <a:spAutoFit/>
            </a:bodyPr>
            <a:lstStyle/>
            <a:p>
              <a:pPr algn="ctr"/>
              <a:r>
                <a:rPr lang="en-US" sz="1050" b="1" dirty="0">
                  <a:solidFill>
                    <a:srgbClr val="000000"/>
                  </a:solidFill>
                </a:rPr>
                <a:t>Cancer driving </a:t>
              </a:r>
              <a:br>
                <a:rPr lang="en-US" sz="1050" b="1" dirty="0">
                  <a:solidFill>
                    <a:srgbClr val="000000"/>
                  </a:solidFill>
                </a:rPr>
              </a:br>
              <a:r>
                <a:rPr lang="en-US" sz="1050" b="1" dirty="0">
                  <a:solidFill>
                    <a:srgbClr val="000000"/>
                  </a:solidFill>
                </a:rPr>
                <a:t>computing </a:t>
              </a:r>
              <a:br>
                <a:rPr lang="en-US" sz="1050" b="1" dirty="0">
                  <a:solidFill>
                    <a:srgbClr val="000000"/>
                  </a:solidFill>
                </a:rPr>
              </a:br>
              <a:r>
                <a:rPr lang="en-US" sz="1050" b="1" dirty="0">
                  <a:solidFill>
                    <a:srgbClr val="000000"/>
                  </a:solidFill>
                </a:rPr>
                <a:t>advances</a:t>
              </a:r>
            </a:p>
          </p:txBody>
        </p:sp>
        <p:sp>
          <p:nvSpPr>
            <p:cNvPr id="17" name="Rectangle 16">
              <a:extLst>
                <a:ext uri="{FF2B5EF4-FFF2-40B4-BE49-F238E27FC236}">
                  <a16:creationId xmlns:a16="http://schemas.microsoft.com/office/drawing/2014/main" id="{A302ADB4-7E1B-CA42-B040-B2C155D615A8}"/>
                </a:ext>
              </a:extLst>
            </p:cNvPr>
            <p:cNvSpPr/>
            <p:nvPr/>
          </p:nvSpPr>
          <p:spPr>
            <a:xfrm>
              <a:off x="4870280" y="3365072"/>
              <a:ext cx="2049352" cy="1043403"/>
            </a:xfrm>
            <a:prstGeom prst="rect">
              <a:avLst/>
            </a:prstGeom>
          </p:spPr>
          <p:txBody>
            <a:bodyPr wrap="none">
              <a:spAutoFit/>
            </a:bodyPr>
            <a:lstStyle/>
            <a:p>
              <a:pPr algn="ctr"/>
              <a:r>
                <a:rPr lang="en-US" sz="1050" b="1" dirty="0">
                  <a:solidFill>
                    <a:srgbClr val="000000"/>
                  </a:solidFill>
                </a:rPr>
                <a:t>Exascale </a:t>
              </a:r>
            </a:p>
            <a:p>
              <a:pPr algn="ctr"/>
              <a:r>
                <a:rPr lang="en-US" sz="1050" b="1" dirty="0">
                  <a:solidFill>
                    <a:srgbClr val="000000"/>
                  </a:solidFill>
                </a:rPr>
                <a:t>technologies</a:t>
              </a:r>
              <a:br>
                <a:rPr lang="en-US" sz="1050" b="1" dirty="0">
                  <a:solidFill>
                    <a:srgbClr val="000000"/>
                  </a:solidFill>
                </a:rPr>
              </a:br>
              <a:r>
                <a:rPr lang="en-US" sz="1050" b="1" dirty="0">
                  <a:solidFill>
                    <a:srgbClr val="000000"/>
                  </a:solidFill>
                </a:rPr>
                <a:t>driving advances</a:t>
              </a:r>
            </a:p>
          </p:txBody>
        </p:sp>
      </p:grpSp>
      <p:sp>
        <p:nvSpPr>
          <p:cNvPr id="20" name="TextBox 19">
            <a:extLst>
              <a:ext uri="{FF2B5EF4-FFF2-40B4-BE49-F238E27FC236}">
                <a16:creationId xmlns:a16="http://schemas.microsoft.com/office/drawing/2014/main" id="{9617BB43-A656-6147-902E-5DD0F90BF013}"/>
              </a:ext>
            </a:extLst>
          </p:cNvPr>
          <p:cNvSpPr txBox="1"/>
          <p:nvPr/>
        </p:nvSpPr>
        <p:spPr>
          <a:xfrm>
            <a:off x="1739694" y="3447830"/>
            <a:ext cx="2140429" cy="523220"/>
          </a:xfrm>
          <a:prstGeom prst="rect">
            <a:avLst/>
          </a:prstGeom>
          <a:noFill/>
        </p:spPr>
        <p:txBody>
          <a:bodyPr wrap="square" rtlCol="0">
            <a:spAutoFit/>
          </a:bodyPr>
          <a:lstStyle/>
          <a:p>
            <a:pPr algn="ctr"/>
            <a:r>
              <a:rPr lang="en-US" sz="1400" b="1" dirty="0">
                <a:solidFill>
                  <a:srgbClr val="000000"/>
                </a:solidFill>
              </a:rPr>
              <a:t>Initiatives Supported</a:t>
            </a:r>
          </a:p>
          <a:p>
            <a:pPr algn="ctr"/>
            <a:r>
              <a:rPr lang="en-US" sz="1400" b="1" dirty="0">
                <a:solidFill>
                  <a:srgbClr val="000000"/>
                </a:solidFill>
              </a:rPr>
              <a:t>    NSCI and PMI</a:t>
            </a:r>
            <a:r>
              <a:rPr lang="en-US" sz="1400" dirty="0">
                <a:solidFill>
                  <a:srgbClr val="000000"/>
                </a:solidFill>
              </a:rPr>
              <a:t>	</a:t>
            </a:r>
            <a:endParaRPr lang="en-US" sz="1100" dirty="0">
              <a:solidFill>
                <a:srgbClr val="000000"/>
              </a:solidFill>
            </a:endParaRPr>
          </a:p>
        </p:txBody>
      </p:sp>
      <p:sp>
        <p:nvSpPr>
          <p:cNvPr id="21" name="Rectangle 20">
            <a:extLst>
              <a:ext uri="{FF2B5EF4-FFF2-40B4-BE49-F238E27FC236}">
                <a16:creationId xmlns:a16="http://schemas.microsoft.com/office/drawing/2014/main" id="{751EC0D6-1E71-6D4D-BD86-E6E3C96E5180}"/>
              </a:ext>
            </a:extLst>
          </p:cNvPr>
          <p:cNvSpPr/>
          <p:nvPr/>
        </p:nvSpPr>
        <p:spPr>
          <a:xfrm>
            <a:off x="5431455" y="3982596"/>
            <a:ext cx="4088729" cy="69421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r>
              <a:rPr lang="en-US" sz="1400" dirty="0">
                <a:solidFill>
                  <a:srgbClr val="000000"/>
                </a:solidFill>
              </a:rPr>
              <a:t>Molecular Domain – Multiscale biological models</a:t>
            </a:r>
          </a:p>
          <a:p>
            <a:r>
              <a:rPr lang="en-US" sz="1200" i="1" dirty="0">
                <a:solidFill>
                  <a:srgbClr val="000000"/>
                </a:solidFill>
              </a:rPr>
              <a:t>Models for RAS-RAS complex interactions</a:t>
            </a:r>
          </a:p>
          <a:p>
            <a:r>
              <a:rPr lang="en-US" sz="1200" i="1" dirty="0">
                <a:solidFill>
                  <a:srgbClr val="000000"/>
                </a:solidFill>
              </a:rPr>
              <a:t>Insight into RAS related cancers</a:t>
            </a:r>
          </a:p>
          <a:p>
            <a:endParaRPr lang="en-US" sz="1200" i="1" dirty="0">
              <a:solidFill>
                <a:srgbClr val="000000"/>
              </a:solidFill>
            </a:endParaRPr>
          </a:p>
        </p:txBody>
      </p:sp>
      <p:sp>
        <p:nvSpPr>
          <p:cNvPr id="22" name="Rectangle 21">
            <a:extLst>
              <a:ext uri="{FF2B5EF4-FFF2-40B4-BE49-F238E27FC236}">
                <a16:creationId xmlns:a16="http://schemas.microsoft.com/office/drawing/2014/main" id="{6A028905-A714-0549-A614-F97310107510}"/>
              </a:ext>
            </a:extLst>
          </p:cNvPr>
          <p:cNvSpPr/>
          <p:nvPr/>
        </p:nvSpPr>
        <p:spPr>
          <a:xfrm>
            <a:off x="4704450" y="3982596"/>
            <a:ext cx="721540" cy="69421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0B8A9FF-5D22-3745-91A2-97B122BBBDC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4744633" y="4013663"/>
            <a:ext cx="572309" cy="681650"/>
          </a:xfrm>
          <a:prstGeom prst="rect">
            <a:avLst/>
          </a:prstGeom>
          <a:ln>
            <a:noFill/>
          </a:ln>
          <a:effectLst>
            <a:outerShdw blurRad="50800" dist="38100" dir="2700000" algn="tl" rotWithShape="0">
              <a:prstClr val="black">
                <a:alpha val="40000"/>
              </a:prstClr>
            </a:outerShdw>
          </a:effectLst>
        </p:spPr>
      </p:pic>
      <p:sp>
        <p:nvSpPr>
          <p:cNvPr id="24" name="Rectangle 23">
            <a:extLst>
              <a:ext uri="{FF2B5EF4-FFF2-40B4-BE49-F238E27FC236}">
                <a16:creationId xmlns:a16="http://schemas.microsoft.com/office/drawing/2014/main" id="{6C16D456-FE04-264A-BB51-2D1756371D76}"/>
              </a:ext>
            </a:extLst>
          </p:cNvPr>
          <p:cNvSpPr/>
          <p:nvPr/>
        </p:nvSpPr>
        <p:spPr>
          <a:xfrm>
            <a:off x="5431455" y="2308351"/>
            <a:ext cx="4088728" cy="71775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r>
              <a:rPr lang="en-US" sz="1400" dirty="0">
                <a:solidFill>
                  <a:srgbClr val="000000"/>
                </a:solidFill>
              </a:rPr>
              <a:t>Pre-clinical Domain – Improved predictive models</a:t>
            </a:r>
          </a:p>
          <a:p>
            <a:r>
              <a:rPr lang="en-US" sz="1200" i="1" dirty="0">
                <a:solidFill>
                  <a:srgbClr val="000000"/>
                </a:solidFill>
              </a:rPr>
              <a:t>Computational/hybrid predictive models of drug response</a:t>
            </a:r>
          </a:p>
          <a:p>
            <a:r>
              <a:rPr lang="en-US" sz="1200" i="1" dirty="0">
                <a:solidFill>
                  <a:srgbClr val="000000"/>
                </a:solidFill>
              </a:rPr>
              <a:t>Improved experimental design</a:t>
            </a:r>
          </a:p>
        </p:txBody>
      </p:sp>
      <p:sp>
        <p:nvSpPr>
          <p:cNvPr id="25" name="Rectangle 24">
            <a:extLst>
              <a:ext uri="{FF2B5EF4-FFF2-40B4-BE49-F238E27FC236}">
                <a16:creationId xmlns:a16="http://schemas.microsoft.com/office/drawing/2014/main" id="{36CF1080-D24A-8248-9A90-C6E828AE1361}"/>
              </a:ext>
            </a:extLst>
          </p:cNvPr>
          <p:cNvSpPr/>
          <p:nvPr/>
        </p:nvSpPr>
        <p:spPr>
          <a:xfrm>
            <a:off x="4704451" y="2308351"/>
            <a:ext cx="721540" cy="71775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5BAAC30C-F330-A54B-A3E6-F3344B2540B4}"/>
              </a:ext>
            </a:extLst>
          </p:cNvPr>
          <p:cNvPicPr>
            <a:picLocks noChangeAspect="1"/>
          </p:cNvPicPr>
          <p:nvPr/>
        </p:nvPicPr>
        <p:blipFill rotWithShape="1">
          <a:blip r:embed="rId4"/>
          <a:srcRect l="64407" t="36899" r="20833" b="43333"/>
          <a:stretch/>
        </p:blipFill>
        <p:spPr>
          <a:xfrm>
            <a:off x="4773161" y="2373021"/>
            <a:ext cx="601499" cy="578027"/>
          </a:xfrm>
          <a:prstGeom prst="rect">
            <a:avLst/>
          </a:prstGeom>
        </p:spPr>
      </p:pic>
      <p:grpSp>
        <p:nvGrpSpPr>
          <p:cNvPr id="27" name="Group 26">
            <a:extLst>
              <a:ext uri="{FF2B5EF4-FFF2-40B4-BE49-F238E27FC236}">
                <a16:creationId xmlns:a16="http://schemas.microsoft.com/office/drawing/2014/main" id="{2A962CE8-505B-334D-89E8-340227C0652E}"/>
              </a:ext>
            </a:extLst>
          </p:cNvPr>
          <p:cNvGrpSpPr/>
          <p:nvPr/>
        </p:nvGrpSpPr>
        <p:grpSpPr>
          <a:xfrm>
            <a:off x="4704451" y="3106717"/>
            <a:ext cx="4815733" cy="753384"/>
            <a:chOff x="3162783" y="3349679"/>
            <a:chExt cx="5098645" cy="585765"/>
          </a:xfrm>
        </p:grpSpPr>
        <p:sp>
          <p:nvSpPr>
            <p:cNvPr id="28" name="Rectangle 27">
              <a:extLst>
                <a:ext uri="{FF2B5EF4-FFF2-40B4-BE49-F238E27FC236}">
                  <a16:creationId xmlns:a16="http://schemas.microsoft.com/office/drawing/2014/main" id="{0CB11F48-FD0C-7447-8878-7DEE31D1151F}"/>
                </a:ext>
              </a:extLst>
            </p:cNvPr>
            <p:cNvSpPr/>
            <p:nvPr/>
          </p:nvSpPr>
          <p:spPr>
            <a:xfrm>
              <a:off x="3932497" y="3349680"/>
              <a:ext cx="4328931" cy="58576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r>
                <a:rPr lang="en-US" sz="1400" dirty="0">
                  <a:solidFill>
                    <a:srgbClr val="000000"/>
                  </a:solidFill>
                </a:rPr>
                <a:t>Clinical Domain – Precision oncology surveillance</a:t>
              </a:r>
            </a:p>
            <a:p>
              <a:r>
                <a:rPr lang="en-US" sz="1200" i="1" dirty="0">
                  <a:solidFill>
                    <a:srgbClr val="000000"/>
                  </a:solidFill>
                </a:rPr>
                <a:t>Expanded SEER database information capture</a:t>
              </a:r>
            </a:p>
            <a:p>
              <a:r>
                <a:rPr lang="en-US" sz="1200" i="1" dirty="0">
                  <a:solidFill>
                    <a:srgbClr val="000000"/>
                  </a:solidFill>
                </a:rPr>
                <a:t>Modeling patient health trajectories</a:t>
              </a:r>
            </a:p>
          </p:txBody>
        </p:sp>
        <p:sp>
          <p:nvSpPr>
            <p:cNvPr id="29" name="Rectangle 28">
              <a:extLst>
                <a:ext uri="{FF2B5EF4-FFF2-40B4-BE49-F238E27FC236}">
                  <a16:creationId xmlns:a16="http://schemas.microsoft.com/office/drawing/2014/main" id="{A5DED882-55EA-4F45-B97C-81155DCD3FD0}"/>
                </a:ext>
              </a:extLst>
            </p:cNvPr>
            <p:cNvSpPr/>
            <p:nvPr/>
          </p:nvSpPr>
          <p:spPr>
            <a:xfrm>
              <a:off x="3162783" y="3349679"/>
              <a:ext cx="763929" cy="58576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C6D89205-564C-BE4A-92C5-84D38E9DE22E}"/>
                </a:ext>
              </a:extLst>
            </p:cNvPr>
            <p:cNvGrpSpPr/>
            <p:nvPr/>
          </p:nvGrpSpPr>
          <p:grpSpPr>
            <a:xfrm>
              <a:off x="3208420" y="3435498"/>
              <a:ext cx="675888" cy="407227"/>
              <a:chOff x="4267200" y="4267200"/>
              <a:chExt cx="1401120" cy="868859"/>
            </a:xfrm>
          </p:grpSpPr>
          <p:pic>
            <p:nvPicPr>
              <p:cNvPr id="31" name="Picture 30">
                <a:extLst>
                  <a:ext uri="{FF2B5EF4-FFF2-40B4-BE49-F238E27FC236}">
                    <a16:creationId xmlns:a16="http://schemas.microsoft.com/office/drawing/2014/main" id="{E8F354A2-E5D8-8D4B-A730-E8607CCCF7B3}"/>
                  </a:ext>
                </a:extLst>
              </p:cNvPr>
              <p:cNvPicPr>
                <a:picLocks noChangeAspect="1"/>
              </p:cNvPicPr>
              <p:nvPr/>
            </p:nvPicPr>
            <p:blipFill>
              <a:blip r:embed="rId5" cstate="print"/>
              <a:stretch>
                <a:fillRect/>
              </a:stretch>
            </p:blipFill>
            <p:spPr>
              <a:xfrm>
                <a:off x="4267200" y="4267200"/>
                <a:ext cx="1401120" cy="868859"/>
              </a:xfrm>
              <a:prstGeom prst="rect">
                <a:avLst/>
              </a:prstGeom>
            </p:spPr>
          </p:pic>
          <p:grpSp>
            <p:nvGrpSpPr>
              <p:cNvPr id="32" name="Group 31">
                <a:extLst>
                  <a:ext uri="{FF2B5EF4-FFF2-40B4-BE49-F238E27FC236}">
                    <a16:creationId xmlns:a16="http://schemas.microsoft.com/office/drawing/2014/main" id="{2858A484-9E25-D945-89F7-AB0E1E52139E}"/>
                  </a:ext>
                </a:extLst>
              </p:cNvPr>
              <p:cNvGrpSpPr/>
              <p:nvPr/>
            </p:nvGrpSpPr>
            <p:grpSpPr>
              <a:xfrm>
                <a:off x="4343400" y="4343400"/>
                <a:ext cx="304800" cy="591329"/>
                <a:chOff x="533400" y="1828800"/>
                <a:chExt cx="762000" cy="1277129"/>
              </a:xfrm>
            </p:grpSpPr>
            <p:pic>
              <p:nvPicPr>
                <p:cNvPr id="47" name="Picture 46">
                  <a:extLst>
                    <a:ext uri="{FF2B5EF4-FFF2-40B4-BE49-F238E27FC236}">
                      <a16:creationId xmlns:a16="http://schemas.microsoft.com/office/drawing/2014/main" id="{A34AFE64-A2FB-3B4B-BE7E-7A4F379B5C70}"/>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3400" y="1828800"/>
                  <a:ext cx="152400" cy="591329"/>
                </a:xfrm>
                <a:prstGeom prst="rect">
                  <a:avLst/>
                </a:prstGeom>
              </p:spPr>
            </p:pic>
            <p:pic>
              <p:nvPicPr>
                <p:cNvPr id="48" name="Picture 47">
                  <a:extLst>
                    <a:ext uri="{FF2B5EF4-FFF2-40B4-BE49-F238E27FC236}">
                      <a16:creationId xmlns:a16="http://schemas.microsoft.com/office/drawing/2014/main" id="{9E8E4170-C75D-444B-9755-91ACB539426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1828800"/>
                  <a:ext cx="152400" cy="591329"/>
                </a:xfrm>
                <a:prstGeom prst="rect">
                  <a:avLst/>
                </a:prstGeom>
              </p:spPr>
            </p:pic>
            <p:pic>
              <p:nvPicPr>
                <p:cNvPr id="49" name="Picture 48">
                  <a:extLst>
                    <a:ext uri="{FF2B5EF4-FFF2-40B4-BE49-F238E27FC236}">
                      <a16:creationId xmlns:a16="http://schemas.microsoft.com/office/drawing/2014/main" id="{C7411496-2D65-C143-A1CE-8D03E76B651C}"/>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3000" y="1828800"/>
                  <a:ext cx="152400" cy="591329"/>
                </a:xfrm>
                <a:prstGeom prst="rect">
                  <a:avLst/>
                </a:prstGeom>
              </p:spPr>
            </p:pic>
            <p:pic>
              <p:nvPicPr>
                <p:cNvPr id="50" name="Picture 49">
                  <a:extLst>
                    <a:ext uri="{FF2B5EF4-FFF2-40B4-BE49-F238E27FC236}">
                      <a16:creationId xmlns:a16="http://schemas.microsoft.com/office/drawing/2014/main" id="{8950AFD4-8D8C-7644-9746-925A885385A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400" y="2514600"/>
                  <a:ext cx="152400" cy="591329"/>
                </a:xfrm>
                <a:prstGeom prst="rect">
                  <a:avLst/>
                </a:prstGeom>
              </p:spPr>
            </p:pic>
            <p:pic>
              <p:nvPicPr>
                <p:cNvPr id="51" name="Picture 50">
                  <a:extLst>
                    <a:ext uri="{FF2B5EF4-FFF2-40B4-BE49-F238E27FC236}">
                      <a16:creationId xmlns:a16="http://schemas.microsoft.com/office/drawing/2014/main" id="{3301D2CF-BD1D-4646-A2DE-4D304848837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2514600"/>
                  <a:ext cx="152400" cy="591329"/>
                </a:xfrm>
                <a:prstGeom prst="rect">
                  <a:avLst/>
                </a:prstGeom>
              </p:spPr>
            </p:pic>
            <p:pic>
              <p:nvPicPr>
                <p:cNvPr id="52" name="Picture 51">
                  <a:extLst>
                    <a:ext uri="{FF2B5EF4-FFF2-40B4-BE49-F238E27FC236}">
                      <a16:creationId xmlns:a16="http://schemas.microsoft.com/office/drawing/2014/main" id="{7F24687E-7125-434C-8031-DE6ED5B82779}"/>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43000" y="2514600"/>
                  <a:ext cx="152400" cy="591329"/>
                </a:xfrm>
                <a:prstGeom prst="rect">
                  <a:avLst/>
                </a:prstGeom>
              </p:spPr>
            </p:pic>
          </p:grpSp>
          <p:grpSp>
            <p:nvGrpSpPr>
              <p:cNvPr id="33" name="Group 32">
                <a:extLst>
                  <a:ext uri="{FF2B5EF4-FFF2-40B4-BE49-F238E27FC236}">
                    <a16:creationId xmlns:a16="http://schemas.microsoft.com/office/drawing/2014/main" id="{6F14A96B-671D-8D4B-A1E7-1B983AF357D1}"/>
                  </a:ext>
                </a:extLst>
              </p:cNvPr>
              <p:cNvGrpSpPr/>
              <p:nvPr/>
            </p:nvGrpSpPr>
            <p:grpSpPr>
              <a:xfrm>
                <a:off x="4800600" y="4495800"/>
                <a:ext cx="304800" cy="591329"/>
                <a:chOff x="533400" y="1828800"/>
                <a:chExt cx="762000" cy="1277129"/>
              </a:xfrm>
            </p:grpSpPr>
            <p:pic>
              <p:nvPicPr>
                <p:cNvPr id="41" name="Picture 40">
                  <a:extLst>
                    <a:ext uri="{FF2B5EF4-FFF2-40B4-BE49-F238E27FC236}">
                      <a16:creationId xmlns:a16="http://schemas.microsoft.com/office/drawing/2014/main" id="{6871C800-118D-EF45-84BE-89BAC28FA33D}"/>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3400" y="1828800"/>
                  <a:ext cx="152400" cy="591329"/>
                </a:xfrm>
                <a:prstGeom prst="rect">
                  <a:avLst/>
                </a:prstGeom>
              </p:spPr>
            </p:pic>
            <p:pic>
              <p:nvPicPr>
                <p:cNvPr id="42" name="Picture 41">
                  <a:extLst>
                    <a:ext uri="{FF2B5EF4-FFF2-40B4-BE49-F238E27FC236}">
                      <a16:creationId xmlns:a16="http://schemas.microsoft.com/office/drawing/2014/main" id="{119C64C0-A8B2-2C48-97F5-0E500A1C7E5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1828800"/>
                  <a:ext cx="152400" cy="591329"/>
                </a:xfrm>
                <a:prstGeom prst="rect">
                  <a:avLst/>
                </a:prstGeom>
              </p:spPr>
            </p:pic>
            <p:pic>
              <p:nvPicPr>
                <p:cNvPr id="43" name="Picture 42">
                  <a:extLst>
                    <a:ext uri="{FF2B5EF4-FFF2-40B4-BE49-F238E27FC236}">
                      <a16:creationId xmlns:a16="http://schemas.microsoft.com/office/drawing/2014/main" id="{1A334052-6D89-B548-883D-6CDFCCBDA42D}"/>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3000" y="1828800"/>
                  <a:ext cx="152400" cy="591329"/>
                </a:xfrm>
                <a:prstGeom prst="rect">
                  <a:avLst/>
                </a:prstGeom>
              </p:spPr>
            </p:pic>
            <p:pic>
              <p:nvPicPr>
                <p:cNvPr id="44" name="Picture 43">
                  <a:extLst>
                    <a:ext uri="{FF2B5EF4-FFF2-40B4-BE49-F238E27FC236}">
                      <a16:creationId xmlns:a16="http://schemas.microsoft.com/office/drawing/2014/main" id="{5B30668A-4CAE-584A-88F4-27E8EFDDD2F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400" y="2514600"/>
                  <a:ext cx="152400" cy="591329"/>
                </a:xfrm>
                <a:prstGeom prst="rect">
                  <a:avLst/>
                </a:prstGeom>
              </p:spPr>
            </p:pic>
            <p:pic>
              <p:nvPicPr>
                <p:cNvPr id="45" name="Picture 44">
                  <a:extLst>
                    <a:ext uri="{FF2B5EF4-FFF2-40B4-BE49-F238E27FC236}">
                      <a16:creationId xmlns:a16="http://schemas.microsoft.com/office/drawing/2014/main" id="{7243E272-23C5-5141-867E-FDACDBAC7E3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2514600"/>
                  <a:ext cx="152400" cy="591329"/>
                </a:xfrm>
                <a:prstGeom prst="rect">
                  <a:avLst/>
                </a:prstGeom>
              </p:spPr>
            </p:pic>
            <p:pic>
              <p:nvPicPr>
                <p:cNvPr id="46" name="Picture 45">
                  <a:extLst>
                    <a:ext uri="{FF2B5EF4-FFF2-40B4-BE49-F238E27FC236}">
                      <a16:creationId xmlns:a16="http://schemas.microsoft.com/office/drawing/2014/main" id="{30CDAC2A-82E6-AE46-9DB5-03BBA43AAF69}"/>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43000" y="2514600"/>
                  <a:ext cx="152400" cy="591329"/>
                </a:xfrm>
                <a:prstGeom prst="rect">
                  <a:avLst/>
                </a:prstGeom>
              </p:spPr>
            </p:pic>
          </p:grpSp>
          <p:grpSp>
            <p:nvGrpSpPr>
              <p:cNvPr id="34" name="Group 33">
                <a:extLst>
                  <a:ext uri="{FF2B5EF4-FFF2-40B4-BE49-F238E27FC236}">
                    <a16:creationId xmlns:a16="http://schemas.microsoft.com/office/drawing/2014/main" id="{FFE8AE4B-2446-4449-B9CB-8C1A32A72CC1}"/>
                  </a:ext>
                </a:extLst>
              </p:cNvPr>
              <p:cNvGrpSpPr/>
              <p:nvPr/>
            </p:nvGrpSpPr>
            <p:grpSpPr>
              <a:xfrm>
                <a:off x="5334000" y="4419600"/>
                <a:ext cx="304800" cy="591329"/>
                <a:chOff x="533400" y="1828800"/>
                <a:chExt cx="762000" cy="1277129"/>
              </a:xfrm>
            </p:grpSpPr>
            <p:pic>
              <p:nvPicPr>
                <p:cNvPr id="35" name="Picture 34">
                  <a:extLst>
                    <a:ext uri="{FF2B5EF4-FFF2-40B4-BE49-F238E27FC236}">
                      <a16:creationId xmlns:a16="http://schemas.microsoft.com/office/drawing/2014/main" id="{F29DC39A-96CC-9440-865B-FA90CA683CA2}"/>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3400" y="1828800"/>
                  <a:ext cx="152400" cy="591329"/>
                </a:xfrm>
                <a:prstGeom prst="rect">
                  <a:avLst/>
                </a:prstGeom>
              </p:spPr>
            </p:pic>
            <p:pic>
              <p:nvPicPr>
                <p:cNvPr id="36" name="Picture 35">
                  <a:extLst>
                    <a:ext uri="{FF2B5EF4-FFF2-40B4-BE49-F238E27FC236}">
                      <a16:creationId xmlns:a16="http://schemas.microsoft.com/office/drawing/2014/main" id="{69996B3B-9D90-B342-BA9E-ACEE3BCCE58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1828800"/>
                  <a:ext cx="152400" cy="591329"/>
                </a:xfrm>
                <a:prstGeom prst="rect">
                  <a:avLst/>
                </a:prstGeom>
              </p:spPr>
            </p:pic>
            <p:pic>
              <p:nvPicPr>
                <p:cNvPr id="37" name="Picture 36">
                  <a:extLst>
                    <a:ext uri="{FF2B5EF4-FFF2-40B4-BE49-F238E27FC236}">
                      <a16:creationId xmlns:a16="http://schemas.microsoft.com/office/drawing/2014/main" id="{BBDE2F5E-FD5F-9D45-B870-6BA98C81C190}"/>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3000" y="1828800"/>
                  <a:ext cx="152400" cy="591329"/>
                </a:xfrm>
                <a:prstGeom prst="rect">
                  <a:avLst/>
                </a:prstGeom>
              </p:spPr>
            </p:pic>
            <p:pic>
              <p:nvPicPr>
                <p:cNvPr id="38" name="Picture 37">
                  <a:extLst>
                    <a:ext uri="{FF2B5EF4-FFF2-40B4-BE49-F238E27FC236}">
                      <a16:creationId xmlns:a16="http://schemas.microsoft.com/office/drawing/2014/main" id="{70164A7E-34B4-3048-B0AC-B7C1AC70A10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400" y="2514600"/>
                  <a:ext cx="152400" cy="591329"/>
                </a:xfrm>
                <a:prstGeom prst="rect">
                  <a:avLst/>
                </a:prstGeom>
              </p:spPr>
            </p:pic>
            <p:pic>
              <p:nvPicPr>
                <p:cNvPr id="39" name="Picture 38">
                  <a:extLst>
                    <a:ext uri="{FF2B5EF4-FFF2-40B4-BE49-F238E27FC236}">
                      <a16:creationId xmlns:a16="http://schemas.microsoft.com/office/drawing/2014/main" id="{24777209-01E0-984E-B069-A192687025E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2514600"/>
                  <a:ext cx="152400" cy="591329"/>
                </a:xfrm>
                <a:prstGeom prst="rect">
                  <a:avLst/>
                </a:prstGeom>
              </p:spPr>
            </p:pic>
            <p:pic>
              <p:nvPicPr>
                <p:cNvPr id="40" name="Picture 39">
                  <a:extLst>
                    <a:ext uri="{FF2B5EF4-FFF2-40B4-BE49-F238E27FC236}">
                      <a16:creationId xmlns:a16="http://schemas.microsoft.com/office/drawing/2014/main" id="{658F0412-6EB2-7548-9B43-9197B637C48E}"/>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43000" y="2514600"/>
                  <a:ext cx="152400" cy="591329"/>
                </a:xfrm>
                <a:prstGeom prst="rect">
                  <a:avLst/>
                </a:prstGeom>
              </p:spPr>
            </p:pic>
          </p:grpSp>
        </p:grpSp>
      </p:grpSp>
      <p:sp>
        <p:nvSpPr>
          <p:cNvPr id="53" name="Rectangle 52">
            <a:extLst>
              <a:ext uri="{FF2B5EF4-FFF2-40B4-BE49-F238E27FC236}">
                <a16:creationId xmlns:a16="http://schemas.microsoft.com/office/drawing/2014/main" id="{DC9552E6-ECCA-E94B-8A03-A6D7996D0DB6}"/>
              </a:ext>
            </a:extLst>
          </p:cNvPr>
          <p:cNvSpPr/>
          <p:nvPr/>
        </p:nvSpPr>
        <p:spPr>
          <a:xfrm flipH="1">
            <a:off x="9529055" y="3418557"/>
            <a:ext cx="207203" cy="45719"/>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69D92BE4-10CF-124D-8615-6FB706C1A601}"/>
              </a:ext>
            </a:extLst>
          </p:cNvPr>
          <p:cNvSpPr/>
          <p:nvPr/>
        </p:nvSpPr>
        <p:spPr>
          <a:xfrm>
            <a:off x="4230548" y="4889994"/>
            <a:ext cx="5706319" cy="666143"/>
          </a:xfrm>
          <a:prstGeom prst="roundRect">
            <a:avLst>
              <a:gd name="adj" fmla="val 6209"/>
            </a:avLst>
          </a:prstGeom>
          <a:solidFill>
            <a:srgbClr val="01A84E"/>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dirty="0" err="1"/>
              <a:t>CANcer</a:t>
            </a:r>
            <a:r>
              <a:rPr lang="en-US" sz="1600" dirty="0"/>
              <a:t> Distributed Learning Environment (CANDLE)</a:t>
            </a:r>
          </a:p>
          <a:p>
            <a:pPr algn="ctr"/>
            <a:r>
              <a:rPr lang="en-US" sz="1400" dirty="0"/>
              <a:t>Scalable Deep Learning for Cancer</a:t>
            </a:r>
          </a:p>
        </p:txBody>
      </p:sp>
      <p:sp>
        <p:nvSpPr>
          <p:cNvPr id="55" name="TextBox 54">
            <a:extLst>
              <a:ext uri="{FF2B5EF4-FFF2-40B4-BE49-F238E27FC236}">
                <a16:creationId xmlns:a16="http://schemas.microsoft.com/office/drawing/2014/main" id="{B645D1C5-981D-B24E-91FF-88BBCFE2AA4D}"/>
              </a:ext>
            </a:extLst>
          </p:cNvPr>
          <p:cNvSpPr txBox="1"/>
          <p:nvPr/>
        </p:nvSpPr>
        <p:spPr>
          <a:xfrm>
            <a:off x="4230774" y="1818173"/>
            <a:ext cx="1011676" cy="276999"/>
          </a:xfrm>
          <a:prstGeom prst="rect">
            <a:avLst/>
          </a:prstGeom>
          <a:noFill/>
        </p:spPr>
        <p:txBody>
          <a:bodyPr wrap="square" rtlCol="0">
            <a:spAutoFit/>
          </a:bodyPr>
          <a:lstStyle/>
          <a:p>
            <a:r>
              <a:rPr lang="en-US" sz="1200">
                <a:solidFill>
                  <a:schemeClr val="bg1"/>
                </a:solidFill>
              </a:rPr>
              <a:t>Molecular </a:t>
            </a:r>
          </a:p>
        </p:txBody>
      </p:sp>
      <p:sp>
        <p:nvSpPr>
          <p:cNvPr id="56" name="TextBox 55">
            <a:extLst>
              <a:ext uri="{FF2B5EF4-FFF2-40B4-BE49-F238E27FC236}">
                <a16:creationId xmlns:a16="http://schemas.microsoft.com/office/drawing/2014/main" id="{E6CD9781-0F0A-F94D-BDF9-F6AA68BECEEF}"/>
              </a:ext>
            </a:extLst>
          </p:cNvPr>
          <p:cNvSpPr txBox="1"/>
          <p:nvPr/>
        </p:nvSpPr>
        <p:spPr>
          <a:xfrm>
            <a:off x="6639817" y="1831060"/>
            <a:ext cx="1011676" cy="276999"/>
          </a:xfrm>
          <a:prstGeom prst="rect">
            <a:avLst/>
          </a:prstGeom>
          <a:noFill/>
        </p:spPr>
        <p:txBody>
          <a:bodyPr wrap="square" rtlCol="0">
            <a:spAutoFit/>
          </a:bodyPr>
          <a:lstStyle/>
          <a:p>
            <a:r>
              <a:rPr lang="en-US" sz="1200" dirty="0">
                <a:solidFill>
                  <a:schemeClr val="bg1"/>
                </a:solidFill>
              </a:rPr>
              <a:t>Pre-clinical </a:t>
            </a:r>
          </a:p>
        </p:txBody>
      </p:sp>
      <p:sp>
        <p:nvSpPr>
          <p:cNvPr id="57" name="TextBox 56">
            <a:extLst>
              <a:ext uri="{FF2B5EF4-FFF2-40B4-BE49-F238E27FC236}">
                <a16:creationId xmlns:a16="http://schemas.microsoft.com/office/drawing/2014/main" id="{BEEE151E-4C00-6F42-A3A9-970AA1201111}"/>
              </a:ext>
            </a:extLst>
          </p:cNvPr>
          <p:cNvSpPr txBox="1"/>
          <p:nvPr/>
        </p:nvSpPr>
        <p:spPr>
          <a:xfrm>
            <a:off x="9000714" y="1831060"/>
            <a:ext cx="908965" cy="276999"/>
          </a:xfrm>
          <a:prstGeom prst="rect">
            <a:avLst/>
          </a:prstGeom>
          <a:noFill/>
        </p:spPr>
        <p:txBody>
          <a:bodyPr wrap="square" rtlCol="0">
            <a:spAutoFit/>
          </a:bodyPr>
          <a:lstStyle/>
          <a:p>
            <a:r>
              <a:rPr lang="en-US" sz="1200" dirty="0">
                <a:solidFill>
                  <a:schemeClr val="bg1"/>
                </a:solidFill>
              </a:rPr>
              <a:t>Population </a:t>
            </a:r>
          </a:p>
        </p:txBody>
      </p:sp>
      <p:pic>
        <p:nvPicPr>
          <p:cNvPr id="58" name="Picture 57">
            <a:extLst>
              <a:ext uri="{FF2B5EF4-FFF2-40B4-BE49-F238E27FC236}">
                <a16:creationId xmlns:a16="http://schemas.microsoft.com/office/drawing/2014/main" id="{C29CD0C8-1BCA-474E-A724-DCD62E3DFAD4}"/>
              </a:ext>
            </a:extLst>
          </p:cNvPr>
          <p:cNvPicPr/>
          <p:nvPr/>
        </p:nvPicPr>
        <p:blipFill rotWithShape="1">
          <a:blip r:embed="rId7"/>
          <a:srcRect b="17279"/>
          <a:stretch/>
        </p:blipFill>
        <p:spPr>
          <a:xfrm>
            <a:off x="1807268" y="4221424"/>
            <a:ext cx="829889" cy="335548"/>
          </a:xfrm>
          <a:prstGeom prst="rect">
            <a:avLst/>
          </a:prstGeom>
        </p:spPr>
      </p:pic>
      <p:pic>
        <p:nvPicPr>
          <p:cNvPr id="59" name="Picture 58">
            <a:extLst>
              <a:ext uri="{FF2B5EF4-FFF2-40B4-BE49-F238E27FC236}">
                <a16:creationId xmlns:a16="http://schemas.microsoft.com/office/drawing/2014/main" id="{2FC7BF12-430B-F047-B59F-8B720DE33164}"/>
              </a:ext>
            </a:extLst>
          </p:cNvPr>
          <p:cNvPicPr/>
          <p:nvPr/>
        </p:nvPicPr>
        <p:blipFill rotWithShape="1">
          <a:blip r:embed="rId8"/>
          <a:srcRect b="16244"/>
          <a:stretch/>
        </p:blipFill>
        <p:spPr>
          <a:xfrm>
            <a:off x="2854477" y="4572203"/>
            <a:ext cx="919007" cy="406727"/>
          </a:xfrm>
          <a:prstGeom prst="rect">
            <a:avLst/>
          </a:prstGeom>
        </p:spPr>
      </p:pic>
      <p:pic>
        <p:nvPicPr>
          <p:cNvPr id="60" name="Picture 59">
            <a:extLst>
              <a:ext uri="{FF2B5EF4-FFF2-40B4-BE49-F238E27FC236}">
                <a16:creationId xmlns:a16="http://schemas.microsoft.com/office/drawing/2014/main" id="{43CC1C28-2371-614F-BC1F-368B22854679}"/>
              </a:ext>
            </a:extLst>
          </p:cNvPr>
          <p:cNvPicPr/>
          <p:nvPr/>
        </p:nvPicPr>
        <p:blipFill rotWithShape="1">
          <a:blip r:embed="rId9"/>
          <a:srcRect b="27008"/>
          <a:stretch/>
        </p:blipFill>
        <p:spPr>
          <a:xfrm>
            <a:off x="1766309" y="4673526"/>
            <a:ext cx="1056392" cy="252590"/>
          </a:xfrm>
          <a:prstGeom prst="rect">
            <a:avLst/>
          </a:prstGeom>
        </p:spPr>
      </p:pic>
      <p:pic>
        <p:nvPicPr>
          <p:cNvPr id="61" name="Picture 60">
            <a:extLst>
              <a:ext uri="{FF2B5EF4-FFF2-40B4-BE49-F238E27FC236}">
                <a16:creationId xmlns:a16="http://schemas.microsoft.com/office/drawing/2014/main" id="{3A7F4754-7748-E941-ACEA-85F1285052F2}"/>
              </a:ext>
            </a:extLst>
          </p:cNvPr>
          <p:cNvPicPr/>
          <p:nvPr/>
        </p:nvPicPr>
        <p:blipFill rotWithShape="1">
          <a:blip r:embed="rId10"/>
          <a:srcRect r="28218" b="19646"/>
          <a:stretch/>
        </p:blipFill>
        <p:spPr>
          <a:xfrm>
            <a:off x="2806432" y="4213700"/>
            <a:ext cx="811667" cy="338346"/>
          </a:xfrm>
          <a:prstGeom prst="rect">
            <a:avLst/>
          </a:prstGeom>
        </p:spPr>
      </p:pic>
      <p:pic>
        <p:nvPicPr>
          <p:cNvPr id="62" name="Picture 61">
            <a:extLst>
              <a:ext uri="{FF2B5EF4-FFF2-40B4-BE49-F238E27FC236}">
                <a16:creationId xmlns:a16="http://schemas.microsoft.com/office/drawing/2014/main" id="{238EE07A-37F7-8B4C-A7DE-D6E85183B9E5}"/>
              </a:ext>
            </a:extLst>
          </p:cNvPr>
          <p:cNvPicPr/>
          <p:nvPr/>
        </p:nvPicPr>
        <p:blipFill>
          <a:blip r:embed="rId11"/>
          <a:stretch>
            <a:fillRect/>
          </a:stretch>
        </p:blipFill>
        <p:spPr>
          <a:xfrm>
            <a:off x="1943129" y="3987482"/>
            <a:ext cx="1515472" cy="208814"/>
          </a:xfrm>
          <a:prstGeom prst="rect">
            <a:avLst/>
          </a:prstGeom>
        </p:spPr>
      </p:pic>
      <p:sp>
        <p:nvSpPr>
          <p:cNvPr id="63" name="TextBox 62">
            <a:extLst>
              <a:ext uri="{FF2B5EF4-FFF2-40B4-BE49-F238E27FC236}">
                <a16:creationId xmlns:a16="http://schemas.microsoft.com/office/drawing/2014/main" id="{1FF218AB-D483-8E4B-B104-6737F56B0E4B}"/>
              </a:ext>
            </a:extLst>
          </p:cNvPr>
          <p:cNvSpPr txBox="1"/>
          <p:nvPr/>
        </p:nvSpPr>
        <p:spPr>
          <a:xfrm>
            <a:off x="2101216" y="1493493"/>
            <a:ext cx="1261884" cy="369332"/>
          </a:xfrm>
          <a:prstGeom prst="rect">
            <a:avLst/>
          </a:prstGeom>
          <a:noFill/>
        </p:spPr>
        <p:txBody>
          <a:bodyPr wrap="square" rtlCol="0">
            <a:spAutoFit/>
          </a:bodyPr>
          <a:lstStyle/>
          <a:p>
            <a:r>
              <a:rPr lang="en-US" b="1">
                <a:solidFill>
                  <a:srgbClr val="000000"/>
                </a:solidFill>
              </a:rPr>
              <a:t>JDACS4C</a:t>
            </a:r>
          </a:p>
        </p:txBody>
      </p:sp>
      <p:sp>
        <p:nvSpPr>
          <p:cNvPr id="64" name="TextBox 63">
            <a:extLst>
              <a:ext uri="{FF2B5EF4-FFF2-40B4-BE49-F238E27FC236}">
                <a16:creationId xmlns:a16="http://schemas.microsoft.com/office/drawing/2014/main" id="{B5841474-2B62-B44F-AF66-3198A6B78ACD}"/>
              </a:ext>
            </a:extLst>
          </p:cNvPr>
          <p:cNvSpPr txBox="1"/>
          <p:nvPr/>
        </p:nvSpPr>
        <p:spPr>
          <a:xfrm>
            <a:off x="2391085" y="5793115"/>
            <a:ext cx="7329251" cy="338554"/>
          </a:xfrm>
          <a:prstGeom prst="rect">
            <a:avLst/>
          </a:prstGeom>
          <a:noFill/>
        </p:spPr>
        <p:txBody>
          <a:bodyPr wrap="square" rtlCol="0">
            <a:spAutoFit/>
          </a:bodyPr>
          <a:lstStyle/>
          <a:p>
            <a:r>
              <a:rPr lang="en-US" sz="1600" dirty="0">
                <a:solidFill>
                  <a:schemeClr val="bg1"/>
                </a:solidFill>
              </a:rPr>
              <a:t>JDACS4C established June 27, 2016 with signed MOU between NCI </a:t>
            </a:r>
            <a:r>
              <a:rPr lang="en-US" sz="1600">
                <a:solidFill>
                  <a:schemeClr val="bg1"/>
                </a:solidFill>
              </a:rPr>
              <a:t>and DOE</a:t>
            </a:r>
            <a:endParaRPr lang="en-US" sz="1600" dirty="0">
              <a:solidFill>
                <a:schemeClr val="bg1"/>
              </a:solidFill>
            </a:endParaRPr>
          </a:p>
        </p:txBody>
      </p:sp>
      <p:pic>
        <p:nvPicPr>
          <p:cNvPr id="65" name="Picture 64">
            <a:extLst>
              <a:ext uri="{FF2B5EF4-FFF2-40B4-BE49-F238E27FC236}">
                <a16:creationId xmlns:a16="http://schemas.microsoft.com/office/drawing/2014/main" id="{38D4E30C-FB97-6141-BA84-50F5D1967B56}"/>
              </a:ext>
            </a:extLst>
          </p:cNvPr>
          <p:cNvPicPr>
            <a:picLocks noChangeAspect="1"/>
          </p:cNvPicPr>
          <p:nvPr/>
        </p:nvPicPr>
        <p:blipFill>
          <a:blip r:embed="rId12"/>
          <a:stretch>
            <a:fillRect/>
          </a:stretch>
        </p:blipFill>
        <p:spPr>
          <a:xfrm>
            <a:off x="2003303" y="5042670"/>
            <a:ext cx="1453963" cy="355329"/>
          </a:xfrm>
          <a:prstGeom prst="rect">
            <a:avLst/>
          </a:prstGeom>
        </p:spPr>
      </p:pic>
    </p:spTree>
    <p:extLst>
      <p:ext uri="{BB962C8B-B14F-4D97-AF65-F5344CB8AC3E}">
        <p14:creationId xmlns:p14="http://schemas.microsoft.com/office/powerpoint/2010/main" val="903501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577049-2EC5-864B-8AC1-480BB7DF245C}"/>
              </a:ext>
            </a:extLst>
          </p:cNvPr>
          <p:cNvSpPr>
            <a:spLocks noGrp="1"/>
          </p:cNvSpPr>
          <p:nvPr>
            <p:ph type="sldNum" sz="quarter" idx="12"/>
          </p:nvPr>
        </p:nvSpPr>
        <p:spPr/>
        <p:txBody>
          <a:bodyPr/>
          <a:lstStyle/>
          <a:p>
            <a:fld id="{2F9CE472-8EC6-964D-ADB1-BA0E45C49CC1}" type="slidenum">
              <a:rPr lang="en-US" smtClean="0"/>
              <a:t>29</a:t>
            </a:fld>
            <a:endParaRPr lang="en-US"/>
          </a:p>
        </p:txBody>
      </p:sp>
      <p:sp>
        <p:nvSpPr>
          <p:cNvPr id="5" name="Rectangle: Rounded Corners 46">
            <a:extLst>
              <a:ext uri="{FF2B5EF4-FFF2-40B4-BE49-F238E27FC236}">
                <a16:creationId xmlns:a16="http://schemas.microsoft.com/office/drawing/2014/main" id="{CC308975-4F61-4448-AAEE-08A5AA8D2FC9}"/>
              </a:ext>
            </a:extLst>
          </p:cNvPr>
          <p:cNvSpPr/>
          <p:nvPr/>
        </p:nvSpPr>
        <p:spPr>
          <a:xfrm>
            <a:off x="7843018" y="940681"/>
            <a:ext cx="2428291" cy="55521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45">
            <a:extLst>
              <a:ext uri="{FF2B5EF4-FFF2-40B4-BE49-F238E27FC236}">
                <a16:creationId xmlns:a16="http://schemas.microsoft.com/office/drawing/2014/main" id="{4BAAAE68-68AB-EF43-87F3-CE96947CA738}"/>
              </a:ext>
            </a:extLst>
          </p:cNvPr>
          <p:cNvSpPr/>
          <p:nvPr/>
        </p:nvSpPr>
        <p:spPr>
          <a:xfrm>
            <a:off x="1733515" y="1021778"/>
            <a:ext cx="2546244" cy="55089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0D5F0D8-C895-494B-AE9D-B5D2EBD70565}"/>
              </a:ext>
            </a:extLst>
          </p:cNvPr>
          <p:cNvSpPr/>
          <p:nvPr/>
        </p:nvSpPr>
        <p:spPr>
          <a:xfrm>
            <a:off x="4970760" y="983895"/>
            <a:ext cx="2344913" cy="55089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46F0BCC-7601-6145-AD8C-376E61CE6FD6}"/>
              </a:ext>
            </a:extLst>
          </p:cNvPr>
          <p:cNvCxnSpPr/>
          <p:nvPr/>
        </p:nvCxnSpPr>
        <p:spPr>
          <a:xfrm flipV="1">
            <a:off x="2449591" y="2222220"/>
            <a:ext cx="6440872" cy="25142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0E1DF3E-8756-FA46-A175-831D388ABF76}"/>
              </a:ext>
            </a:extLst>
          </p:cNvPr>
          <p:cNvCxnSpPr>
            <a:cxnSpLocks/>
            <a:endCxn id="24" idx="3"/>
          </p:cNvCxnSpPr>
          <p:nvPr/>
        </p:nvCxnSpPr>
        <p:spPr>
          <a:xfrm flipV="1">
            <a:off x="3421275" y="2467046"/>
            <a:ext cx="5557457" cy="33802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00FE6FA-BAF6-0149-88B5-0284067D8470}"/>
              </a:ext>
            </a:extLst>
          </p:cNvPr>
          <p:cNvSpPr txBox="1"/>
          <p:nvPr/>
        </p:nvSpPr>
        <p:spPr>
          <a:xfrm>
            <a:off x="2091699" y="5379185"/>
            <a:ext cx="1747594" cy="523220"/>
          </a:xfrm>
          <a:prstGeom prst="rect">
            <a:avLst/>
          </a:prstGeom>
          <a:noFill/>
        </p:spPr>
        <p:txBody>
          <a:bodyPr wrap="none" rtlCol="0">
            <a:spAutoFit/>
          </a:bodyPr>
          <a:lstStyle/>
          <a:p>
            <a:pPr algn="ctr"/>
            <a:r>
              <a:rPr lang="en-US" sz="1400" dirty="0"/>
              <a:t>Single mechanism </a:t>
            </a:r>
          </a:p>
          <a:p>
            <a:pPr algn="ctr"/>
            <a:r>
              <a:rPr lang="en-US" sz="1400" dirty="0"/>
              <a:t>Single trial</a:t>
            </a:r>
          </a:p>
        </p:txBody>
      </p:sp>
      <p:sp>
        <p:nvSpPr>
          <p:cNvPr id="11" name="TextBox 10">
            <a:extLst>
              <a:ext uri="{FF2B5EF4-FFF2-40B4-BE49-F238E27FC236}">
                <a16:creationId xmlns:a16="http://schemas.microsoft.com/office/drawing/2014/main" id="{15440EB8-6A3B-D547-8AA6-359F08A13379}"/>
              </a:ext>
            </a:extLst>
          </p:cNvPr>
          <p:cNvSpPr txBox="1"/>
          <p:nvPr/>
        </p:nvSpPr>
        <p:spPr>
          <a:xfrm>
            <a:off x="2091699" y="4860393"/>
            <a:ext cx="1747594" cy="523220"/>
          </a:xfrm>
          <a:prstGeom prst="rect">
            <a:avLst/>
          </a:prstGeom>
          <a:noFill/>
        </p:spPr>
        <p:txBody>
          <a:bodyPr wrap="none" rtlCol="0">
            <a:spAutoFit/>
          </a:bodyPr>
          <a:lstStyle/>
          <a:p>
            <a:pPr algn="ctr"/>
            <a:r>
              <a:rPr lang="en-US" sz="1400" dirty="0"/>
              <a:t>Single mechanism  </a:t>
            </a:r>
          </a:p>
          <a:p>
            <a:pPr algn="ctr"/>
            <a:r>
              <a:rPr lang="en-US" sz="1400" dirty="0"/>
              <a:t>Single ensemble</a:t>
            </a:r>
          </a:p>
        </p:txBody>
      </p:sp>
      <p:sp>
        <p:nvSpPr>
          <p:cNvPr id="12" name="TextBox 11">
            <a:extLst>
              <a:ext uri="{FF2B5EF4-FFF2-40B4-BE49-F238E27FC236}">
                <a16:creationId xmlns:a16="http://schemas.microsoft.com/office/drawing/2014/main" id="{731E717C-A148-CA4F-B311-2230DDEC302B}"/>
              </a:ext>
            </a:extLst>
          </p:cNvPr>
          <p:cNvSpPr txBox="1"/>
          <p:nvPr/>
        </p:nvSpPr>
        <p:spPr>
          <a:xfrm>
            <a:off x="3632165" y="4824395"/>
            <a:ext cx="1537600" cy="523220"/>
          </a:xfrm>
          <a:prstGeom prst="rect">
            <a:avLst/>
          </a:prstGeom>
          <a:noFill/>
        </p:spPr>
        <p:txBody>
          <a:bodyPr wrap="none" rtlCol="0">
            <a:spAutoFit/>
          </a:bodyPr>
          <a:lstStyle/>
          <a:p>
            <a:pPr algn="ctr"/>
            <a:r>
              <a:rPr lang="en-US" sz="1400" dirty="0"/>
              <a:t>Multi-mechanism</a:t>
            </a:r>
          </a:p>
          <a:p>
            <a:pPr algn="ctr"/>
            <a:r>
              <a:rPr lang="en-US" sz="1400" dirty="0"/>
              <a:t>Single ensemble</a:t>
            </a:r>
          </a:p>
        </p:txBody>
      </p:sp>
      <p:sp>
        <p:nvSpPr>
          <p:cNvPr id="13" name="TextBox 12">
            <a:extLst>
              <a:ext uri="{FF2B5EF4-FFF2-40B4-BE49-F238E27FC236}">
                <a16:creationId xmlns:a16="http://schemas.microsoft.com/office/drawing/2014/main" id="{98F4865E-F9F6-0B47-875D-2B91DA3AF3E4}"/>
              </a:ext>
            </a:extLst>
          </p:cNvPr>
          <p:cNvSpPr txBox="1"/>
          <p:nvPr/>
        </p:nvSpPr>
        <p:spPr>
          <a:xfrm>
            <a:off x="4909576" y="3497378"/>
            <a:ext cx="1518364" cy="523220"/>
          </a:xfrm>
          <a:prstGeom prst="rect">
            <a:avLst/>
          </a:prstGeom>
          <a:noFill/>
        </p:spPr>
        <p:txBody>
          <a:bodyPr wrap="none" rtlCol="0">
            <a:spAutoFit/>
          </a:bodyPr>
          <a:lstStyle/>
          <a:p>
            <a:pPr algn="ctr"/>
            <a:r>
              <a:rPr lang="en-US" sz="1400" dirty="0"/>
              <a:t>Multi-scale</a:t>
            </a:r>
          </a:p>
          <a:p>
            <a:pPr algn="ctr"/>
            <a:r>
              <a:rPr lang="en-US" sz="1400" dirty="0"/>
              <a:t>Multi-cell models</a:t>
            </a:r>
          </a:p>
        </p:txBody>
      </p:sp>
      <p:sp>
        <p:nvSpPr>
          <p:cNvPr id="14" name="TextBox 13">
            <a:extLst>
              <a:ext uri="{FF2B5EF4-FFF2-40B4-BE49-F238E27FC236}">
                <a16:creationId xmlns:a16="http://schemas.microsoft.com/office/drawing/2014/main" id="{B34AD161-EB3B-3E4C-A754-93CD4B25224B}"/>
              </a:ext>
            </a:extLst>
          </p:cNvPr>
          <p:cNvSpPr txBox="1"/>
          <p:nvPr/>
        </p:nvSpPr>
        <p:spPr>
          <a:xfrm>
            <a:off x="6137969" y="3329767"/>
            <a:ext cx="1269898" cy="523220"/>
          </a:xfrm>
          <a:prstGeom prst="rect">
            <a:avLst/>
          </a:prstGeom>
          <a:noFill/>
        </p:spPr>
        <p:txBody>
          <a:bodyPr wrap="none" rtlCol="0">
            <a:spAutoFit/>
          </a:bodyPr>
          <a:lstStyle/>
          <a:p>
            <a:pPr algn="ctr"/>
            <a:r>
              <a:rPr lang="en-US" sz="1400" dirty="0"/>
              <a:t>Single cancer</a:t>
            </a:r>
          </a:p>
          <a:p>
            <a:pPr algn="ctr"/>
            <a:r>
              <a:rPr lang="en-US" sz="1400" dirty="0"/>
              <a:t>ensemble</a:t>
            </a:r>
          </a:p>
        </p:txBody>
      </p:sp>
      <p:sp>
        <p:nvSpPr>
          <p:cNvPr id="15" name="TextBox 14">
            <a:extLst>
              <a:ext uri="{FF2B5EF4-FFF2-40B4-BE49-F238E27FC236}">
                <a16:creationId xmlns:a16="http://schemas.microsoft.com/office/drawing/2014/main" id="{75F92AD0-F68E-5E4F-B093-7216D1BE25C9}"/>
              </a:ext>
            </a:extLst>
          </p:cNvPr>
          <p:cNvSpPr txBox="1"/>
          <p:nvPr/>
        </p:nvSpPr>
        <p:spPr>
          <a:xfrm>
            <a:off x="5925254" y="2781544"/>
            <a:ext cx="1695329" cy="523220"/>
          </a:xfrm>
          <a:prstGeom prst="rect">
            <a:avLst/>
          </a:prstGeom>
          <a:noFill/>
        </p:spPr>
        <p:txBody>
          <a:bodyPr wrap="square" rtlCol="0">
            <a:spAutoFit/>
          </a:bodyPr>
          <a:lstStyle/>
          <a:p>
            <a:pPr algn="ctr"/>
            <a:r>
              <a:rPr lang="en-US" sz="1400" dirty="0"/>
              <a:t>Multiple distinct cancer models</a:t>
            </a:r>
          </a:p>
        </p:txBody>
      </p:sp>
      <p:sp>
        <p:nvSpPr>
          <p:cNvPr id="16" name="TextBox 15">
            <a:extLst>
              <a:ext uri="{FF2B5EF4-FFF2-40B4-BE49-F238E27FC236}">
                <a16:creationId xmlns:a16="http://schemas.microsoft.com/office/drawing/2014/main" id="{994B3DE5-E63F-A849-8C8C-A247E70FD931}"/>
              </a:ext>
            </a:extLst>
          </p:cNvPr>
          <p:cNvSpPr txBox="1"/>
          <p:nvPr/>
        </p:nvSpPr>
        <p:spPr>
          <a:xfrm>
            <a:off x="7203438" y="2603508"/>
            <a:ext cx="1695329" cy="738664"/>
          </a:xfrm>
          <a:prstGeom prst="rect">
            <a:avLst/>
          </a:prstGeom>
          <a:noFill/>
        </p:spPr>
        <p:txBody>
          <a:bodyPr wrap="square" rtlCol="0">
            <a:spAutoFit/>
          </a:bodyPr>
          <a:lstStyle/>
          <a:p>
            <a:pPr algn="ctr"/>
            <a:r>
              <a:rPr lang="en-US" sz="1400" dirty="0"/>
              <a:t>Patient specific disease ensembles</a:t>
            </a:r>
          </a:p>
        </p:txBody>
      </p:sp>
      <p:sp>
        <p:nvSpPr>
          <p:cNvPr id="17" name="TextBox 16">
            <a:extLst>
              <a:ext uri="{FF2B5EF4-FFF2-40B4-BE49-F238E27FC236}">
                <a16:creationId xmlns:a16="http://schemas.microsoft.com/office/drawing/2014/main" id="{8E069D0A-70FB-0F48-9283-ABA30C1CE42E}"/>
              </a:ext>
            </a:extLst>
          </p:cNvPr>
          <p:cNvSpPr txBox="1"/>
          <p:nvPr/>
        </p:nvSpPr>
        <p:spPr>
          <a:xfrm>
            <a:off x="7195134" y="2070663"/>
            <a:ext cx="1695329" cy="523220"/>
          </a:xfrm>
          <a:prstGeom prst="rect">
            <a:avLst/>
          </a:prstGeom>
          <a:noFill/>
        </p:spPr>
        <p:txBody>
          <a:bodyPr wrap="square" rtlCol="0">
            <a:spAutoFit/>
          </a:bodyPr>
          <a:lstStyle/>
          <a:p>
            <a:pPr algn="ctr"/>
            <a:r>
              <a:rPr lang="en-US" sz="1400" dirty="0"/>
              <a:t>Prescriptive cancer models</a:t>
            </a:r>
          </a:p>
        </p:txBody>
      </p:sp>
      <p:sp>
        <p:nvSpPr>
          <p:cNvPr id="18" name="TextBox 17">
            <a:extLst>
              <a:ext uri="{FF2B5EF4-FFF2-40B4-BE49-F238E27FC236}">
                <a16:creationId xmlns:a16="http://schemas.microsoft.com/office/drawing/2014/main" id="{2DD27D32-BF42-4748-A9D5-872DA76073A6}"/>
              </a:ext>
            </a:extLst>
          </p:cNvPr>
          <p:cNvSpPr txBox="1"/>
          <p:nvPr/>
        </p:nvSpPr>
        <p:spPr>
          <a:xfrm>
            <a:off x="5083310" y="4213213"/>
            <a:ext cx="1628972" cy="523220"/>
          </a:xfrm>
          <a:prstGeom prst="rect">
            <a:avLst/>
          </a:prstGeom>
          <a:noFill/>
        </p:spPr>
        <p:txBody>
          <a:bodyPr wrap="none" rtlCol="0">
            <a:spAutoFit/>
          </a:bodyPr>
          <a:lstStyle/>
          <a:p>
            <a:pPr algn="ctr"/>
            <a:r>
              <a:rPr lang="en-US" sz="1400" dirty="0"/>
              <a:t>Multi-scale</a:t>
            </a:r>
          </a:p>
          <a:p>
            <a:pPr algn="ctr"/>
            <a:r>
              <a:rPr lang="en-US" sz="1400" dirty="0"/>
              <a:t>Single cell models</a:t>
            </a:r>
          </a:p>
        </p:txBody>
      </p:sp>
      <p:sp>
        <p:nvSpPr>
          <p:cNvPr id="19" name="TextBox 18">
            <a:extLst>
              <a:ext uri="{FF2B5EF4-FFF2-40B4-BE49-F238E27FC236}">
                <a16:creationId xmlns:a16="http://schemas.microsoft.com/office/drawing/2014/main" id="{AFBBDD8F-7A3E-F84D-9289-F75D43AFB380}"/>
              </a:ext>
            </a:extLst>
          </p:cNvPr>
          <p:cNvSpPr txBox="1"/>
          <p:nvPr/>
        </p:nvSpPr>
        <p:spPr>
          <a:xfrm>
            <a:off x="3654011" y="4300947"/>
            <a:ext cx="1537600" cy="523220"/>
          </a:xfrm>
          <a:prstGeom prst="rect">
            <a:avLst/>
          </a:prstGeom>
          <a:noFill/>
        </p:spPr>
        <p:txBody>
          <a:bodyPr wrap="none" rtlCol="0">
            <a:spAutoFit/>
          </a:bodyPr>
          <a:lstStyle/>
          <a:p>
            <a:pPr algn="ctr"/>
            <a:r>
              <a:rPr lang="en-US" sz="1400" dirty="0"/>
              <a:t>Multi-mechanism</a:t>
            </a:r>
          </a:p>
          <a:p>
            <a:pPr algn="ctr"/>
            <a:r>
              <a:rPr lang="en-US" sz="1400" dirty="0"/>
              <a:t>Multi-ensemble</a:t>
            </a:r>
          </a:p>
        </p:txBody>
      </p:sp>
      <p:grpSp>
        <p:nvGrpSpPr>
          <p:cNvPr id="20" name="Group 19">
            <a:extLst>
              <a:ext uri="{FF2B5EF4-FFF2-40B4-BE49-F238E27FC236}">
                <a16:creationId xmlns:a16="http://schemas.microsoft.com/office/drawing/2014/main" id="{E9801DD7-AC7B-DD46-B553-D019922B3346}"/>
              </a:ext>
            </a:extLst>
          </p:cNvPr>
          <p:cNvGrpSpPr/>
          <p:nvPr/>
        </p:nvGrpSpPr>
        <p:grpSpPr>
          <a:xfrm>
            <a:off x="8757878" y="1654342"/>
            <a:ext cx="1104269" cy="1057529"/>
            <a:chOff x="533400" y="1828800"/>
            <a:chExt cx="762000" cy="1277129"/>
          </a:xfrm>
        </p:grpSpPr>
        <p:pic>
          <p:nvPicPr>
            <p:cNvPr id="21" name="Picture 20">
              <a:extLst>
                <a:ext uri="{FF2B5EF4-FFF2-40B4-BE49-F238E27FC236}">
                  <a16:creationId xmlns:a16="http://schemas.microsoft.com/office/drawing/2014/main" id="{D07C187E-9463-FC40-A657-A7FC54326407}"/>
                </a:ext>
              </a:extLst>
            </p:cNvPr>
            <p:cNvPicPr>
              <a:picLocks noChangeAspect="1"/>
            </p:cNvPicPr>
            <p:nvPr/>
          </p:nvPicPr>
          <p:blipFill>
            <a:blip r:embed="rId2" cstate="print">
              <a:duotone>
                <a:schemeClr val="accent4">
                  <a:shade val="45000"/>
                  <a:satMod val="135000"/>
                </a:schemeClr>
                <a:prstClr val="white"/>
              </a:duotone>
            </a:blip>
            <a:stretch>
              <a:fillRect/>
            </a:stretch>
          </p:blipFill>
          <p:spPr>
            <a:xfrm>
              <a:off x="533400" y="1828800"/>
              <a:ext cx="152400" cy="591329"/>
            </a:xfrm>
            <a:prstGeom prst="rect">
              <a:avLst/>
            </a:prstGeom>
          </p:spPr>
        </p:pic>
        <p:pic>
          <p:nvPicPr>
            <p:cNvPr id="22" name="Picture 21">
              <a:extLst>
                <a:ext uri="{FF2B5EF4-FFF2-40B4-BE49-F238E27FC236}">
                  <a16:creationId xmlns:a16="http://schemas.microsoft.com/office/drawing/2014/main" id="{14BE4DBF-3C56-1C42-8758-61D27C76E82F}"/>
                </a:ext>
              </a:extLst>
            </p:cNvPr>
            <p:cNvPicPr>
              <a:picLocks noChangeAspect="1"/>
            </p:cNvPicPr>
            <p:nvPr/>
          </p:nvPicPr>
          <p:blipFill>
            <a:blip r:embed="rId2" cstate="print"/>
            <a:stretch>
              <a:fillRect/>
            </a:stretch>
          </p:blipFill>
          <p:spPr>
            <a:xfrm>
              <a:off x="838200" y="1828800"/>
              <a:ext cx="152400" cy="591329"/>
            </a:xfrm>
            <a:prstGeom prst="rect">
              <a:avLst/>
            </a:prstGeom>
          </p:spPr>
        </p:pic>
        <p:pic>
          <p:nvPicPr>
            <p:cNvPr id="23" name="Picture 22">
              <a:extLst>
                <a:ext uri="{FF2B5EF4-FFF2-40B4-BE49-F238E27FC236}">
                  <a16:creationId xmlns:a16="http://schemas.microsoft.com/office/drawing/2014/main" id="{1744CD2D-C43F-7348-8E10-B5E43AC1FA0B}"/>
                </a:ext>
              </a:extLst>
            </p:cNvPr>
            <p:cNvPicPr>
              <a:picLocks noChangeAspect="1"/>
            </p:cNvPicPr>
            <p:nvPr/>
          </p:nvPicPr>
          <p:blipFill>
            <a:blip r:embed="rId2" cstate="print">
              <a:duotone>
                <a:schemeClr val="accent3">
                  <a:shade val="45000"/>
                  <a:satMod val="135000"/>
                </a:schemeClr>
                <a:prstClr val="white"/>
              </a:duotone>
            </a:blip>
            <a:stretch>
              <a:fillRect/>
            </a:stretch>
          </p:blipFill>
          <p:spPr>
            <a:xfrm>
              <a:off x="1143000" y="1828800"/>
              <a:ext cx="152400" cy="591329"/>
            </a:xfrm>
            <a:prstGeom prst="rect">
              <a:avLst/>
            </a:prstGeom>
          </p:spPr>
        </p:pic>
        <p:pic>
          <p:nvPicPr>
            <p:cNvPr id="24" name="Picture 23">
              <a:extLst>
                <a:ext uri="{FF2B5EF4-FFF2-40B4-BE49-F238E27FC236}">
                  <a16:creationId xmlns:a16="http://schemas.microsoft.com/office/drawing/2014/main" id="{5662000D-C491-8249-B087-CBA7B103E4A9}"/>
                </a:ext>
              </a:extLst>
            </p:cNvPr>
            <p:cNvPicPr>
              <a:picLocks noChangeAspect="1"/>
            </p:cNvPicPr>
            <p:nvPr/>
          </p:nvPicPr>
          <p:blipFill>
            <a:blip r:embed="rId2" cstate="print"/>
            <a:stretch>
              <a:fillRect/>
            </a:stretch>
          </p:blipFill>
          <p:spPr>
            <a:xfrm>
              <a:off x="533400" y="2514600"/>
              <a:ext cx="152400" cy="591329"/>
            </a:xfrm>
            <a:prstGeom prst="rect">
              <a:avLst/>
            </a:prstGeom>
          </p:spPr>
        </p:pic>
        <p:pic>
          <p:nvPicPr>
            <p:cNvPr id="25" name="Picture 24">
              <a:extLst>
                <a:ext uri="{FF2B5EF4-FFF2-40B4-BE49-F238E27FC236}">
                  <a16:creationId xmlns:a16="http://schemas.microsoft.com/office/drawing/2014/main" id="{654DB9F8-69D4-454D-952B-5D92FE6D15B7}"/>
                </a:ext>
              </a:extLst>
            </p:cNvPr>
            <p:cNvPicPr>
              <a:picLocks noChangeAspect="1"/>
            </p:cNvPicPr>
            <p:nvPr/>
          </p:nvPicPr>
          <p:blipFill>
            <a:blip r:embed="rId2" cstate="print"/>
            <a:stretch>
              <a:fillRect/>
            </a:stretch>
          </p:blipFill>
          <p:spPr>
            <a:xfrm>
              <a:off x="838200" y="2514600"/>
              <a:ext cx="152400" cy="591329"/>
            </a:xfrm>
            <a:prstGeom prst="rect">
              <a:avLst/>
            </a:prstGeom>
          </p:spPr>
        </p:pic>
        <p:pic>
          <p:nvPicPr>
            <p:cNvPr id="26" name="Picture 25">
              <a:extLst>
                <a:ext uri="{FF2B5EF4-FFF2-40B4-BE49-F238E27FC236}">
                  <a16:creationId xmlns:a16="http://schemas.microsoft.com/office/drawing/2014/main" id="{BC36B190-8A9D-994D-A935-652080545923}"/>
                </a:ext>
              </a:extLst>
            </p:cNvPr>
            <p:cNvPicPr>
              <a:picLocks noChangeAspect="1"/>
            </p:cNvPicPr>
            <p:nvPr/>
          </p:nvPicPr>
          <p:blipFill>
            <a:blip r:embed="rId2" cstate="print">
              <a:duotone>
                <a:schemeClr val="accent6">
                  <a:shade val="45000"/>
                  <a:satMod val="135000"/>
                </a:schemeClr>
                <a:prstClr val="white"/>
              </a:duotone>
            </a:blip>
            <a:stretch>
              <a:fillRect/>
            </a:stretch>
          </p:blipFill>
          <p:spPr>
            <a:xfrm>
              <a:off x="1143000" y="2514600"/>
              <a:ext cx="152400" cy="591329"/>
            </a:xfrm>
            <a:prstGeom prst="rect">
              <a:avLst/>
            </a:prstGeom>
          </p:spPr>
        </p:pic>
      </p:grpSp>
      <p:pic>
        <p:nvPicPr>
          <p:cNvPr id="27" name="Picture 26">
            <a:extLst>
              <a:ext uri="{FF2B5EF4-FFF2-40B4-BE49-F238E27FC236}">
                <a16:creationId xmlns:a16="http://schemas.microsoft.com/office/drawing/2014/main" id="{E8ABB1A2-8E7F-2F49-A98D-7837AF8CF9EC}"/>
              </a:ext>
            </a:extLst>
          </p:cNvPr>
          <p:cNvPicPr>
            <a:picLocks noChangeAspect="1"/>
          </p:cNvPicPr>
          <p:nvPr/>
        </p:nvPicPr>
        <p:blipFill>
          <a:blip r:embed="rId3"/>
          <a:stretch>
            <a:fillRect/>
          </a:stretch>
        </p:blipFill>
        <p:spPr>
          <a:xfrm>
            <a:off x="4156630" y="3089167"/>
            <a:ext cx="752946" cy="752946"/>
          </a:xfrm>
          <a:prstGeom prst="rect">
            <a:avLst/>
          </a:prstGeom>
        </p:spPr>
      </p:pic>
      <p:pic>
        <p:nvPicPr>
          <p:cNvPr id="28" name="Picture 27">
            <a:extLst>
              <a:ext uri="{FF2B5EF4-FFF2-40B4-BE49-F238E27FC236}">
                <a16:creationId xmlns:a16="http://schemas.microsoft.com/office/drawing/2014/main" id="{F0DC3B24-4751-A446-93D3-3BABAE8DAF5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2449591" y="4020598"/>
            <a:ext cx="453050" cy="514858"/>
          </a:xfrm>
          <a:prstGeom prst="rect">
            <a:avLst/>
          </a:prstGeom>
          <a:ln>
            <a:noFill/>
          </a:ln>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0BDB60B5-706A-624F-8A1D-25713CEF27C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2601991" y="4172998"/>
            <a:ext cx="453050" cy="514858"/>
          </a:xfrm>
          <a:prstGeom prst="rect">
            <a:avLst/>
          </a:prstGeom>
          <a:ln>
            <a:noFill/>
          </a:ln>
          <a:effectLst>
            <a:outerShdw blurRad="50800" dist="38100" dir="2700000" algn="tl" rotWithShape="0">
              <a:prstClr val="black">
                <a:alpha val="40000"/>
              </a:prstClr>
            </a:outerShdw>
          </a:effectLst>
        </p:spPr>
      </p:pic>
      <p:pic>
        <p:nvPicPr>
          <p:cNvPr id="30" name="Picture 29">
            <a:extLst>
              <a:ext uri="{FF2B5EF4-FFF2-40B4-BE49-F238E27FC236}">
                <a16:creationId xmlns:a16="http://schemas.microsoft.com/office/drawing/2014/main" id="{B0402442-A6BF-1F44-8527-9D5CBFD5E1C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2754391" y="4325398"/>
            <a:ext cx="453050" cy="514858"/>
          </a:xfrm>
          <a:prstGeom prst="rect">
            <a:avLst/>
          </a:prstGeom>
          <a:ln>
            <a:noFill/>
          </a:ln>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32BC6F25-DD63-3E4A-BB10-F26A1CBC710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2906791" y="4477798"/>
            <a:ext cx="453050" cy="514858"/>
          </a:xfrm>
          <a:prstGeom prst="rect">
            <a:avLst/>
          </a:prstGeom>
          <a:ln>
            <a:noFill/>
          </a:ln>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5B2EF690-879D-574F-BEBF-DC94A8AF34B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2577325" y="3600701"/>
            <a:ext cx="453050" cy="514858"/>
          </a:xfrm>
          <a:prstGeom prst="rect">
            <a:avLst/>
          </a:prstGeom>
          <a:ln>
            <a:no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F39AC65E-D556-084E-940B-58933405B82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2729725" y="3753101"/>
            <a:ext cx="453050" cy="514858"/>
          </a:xfrm>
          <a:prstGeom prst="rect">
            <a:avLst/>
          </a:prstGeom>
          <a:ln>
            <a:noFill/>
          </a:ln>
          <a:effectLst>
            <a:outerShdw blurRad="50800" dist="38100" dir="2700000" algn="tl" rotWithShape="0">
              <a:prstClr val="black">
                <a:alpha val="40000"/>
              </a:prstClr>
            </a:outerShdw>
          </a:effectLst>
        </p:spPr>
      </p:pic>
      <p:pic>
        <p:nvPicPr>
          <p:cNvPr id="34" name="Picture 33">
            <a:extLst>
              <a:ext uri="{FF2B5EF4-FFF2-40B4-BE49-F238E27FC236}">
                <a16:creationId xmlns:a16="http://schemas.microsoft.com/office/drawing/2014/main" id="{F2BF67A4-F3C2-D346-B912-CF97ABC7844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2882125" y="3905501"/>
            <a:ext cx="453050" cy="514858"/>
          </a:xfrm>
          <a:prstGeom prst="rect">
            <a:avLst/>
          </a:prstGeom>
          <a:ln>
            <a:noFill/>
          </a:ln>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F1674682-CF49-2342-9EAD-07E16F9310D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3518359" y="5306736"/>
            <a:ext cx="668945" cy="760207"/>
          </a:xfrm>
          <a:prstGeom prst="rect">
            <a:avLst/>
          </a:prstGeom>
          <a:ln>
            <a:noFill/>
          </a:ln>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FA639CFB-F3AD-0049-99C8-664AB7F1F9D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58" b="100000" l="0" r="100000"/>
                    </a14:imgEffect>
                  </a14:imgLayer>
                </a14:imgProps>
              </a:ext>
              <a:ext uri="{28A0092B-C50C-407E-A947-70E740481C1C}">
                <a14:useLocalDpi xmlns:a14="http://schemas.microsoft.com/office/drawing/2010/main" val="0"/>
              </a:ext>
            </a:extLst>
          </a:blip>
          <a:stretch>
            <a:fillRect/>
          </a:stretch>
        </p:blipFill>
        <p:spPr>
          <a:xfrm>
            <a:off x="3082189" y="4020598"/>
            <a:ext cx="453050" cy="514858"/>
          </a:xfrm>
          <a:prstGeom prst="rect">
            <a:avLst/>
          </a:prstGeom>
          <a:ln>
            <a:noFill/>
          </a:ln>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F218E721-9AA0-9C49-A310-B0F55B3CB4BF}"/>
              </a:ext>
            </a:extLst>
          </p:cNvPr>
          <p:cNvPicPr>
            <a:picLocks noChangeAspect="1"/>
          </p:cNvPicPr>
          <p:nvPr/>
        </p:nvPicPr>
        <p:blipFill>
          <a:blip r:embed="rId6"/>
          <a:stretch>
            <a:fillRect/>
          </a:stretch>
        </p:blipFill>
        <p:spPr>
          <a:xfrm>
            <a:off x="5760166" y="4728612"/>
            <a:ext cx="943939" cy="943939"/>
          </a:xfrm>
          <a:prstGeom prst="ellipse">
            <a:avLst/>
          </a:prstGeom>
        </p:spPr>
      </p:pic>
      <p:sp>
        <p:nvSpPr>
          <p:cNvPr id="38" name="TextBox 37">
            <a:extLst>
              <a:ext uri="{FF2B5EF4-FFF2-40B4-BE49-F238E27FC236}">
                <a16:creationId xmlns:a16="http://schemas.microsoft.com/office/drawing/2014/main" id="{0F9D19D7-A3BF-5C47-B1A6-AE439EC0B287}"/>
              </a:ext>
            </a:extLst>
          </p:cNvPr>
          <p:cNvSpPr txBox="1"/>
          <p:nvPr/>
        </p:nvSpPr>
        <p:spPr>
          <a:xfrm>
            <a:off x="8109545" y="6129216"/>
            <a:ext cx="1702710" cy="338554"/>
          </a:xfrm>
          <a:prstGeom prst="rect">
            <a:avLst/>
          </a:prstGeom>
          <a:noFill/>
        </p:spPr>
        <p:txBody>
          <a:bodyPr wrap="none" rtlCol="0">
            <a:spAutoFit/>
          </a:bodyPr>
          <a:lstStyle/>
          <a:p>
            <a:r>
              <a:rPr lang="en-US" sz="1600" b="1" dirty="0"/>
              <a:t>Clinical domain</a:t>
            </a:r>
          </a:p>
        </p:txBody>
      </p:sp>
      <p:sp>
        <p:nvSpPr>
          <p:cNvPr id="39" name="TextBox 38">
            <a:extLst>
              <a:ext uri="{FF2B5EF4-FFF2-40B4-BE49-F238E27FC236}">
                <a16:creationId xmlns:a16="http://schemas.microsoft.com/office/drawing/2014/main" id="{AE923C23-E0A6-1C49-A01D-6FCE5381BED4}"/>
              </a:ext>
            </a:extLst>
          </p:cNvPr>
          <p:cNvSpPr txBox="1"/>
          <p:nvPr/>
        </p:nvSpPr>
        <p:spPr>
          <a:xfrm>
            <a:off x="1998451" y="6146480"/>
            <a:ext cx="1930337" cy="338554"/>
          </a:xfrm>
          <a:prstGeom prst="rect">
            <a:avLst/>
          </a:prstGeom>
          <a:noFill/>
        </p:spPr>
        <p:txBody>
          <a:bodyPr wrap="none" rtlCol="0">
            <a:spAutoFit/>
          </a:bodyPr>
          <a:lstStyle/>
          <a:p>
            <a:r>
              <a:rPr lang="en-US" sz="1600" b="1" dirty="0"/>
              <a:t>Molecular domain</a:t>
            </a:r>
          </a:p>
        </p:txBody>
      </p:sp>
      <p:sp>
        <p:nvSpPr>
          <p:cNvPr id="40" name="TextBox 39">
            <a:extLst>
              <a:ext uri="{FF2B5EF4-FFF2-40B4-BE49-F238E27FC236}">
                <a16:creationId xmlns:a16="http://schemas.microsoft.com/office/drawing/2014/main" id="{46FD3F48-992E-4949-B4E4-146A7CA84AF4}"/>
              </a:ext>
            </a:extLst>
          </p:cNvPr>
          <p:cNvSpPr txBox="1"/>
          <p:nvPr/>
        </p:nvSpPr>
        <p:spPr>
          <a:xfrm>
            <a:off x="5254023" y="6140616"/>
            <a:ext cx="1725152" cy="338554"/>
          </a:xfrm>
          <a:prstGeom prst="rect">
            <a:avLst/>
          </a:prstGeom>
          <a:noFill/>
        </p:spPr>
        <p:txBody>
          <a:bodyPr wrap="none" rtlCol="0">
            <a:spAutoFit/>
          </a:bodyPr>
          <a:lstStyle/>
          <a:p>
            <a:r>
              <a:rPr lang="en-US" sz="1600" b="1" dirty="0"/>
              <a:t>Cellular domain</a:t>
            </a:r>
          </a:p>
        </p:txBody>
      </p:sp>
    </p:spTree>
    <p:extLst>
      <p:ext uri="{BB962C8B-B14F-4D97-AF65-F5344CB8AC3E}">
        <p14:creationId xmlns:p14="http://schemas.microsoft.com/office/powerpoint/2010/main" val="1666092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3C79-46B4-F440-9552-7D29733928FC}"/>
              </a:ext>
            </a:extLst>
          </p:cNvPr>
          <p:cNvSpPr>
            <a:spLocks noGrp="1"/>
          </p:cNvSpPr>
          <p:nvPr>
            <p:ph type="title"/>
          </p:nvPr>
        </p:nvSpPr>
        <p:spPr>
          <a:xfrm>
            <a:off x="635000" y="161926"/>
            <a:ext cx="10515600" cy="769408"/>
          </a:xfrm>
        </p:spPr>
        <p:txBody>
          <a:bodyPr>
            <a:normAutofit/>
          </a:bodyPr>
          <a:lstStyle/>
          <a:p>
            <a:pPr algn="ctr"/>
            <a:r>
              <a:rPr lang="en-US" sz="4000" b="1" dirty="0"/>
              <a:t>NCI Precision Oncology: 2006-2018</a:t>
            </a:r>
          </a:p>
        </p:txBody>
      </p:sp>
      <p:sp>
        <p:nvSpPr>
          <p:cNvPr id="3" name="Content Placeholder 2">
            <a:extLst>
              <a:ext uri="{FF2B5EF4-FFF2-40B4-BE49-F238E27FC236}">
                <a16:creationId xmlns:a16="http://schemas.microsoft.com/office/drawing/2014/main" id="{90E4D53E-7F63-374E-AB27-8ADEC2EB29F4}"/>
              </a:ext>
            </a:extLst>
          </p:cNvPr>
          <p:cNvSpPr>
            <a:spLocks noGrp="1"/>
          </p:cNvSpPr>
          <p:nvPr>
            <p:ph idx="1"/>
          </p:nvPr>
        </p:nvSpPr>
        <p:spPr>
          <a:xfrm>
            <a:off x="925837" y="931334"/>
            <a:ext cx="10515600" cy="4351338"/>
          </a:xfrm>
        </p:spPr>
        <p:txBody>
          <a:bodyPr/>
          <a:lstStyle/>
          <a:p>
            <a:pPr marL="0" indent="0" algn="ctr">
              <a:buNone/>
            </a:pPr>
            <a:r>
              <a:rPr lang="en-US" dirty="0"/>
              <a:t>More than a decade of illuminating the underlying causes of primary untreated tumors – omics characterization</a:t>
            </a:r>
          </a:p>
        </p:txBody>
      </p:sp>
      <p:pic>
        <p:nvPicPr>
          <p:cNvPr id="4" name="Picture 3">
            <a:extLst>
              <a:ext uri="{FF2B5EF4-FFF2-40B4-BE49-F238E27FC236}">
                <a16:creationId xmlns:a16="http://schemas.microsoft.com/office/drawing/2014/main" id="{6E96FB3A-7DC7-B246-A398-DA65CDCD6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253" y="1806134"/>
            <a:ext cx="4779184" cy="718572"/>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8" name="Picture 7">
            <a:extLst>
              <a:ext uri="{FF2B5EF4-FFF2-40B4-BE49-F238E27FC236}">
                <a16:creationId xmlns:a16="http://schemas.microsoft.com/office/drawing/2014/main" id="{B17C5BB0-84DC-BE46-9AF0-B2B824E894DB}"/>
              </a:ext>
            </a:extLst>
          </p:cNvPr>
          <p:cNvPicPr>
            <a:picLocks noChangeAspect="1"/>
          </p:cNvPicPr>
          <p:nvPr/>
        </p:nvPicPr>
        <p:blipFill rotWithShape="1">
          <a:blip r:embed="rId4"/>
          <a:srcRect l="4097" t="40914" r="3628" b="42588"/>
          <a:stretch/>
        </p:blipFill>
        <p:spPr>
          <a:xfrm>
            <a:off x="635000" y="1806134"/>
            <a:ext cx="4980518" cy="576210"/>
          </a:xfrm>
          <a:prstGeom prst="rect">
            <a:avLst/>
          </a:prstGeom>
          <a:ln>
            <a:solidFill>
              <a:schemeClr val="tx1"/>
            </a:solidFill>
          </a:ln>
          <a:effectLst>
            <a:outerShdw blurRad="50800" dist="38100" dir="2700000" algn="tl" rotWithShape="0">
              <a:prstClr val="black">
                <a:alpha val="40000"/>
              </a:prstClr>
            </a:outerShdw>
          </a:effectLst>
          <a:scene3d>
            <a:camera prst="perspectiveRelaxedModerately"/>
            <a:lightRig rig="threePt" dir="t"/>
          </a:scene3d>
        </p:spPr>
      </p:pic>
      <p:pic>
        <p:nvPicPr>
          <p:cNvPr id="9" name="Picture 8">
            <a:extLst>
              <a:ext uri="{FF2B5EF4-FFF2-40B4-BE49-F238E27FC236}">
                <a16:creationId xmlns:a16="http://schemas.microsoft.com/office/drawing/2014/main" id="{5026DA47-1ED6-C749-95FD-00404D26FFAD}"/>
              </a:ext>
            </a:extLst>
          </p:cNvPr>
          <p:cNvPicPr>
            <a:picLocks noChangeAspect="1"/>
          </p:cNvPicPr>
          <p:nvPr/>
        </p:nvPicPr>
        <p:blipFill>
          <a:blip r:embed="rId5"/>
          <a:stretch>
            <a:fillRect/>
          </a:stretch>
        </p:blipFill>
        <p:spPr>
          <a:xfrm>
            <a:off x="4914900" y="2631998"/>
            <a:ext cx="2362200" cy="850900"/>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grpSp>
        <p:nvGrpSpPr>
          <p:cNvPr id="27" name="Group 26">
            <a:extLst>
              <a:ext uri="{FF2B5EF4-FFF2-40B4-BE49-F238E27FC236}">
                <a16:creationId xmlns:a16="http://schemas.microsoft.com/office/drawing/2014/main" id="{594BDA8F-8987-F844-A745-EF7AA917AD11}"/>
              </a:ext>
            </a:extLst>
          </p:cNvPr>
          <p:cNvGrpSpPr/>
          <p:nvPr/>
        </p:nvGrpSpPr>
        <p:grpSpPr>
          <a:xfrm>
            <a:off x="980700" y="2677900"/>
            <a:ext cx="10413190" cy="4046672"/>
            <a:chOff x="980700" y="2677900"/>
            <a:chExt cx="10413190" cy="4046672"/>
          </a:xfrm>
        </p:grpSpPr>
        <p:grpSp>
          <p:nvGrpSpPr>
            <p:cNvPr id="15" name="Group 14">
              <a:extLst>
                <a:ext uri="{FF2B5EF4-FFF2-40B4-BE49-F238E27FC236}">
                  <a16:creationId xmlns:a16="http://schemas.microsoft.com/office/drawing/2014/main" id="{A47D1ABE-C16F-664F-917F-D14E7A4947F6}"/>
                </a:ext>
              </a:extLst>
            </p:cNvPr>
            <p:cNvGrpSpPr/>
            <p:nvPr/>
          </p:nvGrpSpPr>
          <p:grpSpPr>
            <a:xfrm>
              <a:off x="980700" y="2677900"/>
              <a:ext cx="10413190" cy="4046672"/>
              <a:chOff x="980700" y="2677900"/>
              <a:chExt cx="10413190" cy="4046672"/>
            </a:xfrm>
          </p:grpSpPr>
          <p:grpSp>
            <p:nvGrpSpPr>
              <p:cNvPr id="13" name="Group 12">
                <a:extLst>
                  <a:ext uri="{FF2B5EF4-FFF2-40B4-BE49-F238E27FC236}">
                    <a16:creationId xmlns:a16="http://schemas.microsoft.com/office/drawing/2014/main" id="{9BB3008A-C6EC-204F-B685-E842D87610D0}"/>
                  </a:ext>
                </a:extLst>
              </p:cNvPr>
              <p:cNvGrpSpPr/>
              <p:nvPr/>
            </p:nvGrpSpPr>
            <p:grpSpPr>
              <a:xfrm>
                <a:off x="980700" y="2677900"/>
                <a:ext cx="4154385" cy="3983755"/>
                <a:chOff x="1048066" y="2209546"/>
                <a:chExt cx="4154385" cy="3983755"/>
              </a:xfrm>
            </p:grpSpPr>
            <p:sp>
              <p:nvSpPr>
                <p:cNvPr id="12" name="Oval 11">
                  <a:extLst>
                    <a:ext uri="{FF2B5EF4-FFF2-40B4-BE49-F238E27FC236}">
                      <a16:creationId xmlns:a16="http://schemas.microsoft.com/office/drawing/2014/main" id="{C2A05497-B19D-0342-AF4A-635663CD000D}"/>
                    </a:ext>
                  </a:extLst>
                </p:cNvPr>
                <p:cNvSpPr/>
                <p:nvPr/>
              </p:nvSpPr>
              <p:spPr>
                <a:xfrm>
                  <a:off x="1048066" y="2209546"/>
                  <a:ext cx="4154385" cy="3983755"/>
                </a:xfrm>
                <a:prstGeom prst="ellipse">
                  <a:avLst/>
                </a:prstGeom>
                <a:gradFill>
                  <a:gsLst>
                    <a:gs pos="0">
                      <a:schemeClr val="tx1">
                        <a:lumMod val="50000"/>
                        <a:lumOff val="50000"/>
                      </a:schemeClr>
                    </a:gs>
                    <a:gs pos="48000">
                      <a:schemeClr val="bg2">
                        <a:lumMod val="75000"/>
                      </a:schemeClr>
                    </a:gs>
                    <a:gs pos="99000">
                      <a:schemeClr val="bg2"/>
                    </a:gs>
                  </a:gsLst>
                  <a:lin ang="162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4A1F85B-98BA-6142-90AF-C8CA3C735E7B}"/>
                    </a:ext>
                  </a:extLst>
                </p:cNvPr>
                <p:cNvPicPr>
                  <a:picLocks noChangeAspect="1"/>
                </p:cNvPicPr>
                <p:nvPr/>
              </p:nvPicPr>
              <p:blipFill>
                <a:blip r:embed="rId6"/>
                <a:stretch>
                  <a:fillRect/>
                </a:stretch>
              </p:blipFill>
              <p:spPr>
                <a:xfrm>
                  <a:off x="2135300" y="2631998"/>
                  <a:ext cx="2112475" cy="2844800"/>
                </a:xfrm>
                <a:prstGeom prst="rect">
                  <a:avLst/>
                </a:prstGeom>
                <a:effectLst>
                  <a:outerShdw blurRad="50800" dist="38100" dir="2700000" algn="tl" rotWithShape="0">
                    <a:prstClr val="black">
                      <a:alpha val="40000"/>
                    </a:prstClr>
                  </a:outerShdw>
                </a:effectLst>
              </p:spPr>
            </p:pic>
          </p:grpSp>
          <p:grpSp>
            <p:nvGrpSpPr>
              <p:cNvPr id="14" name="Group 13">
                <a:extLst>
                  <a:ext uri="{FF2B5EF4-FFF2-40B4-BE49-F238E27FC236}">
                    <a16:creationId xmlns:a16="http://schemas.microsoft.com/office/drawing/2014/main" id="{FB4BA8C3-2CF0-7640-B2D7-4F8DE3BF63E1}"/>
                  </a:ext>
                </a:extLst>
              </p:cNvPr>
              <p:cNvGrpSpPr/>
              <p:nvPr/>
            </p:nvGrpSpPr>
            <p:grpSpPr>
              <a:xfrm>
                <a:off x="7239505" y="2740817"/>
                <a:ext cx="4154385" cy="3983755"/>
                <a:chOff x="7277100" y="2524706"/>
                <a:chExt cx="4154385" cy="3983755"/>
              </a:xfrm>
            </p:grpSpPr>
            <p:sp>
              <p:nvSpPr>
                <p:cNvPr id="25" name="Oval 24">
                  <a:extLst>
                    <a:ext uri="{FF2B5EF4-FFF2-40B4-BE49-F238E27FC236}">
                      <a16:creationId xmlns:a16="http://schemas.microsoft.com/office/drawing/2014/main" id="{BAB26270-9507-4D41-81EA-2CFA65CE7F37}"/>
                    </a:ext>
                  </a:extLst>
                </p:cNvPr>
                <p:cNvSpPr/>
                <p:nvPr/>
              </p:nvSpPr>
              <p:spPr>
                <a:xfrm>
                  <a:off x="7277100" y="2524706"/>
                  <a:ext cx="4154385" cy="3983755"/>
                </a:xfrm>
                <a:prstGeom prst="ellipse">
                  <a:avLst/>
                </a:prstGeom>
                <a:gradFill>
                  <a:gsLst>
                    <a:gs pos="0">
                      <a:schemeClr val="tx1">
                        <a:lumMod val="50000"/>
                        <a:lumOff val="50000"/>
                      </a:schemeClr>
                    </a:gs>
                    <a:gs pos="48000">
                      <a:schemeClr val="bg2">
                        <a:lumMod val="75000"/>
                      </a:schemeClr>
                    </a:gs>
                    <a:gs pos="99000">
                      <a:schemeClr val="bg2"/>
                    </a:gs>
                  </a:gsLst>
                  <a:lin ang="162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915530D-FD3C-904F-B71D-0B58ADE7775F}"/>
                    </a:ext>
                  </a:extLst>
                </p:cNvPr>
                <p:cNvPicPr>
                  <a:picLocks noChangeAspect="1"/>
                </p:cNvPicPr>
                <p:nvPr/>
              </p:nvPicPr>
              <p:blipFill rotWithShape="1">
                <a:blip r:embed="rId7"/>
                <a:srcRect l="18000" r="50000"/>
                <a:stretch/>
              </p:blipFill>
              <p:spPr>
                <a:xfrm>
                  <a:off x="8056538" y="3695172"/>
                  <a:ext cx="2743200" cy="1587500"/>
                </a:xfrm>
                <a:prstGeom prst="rect">
                  <a:avLst/>
                </a:prstGeom>
                <a:effectLst>
                  <a:outerShdw blurRad="50800" dist="38100" dir="2700000" algn="tl" rotWithShape="0">
                    <a:prstClr val="black">
                      <a:alpha val="40000"/>
                    </a:prstClr>
                  </a:outerShdw>
                </a:effectLst>
              </p:spPr>
            </p:pic>
          </p:grpSp>
        </p:grpSp>
        <p:sp>
          <p:nvSpPr>
            <p:cNvPr id="19" name="TextBox 18">
              <a:extLst>
                <a:ext uri="{FF2B5EF4-FFF2-40B4-BE49-F238E27FC236}">
                  <a16:creationId xmlns:a16="http://schemas.microsoft.com/office/drawing/2014/main" id="{49FD775E-DAC1-7B47-B799-066F91866B5B}"/>
                </a:ext>
              </a:extLst>
            </p:cNvPr>
            <p:cNvSpPr txBox="1"/>
            <p:nvPr/>
          </p:nvSpPr>
          <p:spPr>
            <a:xfrm>
              <a:off x="8560781" y="3835084"/>
              <a:ext cx="1828800" cy="369332"/>
            </a:xfrm>
            <a:prstGeom prst="rect">
              <a:avLst/>
            </a:prstGeom>
            <a:noFill/>
          </p:spPr>
          <p:txBody>
            <a:bodyPr wrap="square" rtlCol="0">
              <a:spAutoFit/>
            </a:bodyPr>
            <a:lstStyle/>
            <a:p>
              <a:r>
                <a:rPr lang="en-US" dirty="0"/>
                <a:t>APOLLO Network</a:t>
              </a:r>
            </a:p>
          </p:txBody>
        </p:sp>
      </p:grpSp>
      <p:sp>
        <p:nvSpPr>
          <p:cNvPr id="17" name="Rectangle 16">
            <a:extLst>
              <a:ext uri="{FF2B5EF4-FFF2-40B4-BE49-F238E27FC236}">
                <a16:creationId xmlns:a16="http://schemas.microsoft.com/office/drawing/2014/main" id="{D3A8809E-33E8-BE49-BC63-9A3DF884A04A}"/>
              </a:ext>
            </a:extLst>
          </p:cNvPr>
          <p:cNvSpPr/>
          <p:nvPr/>
        </p:nvSpPr>
        <p:spPr>
          <a:xfrm rot="20298287">
            <a:off x="512127" y="2556258"/>
            <a:ext cx="10864898" cy="1200329"/>
          </a:xfrm>
          <a:prstGeom prst="rect">
            <a:avLst/>
          </a:prstGeom>
          <a:solidFill>
            <a:schemeClr val="bg1"/>
          </a:solidFill>
        </p:spPr>
        <p:txBody>
          <a:bodyPr wrap="square" lIns="91440" tIns="45720" rIns="91440" bIns="45720">
            <a:spAutoFit/>
          </a:bodyPr>
          <a:lstStyle/>
          <a:p>
            <a:pPr algn="ctr"/>
            <a:r>
              <a:rPr lang="en-US" sz="7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DESCRIPTIVE ANALYTICS</a:t>
            </a:r>
          </a:p>
        </p:txBody>
      </p:sp>
      <p:sp>
        <p:nvSpPr>
          <p:cNvPr id="20" name="Slide Number Placeholder 2">
            <a:extLst>
              <a:ext uri="{FF2B5EF4-FFF2-40B4-BE49-F238E27FC236}">
                <a16:creationId xmlns:a16="http://schemas.microsoft.com/office/drawing/2014/main" id="{6F6965D5-D779-47A7-96B3-583D0270882F}"/>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3</a:t>
            </a:fld>
            <a:endParaRPr lang="en-US" sz="1200" dirty="0">
              <a:solidFill>
                <a:schemeClr val="bg1">
                  <a:lumMod val="50000"/>
                </a:schemeClr>
              </a:solidFill>
            </a:endParaRPr>
          </a:p>
        </p:txBody>
      </p:sp>
      <p:sp>
        <p:nvSpPr>
          <p:cNvPr id="21" name="Footer Placeholder 3">
            <a:extLst>
              <a:ext uri="{FF2B5EF4-FFF2-40B4-BE49-F238E27FC236}">
                <a16:creationId xmlns:a16="http://schemas.microsoft.com/office/drawing/2014/main" id="{6AAE9EE6-FD0A-428B-8D0A-8B1860602824}"/>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218450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1000" fill="hold"/>
                                        <p:tgtEl>
                                          <p:spTgt spid="17"/>
                                        </p:tgtEl>
                                        <p:attrNameLst>
                                          <p:attrName>ppt_x</p:attrName>
                                        </p:attrNameLst>
                                      </p:cBhvr>
                                      <p:tavLst>
                                        <p:tav tm="0">
                                          <p:val>
                                            <p:strVal val="#ppt_x"/>
                                          </p:val>
                                        </p:tav>
                                        <p:tav tm="100000">
                                          <p:val>
                                            <p:strVal val="#ppt_x"/>
                                          </p:val>
                                        </p:tav>
                                      </p:tavLst>
                                    </p:anim>
                                    <p:anim calcmode="lin" valueType="num">
                                      <p:cBhvr additive="base">
                                        <p:cTn id="14"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C45D6-4E0D-3A4E-A4F0-715E4BE3B18B}"/>
              </a:ext>
            </a:extLst>
          </p:cNvPr>
          <p:cNvSpPr>
            <a:spLocks noGrp="1"/>
          </p:cNvSpPr>
          <p:nvPr>
            <p:ph type="ctrTitle"/>
          </p:nvPr>
        </p:nvSpPr>
        <p:spPr>
          <a:xfrm>
            <a:off x="1524000" y="1385454"/>
            <a:ext cx="9144000" cy="1487199"/>
          </a:xfrm>
        </p:spPr>
        <p:txBody>
          <a:bodyPr>
            <a:normAutofit/>
          </a:bodyPr>
          <a:lstStyle/>
          <a:p>
            <a:r>
              <a:rPr lang="en-US" sz="4400" b="1" dirty="0"/>
              <a:t>Envisioning Computational Innovations for Cancer Challenges Scoping Meeting</a:t>
            </a:r>
          </a:p>
        </p:txBody>
      </p:sp>
      <p:sp>
        <p:nvSpPr>
          <p:cNvPr id="3" name="Subtitle 2">
            <a:extLst>
              <a:ext uri="{FF2B5EF4-FFF2-40B4-BE49-F238E27FC236}">
                <a16:creationId xmlns:a16="http://schemas.microsoft.com/office/drawing/2014/main" id="{C6D4E42C-E4FA-4B4A-AEB0-BC8FCC764850}"/>
              </a:ext>
            </a:extLst>
          </p:cNvPr>
          <p:cNvSpPr>
            <a:spLocks noGrp="1"/>
          </p:cNvSpPr>
          <p:nvPr>
            <p:ph type="subTitle" idx="1"/>
          </p:nvPr>
        </p:nvSpPr>
        <p:spPr/>
        <p:txBody>
          <a:bodyPr/>
          <a:lstStyle/>
          <a:p>
            <a:r>
              <a:rPr lang="en-US" sz="3200" b="1" dirty="0"/>
              <a:t>HPC in Cancer Research Brief Overview</a:t>
            </a:r>
          </a:p>
          <a:p>
            <a:r>
              <a:rPr lang="en-US" dirty="0"/>
              <a:t>Amy Gryshuk, LLNL and Eric Stahlberg, FNLCR</a:t>
            </a:r>
          </a:p>
        </p:txBody>
      </p:sp>
      <p:sp>
        <p:nvSpPr>
          <p:cNvPr id="4" name="TextBox 3">
            <a:extLst>
              <a:ext uri="{FF2B5EF4-FFF2-40B4-BE49-F238E27FC236}">
                <a16:creationId xmlns:a16="http://schemas.microsoft.com/office/drawing/2014/main" id="{22967748-7901-FA4A-AA32-D2855E52B2B7}"/>
              </a:ext>
            </a:extLst>
          </p:cNvPr>
          <p:cNvSpPr txBox="1"/>
          <p:nvPr/>
        </p:nvSpPr>
        <p:spPr>
          <a:xfrm>
            <a:off x="8769928" y="5657671"/>
            <a:ext cx="3588327" cy="1200329"/>
          </a:xfrm>
          <a:prstGeom prst="rect">
            <a:avLst/>
          </a:prstGeom>
          <a:noFill/>
        </p:spPr>
        <p:txBody>
          <a:bodyPr wrap="square" rtlCol="0">
            <a:spAutoFit/>
          </a:bodyPr>
          <a:lstStyle/>
          <a:p>
            <a:r>
              <a:rPr lang="en-US" dirty="0"/>
              <a:t>March 6-7, 2019</a:t>
            </a:r>
          </a:p>
          <a:p>
            <a:r>
              <a:rPr lang="en-US" dirty="0"/>
              <a:t>Livermore Valley Open Campus at Lawrence Livermore National Laboratory</a:t>
            </a:r>
          </a:p>
        </p:txBody>
      </p:sp>
    </p:spTree>
    <p:extLst>
      <p:ext uri="{BB962C8B-B14F-4D97-AF65-F5344CB8AC3E}">
        <p14:creationId xmlns:p14="http://schemas.microsoft.com/office/powerpoint/2010/main" val="3978587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55DF67-7D32-5249-9EFF-64CB24738A8E}"/>
              </a:ext>
            </a:extLst>
          </p:cNvPr>
          <p:cNvPicPr>
            <a:picLocks noChangeAspect="1"/>
          </p:cNvPicPr>
          <p:nvPr/>
        </p:nvPicPr>
        <p:blipFill rotWithShape="1">
          <a:blip r:embed="rId3"/>
          <a:srcRect l="-2724" r="1"/>
          <a:stretch/>
        </p:blipFill>
        <p:spPr>
          <a:xfrm>
            <a:off x="1319389" y="1079501"/>
            <a:ext cx="10872611" cy="5296459"/>
          </a:xfrm>
          <a:prstGeom prst="rect">
            <a:avLst/>
          </a:prstGeom>
        </p:spPr>
      </p:pic>
      <p:sp>
        <p:nvSpPr>
          <p:cNvPr id="2" name="Title 1"/>
          <p:cNvSpPr>
            <a:spLocks noGrp="1"/>
          </p:cNvSpPr>
          <p:nvPr>
            <p:ph type="title" idx="4294967295"/>
          </p:nvPr>
        </p:nvSpPr>
        <p:spPr>
          <a:xfrm>
            <a:off x="444500" y="84738"/>
            <a:ext cx="11276445" cy="968025"/>
          </a:xfrm>
          <a:prstGeom prst="rect">
            <a:avLst/>
          </a:prstGeom>
        </p:spPr>
        <p:txBody>
          <a:bodyPr>
            <a:noAutofit/>
          </a:bodyPr>
          <a:lstStyle/>
          <a:p>
            <a:pPr algn="l"/>
            <a:r>
              <a:rPr lang="en-US" sz="3000" b="1" spc="-59" dirty="0">
                <a:solidFill>
                  <a:schemeClr val="bg1"/>
                </a:solidFill>
                <a:cs typeface="Open Sans"/>
              </a:rPr>
              <a:t>Current supercomputer  designed to excel at both machine learning and traditional (PDE-based) workloads</a:t>
            </a:r>
            <a:endParaRPr lang="en-US" sz="1500" b="1" dirty="0">
              <a:solidFill>
                <a:schemeClr val="bg1"/>
              </a:solidFill>
              <a:cs typeface="Open Sans"/>
            </a:endParaRPr>
          </a:p>
        </p:txBody>
      </p:sp>
      <p:sp>
        <p:nvSpPr>
          <p:cNvPr id="6" name="Rectangle 5">
            <a:extLst>
              <a:ext uri="{FF2B5EF4-FFF2-40B4-BE49-F238E27FC236}">
                <a16:creationId xmlns:a16="http://schemas.microsoft.com/office/drawing/2014/main" id="{2F2D19F2-44B1-F34C-AFE1-283702BC0171}"/>
              </a:ext>
            </a:extLst>
          </p:cNvPr>
          <p:cNvSpPr/>
          <p:nvPr/>
        </p:nvSpPr>
        <p:spPr>
          <a:xfrm>
            <a:off x="315686" y="1107028"/>
            <a:ext cx="5387473" cy="5296459"/>
          </a:xfrm>
          <a:prstGeom prst="rect">
            <a:avLst/>
          </a:prstGeom>
          <a:gradFill flip="none" rotWithShape="1">
            <a:gsLst>
              <a:gs pos="0">
                <a:schemeClr val="tx1">
                  <a:lumMod val="95000"/>
                  <a:lumOff val="5000"/>
                </a:schemeClr>
              </a:gs>
              <a:gs pos="35000">
                <a:schemeClr val="tx1">
                  <a:lumMod val="85000"/>
                  <a:lumOff val="15000"/>
                  <a:alpha val="68000"/>
                </a:schemeClr>
              </a:gs>
              <a:gs pos="68000">
                <a:schemeClr val="tx1">
                  <a:lumMod val="75000"/>
                  <a:lumOff val="25000"/>
                  <a:alpha val="51000"/>
                </a:schemeClr>
              </a:gs>
              <a:gs pos="100000">
                <a:schemeClr val="tx1">
                  <a:lumMod val="65000"/>
                  <a:lumOff val="35000"/>
                  <a:alpha val="35000"/>
                </a:schemeClr>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44245">
              <a:defRPr/>
            </a:pPr>
            <a:endParaRPr lang="en-US" sz="2167" dirty="0">
              <a:solidFill>
                <a:prstClr val="white"/>
              </a:solidFill>
              <a:latin typeface="Calibri"/>
            </a:endParaRPr>
          </a:p>
        </p:txBody>
      </p:sp>
      <p:sp>
        <p:nvSpPr>
          <p:cNvPr id="45" name="TextBox 44"/>
          <p:cNvSpPr txBox="1">
            <a:spLocks noChangeArrowheads="1"/>
          </p:cNvSpPr>
          <p:nvPr/>
        </p:nvSpPr>
        <p:spPr bwMode="auto">
          <a:xfrm>
            <a:off x="-1" y="5619707"/>
            <a:ext cx="12192001" cy="512897"/>
          </a:xfrm>
          <a:prstGeom prst="rect">
            <a:avLst/>
          </a:prstGeom>
          <a:solidFill>
            <a:srgbClr val="C8A54D"/>
          </a:soli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108852" tIns="76200" rIns="108852" bIns="76200" rtlCol="0">
            <a:spAutoFit/>
          </a:bodyPr>
          <a:lstStyle>
            <a:defPPr>
              <a:defRPr lang="en-US"/>
            </a:defPPr>
            <a:lvl1pPr>
              <a:defRPr sz="1800" b="0" i="1">
                <a:solidFill>
                  <a:srgbClr val="0000FF"/>
                </a:solidFill>
              </a:defRPr>
            </a:lvl1pPr>
          </a:lstStyle>
          <a:p>
            <a:pPr algn="ctr" defTabSz="544245">
              <a:defRPr/>
            </a:pPr>
            <a:r>
              <a:rPr lang="en-US" sz="2333" i="0" spc="-41" dirty="0">
                <a:solidFill>
                  <a:prstClr val="white"/>
                </a:solidFill>
                <a:latin typeface="Calibri"/>
                <a:cs typeface="Calibri Light" panose="020F0302020204030204" pitchFamily="34" charset="0"/>
              </a:rPr>
              <a:t>Next generation computers promise to be  even more complex</a:t>
            </a:r>
          </a:p>
        </p:txBody>
      </p:sp>
      <p:sp>
        <p:nvSpPr>
          <p:cNvPr id="5" name="Rectangle 4"/>
          <p:cNvSpPr/>
          <p:nvPr/>
        </p:nvSpPr>
        <p:spPr>
          <a:xfrm>
            <a:off x="636620" y="1476135"/>
            <a:ext cx="4218408" cy="3718710"/>
          </a:xfrm>
          <a:prstGeom prst="rect">
            <a:avLst/>
          </a:prstGeom>
        </p:spPr>
        <p:txBody>
          <a:bodyPr wrap="square">
            <a:spAutoFit/>
          </a:bodyPr>
          <a:lstStyle/>
          <a:p>
            <a:pPr defTabSz="544245">
              <a:lnSpc>
                <a:spcPts val="3367"/>
              </a:lnSpc>
              <a:spcBef>
                <a:spcPts val="751"/>
              </a:spcBef>
              <a:buClr>
                <a:prstClr val="black">
                  <a:lumMod val="50000"/>
                  <a:lumOff val="50000"/>
                </a:prstClr>
              </a:buClr>
              <a:defRPr/>
            </a:pPr>
            <a:r>
              <a:rPr lang="en-US" sz="2667" spc="-41" dirty="0">
                <a:solidFill>
                  <a:prstClr val="white"/>
                </a:solidFill>
                <a:effectLst>
                  <a:outerShdw blurRad="50800" dist="38100" dir="2700000" algn="tl" rotWithShape="0">
                    <a:prstClr val="black">
                      <a:alpha val="40000"/>
                    </a:prstClr>
                  </a:outerShdw>
                </a:effectLst>
                <a:latin typeface="Calibri"/>
                <a:cs typeface="Calibri Light" panose="020F0302020204030204" pitchFamily="34" charset="0"/>
              </a:rPr>
              <a:t>“Sierra” @ LLNL </a:t>
            </a:r>
            <a:r>
              <a:rPr lang="en-US" sz="2667" i="1" spc="-41" dirty="0">
                <a:solidFill>
                  <a:prstClr val="white"/>
                </a:solidFill>
                <a:effectLst>
                  <a:outerShdw blurRad="50800" dist="38100" dir="2700000" algn="tl" rotWithShape="0">
                    <a:prstClr val="black">
                      <a:alpha val="40000"/>
                    </a:prstClr>
                  </a:outerShdw>
                </a:effectLst>
                <a:latin typeface="Calibri"/>
                <a:cs typeface="Calibri Light" panose="020F0302020204030204" pitchFamily="34" charset="0"/>
              </a:rPr>
              <a:t>(#2 top500)</a:t>
            </a:r>
          </a:p>
          <a:p>
            <a:pPr defTabSz="544245">
              <a:lnSpc>
                <a:spcPts val="3367"/>
              </a:lnSpc>
              <a:spcBef>
                <a:spcPts val="751"/>
              </a:spcBef>
              <a:buClr>
                <a:prstClr val="black">
                  <a:lumMod val="50000"/>
                  <a:lumOff val="50000"/>
                </a:prstClr>
              </a:buClr>
              <a:defRPr/>
            </a:pPr>
            <a:r>
              <a:rPr lang="en-US" sz="2000" b="1" spc="-41" dirty="0">
                <a:solidFill>
                  <a:prstClr val="white"/>
                </a:solidFill>
                <a:effectLst>
                  <a:outerShdw blurRad="50800" dist="38100" dir="2700000" algn="tl" rotWithShape="0">
                    <a:prstClr val="black">
                      <a:alpha val="40000"/>
                    </a:prstClr>
                  </a:outerShdw>
                </a:effectLst>
                <a:latin typeface="Calibri"/>
                <a:cs typeface="Calibri Light" panose="020F0302020204030204" pitchFamily="34" charset="0"/>
              </a:rPr>
              <a:t>4,320</a:t>
            </a:r>
            <a:r>
              <a:rPr lang="en-US" sz="2000" spc="-41" dirty="0">
                <a:solidFill>
                  <a:prstClr val="white"/>
                </a:solidFill>
                <a:effectLst>
                  <a:outerShdw blurRad="50800" dist="38100" dir="2700000" algn="tl" rotWithShape="0">
                    <a:prstClr val="black">
                      <a:alpha val="40000"/>
                    </a:prstClr>
                  </a:outerShdw>
                </a:effectLst>
                <a:latin typeface="Calibri"/>
                <a:cs typeface="Calibri Light" panose="020F0302020204030204" pitchFamily="34" charset="0"/>
              </a:rPr>
              <a:t> nodes</a:t>
            </a:r>
          </a:p>
          <a:p>
            <a:pPr defTabSz="544245">
              <a:lnSpc>
                <a:spcPts val="3367"/>
              </a:lnSpc>
              <a:spcBef>
                <a:spcPts val="751"/>
              </a:spcBef>
              <a:buClr>
                <a:prstClr val="black">
                  <a:lumMod val="50000"/>
                  <a:lumOff val="50000"/>
                </a:prstClr>
              </a:buClr>
              <a:defRPr/>
            </a:pPr>
            <a:r>
              <a:rPr lang="en-US" sz="2000" b="1" spc="-41" dirty="0">
                <a:solidFill>
                  <a:prstClr val="white"/>
                </a:solidFill>
                <a:effectLst>
                  <a:outerShdw blurRad="50800" dist="38100" dir="2700000" algn="tl" rotWithShape="0">
                    <a:prstClr val="black">
                      <a:alpha val="40000"/>
                    </a:prstClr>
                  </a:outerShdw>
                </a:effectLst>
                <a:latin typeface="Calibri"/>
                <a:cs typeface="Calibri Light" panose="020F0302020204030204" pitchFamily="34" charset="0"/>
              </a:rPr>
              <a:t>8,640</a:t>
            </a:r>
            <a:r>
              <a:rPr lang="en-US" sz="2000" spc="-41" dirty="0">
                <a:solidFill>
                  <a:prstClr val="white"/>
                </a:solidFill>
                <a:effectLst>
                  <a:outerShdw blurRad="50800" dist="38100" dir="2700000" algn="tl" rotWithShape="0">
                    <a:prstClr val="black">
                      <a:alpha val="40000"/>
                    </a:prstClr>
                  </a:outerShdw>
                </a:effectLst>
                <a:latin typeface="Calibri"/>
                <a:cs typeface="Calibri Light" panose="020F0302020204030204" pitchFamily="34" charset="0"/>
              </a:rPr>
              <a:t> IBM Power9 CPUs</a:t>
            </a:r>
          </a:p>
          <a:p>
            <a:pPr defTabSz="544245">
              <a:lnSpc>
                <a:spcPts val="3367"/>
              </a:lnSpc>
              <a:spcBef>
                <a:spcPts val="751"/>
              </a:spcBef>
              <a:buClr>
                <a:prstClr val="black">
                  <a:lumMod val="50000"/>
                  <a:lumOff val="50000"/>
                </a:prstClr>
              </a:buClr>
              <a:defRPr/>
            </a:pPr>
            <a:r>
              <a:rPr lang="en-US" sz="2000" b="1" spc="-41" dirty="0">
                <a:solidFill>
                  <a:prstClr val="white"/>
                </a:solidFill>
                <a:effectLst>
                  <a:outerShdw blurRad="50800" dist="38100" dir="2700000" algn="tl" rotWithShape="0">
                    <a:prstClr val="black">
                      <a:alpha val="40000"/>
                    </a:prstClr>
                  </a:outerShdw>
                </a:effectLst>
                <a:latin typeface="Calibri"/>
                <a:cs typeface="Calibri Light" panose="020F0302020204030204" pitchFamily="34" charset="0"/>
              </a:rPr>
              <a:t>17,280</a:t>
            </a:r>
            <a:r>
              <a:rPr lang="en-US" sz="2000" spc="-41" dirty="0">
                <a:solidFill>
                  <a:prstClr val="white"/>
                </a:solidFill>
                <a:effectLst>
                  <a:outerShdw blurRad="50800" dist="38100" dir="2700000" algn="tl" rotWithShape="0">
                    <a:prstClr val="black">
                      <a:alpha val="40000"/>
                    </a:prstClr>
                  </a:outerShdw>
                </a:effectLst>
                <a:latin typeface="Calibri"/>
                <a:cs typeface="Calibri Light" panose="020F0302020204030204" pitchFamily="34" charset="0"/>
              </a:rPr>
              <a:t> NVIDIA Volta GPUs</a:t>
            </a:r>
          </a:p>
          <a:p>
            <a:pPr defTabSz="544245">
              <a:lnSpc>
                <a:spcPts val="3367"/>
              </a:lnSpc>
              <a:spcBef>
                <a:spcPts val="751"/>
              </a:spcBef>
              <a:buClr>
                <a:prstClr val="black">
                  <a:lumMod val="50000"/>
                  <a:lumOff val="50000"/>
                </a:prstClr>
              </a:buClr>
              <a:defRPr/>
            </a:pPr>
            <a:r>
              <a:rPr lang="en-US" sz="2000" b="1" spc="-41" dirty="0">
                <a:solidFill>
                  <a:prstClr val="white"/>
                </a:solidFill>
                <a:effectLst>
                  <a:outerShdw blurRad="50800" dist="38100" dir="2700000" algn="tl" rotWithShape="0">
                    <a:prstClr val="black">
                      <a:alpha val="40000"/>
                    </a:prstClr>
                  </a:outerShdw>
                </a:effectLst>
                <a:latin typeface="Calibri"/>
                <a:cs typeface="Calibri Light" panose="020F0302020204030204" pitchFamily="34" charset="0"/>
              </a:rPr>
              <a:t>1,572,480</a:t>
            </a:r>
            <a:r>
              <a:rPr lang="en-US" sz="2000" spc="-41" dirty="0">
                <a:solidFill>
                  <a:prstClr val="white"/>
                </a:solidFill>
                <a:effectLst>
                  <a:outerShdw blurRad="50800" dist="38100" dir="2700000" algn="tl" rotWithShape="0">
                    <a:prstClr val="black">
                      <a:alpha val="40000"/>
                    </a:prstClr>
                  </a:outerShdw>
                </a:effectLst>
                <a:latin typeface="Calibri"/>
                <a:cs typeface="Calibri Light" panose="020F0302020204030204" pitchFamily="34" charset="0"/>
              </a:rPr>
              <a:t> cores</a:t>
            </a:r>
          </a:p>
          <a:p>
            <a:pPr defTabSz="544245">
              <a:lnSpc>
                <a:spcPts val="3367"/>
              </a:lnSpc>
              <a:spcBef>
                <a:spcPts val="751"/>
              </a:spcBef>
              <a:buClr>
                <a:prstClr val="black">
                  <a:lumMod val="50000"/>
                  <a:lumOff val="50000"/>
                </a:prstClr>
              </a:buClr>
              <a:defRPr/>
            </a:pPr>
            <a:r>
              <a:rPr lang="en-US" sz="2000" b="1" spc="-41">
                <a:solidFill>
                  <a:prstClr val="white"/>
                </a:solidFill>
                <a:effectLst>
                  <a:outerShdw blurRad="50800" dist="38100" dir="2700000" algn="tl" rotWithShape="0">
                    <a:prstClr val="black">
                      <a:alpha val="40000"/>
                    </a:prstClr>
                  </a:outerShdw>
                </a:effectLst>
                <a:latin typeface="Calibri"/>
                <a:cs typeface="Calibri Light" panose="020F0302020204030204" pitchFamily="34" charset="0"/>
              </a:rPr>
              <a:t>94.6 </a:t>
            </a:r>
            <a:r>
              <a:rPr lang="en-US" sz="2000" spc="-41" dirty="0">
                <a:solidFill>
                  <a:prstClr val="white"/>
                </a:solidFill>
                <a:effectLst>
                  <a:outerShdw blurRad="50800" dist="38100" dir="2700000" algn="tl" rotWithShape="0">
                    <a:prstClr val="black">
                      <a:alpha val="40000"/>
                    </a:prstClr>
                  </a:outerShdw>
                </a:effectLst>
                <a:latin typeface="Calibri"/>
                <a:cs typeface="Calibri Light" panose="020F0302020204030204" pitchFamily="34" charset="0"/>
              </a:rPr>
              <a:t>PFLOP/s</a:t>
            </a:r>
          </a:p>
          <a:p>
            <a:pPr defTabSz="544245">
              <a:lnSpc>
                <a:spcPts val="3367"/>
              </a:lnSpc>
              <a:spcBef>
                <a:spcPts val="751"/>
              </a:spcBef>
              <a:buClr>
                <a:prstClr val="black">
                  <a:lumMod val="50000"/>
                  <a:lumOff val="50000"/>
                </a:prstClr>
              </a:buClr>
              <a:defRPr/>
            </a:pPr>
            <a:r>
              <a:rPr lang="en-US" sz="2000" b="1" spc="-41" dirty="0">
                <a:solidFill>
                  <a:prstClr val="white"/>
                </a:solidFill>
                <a:effectLst>
                  <a:outerShdw blurRad="50800" dist="38100" dir="2700000" algn="tl" rotWithShape="0">
                    <a:prstClr val="black">
                      <a:alpha val="40000"/>
                    </a:prstClr>
                  </a:outerShdw>
                </a:effectLst>
                <a:latin typeface="Calibri"/>
                <a:cs typeface="Calibri Light" panose="020F0302020204030204" pitchFamily="34" charset="0"/>
              </a:rPr>
              <a:t>1.38</a:t>
            </a:r>
            <a:r>
              <a:rPr lang="en-US" sz="2000" spc="-41" dirty="0">
                <a:solidFill>
                  <a:prstClr val="white"/>
                </a:solidFill>
                <a:effectLst>
                  <a:outerShdw blurRad="50800" dist="38100" dir="2700000" algn="tl" rotWithShape="0">
                    <a:prstClr val="black">
                      <a:alpha val="40000"/>
                    </a:prstClr>
                  </a:outerShdw>
                </a:effectLst>
                <a:latin typeface="Calibri"/>
                <a:cs typeface="Calibri Light" panose="020F0302020204030204" pitchFamily="34" charset="0"/>
              </a:rPr>
              <a:t> PB memory</a:t>
            </a:r>
          </a:p>
        </p:txBody>
      </p:sp>
    </p:spTree>
    <p:extLst>
      <p:ext uri="{BB962C8B-B14F-4D97-AF65-F5344CB8AC3E}">
        <p14:creationId xmlns:p14="http://schemas.microsoft.com/office/powerpoint/2010/main" val="338702706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05AF36-7969-0040-B14C-C626099E9FCA}"/>
              </a:ext>
            </a:extLst>
          </p:cNvPr>
          <p:cNvPicPr>
            <a:picLocks noChangeAspect="1"/>
          </p:cNvPicPr>
          <p:nvPr/>
        </p:nvPicPr>
        <p:blipFill>
          <a:blip r:embed="rId3"/>
          <a:stretch>
            <a:fillRect/>
          </a:stretch>
        </p:blipFill>
        <p:spPr>
          <a:xfrm>
            <a:off x="6115941" y="1360915"/>
            <a:ext cx="5559235" cy="4295772"/>
          </a:xfrm>
          <a:prstGeom prst="rect">
            <a:avLst/>
          </a:prstGeom>
        </p:spPr>
      </p:pic>
      <p:pic>
        <p:nvPicPr>
          <p:cNvPr id="6" name="Picture 5">
            <a:extLst>
              <a:ext uri="{FF2B5EF4-FFF2-40B4-BE49-F238E27FC236}">
                <a16:creationId xmlns:a16="http://schemas.microsoft.com/office/drawing/2014/main" id="{88673EA0-3EA3-1F43-8916-F7C47679CF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400" b="80050" l="10000" r="99160"/>
                    </a14:imgEffect>
                  </a14:imgLayer>
                </a14:imgProps>
              </a:ext>
              <a:ext uri="{28A0092B-C50C-407E-A947-70E740481C1C}">
                <a14:useLocalDpi xmlns:a14="http://schemas.microsoft.com/office/drawing/2010/main" val="0"/>
              </a:ext>
            </a:extLst>
          </a:blip>
          <a:stretch>
            <a:fillRect/>
          </a:stretch>
        </p:blipFill>
        <p:spPr>
          <a:xfrm>
            <a:off x="357075" y="3954974"/>
            <a:ext cx="2399287" cy="1919429"/>
          </a:xfrm>
          <a:prstGeom prst="rect">
            <a:avLst/>
          </a:prstGeom>
        </p:spPr>
      </p:pic>
      <p:sp>
        <p:nvSpPr>
          <p:cNvPr id="7" name="Rectangle 6">
            <a:extLst>
              <a:ext uri="{FF2B5EF4-FFF2-40B4-BE49-F238E27FC236}">
                <a16:creationId xmlns:a16="http://schemas.microsoft.com/office/drawing/2014/main" id="{8D76322C-8D3A-A74B-91D1-8D65A6E6453B}"/>
              </a:ext>
            </a:extLst>
          </p:cNvPr>
          <p:cNvSpPr/>
          <p:nvPr/>
        </p:nvSpPr>
        <p:spPr>
          <a:xfrm>
            <a:off x="3068880" y="1459655"/>
            <a:ext cx="2581156" cy="1938992"/>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DDFT simulation:</a:t>
            </a:r>
          </a:p>
          <a:p>
            <a:pPr marL="285744" indent="-285744">
              <a:buFont typeface="Arial" panose="020B0604020202020204" pitchFamily="34" charset="0"/>
              <a:buChar char="•"/>
            </a:pPr>
            <a:r>
              <a:rPr lang="en-US" sz="2000" dirty="0">
                <a:latin typeface="Arial" panose="020B0604020202020204" pitchFamily="34" charset="0"/>
                <a:cs typeface="Arial" panose="020B0604020202020204" pitchFamily="34" charset="0"/>
              </a:rPr>
              <a:t>1 </a:t>
            </a:r>
            <a:r>
              <a:rPr lang="en-US" sz="2000" dirty="0">
                <a:latin typeface="Symbol" pitchFamily="2" charset="2"/>
                <a:cs typeface="Arial" panose="020B0604020202020204" pitchFamily="34" charset="0"/>
              </a:rPr>
              <a:t>m</a:t>
            </a:r>
            <a:r>
              <a:rPr lang="en-US" sz="2000" dirty="0">
                <a:latin typeface="Arial" panose="020B0604020202020204" pitchFamily="34" charset="0"/>
                <a:cs typeface="Arial" panose="020B0604020202020204" pitchFamily="34" charset="0"/>
              </a:rPr>
              <a:t>m</a:t>
            </a:r>
            <a:r>
              <a:rPr lang="en-US" sz="2000" baseline="30000" dirty="0">
                <a:latin typeface="Arial" panose="020B0604020202020204" pitchFamily="34" charset="0"/>
                <a:cs typeface="Arial" panose="020B0604020202020204" pitchFamily="34" charset="0"/>
              </a:rPr>
              <a:t>2</a:t>
            </a:r>
          </a:p>
          <a:p>
            <a:pPr marL="285744" indent="-285744">
              <a:buFont typeface="Arial" panose="020B0604020202020204" pitchFamily="34" charset="0"/>
              <a:buChar char="•"/>
            </a:pPr>
            <a:r>
              <a:rPr lang="en-US" sz="2000" dirty="0">
                <a:latin typeface="Arial" panose="020B0604020202020204" pitchFamily="34" charset="0"/>
                <a:cs typeface="Arial" panose="020B0604020202020204" pitchFamily="34" charset="0"/>
              </a:rPr>
              <a:t>300 KRAS</a:t>
            </a:r>
          </a:p>
          <a:p>
            <a:pPr marL="285744" indent="-285744">
              <a:buFont typeface="Arial" panose="020B0604020202020204" pitchFamily="34" charset="0"/>
              <a:buChar char="•"/>
            </a:pPr>
            <a:r>
              <a:rPr lang="en-US" sz="2000" dirty="0">
                <a:latin typeface="Arial" panose="020B0604020202020204" pitchFamily="34" charset="0"/>
                <a:cs typeface="Arial" panose="020B0604020202020204" pitchFamily="34" charset="0"/>
              </a:rPr>
              <a:t>152 </a:t>
            </a:r>
            <a:r>
              <a:rPr lang="en-US" sz="2000" dirty="0" err="1">
                <a:latin typeface="Symbol" pitchFamily="2" charset="2"/>
                <a:cs typeface="Arial" panose="020B0604020202020204" pitchFamily="34" charset="0"/>
              </a:rPr>
              <a:t>m</a:t>
            </a:r>
            <a:r>
              <a:rPr lang="en-US" sz="2000" dirty="0" err="1">
                <a:latin typeface="Arial" panose="020B0604020202020204" pitchFamily="34" charset="0"/>
                <a:cs typeface="Arial" panose="020B0604020202020204" pitchFamily="34" charset="0"/>
              </a:rPr>
              <a:t>s</a:t>
            </a:r>
            <a:endParaRPr lang="en-US" sz="2000" dirty="0">
              <a:latin typeface="Arial" panose="020B0604020202020204" pitchFamily="34" charset="0"/>
              <a:cs typeface="Arial" panose="020B0604020202020204" pitchFamily="34" charset="0"/>
            </a:endParaRPr>
          </a:p>
          <a:p>
            <a:pPr marL="285744" indent="-285744">
              <a:buFont typeface="Arial" panose="020B0604020202020204" pitchFamily="34" charset="0"/>
              <a:buChar char="•"/>
            </a:pPr>
            <a:r>
              <a:rPr lang="en-US" sz="2000" dirty="0">
                <a:latin typeface="Arial" panose="020B0604020202020204" pitchFamily="34" charset="0"/>
                <a:cs typeface="Arial" panose="020B0604020202020204" pitchFamily="34" charset="0"/>
              </a:rPr>
              <a:t>2,200,000 patches</a:t>
            </a:r>
          </a:p>
          <a:p>
            <a:endParaRPr lang="en-US" sz="20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B79DDDA-E468-544D-985D-60BEB1F909A7}"/>
              </a:ext>
            </a:extLst>
          </p:cNvPr>
          <p:cNvSpPr/>
          <p:nvPr/>
        </p:nvSpPr>
        <p:spPr>
          <a:xfrm>
            <a:off x="3068882" y="3776238"/>
            <a:ext cx="2735236" cy="2246769"/>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CG simulations:</a:t>
            </a:r>
          </a:p>
          <a:p>
            <a:pPr marL="285744" indent="-285744">
              <a:buFont typeface="Arial" panose="020B0604020202020204" pitchFamily="34" charset="0"/>
              <a:buChar char="•"/>
            </a:pPr>
            <a:r>
              <a:rPr lang="en-US" sz="2000" dirty="0">
                <a:latin typeface="Arial" panose="020B0604020202020204" pitchFamily="34" charset="0"/>
                <a:cs typeface="Arial" panose="020B0604020202020204" pitchFamily="34" charset="0"/>
              </a:rPr>
              <a:t>30x30 nm</a:t>
            </a:r>
            <a:r>
              <a:rPr lang="en-US" sz="2000" baseline="30000" dirty="0">
                <a:latin typeface="Arial" panose="020B0604020202020204" pitchFamily="34" charset="0"/>
                <a:cs typeface="Arial" panose="020B0604020202020204" pitchFamily="34" charset="0"/>
              </a:rPr>
              <a:t>2</a:t>
            </a:r>
          </a:p>
          <a:p>
            <a:pPr marL="285744" indent="-285744">
              <a:buFont typeface="Arial" panose="020B0604020202020204" pitchFamily="34" charset="0"/>
              <a:buChar char="•"/>
            </a:pPr>
            <a:r>
              <a:rPr lang="en-US" sz="2000" dirty="0">
                <a:latin typeface="Arial" panose="020B0604020202020204" pitchFamily="34" charset="0"/>
                <a:cs typeface="Arial" panose="020B0604020202020204" pitchFamily="34" charset="0"/>
              </a:rPr>
              <a:t>140,000 particles</a:t>
            </a:r>
          </a:p>
          <a:p>
            <a:pPr marL="285744" indent="-285744">
              <a:buFont typeface="Arial" panose="020B0604020202020204" pitchFamily="34" charset="0"/>
              <a:buChar char="•"/>
            </a:pPr>
            <a:r>
              <a:rPr lang="en-US" sz="2000" dirty="0">
                <a:latin typeface="Arial" panose="020B0604020202020204" pitchFamily="34" charset="0"/>
                <a:cs typeface="Arial" panose="020B0604020202020204" pitchFamily="34" charset="0"/>
              </a:rPr>
              <a:t>1-5 KRAS</a:t>
            </a:r>
          </a:p>
          <a:p>
            <a:pPr marL="285744" indent="-285744">
              <a:buFont typeface="Arial" panose="020B0604020202020204" pitchFamily="34" charset="0"/>
              <a:buChar char="•"/>
            </a:pPr>
            <a:r>
              <a:rPr lang="en-US" sz="2000" dirty="0">
                <a:latin typeface="Arial" panose="020B0604020202020204" pitchFamily="34" charset="0"/>
                <a:cs typeface="Arial" panose="020B0604020202020204" pitchFamily="34" charset="0"/>
              </a:rPr>
              <a:t>116,008 simulations</a:t>
            </a:r>
          </a:p>
          <a:p>
            <a:pPr marL="285744" indent="-285744">
              <a:buFont typeface="Arial" panose="020B0604020202020204" pitchFamily="34" charset="0"/>
              <a:buChar char="•"/>
            </a:pPr>
            <a:r>
              <a:rPr lang="en-US" sz="2000" dirty="0">
                <a:latin typeface="Arial" panose="020B0604020202020204" pitchFamily="34" charset="0"/>
                <a:cs typeface="Arial" panose="020B0604020202020204" pitchFamily="34" charset="0"/>
              </a:rPr>
              <a:t>1+ </a:t>
            </a:r>
            <a:r>
              <a:rPr lang="en-US" sz="2000" dirty="0" err="1">
                <a:latin typeface="Symbol" pitchFamily="2" charset="2"/>
                <a:cs typeface="Arial" panose="020B0604020202020204" pitchFamily="34" charset="0"/>
              </a:rPr>
              <a:t>m</a:t>
            </a:r>
            <a:r>
              <a:rPr lang="en-US" sz="2000" dirty="0" err="1">
                <a:latin typeface="Arial" panose="020B0604020202020204" pitchFamily="34" charset="0"/>
                <a:cs typeface="Arial" panose="020B0604020202020204" pitchFamily="34" charset="0"/>
              </a:rPr>
              <a:t>s</a:t>
            </a:r>
            <a:r>
              <a:rPr lang="en-US" sz="2000" dirty="0">
                <a:latin typeface="Arial" panose="020B0604020202020204" pitchFamily="34" charset="0"/>
                <a:cs typeface="Arial" panose="020B0604020202020204" pitchFamily="34" charset="0"/>
              </a:rPr>
              <a:t> each</a:t>
            </a:r>
          </a:p>
          <a:p>
            <a:pPr marL="285744" indent="-285744">
              <a:buFont typeface="Arial" panose="020B0604020202020204" pitchFamily="34" charset="0"/>
              <a:buChar char="•"/>
            </a:pPr>
            <a:r>
              <a:rPr lang="en-US" sz="2000" dirty="0">
                <a:latin typeface="Arial" panose="020B0604020202020204" pitchFamily="34" charset="0"/>
                <a:cs typeface="Arial" panose="020B0604020202020204" pitchFamily="34" charset="0"/>
              </a:rPr>
              <a:t>200 </a:t>
            </a:r>
            <a:r>
              <a:rPr lang="en-US" sz="2000" dirty="0" err="1">
                <a:latin typeface="Arial" panose="020B0604020202020204" pitchFamily="34" charset="0"/>
                <a:cs typeface="Arial" panose="020B0604020202020204" pitchFamily="34" charset="0"/>
              </a:rPr>
              <a:t>ms</a:t>
            </a:r>
            <a:r>
              <a:rPr lang="en-US" sz="2000" dirty="0">
                <a:latin typeface="Arial" panose="020B0604020202020204" pitchFamily="34" charset="0"/>
                <a:cs typeface="Arial" panose="020B0604020202020204" pitchFamily="34" charset="0"/>
              </a:rPr>
              <a:t> aggregated</a:t>
            </a:r>
            <a:endParaRPr lang="en-US" sz="2000" dirty="0"/>
          </a:p>
        </p:txBody>
      </p:sp>
      <p:sp>
        <p:nvSpPr>
          <p:cNvPr id="10" name="Title 1">
            <a:extLst>
              <a:ext uri="{FF2B5EF4-FFF2-40B4-BE49-F238E27FC236}">
                <a16:creationId xmlns:a16="http://schemas.microsoft.com/office/drawing/2014/main" id="{FB36D935-857D-AF49-969D-C1C4CBD96E03}"/>
              </a:ext>
            </a:extLst>
          </p:cNvPr>
          <p:cNvSpPr txBox="1">
            <a:spLocks/>
          </p:cNvSpPr>
          <p:nvPr/>
        </p:nvSpPr>
        <p:spPr>
          <a:xfrm>
            <a:off x="533400" y="152401"/>
            <a:ext cx="9455552" cy="8096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t>Campaign 1 – RAS membrane dynamics </a:t>
            </a:r>
            <a:endParaRPr lang="en-US" sz="3600" b="1" dirty="0">
              <a:ea typeface="ＭＳ Ｐゴシック" charset="0"/>
              <a:cs typeface="ＭＳ Ｐゴシック" charset="0"/>
            </a:endParaRPr>
          </a:p>
        </p:txBody>
      </p:sp>
      <p:sp>
        <p:nvSpPr>
          <p:cNvPr id="13" name="Rectangle 12">
            <a:extLst>
              <a:ext uri="{FF2B5EF4-FFF2-40B4-BE49-F238E27FC236}">
                <a16:creationId xmlns:a16="http://schemas.microsoft.com/office/drawing/2014/main" id="{B58F4D4E-A773-6D41-8255-A0CA3DCA1766}"/>
              </a:ext>
            </a:extLst>
          </p:cNvPr>
          <p:cNvSpPr/>
          <p:nvPr/>
        </p:nvSpPr>
        <p:spPr>
          <a:xfrm>
            <a:off x="6807425" y="5472021"/>
            <a:ext cx="3223959"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300,000,000 analyzed frames</a:t>
            </a:r>
            <a:endParaRPr lang="en-US" dirty="0"/>
          </a:p>
        </p:txBody>
      </p:sp>
      <p:pic>
        <p:nvPicPr>
          <p:cNvPr id="9" name="Picture 8">
            <a:extLst>
              <a:ext uri="{FF2B5EF4-FFF2-40B4-BE49-F238E27FC236}">
                <a16:creationId xmlns:a16="http://schemas.microsoft.com/office/drawing/2014/main" id="{0D2A22CE-591D-2042-B4EA-52692C1734CA}"/>
              </a:ext>
            </a:extLst>
          </p:cNvPr>
          <p:cNvPicPr>
            <a:picLocks noChangeAspect="1"/>
          </p:cNvPicPr>
          <p:nvPr/>
        </p:nvPicPr>
        <p:blipFill>
          <a:blip r:embed="rId6"/>
          <a:stretch>
            <a:fillRect/>
          </a:stretch>
        </p:blipFill>
        <p:spPr>
          <a:xfrm>
            <a:off x="702180" y="1355394"/>
            <a:ext cx="1978245" cy="2108500"/>
          </a:xfrm>
          <a:prstGeom prst="rect">
            <a:avLst/>
          </a:prstGeom>
        </p:spPr>
      </p:pic>
    </p:spTree>
    <p:extLst>
      <p:ext uri="{BB962C8B-B14F-4D97-AF65-F5344CB8AC3E}">
        <p14:creationId xmlns:p14="http://schemas.microsoft.com/office/powerpoint/2010/main" val="746613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0EB9455-3C3A-4A46-B890-00415B4A6036}"/>
              </a:ext>
            </a:extLst>
          </p:cNvPr>
          <p:cNvSpPr txBox="1">
            <a:spLocks/>
          </p:cNvSpPr>
          <p:nvPr/>
        </p:nvSpPr>
        <p:spPr>
          <a:xfrm>
            <a:off x="1584963" y="1258391"/>
            <a:ext cx="7017707" cy="857251"/>
          </a:xfrm>
          <a:prstGeom prst="rect">
            <a:avLst/>
          </a:prstGeom>
        </p:spPr>
        <p:txBody>
          <a:bodyPr>
            <a:normAutofit/>
          </a:bodyPr>
          <a:lstStyle>
            <a:lvl1pPr algn="l" rtl="0" eaLnBrk="0" fontAlgn="base" hangingPunct="0">
              <a:lnSpc>
                <a:spcPct val="90000"/>
              </a:lnSpc>
              <a:spcBef>
                <a:spcPct val="0"/>
              </a:spcBef>
              <a:spcAft>
                <a:spcPct val="0"/>
              </a:spcAft>
              <a:tabLst>
                <a:tab pos="4400550" algn="l"/>
              </a:tabLst>
              <a:defRPr sz="30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a:lstStyle>
          <a:p>
            <a:endParaRPr lang="en-US" sz="2251" kern="0" dirty="0"/>
          </a:p>
        </p:txBody>
      </p:sp>
      <p:pic>
        <p:nvPicPr>
          <p:cNvPr id="9" name="Content Placeholder 3">
            <a:extLst>
              <a:ext uri="{FF2B5EF4-FFF2-40B4-BE49-F238E27FC236}">
                <a16:creationId xmlns:a16="http://schemas.microsoft.com/office/drawing/2014/main" id="{37D1FB75-B568-8F4F-BAC6-FA953F3EAF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 y="1298639"/>
            <a:ext cx="3929216" cy="2245267"/>
          </a:xfrm>
          <a:prstGeom prst="rect">
            <a:avLst/>
          </a:prstGeom>
        </p:spPr>
      </p:pic>
      <p:sp>
        <p:nvSpPr>
          <p:cNvPr id="15" name="Title 1">
            <a:extLst>
              <a:ext uri="{FF2B5EF4-FFF2-40B4-BE49-F238E27FC236}">
                <a16:creationId xmlns:a16="http://schemas.microsoft.com/office/drawing/2014/main" id="{E676707C-ED94-5D4C-B437-2623BCD47F84}"/>
              </a:ext>
            </a:extLst>
          </p:cNvPr>
          <p:cNvSpPr txBox="1">
            <a:spLocks/>
          </p:cNvSpPr>
          <p:nvPr/>
        </p:nvSpPr>
        <p:spPr>
          <a:xfrm>
            <a:off x="533401" y="152401"/>
            <a:ext cx="8587451" cy="8096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t>Campaign 1 – RAS membrane dynamics </a:t>
            </a:r>
            <a:endParaRPr lang="en-US" sz="3600" b="1" dirty="0">
              <a:ea typeface="ＭＳ Ｐゴシック" charset="0"/>
              <a:cs typeface="ＭＳ Ｐゴシック" charset="0"/>
            </a:endParaRPr>
          </a:p>
        </p:txBody>
      </p:sp>
      <p:sp>
        <p:nvSpPr>
          <p:cNvPr id="3" name="Rectangle 2">
            <a:extLst>
              <a:ext uri="{FF2B5EF4-FFF2-40B4-BE49-F238E27FC236}">
                <a16:creationId xmlns:a16="http://schemas.microsoft.com/office/drawing/2014/main" id="{C7C51D0F-C2D1-C949-B7C9-ACA98BE0A369}"/>
              </a:ext>
            </a:extLst>
          </p:cNvPr>
          <p:cNvSpPr/>
          <p:nvPr/>
        </p:nvSpPr>
        <p:spPr>
          <a:xfrm>
            <a:off x="533401" y="1394649"/>
            <a:ext cx="1883208" cy="369332"/>
          </a:xfrm>
          <a:prstGeom prst="rect">
            <a:avLst/>
          </a:prstGeom>
          <a:noFill/>
        </p:spPr>
        <p:txBody>
          <a:bodyPr wrap="none">
            <a:spAutoFit/>
          </a:bodyPr>
          <a:lstStyle/>
          <a:p>
            <a:pPr>
              <a:spcBef>
                <a:spcPts val="675"/>
              </a:spcBef>
              <a:buClr>
                <a:prstClr val="black">
                  <a:lumMod val="50000"/>
                  <a:lumOff val="50000"/>
                </a:prstClr>
              </a:buClr>
            </a:pPr>
            <a:r>
              <a:rPr lang="en-US" b="1" spc="-37" dirty="0">
                <a:solidFill>
                  <a:schemeClr val="bg1"/>
                </a:solidFill>
                <a:latin typeface="Arial" panose="020B0604020202020204" pitchFamily="34" charset="0"/>
                <a:cs typeface="Arial" panose="020B0604020202020204" pitchFamily="34" charset="0"/>
              </a:rPr>
              <a:t>Sierra computer</a:t>
            </a:r>
          </a:p>
        </p:txBody>
      </p:sp>
      <p:sp>
        <p:nvSpPr>
          <p:cNvPr id="18" name="TextBox 17">
            <a:extLst>
              <a:ext uri="{FF2B5EF4-FFF2-40B4-BE49-F238E27FC236}">
                <a16:creationId xmlns:a16="http://schemas.microsoft.com/office/drawing/2014/main" id="{714B369D-81CD-D143-AC16-465388BCEF71}"/>
              </a:ext>
            </a:extLst>
          </p:cNvPr>
          <p:cNvSpPr txBox="1"/>
          <p:nvPr/>
        </p:nvSpPr>
        <p:spPr>
          <a:xfrm>
            <a:off x="5420341" y="1472784"/>
            <a:ext cx="5875240" cy="224676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Excellent linear scaling:</a:t>
            </a:r>
          </a:p>
          <a:p>
            <a:pPr marL="342891" indent="-342891">
              <a:buFont typeface="Arial" panose="020B0604020202020204" pitchFamily="34" charset="0"/>
              <a:buChar char="•"/>
            </a:pPr>
            <a:r>
              <a:rPr lang="en-US" sz="2000" dirty="0">
                <a:latin typeface="Arial" panose="020B0604020202020204" pitchFamily="34" charset="0"/>
                <a:cs typeface="Arial" panose="020B0604020202020204" pitchFamily="34" charset="0"/>
              </a:rPr>
              <a:t>Low 15 nodes</a:t>
            </a:r>
          </a:p>
          <a:p>
            <a:pPr marL="342891" indent="-342891">
              <a:buFont typeface="Arial" panose="020B0604020202020204" pitchFamily="34" charset="0"/>
              <a:buChar char="•"/>
            </a:pPr>
            <a:r>
              <a:rPr lang="en-US" sz="2000" dirty="0">
                <a:latin typeface="Arial" panose="020B0604020202020204" pitchFamily="34" charset="0"/>
                <a:cs typeface="Arial" panose="020B0604020202020204" pitchFamily="34" charset="0"/>
              </a:rPr>
              <a:t>High 4200 nodes (full machine)</a:t>
            </a:r>
          </a:p>
          <a:p>
            <a:endParaRPr lang="en-US" sz="1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Online analysis allows for less frequent storage of raw simulation data. Current data size: 320 TB.</a:t>
            </a:r>
          </a:p>
          <a:p>
            <a:endParaRPr lang="en-US" sz="1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Total node hours 1.4 M (5.6 M GPU hours)</a:t>
            </a:r>
          </a:p>
        </p:txBody>
      </p:sp>
      <p:sp>
        <p:nvSpPr>
          <p:cNvPr id="6" name="Rectangle 5">
            <a:extLst>
              <a:ext uri="{FF2B5EF4-FFF2-40B4-BE49-F238E27FC236}">
                <a16:creationId xmlns:a16="http://schemas.microsoft.com/office/drawing/2014/main" id="{3924EE40-5C34-AD47-8E6E-C17C4EC1723E}"/>
              </a:ext>
            </a:extLst>
          </p:cNvPr>
          <p:cNvSpPr/>
          <p:nvPr/>
        </p:nvSpPr>
        <p:spPr>
          <a:xfrm>
            <a:off x="732595" y="4284319"/>
            <a:ext cx="5641288" cy="1477328"/>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r>
              <a:rPr lang="en-US" dirty="0">
                <a:latin typeface="Arial" panose="020B0604020202020204" pitchFamily="34" charset="0"/>
                <a:cs typeface="Arial" panose="020B0604020202020204" pitchFamily="34" charset="0"/>
              </a:rPr>
              <a:t>For a 2040 node “typical” run:</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~1h startup to max load after restart</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GPU load 97% (99% after startup)</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GPU utility 22% of peak</a:t>
            </a:r>
          </a:p>
          <a:p>
            <a:pPr marL="285744" indent="-285744">
              <a:buFont typeface="Arial" panose="020B0604020202020204" pitchFamily="34" charset="0"/>
              <a:buChar char="•"/>
            </a:pPr>
            <a:r>
              <a:rPr lang="en-US" dirty="0">
                <a:latin typeface="Arial" panose="020B0604020202020204" pitchFamily="34" charset="0"/>
                <a:cs typeface="Arial" panose="020B0604020202020204" pitchFamily="34" charset="0"/>
              </a:rPr>
              <a:t>CPU load 60-100% depending on CG setup needs</a:t>
            </a:r>
          </a:p>
        </p:txBody>
      </p:sp>
      <p:pic>
        <p:nvPicPr>
          <p:cNvPr id="22" name="Picture 21">
            <a:extLst>
              <a:ext uri="{FF2B5EF4-FFF2-40B4-BE49-F238E27FC236}">
                <a16:creationId xmlns:a16="http://schemas.microsoft.com/office/drawing/2014/main" id="{25D2DBFC-530C-D943-8CDE-11A24C0EBCC3}"/>
              </a:ext>
            </a:extLst>
          </p:cNvPr>
          <p:cNvPicPr>
            <a:picLocks noChangeAspect="1"/>
          </p:cNvPicPr>
          <p:nvPr/>
        </p:nvPicPr>
        <p:blipFill>
          <a:blip r:embed="rId4"/>
          <a:stretch>
            <a:fillRect/>
          </a:stretch>
        </p:blipFill>
        <p:spPr>
          <a:xfrm>
            <a:off x="6588419" y="3933945"/>
            <a:ext cx="4218040" cy="2521555"/>
          </a:xfrm>
          <a:prstGeom prst="rect">
            <a:avLst/>
          </a:prstGeom>
        </p:spPr>
      </p:pic>
    </p:spTree>
    <p:extLst>
      <p:ext uri="{BB962C8B-B14F-4D97-AF65-F5344CB8AC3E}">
        <p14:creationId xmlns:p14="http://schemas.microsoft.com/office/powerpoint/2010/main" val="3334381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
          <p:cNvSpPr>
            <a:spLocks noChangeArrowheads="1"/>
          </p:cNvSpPr>
          <p:nvPr/>
        </p:nvSpPr>
        <p:spPr bwMode="auto">
          <a:xfrm>
            <a:off x="544286" y="228399"/>
            <a:ext cx="11987012"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defTabSz="609570"/>
            <a:r>
              <a:rPr lang="en-US" altLang="en-US" sz="3200" b="1" kern="0" dirty="0">
                <a:solidFill>
                  <a:srgbClr val="606060"/>
                </a:solidFill>
              </a:rPr>
              <a:t>LLNL Computational Capabilities… mention a little as we’re at this location</a:t>
            </a:r>
          </a:p>
          <a:p>
            <a:pPr defTabSz="609570"/>
            <a:endParaRPr lang="en-US" altLang="en-US" sz="3200" b="1" kern="0" dirty="0">
              <a:solidFill>
                <a:srgbClr val="606060"/>
              </a:solidFill>
            </a:endParaRPr>
          </a:p>
          <a:p>
            <a:pPr marL="457200" indent="-457200" defTabSz="609570">
              <a:buFontTx/>
              <a:buChar char="-"/>
            </a:pPr>
            <a:r>
              <a:rPr lang="en-US" altLang="en-US" sz="3200" b="1" kern="0" dirty="0">
                <a:solidFill>
                  <a:srgbClr val="606060"/>
                </a:solidFill>
              </a:rPr>
              <a:t>NNSA lab</a:t>
            </a:r>
          </a:p>
          <a:p>
            <a:pPr marL="457200" indent="-457200" defTabSz="609570">
              <a:buFontTx/>
              <a:buChar char="-"/>
            </a:pPr>
            <a:r>
              <a:rPr lang="en-US" altLang="en-US" sz="3200" b="1" kern="0" dirty="0">
                <a:solidFill>
                  <a:srgbClr val="606060"/>
                </a:solidFill>
              </a:rPr>
              <a:t>Getting 1-2 slides from Fred</a:t>
            </a:r>
          </a:p>
          <a:p>
            <a:pPr marL="457200" indent="-457200" defTabSz="609570">
              <a:buFontTx/>
              <a:buChar char="-"/>
            </a:pPr>
            <a:r>
              <a:rPr lang="en-US" altLang="en-US" sz="3200" b="1" kern="0" dirty="0">
                <a:solidFill>
                  <a:srgbClr val="606060"/>
                </a:solidFill>
              </a:rPr>
              <a:t>2</a:t>
            </a:r>
            <a:r>
              <a:rPr lang="en-US" altLang="en-US" sz="3200" b="1" kern="0" baseline="30000" dirty="0">
                <a:solidFill>
                  <a:srgbClr val="606060"/>
                </a:solidFill>
              </a:rPr>
              <a:t>nd</a:t>
            </a:r>
            <a:r>
              <a:rPr lang="en-US" altLang="en-US" sz="3200" b="1" kern="0" dirty="0">
                <a:solidFill>
                  <a:srgbClr val="606060"/>
                </a:solidFill>
              </a:rPr>
              <a:t> largest computer – SIERRA </a:t>
            </a:r>
          </a:p>
          <a:p>
            <a:pPr marL="457200" indent="-457200" defTabSz="609570">
              <a:buFontTx/>
              <a:buChar char="-"/>
            </a:pPr>
            <a:r>
              <a:rPr lang="en-US" altLang="en-US" sz="3200" b="1" kern="0" dirty="0">
                <a:solidFill>
                  <a:srgbClr val="606060"/>
                </a:solidFill>
              </a:rPr>
              <a:t>Ran splash app – Pilot 2 – looking at membrane dynamics</a:t>
            </a:r>
          </a:p>
          <a:p>
            <a:pPr marL="457200" indent="-457200" defTabSz="609570">
              <a:buFontTx/>
              <a:buChar char="-"/>
            </a:pPr>
            <a:r>
              <a:rPr lang="en-US" altLang="en-US" sz="3200" b="1" kern="0" dirty="0">
                <a:solidFill>
                  <a:srgbClr val="606060"/>
                </a:solidFill>
              </a:rPr>
              <a:t>Collaborative nature of the engagement…</a:t>
            </a:r>
          </a:p>
          <a:p>
            <a:pPr marL="457200" indent="-457200" defTabSz="609570">
              <a:buFontTx/>
              <a:buChar char="-"/>
            </a:pPr>
            <a:r>
              <a:rPr lang="en-US" altLang="en-US" sz="3200" b="1" kern="0" dirty="0">
                <a:solidFill>
                  <a:srgbClr val="606060"/>
                </a:solidFill>
              </a:rPr>
              <a:t>Other systems at LLNL – mission to DOE NNSA ASC</a:t>
            </a:r>
            <a:endParaRPr lang="en-US" altLang="en-US" sz="3200" kern="0" dirty="0">
              <a:solidFill>
                <a:srgbClr val="606060"/>
              </a:solidFill>
            </a:endParaRPr>
          </a:p>
        </p:txBody>
      </p:sp>
      <p:sp>
        <p:nvSpPr>
          <p:cNvPr id="2" name="Footer Placeholder 1">
            <a:extLst>
              <a:ext uri="{FF2B5EF4-FFF2-40B4-BE49-F238E27FC236}">
                <a16:creationId xmlns:a16="http://schemas.microsoft.com/office/drawing/2014/main" id="{3049CB42-4501-E947-8A87-023535FA4710}"/>
              </a:ext>
            </a:extLst>
          </p:cNvPr>
          <p:cNvSpPr>
            <a:spLocks noGrp="1"/>
          </p:cNvSpPr>
          <p:nvPr>
            <p:ph type="ftr" sz="quarter" idx="11"/>
          </p:nvPr>
        </p:nvSpPr>
        <p:spPr/>
        <p:txBody>
          <a:bodyPr/>
          <a:lstStyle/>
          <a:p>
            <a:r>
              <a:rPr lang="en-US" dirty="0"/>
              <a:t>ECICC Scoping Meeting, March 6-7, 2019</a:t>
            </a:r>
          </a:p>
        </p:txBody>
      </p:sp>
      <p:sp>
        <p:nvSpPr>
          <p:cNvPr id="23" name="Slide Number Placeholder 2">
            <a:extLst>
              <a:ext uri="{FF2B5EF4-FFF2-40B4-BE49-F238E27FC236}">
                <a16:creationId xmlns:a16="http://schemas.microsoft.com/office/drawing/2014/main" id="{77C3A900-BF67-43C2-8BA7-F4079F4BAA16}"/>
              </a:ext>
            </a:extLst>
          </p:cNvPr>
          <p:cNvSpPr>
            <a:spLocks noGrp="1"/>
          </p:cNvSpPr>
          <p:nvPr>
            <p:ph type="sldNum" sz="quarter" idx="12"/>
          </p:nvPr>
        </p:nvSpPr>
        <p:spPr>
          <a:xfrm>
            <a:off x="8610600" y="6356350"/>
            <a:ext cx="2743200" cy="365125"/>
          </a:xfrm>
        </p:spPr>
        <p:txBody>
          <a:bodyPr/>
          <a:lstStyle/>
          <a:p>
            <a:fld id="{2F9CE472-8EC6-964D-ADB1-BA0E45C49CC1}" type="slidenum">
              <a:rPr lang="en-US" smtClean="0"/>
              <a:t>34</a:t>
            </a:fld>
            <a:endParaRPr lang="en-US" dirty="0"/>
          </a:p>
        </p:txBody>
      </p:sp>
    </p:spTree>
    <p:extLst>
      <p:ext uri="{BB962C8B-B14F-4D97-AF65-F5344CB8AC3E}">
        <p14:creationId xmlns:p14="http://schemas.microsoft.com/office/powerpoint/2010/main" val="875289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a:spLocks noGrp="1"/>
          </p:cNvSpPr>
          <p:nvPr>
            <p:ph type="title"/>
          </p:nvPr>
        </p:nvSpPr>
        <p:spPr>
          <a:xfrm>
            <a:off x="162296" y="-98502"/>
            <a:ext cx="11867408" cy="1143000"/>
          </a:xfrm>
        </p:spPr>
        <p:txBody>
          <a:bodyPr>
            <a:noAutofit/>
          </a:bodyPr>
          <a:lstStyle/>
          <a:p>
            <a:pPr algn="ctr">
              <a:spcBef>
                <a:spcPts val="0"/>
              </a:spcBef>
            </a:pPr>
            <a:r>
              <a:rPr lang="en-US" sz="4200" b="1" dirty="0">
                <a:latin typeface="Calibri" panose="020F0502020204030204" pitchFamily="34" charset="0"/>
                <a:ea typeface="Times New Roman" panose="02020603050405020304" pitchFamily="18" charset="0"/>
                <a:cs typeface="Times New Roman" panose="02020603050405020304" pitchFamily="18" charset="0"/>
              </a:rPr>
              <a:t>JDACS4C: Extending the Frontiers for DOE and NCI</a:t>
            </a:r>
          </a:p>
        </p:txBody>
      </p:sp>
      <p:sp>
        <p:nvSpPr>
          <p:cNvPr id="2" name="Rectangle 1">
            <a:extLst>
              <a:ext uri="{FF2B5EF4-FFF2-40B4-BE49-F238E27FC236}">
                <a16:creationId xmlns:a16="http://schemas.microsoft.com/office/drawing/2014/main" id="{B3EAADC8-9701-4375-92C5-26F8F8C5E89D}"/>
              </a:ext>
            </a:extLst>
          </p:cNvPr>
          <p:cNvSpPr/>
          <p:nvPr/>
        </p:nvSpPr>
        <p:spPr>
          <a:xfrm>
            <a:off x="133815" y="762000"/>
            <a:ext cx="11895889" cy="5478423"/>
          </a:xfrm>
          <a:prstGeom prst="rect">
            <a:avLst/>
          </a:prstGeom>
        </p:spPr>
        <p:txBody>
          <a:bodyPr wrap="square">
            <a:spAutoFit/>
          </a:bodyPr>
          <a:lstStyle/>
          <a:p>
            <a:r>
              <a:rPr lang="en-US" sz="2200" b="1" dirty="0">
                <a:solidFill>
                  <a:srgbClr val="4F82BE"/>
                </a:solidFill>
                <a:latin typeface="Calibri" panose="020F0502020204030204" pitchFamily="34" charset="0"/>
              </a:rPr>
              <a:t>DOE </a:t>
            </a:r>
            <a:r>
              <a:rPr lang="en-US" sz="2200" b="1" dirty="0" err="1">
                <a:solidFill>
                  <a:srgbClr val="4F82BE"/>
                </a:solidFill>
                <a:latin typeface="Calibri" panose="020F0502020204030204" pitchFamily="34" charset="0"/>
              </a:rPr>
              <a:t>Exascale</a:t>
            </a:r>
            <a:r>
              <a:rPr lang="en-US" sz="2200" b="1" dirty="0">
                <a:solidFill>
                  <a:srgbClr val="4F82BE"/>
                </a:solidFill>
                <a:latin typeface="Calibri" panose="020F0502020204030204" pitchFamily="34" charset="0"/>
              </a:rPr>
              <a:t> Computing – Extending the Frontiers</a:t>
            </a:r>
          </a:p>
          <a:p>
            <a:pPr marL="742950" lvl="1" indent="-285750">
              <a:buFont typeface="Arial" charset="0"/>
              <a:buChar char="•"/>
            </a:pPr>
            <a:r>
              <a:rPr lang="en-US" dirty="0">
                <a:solidFill>
                  <a:srgbClr val="000000"/>
                </a:solidFill>
                <a:latin typeface="Arial" panose="020B0604020202020204" pitchFamily="34" charset="0"/>
              </a:rPr>
              <a:t>Broaden CORAL functionality through co-design of highly scalable machine learning tools able to exploit node coherence.</a:t>
            </a:r>
            <a:br>
              <a:rPr lang="en-US" dirty="0">
                <a:solidFill>
                  <a:srgbClr val="000000"/>
                </a:solidFill>
                <a:latin typeface="Arial" panose="020B0604020202020204" pitchFamily="34" charset="0"/>
              </a:rPr>
            </a:br>
            <a:endParaRPr lang="en-US" dirty="0">
              <a:solidFill>
                <a:srgbClr val="000000"/>
              </a:solidFill>
              <a:latin typeface="Arial" panose="020B0604020202020204" pitchFamily="34" charset="0"/>
            </a:endParaRPr>
          </a:p>
          <a:p>
            <a:pPr marL="742950" lvl="1" indent="-285750">
              <a:buFont typeface="Arial" charset="0"/>
              <a:buChar char="•"/>
            </a:pPr>
            <a:r>
              <a:rPr lang="en-US" dirty="0">
                <a:solidFill>
                  <a:srgbClr val="000000"/>
                </a:solidFill>
                <a:latin typeface="Arial" panose="020B0604020202020204" pitchFamily="34" charset="0"/>
              </a:rPr>
              <a:t>Explore how deep learning can define dynamic multi-scale validation, uncertainty quantification and optimally guide experiments and accelerate time-to-solution.</a:t>
            </a:r>
            <a:br>
              <a:rPr lang="en-US" dirty="0">
                <a:solidFill>
                  <a:srgbClr val="000000"/>
                </a:solidFill>
                <a:latin typeface="Arial" panose="020B0604020202020204" pitchFamily="34" charset="0"/>
              </a:rPr>
            </a:br>
            <a:endParaRPr lang="en-US" dirty="0">
              <a:solidFill>
                <a:srgbClr val="000000"/>
              </a:solidFill>
              <a:latin typeface="Arial" panose="020B0604020202020204" pitchFamily="34" charset="0"/>
            </a:endParaRPr>
          </a:p>
          <a:p>
            <a:pPr marL="742950" lvl="1" indent="-285750">
              <a:buFont typeface="Arial" charset="0"/>
              <a:buChar char="•"/>
            </a:pPr>
            <a:r>
              <a:rPr lang="en-US" dirty="0">
                <a:solidFill>
                  <a:srgbClr val="000000"/>
                </a:solidFill>
                <a:latin typeface="Arial" panose="020B0604020202020204" pitchFamily="34" charset="0"/>
              </a:rPr>
              <a:t>Shape the design of architectures for </a:t>
            </a:r>
            <a:r>
              <a:rPr lang="en-US" dirty="0" err="1">
                <a:solidFill>
                  <a:srgbClr val="000000"/>
                </a:solidFill>
                <a:latin typeface="Arial" panose="020B0604020202020204" pitchFamily="34" charset="0"/>
              </a:rPr>
              <a:t>exascale</a:t>
            </a:r>
            <a:r>
              <a:rPr lang="en-US" dirty="0">
                <a:solidFill>
                  <a:srgbClr val="000000"/>
                </a:solidFill>
                <a:latin typeface="Arial" panose="020B0604020202020204" pitchFamily="34" charset="0"/>
              </a:rPr>
              <a:t> simultaneously optimized for big data, machine learning and large-scale simulation.</a:t>
            </a:r>
          </a:p>
          <a:p>
            <a:pPr marL="742950" lvl="1" indent="-285750">
              <a:buFont typeface="Arial" charset="0"/>
              <a:buChar char="•"/>
            </a:pPr>
            <a:endParaRPr lang="en-US" dirty="0">
              <a:solidFill>
                <a:srgbClr val="000000"/>
              </a:solidFill>
              <a:latin typeface="Arial" panose="020B0604020202020204" pitchFamily="34" charset="0"/>
            </a:endParaRPr>
          </a:p>
          <a:p>
            <a:r>
              <a:rPr lang="en-US" sz="2200" b="1" dirty="0">
                <a:solidFill>
                  <a:srgbClr val="4F82BE"/>
                </a:solidFill>
                <a:latin typeface="Calibri" panose="020F0502020204030204" pitchFamily="34" charset="0"/>
              </a:rPr>
              <a:t>NCI Precision Oncology – Extending the Frontiers</a:t>
            </a:r>
          </a:p>
          <a:p>
            <a:pPr marL="742950" lvl="1" indent="-285750">
              <a:buFont typeface="Arial" charset="0"/>
              <a:buChar char="•"/>
            </a:pPr>
            <a:r>
              <a:rPr lang="en-US" dirty="0">
                <a:solidFill>
                  <a:srgbClr val="000000"/>
                </a:solidFill>
                <a:latin typeface="Arial" panose="020B0604020202020204" pitchFamily="34" charset="0"/>
              </a:rPr>
              <a:t>Identify promising new treatment options through the use of advanced computation to rapidly develop, test and validate predictive pre-clinical models for precision oncology.</a:t>
            </a:r>
            <a:br>
              <a:rPr lang="en-US" dirty="0">
                <a:solidFill>
                  <a:srgbClr val="000000"/>
                </a:solidFill>
                <a:latin typeface="Arial" panose="020B0604020202020204" pitchFamily="34" charset="0"/>
              </a:rPr>
            </a:br>
            <a:endParaRPr lang="en-US" dirty="0">
              <a:solidFill>
                <a:srgbClr val="000000"/>
              </a:solidFill>
              <a:latin typeface="Arial" panose="020B0604020202020204" pitchFamily="34" charset="0"/>
            </a:endParaRPr>
          </a:p>
          <a:p>
            <a:pPr marL="742950" lvl="1" indent="-285750">
              <a:buFont typeface="Arial" charset="0"/>
              <a:buChar char="•"/>
            </a:pPr>
            <a:r>
              <a:rPr lang="en-US" dirty="0">
                <a:solidFill>
                  <a:srgbClr val="000000"/>
                </a:solidFill>
                <a:latin typeface="Arial" panose="020B0604020202020204" pitchFamily="34" charset="0"/>
              </a:rPr>
              <a:t>Deepen understanding of cancer biology and identify new drugs through the integrated development and use of new simulations, predictive models and next-generation experimental data.</a:t>
            </a:r>
            <a:br>
              <a:rPr lang="en-US" dirty="0">
                <a:solidFill>
                  <a:srgbClr val="000000"/>
                </a:solidFill>
                <a:latin typeface="Arial" panose="020B0604020202020204" pitchFamily="34" charset="0"/>
              </a:rPr>
            </a:br>
            <a:endParaRPr lang="en-US" dirty="0">
              <a:solidFill>
                <a:srgbClr val="000000"/>
              </a:solidFill>
              <a:latin typeface="Arial" panose="020B0604020202020204" pitchFamily="34" charset="0"/>
            </a:endParaRPr>
          </a:p>
          <a:p>
            <a:pPr marL="742950" lvl="1" indent="-285750">
              <a:buFont typeface="Arial" charset="0"/>
              <a:buChar char="•"/>
            </a:pPr>
            <a:r>
              <a:rPr lang="en-US" dirty="0">
                <a:solidFill>
                  <a:srgbClr val="000000"/>
                </a:solidFill>
                <a:latin typeface="Arial" panose="020B0604020202020204" pitchFamily="34" charset="0"/>
              </a:rPr>
              <a:t>Transform cancer care by applying advanced computational capabilities to population-based cancer data to understand the impact of new diagnostics, treatments and patient factors in real world patients.</a:t>
            </a:r>
            <a:endParaRPr lang="en-US" dirty="0"/>
          </a:p>
        </p:txBody>
      </p:sp>
      <p:sp>
        <p:nvSpPr>
          <p:cNvPr id="7" name="Slide Number Placeholder 3">
            <a:extLst>
              <a:ext uri="{FF2B5EF4-FFF2-40B4-BE49-F238E27FC236}">
                <a16:creationId xmlns:a16="http://schemas.microsoft.com/office/drawing/2014/main" id="{5F32B362-14D4-4B0E-9918-D4CE1307D9A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9CE472-8EC6-964D-ADB1-BA0E45C49CC1}" type="slidenum">
              <a:rPr lang="en-US" sz="1200" smtClean="0"/>
              <a:pPr/>
              <a:t>35</a:t>
            </a:fld>
            <a:endParaRPr lang="en-US" sz="1200"/>
          </a:p>
        </p:txBody>
      </p:sp>
      <p:sp>
        <p:nvSpPr>
          <p:cNvPr id="8" name="Footer Placeholder 4">
            <a:extLst>
              <a:ext uri="{FF2B5EF4-FFF2-40B4-BE49-F238E27FC236}">
                <a16:creationId xmlns:a16="http://schemas.microsoft.com/office/drawing/2014/main" id="{FE8B4E14-2590-4126-BA49-8AB3D805E661}"/>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ECICC Scoping Meeting, March 6-7, 2019</a:t>
            </a:r>
            <a:endParaRPr lang="en-US" sz="1200" dirty="0"/>
          </a:p>
        </p:txBody>
      </p:sp>
    </p:spTree>
    <p:extLst>
      <p:ext uri="{BB962C8B-B14F-4D97-AF65-F5344CB8AC3E}">
        <p14:creationId xmlns:p14="http://schemas.microsoft.com/office/powerpoint/2010/main" val="1474992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Panel 2</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F9CE472-8EC6-964D-ADB1-BA0E45C49CC1}" type="slidenum">
              <a:rPr lang="en-US" smtClean="0"/>
              <a:t>36</a:t>
            </a:fld>
            <a:endParaRPr lang="en-US"/>
          </a:p>
        </p:txBody>
      </p:sp>
      <p:sp>
        <p:nvSpPr>
          <p:cNvPr id="5" name="Footer Placeholder 4">
            <a:extLst>
              <a:ext uri="{FF2B5EF4-FFF2-40B4-BE49-F238E27FC236}">
                <a16:creationId xmlns:a16="http://schemas.microsoft.com/office/drawing/2014/main" id="{945AAD92-518D-F04E-8887-B5F6BEDE2E9F}"/>
              </a:ext>
            </a:extLst>
          </p:cNvPr>
          <p:cNvSpPr>
            <a:spLocks noGrp="1"/>
          </p:cNvSpPr>
          <p:nvPr>
            <p:ph type="ftr" sz="quarter" idx="11"/>
          </p:nvPr>
        </p:nvSpPr>
        <p:spPr/>
        <p:txBody>
          <a:bodyPr/>
          <a:lstStyle/>
          <a:p>
            <a:r>
              <a:rPr lang="en-US" dirty="0"/>
              <a:t>ECICC Scoping Meeting, March 6-7, 2019</a:t>
            </a:r>
          </a:p>
        </p:txBody>
      </p:sp>
    </p:spTree>
    <p:extLst>
      <p:ext uri="{BB962C8B-B14F-4D97-AF65-F5344CB8AC3E}">
        <p14:creationId xmlns:p14="http://schemas.microsoft.com/office/powerpoint/2010/main" val="1541121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Panel 3</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F9CE472-8EC6-964D-ADB1-BA0E45C49CC1}" type="slidenum">
              <a:rPr lang="en-US" smtClean="0"/>
              <a:t>37</a:t>
            </a:fld>
            <a:endParaRPr lang="en-US"/>
          </a:p>
        </p:txBody>
      </p:sp>
      <p:sp>
        <p:nvSpPr>
          <p:cNvPr id="5" name="Footer Placeholder 4">
            <a:extLst>
              <a:ext uri="{FF2B5EF4-FFF2-40B4-BE49-F238E27FC236}">
                <a16:creationId xmlns:a16="http://schemas.microsoft.com/office/drawing/2014/main" id="{945AAD92-518D-F04E-8887-B5F6BEDE2E9F}"/>
              </a:ext>
            </a:extLst>
          </p:cNvPr>
          <p:cNvSpPr>
            <a:spLocks noGrp="1"/>
          </p:cNvSpPr>
          <p:nvPr>
            <p:ph type="ftr" sz="quarter" idx="11"/>
          </p:nvPr>
        </p:nvSpPr>
        <p:spPr/>
        <p:txBody>
          <a:bodyPr/>
          <a:lstStyle/>
          <a:p>
            <a:r>
              <a:rPr lang="en-US" dirty="0"/>
              <a:t>ECICC Scoping Meeting, March 6-7, 2019</a:t>
            </a:r>
          </a:p>
        </p:txBody>
      </p:sp>
    </p:spTree>
    <p:extLst>
      <p:ext uri="{BB962C8B-B14F-4D97-AF65-F5344CB8AC3E}">
        <p14:creationId xmlns:p14="http://schemas.microsoft.com/office/powerpoint/2010/main" val="203589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2E6F4-F579-084C-85A5-DACB9F766F6B}"/>
              </a:ext>
            </a:extLst>
          </p:cNvPr>
          <p:cNvSpPr>
            <a:spLocks noGrp="1"/>
          </p:cNvSpPr>
          <p:nvPr>
            <p:ph type="title"/>
          </p:nvPr>
        </p:nvSpPr>
        <p:spPr>
          <a:xfrm>
            <a:off x="838200" y="376289"/>
            <a:ext cx="10515600" cy="696759"/>
          </a:xfrm>
        </p:spPr>
        <p:txBody>
          <a:bodyPr>
            <a:normAutofit/>
          </a:bodyPr>
          <a:lstStyle/>
          <a:p>
            <a:pPr algn="ctr"/>
            <a:r>
              <a:rPr lang="en-US" sz="4000" b="1" dirty="0"/>
              <a:t>ECICC Scoping Meeting Goals</a:t>
            </a:r>
          </a:p>
        </p:txBody>
      </p:sp>
      <p:sp>
        <p:nvSpPr>
          <p:cNvPr id="3" name="Content Placeholder 2">
            <a:extLst>
              <a:ext uri="{FF2B5EF4-FFF2-40B4-BE49-F238E27FC236}">
                <a16:creationId xmlns:a16="http://schemas.microsoft.com/office/drawing/2014/main" id="{7E649698-8AE1-444C-B94F-45CB3D62443E}"/>
              </a:ext>
            </a:extLst>
          </p:cNvPr>
          <p:cNvSpPr>
            <a:spLocks noGrp="1"/>
          </p:cNvSpPr>
          <p:nvPr>
            <p:ph idx="1"/>
          </p:nvPr>
        </p:nvSpPr>
        <p:spPr>
          <a:xfrm>
            <a:off x="838200" y="1825625"/>
            <a:ext cx="10515600" cy="4667250"/>
          </a:xfrm>
        </p:spPr>
        <p:txBody>
          <a:bodyPr>
            <a:normAutofit/>
          </a:bodyPr>
          <a:lstStyle/>
          <a:p>
            <a:pPr marL="609585" lvl="1" indent="-304792" defTabSz="609585">
              <a:spcAft>
                <a:spcPts val="800"/>
              </a:spcAft>
              <a:buClr>
                <a:srgbClr val="BB0E3D"/>
              </a:buClr>
              <a:defRPr/>
            </a:pPr>
            <a:r>
              <a:rPr lang="en-US" dirty="0"/>
              <a:t>Identify lean-in cancer challenge areas that push the limits of current cancer research computational practices and compel development of innovative computational technologies</a:t>
            </a:r>
          </a:p>
          <a:p>
            <a:pPr marL="609585" lvl="1" indent="-304792" defTabSz="609585">
              <a:spcAft>
                <a:spcPts val="800"/>
              </a:spcAft>
              <a:buClr>
                <a:srgbClr val="BB0E3D"/>
              </a:buClr>
              <a:defRPr/>
            </a:pPr>
            <a:r>
              <a:rPr lang="en-US" dirty="0"/>
              <a:t>Build a community, multi-disciplinary engagement, and collaboration among cancer, data, and computational scientists to create transformative impact</a:t>
            </a:r>
          </a:p>
          <a:p>
            <a:pPr marL="609585" lvl="1" indent="-304792" defTabSz="609585">
              <a:spcAft>
                <a:spcPts val="800"/>
              </a:spcAft>
              <a:buClr>
                <a:srgbClr val="BB0E3D"/>
              </a:buClr>
              <a:defRPr/>
            </a:pPr>
            <a:r>
              <a:rPr lang="en-US" dirty="0"/>
              <a:t>Demonstrate how to break down silos and work across domains, disciplines, organizations</a:t>
            </a:r>
          </a:p>
          <a:p>
            <a:pPr marL="609585" lvl="1" indent="-304792" defTabSz="609585">
              <a:spcAft>
                <a:spcPts val="800"/>
              </a:spcAft>
              <a:buClr>
                <a:srgbClr val="BB0E3D"/>
              </a:buClr>
              <a:defRPr/>
            </a:pPr>
            <a:r>
              <a:rPr lang="en-US" dirty="0"/>
              <a:t>Define the types of cultural shifts in cancer research that could be possible with high-performance computing (HPC)</a:t>
            </a:r>
          </a:p>
          <a:p>
            <a:endParaRPr lang="en-US" sz="3600" dirty="0"/>
          </a:p>
        </p:txBody>
      </p:sp>
      <p:sp>
        <p:nvSpPr>
          <p:cNvPr id="4" name="Slide Number Placeholder 3"/>
          <p:cNvSpPr>
            <a:spLocks noGrp="1"/>
          </p:cNvSpPr>
          <p:nvPr>
            <p:ph type="sldNum" sz="quarter" idx="12"/>
          </p:nvPr>
        </p:nvSpPr>
        <p:spPr/>
        <p:txBody>
          <a:bodyPr/>
          <a:lstStyle/>
          <a:p>
            <a:fld id="{2F9CE472-8EC6-964D-ADB1-BA0E45C49CC1}" type="slidenum">
              <a:rPr lang="en-US" smtClean="0"/>
              <a:t>38</a:t>
            </a:fld>
            <a:endParaRPr lang="en-US"/>
          </a:p>
        </p:txBody>
      </p:sp>
      <p:sp>
        <p:nvSpPr>
          <p:cNvPr id="5" name="Footer Placeholder 4">
            <a:extLst>
              <a:ext uri="{FF2B5EF4-FFF2-40B4-BE49-F238E27FC236}">
                <a16:creationId xmlns:a16="http://schemas.microsoft.com/office/drawing/2014/main" id="{3160C038-AF49-C14D-83FA-84D394E242C3}"/>
              </a:ext>
            </a:extLst>
          </p:cNvPr>
          <p:cNvSpPr>
            <a:spLocks noGrp="1"/>
          </p:cNvSpPr>
          <p:nvPr>
            <p:ph type="ftr" sz="quarter" idx="11"/>
          </p:nvPr>
        </p:nvSpPr>
        <p:spPr/>
        <p:txBody>
          <a:bodyPr/>
          <a:lstStyle/>
          <a:p>
            <a:r>
              <a:rPr lang="en-US"/>
              <a:t>ECICC Scoping Meeting, March 6-7, 2019</a:t>
            </a:r>
          </a:p>
        </p:txBody>
      </p:sp>
    </p:spTree>
    <p:extLst>
      <p:ext uri="{BB962C8B-B14F-4D97-AF65-F5344CB8AC3E}">
        <p14:creationId xmlns:p14="http://schemas.microsoft.com/office/powerpoint/2010/main" val="3042371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EXTRA/END</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F9CE472-8EC6-964D-ADB1-BA0E45C49CC1}" type="slidenum">
              <a:rPr lang="en-US" smtClean="0"/>
              <a:t>39</a:t>
            </a:fld>
            <a:endParaRPr lang="en-US"/>
          </a:p>
        </p:txBody>
      </p:sp>
      <p:sp>
        <p:nvSpPr>
          <p:cNvPr id="5" name="Footer Placeholder 4">
            <a:extLst>
              <a:ext uri="{FF2B5EF4-FFF2-40B4-BE49-F238E27FC236}">
                <a16:creationId xmlns:a16="http://schemas.microsoft.com/office/drawing/2014/main" id="{945AAD92-518D-F04E-8887-B5F6BEDE2E9F}"/>
              </a:ext>
            </a:extLst>
          </p:cNvPr>
          <p:cNvSpPr>
            <a:spLocks noGrp="1"/>
          </p:cNvSpPr>
          <p:nvPr>
            <p:ph type="ftr" sz="quarter" idx="11"/>
          </p:nvPr>
        </p:nvSpPr>
        <p:spPr/>
        <p:txBody>
          <a:bodyPr/>
          <a:lstStyle/>
          <a:p>
            <a:r>
              <a:rPr lang="en-US" dirty="0"/>
              <a:t>ECICC Scoping Meeting, March 6-7, 2019</a:t>
            </a:r>
          </a:p>
        </p:txBody>
      </p:sp>
    </p:spTree>
    <p:extLst>
      <p:ext uri="{BB962C8B-B14F-4D97-AF65-F5344CB8AC3E}">
        <p14:creationId xmlns:p14="http://schemas.microsoft.com/office/powerpoint/2010/main" val="3126808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F678B-A780-724F-9DAF-D5016D69C2AD}"/>
              </a:ext>
            </a:extLst>
          </p:cNvPr>
          <p:cNvSpPr>
            <a:spLocks noGrp="1"/>
          </p:cNvSpPr>
          <p:nvPr>
            <p:ph type="title"/>
          </p:nvPr>
        </p:nvSpPr>
        <p:spPr>
          <a:xfrm>
            <a:off x="838200" y="197909"/>
            <a:ext cx="10515600" cy="532342"/>
          </a:xfrm>
        </p:spPr>
        <p:txBody>
          <a:bodyPr>
            <a:noAutofit/>
          </a:bodyPr>
          <a:lstStyle/>
          <a:p>
            <a:pPr algn="ctr"/>
            <a:r>
              <a:rPr lang="en-US" sz="4000" b="1" dirty="0"/>
              <a:t>Growing Volume and Complexity of Cancer Data</a:t>
            </a:r>
          </a:p>
        </p:txBody>
      </p:sp>
      <p:pic>
        <p:nvPicPr>
          <p:cNvPr id="6" name="Content Placeholder 7" descr="data growth.tiff">
            <a:extLst>
              <a:ext uri="{FF2B5EF4-FFF2-40B4-BE49-F238E27FC236}">
                <a16:creationId xmlns:a16="http://schemas.microsoft.com/office/drawing/2014/main" id="{DC9F1DCC-9DB0-B549-98C9-B6597E50984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1788" r="1417" b="3142"/>
          <a:stretch/>
        </p:blipFill>
        <p:spPr>
          <a:xfrm>
            <a:off x="1012517" y="809665"/>
            <a:ext cx="10166966" cy="5467271"/>
          </a:xfrm>
          <a:prstGeom prst="rect">
            <a:avLst/>
          </a:prstGeom>
        </p:spPr>
      </p:pic>
      <p:sp>
        <p:nvSpPr>
          <p:cNvPr id="7" name="TextBox 6">
            <a:extLst>
              <a:ext uri="{FF2B5EF4-FFF2-40B4-BE49-F238E27FC236}">
                <a16:creationId xmlns:a16="http://schemas.microsoft.com/office/drawing/2014/main" id="{8DB0FBD3-03AC-D740-AB14-8A76D4552E63}"/>
              </a:ext>
            </a:extLst>
          </p:cNvPr>
          <p:cNvSpPr txBox="1"/>
          <p:nvPr/>
        </p:nvSpPr>
        <p:spPr>
          <a:xfrm>
            <a:off x="2480505" y="2693963"/>
            <a:ext cx="2753831" cy="400110"/>
          </a:xfrm>
          <a:prstGeom prst="rect">
            <a:avLst/>
          </a:prstGeom>
          <a:noFill/>
        </p:spPr>
        <p:txBody>
          <a:bodyPr wrap="none" rtlCol="0">
            <a:spAutoFit/>
          </a:bodyPr>
          <a:lstStyle/>
          <a:p>
            <a:r>
              <a:rPr lang="en-US" sz="2000" b="1" dirty="0" err="1">
                <a:solidFill>
                  <a:srgbClr val="C00000"/>
                </a:solidFill>
              </a:rPr>
              <a:t>Exascale</a:t>
            </a:r>
            <a:r>
              <a:rPr lang="en-US" sz="2000" b="1" dirty="0">
                <a:solidFill>
                  <a:srgbClr val="C00000"/>
                </a:solidFill>
              </a:rPr>
              <a:t> Data Threshold</a:t>
            </a:r>
          </a:p>
        </p:txBody>
      </p:sp>
      <p:cxnSp>
        <p:nvCxnSpPr>
          <p:cNvPr id="8" name="Straight Connector 7">
            <a:extLst>
              <a:ext uri="{FF2B5EF4-FFF2-40B4-BE49-F238E27FC236}">
                <a16:creationId xmlns:a16="http://schemas.microsoft.com/office/drawing/2014/main" id="{B4750103-13CB-C64F-87F4-FA039D7DFA6E}"/>
              </a:ext>
            </a:extLst>
          </p:cNvPr>
          <p:cNvCxnSpPr>
            <a:cxnSpLocks/>
          </p:cNvCxnSpPr>
          <p:nvPr/>
        </p:nvCxnSpPr>
        <p:spPr>
          <a:xfrm>
            <a:off x="2480505" y="3254420"/>
            <a:ext cx="69259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Slide Number Placeholder 2">
            <a:extLst>
              <a:ext uri="{FF2B5EF4-FFF2-40B4-BE49-F238E27FC236}">
                <a16:creationId xmlns:a16="http://schemas.microsoft.com/office/drawing/2014/main" id="{8990F08C-B2DC-4A6D-A2C7-8D99DBC08DAA}"/>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4</a:t>
            </a:fld>
            <a:endParaRPr lang="en-US" sz="1200" dirty="0">
              <a:solidFill>
                <a:schemeClr val="bg1">
                  <a:lumMod val="50000"/>
                </a:schemeClr>
              </a:solidFill>
            </a:endParaRPr>
          </a:p>
        </p:txBody>
      </p:sp>
      <p:sp>
        <p:nvSpPr>
          <p:cNvPr id="10" name="Footer Placeholder 3">
            <a:extLst>
              <a:ext uri="{FF2B5EF4-FFF2-40B4-BE49-F238E27FC236}">
                <a16:creationId xmlns:a16="http://schemas.microsoft.com/office/drawing/2014/main" id="{2846BC7F-7216-4EC4-AC33-752E828DBEA6}"/>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2240294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US" dirty="0"/>
          </a:p>
        </p:txBody>
      </p:sp>
      <p:sp>
        <p:nvSpPr>
          <p:cNvPr id="5" name="Slide Number Placeholder 4"/>
          <p:cNvSpPr>
            <a:spLocks noGrp="1"/>
          </p:cNvSpPr>
          <p:nvPr>
            <p:ph type="sldNum" idx="12"/>
          </p:nvPr>
        </p:nvSpPr>
        <p:spPr/>
        <p:txBody>
          <a:bodyPr/>
          <a:lstStyle/>
          <a:p>
            <a:fld id="{D883E965-D1BC-41F6-8540-32EDBE26F680}" type="slidenum">
              <a:rPr lang="en-US" altLang="en-US" smtClean="0">
                <a:solidFill>
                  <a:srgbClr val="0F3F66"/>
                </a:solidFill>
              </a:rPr>
              <a:pPr/>
              <a:t>40</a:t>
            </a:fld>
            <a:endParaRPr lang="en-US" altLang="en-US">
              <a:solidFill>
                <a:srgbClr val="0F3F66"/>
              </a:solidFill>
            </a:endParaRPr>
          </a:p>
        </p:txBody>
      </p:sp>
      <p:pic>
        <p:nvPicPr>
          <p:cNvPr id="6" name="Picture 5">
            <a:extLst>
              <a:ext uri="{FF2B5EF4-FFF2-40B4-BE49-F238E27FC236}">
                <a16:creationId xmlns:a16="http://schemas.microsoft.com/office/drawing/2014/main" id="{078F4154-4623-4F70-9E62-6375EC2AF98C}"/>
              </a:ext>
            </a:extLst>
          </p:cNvPr>
          <p:cNvPicPr>
            <a:picLocks noChangeAspect="1"/>
          </p:cNvPicPr>
          <p:nvPr/>
        </p:nvPicPr>
        <p:blipFill rotWithShape="1">
          <a:blip r:embed="rId3">
            <a:extLst>
              <a:ext uri="{28A0092B-C50C-407E-A947-70E740481C1C}">
                <a14:useLocalDpi xmlns:a14="http://schemas.microsoft.com/office/drawing/2010/main" val="0"/>
              </a:ext>
            </a:extLst>
          </a:blip>
          <a:srcRect l="42939"/>
          <a:stretch/>
        </p:blipFill>
        <p:spPr>
          <a:xfrm>
            <a:off x="203200" y="450436"/>
            <a:ext cx="5107765" cy="2915465"/>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4"/>
          <a:stretch>
            <a:fillRect/>
          </a:stretch>
        </p:blipFill>
        <p:spPr>
          <a:xfrm>
            <a:off x="1351827" y="3577507"/>
            <a:ext cx="4780460" cy="2755631"/>
          </a:xfrm>
          <a:prstGeom prst="rect">
            <a:avLst/>
          </a:prstGeom>
        </p:spPr>
      </p:pic>
      <p:pic>
        <p:nvPicPr>
          <p:cNvPr id="16" name="Picture 15"/>
          <p:cNvPicPr>
            <a:picLocks noChangeAspect="1"/>
          </p:cNvPicPr>
          <p:nvPr/>
        </p:nvPicPr>
        <p:blipFill>
          <a:blip r:embed="rId5"/>
          <a:stretch>
            <a:fillRect/>
          </a:stretch>
        </p:blipFill>
        <p:spPr>
          <a:xfrm>
            <a:off x="-45173" y="447109"/>
            <a:ext cx="2384917" cy="1761897"/>
          </a:xfrm>
          <a:prstGeom prst="rect">
            <a:avLst/>
          </a:prstGeom>
        </p:spPr>
      </p:pic>
      <p:pic>
        <p:nvPicPr>
          <p:cNvPr id="17" name="Picture 16"/>
          <p:cNvPicPr>
            <a:picLocks noChangeAspect="1"/>
          </p:cNvPicPr>
          <p:nvPr/>
        </p:nvPicPr>
        <p:blipFill>
          <a:blip r:embed="rId6"/>
          <a:stretch>
            <a:fillRect/>
          </a:stretch>
        </p:blipFill>
        <p:spPr>
          <a:xfrm>
            <a:off x="2339744" y="1936308"/>
            <a:ext cx="3116625" cy="1866139"/>
          </a:xfrm>
          <a:prstGeom prst="rect">
            <a:avLst/>
          </a:prstGeom>
          <a:ln>
            <a:solidFill>
              <a:schemeClr val="tx1"/>
            </a:solidFill>
          </a:ln>
        </p:spPr>
      </p:pic>
      <p:pic>
        <p:nvPicPr>
          <p:cNvPr id="18" name="Picture 17"/>
          <p:cNvPicPr>
            <a:picLocks noChangeAspect="1"/>
          </p:cNvPicPr>
          <p:nvPr/>
        </p:nvPicPr>
        <p:blipFill>
          <a:blip r:embed="rId7"/>
          <a:stretch>
            <a:fillRect/>
          </a:stretch>
        </p:blipFill>
        <p:spPr>
          <a:xfrm>
            <a:off x="-45173" y="5069014"/>
            <a:ext cx="2786742" cy="1719221"/>
          </a:xfrm>
          <a:prstGeom prst="rect">
            <a:avLst/>
          </a:prstGeom>
        </p:spPr>
      </p:pic>
      <p:cxnSp>
        <p:nvCxnSpPr>
          <p:cNvPr id="7" name="Straight Arrow Connector 6"/>
          <p:cNvCxnSpPr/>
          <p:nvPr/>
        </p:nvCxnSpPr>
        <p:spPr>
          <a:xfrm>
            <a:off x="5515429" y="1328058"/>
            <a:ext cx="3113314" cy="0"/>
          </a:xfrm>
          <a:prstGeom prst="straightConnector1">
            <a:avLst/>
          </a:prstGeom>
          <a:ln w="6032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8"/>
          <a:stretch>
            <a:fillRect/>
          </a:stretch>
        </p:blipFill>
        <p:spPr>
          <a:xfrm>
            <a:off x="9290782" y="190494"/>
            <a:ext cx="2118284" cy="3175408"/>
          </a:xfrm>
          <a:prstGeom prst="rect">
            <a:avLst/>
          </a:prstGeom>
        </p:spPr>
      </p:pic>
      <p:pic>
        <p:nvPicPr>
          <p:cNvPr id="25" name="Picture 24"/>
          <p:cNvPicPr>
            <a:picLocks noChangeAspect="1"/>
          </p:cNvPicPr>
          <p:nvPr/>
        </p:nvPicPr>
        <p:blipFill rotWithShape="1">
          <a:blip r:embed="rId9"/>
          <a:srcRect l="33661" t="15724" r="14658" b="1535"/>
          <a:stretch/>
        </p:blipFill>
        <p:spPr>
          <a:xfrm>
            <a:off x="7524288" y="4488745"/>
            <a:ext cx="2048091" cy="1844393"/>
          </a:xfrm>
          <a:prstGeom prst="rect">
            <a:avLst/>
          </a:prstGeom>
        </p:spPr>
      </p:pic>
      <p:pic>
        <p:nvPicPr>
          <p:cNvPr id="13" name="Picture 12"/>
          <p:cNvPicPr>
            <a:picLocks noChangeAspect="1"/>
          </p:cNvPicPr>
          <p:nvPr/>
        </p:nvPicPr>
        <p:blipFill>
          <a:blip r:embed="rId10"/>
          <a:stretch>
            <a:fillRect/>
          </a:stretch>
        </p:blipFill>
        <p:spPr>
          <a:xfrm>
            <a:off x="9503971" y="2869378"/>
            <a:ext cx="2688029" cy="1512934"/>
          </a:xfrm>
          <a:prstGeom prst="rect">
            <a:avLst/>
          </a:prstGeom>
        </p:spPr>
      </p:pic>
      <p:pic>
        <p:nvPicPr>
          <p:cNvPr id="14" name="Picture 13"/>
          <p:cNvPicPr>
            <a:picLocks noChangeAspect="1"/>
          </p:cNvPicPr>
          <p:nvPr/>
        </p:nvPicPr>
        <p:blipFill rotWithShape="1">
          <a:blip r:embed="rId11"/>
          <a:srcRect l="19983"/>
          <a:stretch/>
        </p:blipFill>
        <p:spPr>
          <a:xfrm>
            <a:off x="6923523" y="2295836"/>
            <a:ext cx="2648856" cy="1903469"/>
          </a:xfrm>
          <a:prstGeom prst="rect">
            <a:avLst/>
          </a:prstGeom>
        </p:spPr>
      </p:pic>
      <p:pic>
        <p:nvPicPr>
          <p:cNvPr id="3" name="Picture 2"/>
          <p:cNvPicPr>
            <a:picLocks noChangeAspect="1"/>
          </p:cNvPicPr>
          <p:nvPr/>
        </p:nvPicPr>
        <p:blipFill>
          <a:blip r:embed="rId12"/>
          <a:stretch>
            <a:fillRect/>
          </a:stretch>
        </p:blipFill>
        <p:spPr>
          <a:xfrm>
            <a:off x="9980384" y="4407494"/>
            <a:ext cx="2160281" cy="2160281"/>
          </a:xfrm>
          <a:prstGeom prst="rect">
            <a:avLst/>
          </a:prstGeom>
        </p:spPr>
      </p:pic>
      <p:pic>
        <p:nvPicPr>
          <p:cNvPr id="20" name="Picture 19"/>
          <p:cNvPicPr>
            <a:picLocks noChangeAspect="1"/>
          </p:cNvPicPr>
          <p:nvPr/>
        </p:nvPicPr>
        <p:blipFill rotWithShape="1">
          <a:blip r:embed="rId13"/>
          <a:srcRect b="21515"/>
          <a:stretch/>
        </p:blipFill>
        <p:spPr>
          <a:xfrm>
            <a:off x="-45173" y="2597998"/>
            <a:ext cx="2170154" cy="1959018"/>
          </a:xfrm>
          <a:prstGeom prst="rect">
            <a:avLst/>
          </a:prstGeom>
          <a:ln>
            <a:solidFill>
              <a:schemeClr val="tx1"/>
            </a:solidFill>
          </a:ln>
        </p:spPr>
      </p:pic>
    </p:spTree>
    <p:extLst>
      <p:ext uri="{BB962C8B-B14F-4D97-AF65-F5344CB8AC3E}">
        <p14:creationId xmlns:p14="http://schemas.microsoft.com/office/powerpoint/2010/main" val="13546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71234" y="50542"/>
            <a:ext cx="856006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defTabSz="609570"/>
            <a:r>
              <a:rPr lang="en-US" altLang="en-US" sz="4000" b="1" kern="0" dirty="0">
                <a:solidFill>
                  <a:srgbClr val="606060"/>
                </a:solidFill>
              </a:rPr>
              <a:t>Why Now? </a:t>
            </a:r>
            <a:endParaRPr lang="en-US" altLang="en-US" sz="4000" kern="0" dirty="0">
              <a:solidFill>
                <a:srgbClr val="606060"/>
              </a:solidFill>
            </a:endParaRPr>
          </a:p>
        </p:txBody>
      </p:sp>
      <p:sp>
        <p:nvSpPr>
          <p:cNvPr id="5" name="TextBox 4"/>
          <p:cNvSpPr txBox="1"/>
          <p:nvPr/>
        </p:nvSpPr>
        <p:spPr>
          <a:xfrm>
            <a:off x="1629031" y="1694203"/>
            <a:ext cx="9000631" cy="4624343"/>
          </a:xfrm>
          <a:prstGeom prst="rect">
            <a:avLst/>
          </a:prstGeom>
          <a:noFill/>
        </p:spPr>
        <p:txBody>
          <a:bodyPr wrap="square" rtlCol="0">
            <a:spAutoFit/>
          </a:bodyPr>
          <a:lstStyle/>
          <a:p>
            <a:r>
              <a:rPr lang="en-US" sz="2800" b="1" dirty="0">
                <a:solidFill>
                  <a:srgbClr val="0000FF"/>
                </a:solidFill>
              </a:rPr>
              <a:t>Nuclear Stockpile Safety and Security</a:t>
            </a:r>
          </a:p>
          <a:p>
            <a:r>
              <a:rPr lang="en-US" sz="2000" dirty="0">
                <a:solidFill>
                  <a:srgbClr val="0000FF"/>
                </a:solidFill>
              </a:rPr>
              <a:t>Workforce development</a:t>
            </a:r>
          </a:p>
          <a:p>
            <a:pPr marL="457200" indent="-457200">
              <a:buFont typeface="Arial"/>
              <a:buChar char="•"/>
            </a:pPr>
            <a:r>
              <a:rPr lang="en-US" sz="2000" dirty="0">
                <a:solidFill>
                  <a:srgbClr val="0000FF"/>
                </a:solidFill>
              </a:rPr>
              <a:t>Benefits of working in open science community</a:t>
            </a:r>
          </a:p>
          <a:p>
            <a:pPr marL="457200" indent="-457200">
              <a:buFont typeface="Arial"/>
              <a:buChar char="•"/>
            </a:pPr>
            <a:r>
              <a:rPr lang="en-US" sz="2000" dirty="0">
                <a:solidFill>
                  <a:srgbClr val="0000FF"/>
                </a:solidFill>
              </a:rPr>
              <a:t>Underlying computer science and applied mathematics challenges translate to NNSA mission</a:t>
            </a:r>
          </a:p>
          <a:p>
            <a:endParaRPr lang="en-US" sz="1050" b="1" dirty="0">
              <a:solidFill>
                <a:srgbClr val="0000FF"/>
              </a:solidFill>
            </a:endParaRPr>
          </a:p>
          <a:p>
            <a:r>
              <a:rPr lang="en-US" sz="2800" b="1" dirty="0">
                <a:solidFill>
                  <a:srgbClr val="008000"/>
                </a:solidFill>
              </a:rPr>
              <a:t>DOE Science Mission</a:t>
            </a:r>
          </a:p>
          <a:p>
            <a:endParaRPr lang="en-US" sz="800" b="1" dirty="0">
              <a:solidFill>
                <a:schemeClr val="accent2">
                  <a:lumMod val="50000"/>
                </a:schemeClr>
              </a:solidFill>
            </a:endParaRPr>
          </a:p>
          <a:p>
            <a:pPr lvl="1"/>
            <a:r>
              <a:rPr lang="en-US" sz="2400" b="1" dirty="0">
                <a:solidFill>
                  <a:srgbClr val="008000"/>
                </a:solidFill>
              </a:rPr>
              <a:t>Leadership Computing</a:t>
            </a:r>
          </a:p>
          <a:p>
            <a:pPr lvl="1"/>
            <a:r>
              <a:rPr lang="en-US" sz="2000" b="1" dirty="0">
                <a:solidFill>
                  <a:srgbClr val="008000"/>
                </a:solidFill>
              </a:rPr>
              <a:t>Mission: </a:t>
            </a:r>
            <a:r>
              <a:rPr lang="en-US" sz="2000" dirty="0">
                <a:solidFill>
                  <a:srgbClr val="008000"/>
                </a:solidFill>
              </a:rPr>
              <a:t>Sustain and enhance US technological and economic leadership in HPC research and deployment</a:t>
            </a:r>
          </a:p>
          <a:p>
            <a:pPr lvl="1"/>
            <a:r>
              <a:rPr lang="en-US" sz="2000" b="1" dirty="0">
                <a:solidFill>
                  <a:srgbClr val="008000"/>
                </a:solidFill>
              </a:rPr>
              <a:t>Need: </a:t>
            </a:r>
            <a:r>
              <a:rPr lang="en-US" sz="2000" dirty="0">
                <a:solidFill>
                  <a:srgbClr val="008000"/>
                </a:solidFill>
              </a:rPr>
              <a:t>Multidisciplinary efforts to develop next generation advanced computing platforms for science and engineering</a:t>
            </a:r>
          </a:p>
          <a:p>
            <a:endParaRPr lang="en-US" sz="3200" b="1" dirty="0">
              <a:solidFill>
                <a:srgbClr val="008000"/>
              </a:solidFill>
            </a:endParaRPr>
          </a:p>
        </p:txBody>
      </p:sp>
      <p:sp>
        <p:nvSpPr>
          <p:cNvPr id="2" name="Slide Number Placeholder 1"/>
          <p:cNvSpPr>
            <a:spLocks noGrp="1"/>
          </p:cNvSpPr>
          <p:nvPr>
            <p:ph type="sldNum" sz="quarter" idx="12"/>
          </p:nvPr>
        </p:nvSpPr>
        <p:spPr/>
        <p:txBody>
          <a:bodyPr/>
          <a:lstStyle/>
          <a:p>
            <a:fld id="{2F9CE472-8EC6-964D-ADB1-BA0E45C49CC1}" type="slidenum">
              <a:rPr lang="en-US" smtClean="0"/>
              <a:t>41</a:t>
            </a:fld>
            <a:endParaRPr lang="en-US"/>
          </a:p>
        </p:txBody>
      </p:sp>
      <p:sp>
        <p:nvSpPr>
          <p:cNvPr id="3" name="Footer Placeholder 2">
            <a:extLst>
              <a:ext uri="{FF2B5EF4-FFF2-40B4-BE49-F238E27FC236}">
                <a16:creationId xmlns:a16="http://schemas.microsoft.com/office/drawing/2014/main" id="{84DBDF06-16B2-E549-8CAD-5E24B29EF732}"/>
              </a:ext>
            </a:extLst>
          </p:cNvPr>
          <p:cNvSpPr>
            <a:spLocks noGrp="1"/>
          </p:cNvSpPr>
          <p:nvPr>
            <p:ph type="ftr" sz="quarter" idx="11"/>
          </p:nvPr>
        </p:nvSpPr>
        <p:spPr/>
        <p:txBody>
          <a:bodyPr/>
          <a:lstStyle/>
          <a:p>
            <a:r>
              <a:rPr lang="en-US"/>
              <a:t>ECICC Scoping Meeting, March 6-7, 2019</a:t>
            </a:r>
          </a:p>
        </p:txBody>
      </p:sp>
    </p:spTree>
    <p:extLst>
      <p:ext uri="{BB962C8B-B14F-4D97-AF65-F5344CB8AC3E}">
        <p14:creationId xmlns:p14="http://schemas.microsoft.com/office/powerpoint/2010/main" val="3494696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71234" y="50542"/>
            <a:ext cx="856006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defTabSz="609570"/>
            <a:r>
              <a:rPr lang="en-US" altLang="en-US" sz="4000" b="1" kern="0" dirty="0">
                <a:solidFill>
                  <a:srgbClr val="606060"/>
                </a:solidFill>
              </a:rPr>
              <a:t>Why Now? </a:t>
            </a:r>
            <a:endParaRPr lang="en-US" altLang="en-US" sz="4000" kern="0" dirty="0">
              <a:solidFill>
                <a:srgbClr val="606060"/>
              </a:solidFill>
            </a:endParaRPr>
          </a:p>
        </p:txBody>
      </p:sp>
      <p:sp>
        <p:nvSpPr>
          <p:cNvPr id="5" name="TextBox 4"/>
          <p:cNvSpPr txBox="1"/>
          <p:nvPr/>
        </p:nvSpPr>
        <p:spPr>
          <a:xfrm>
            <a:off x="1629031" y="1694203"/>
            <a:ext cx="9000631" cy="4624343"/>
          </a:xfrm>
          <a:prstGeom prst="rect">
            <a:avLst/>
          </a:prstGeom>
          <a:noFill/>
        </p:spPr>
        <p:txBody>
          <a:bodyPr wrap="square" rtlCol="0">
            <a:spAutoFit/>
          </a:bodyPr>
          <a:lstStyle/>
          <a:p>
            <a:r>
              <a:rPr lang="en-US" sz="2800" b="1" dirty="0">
                <a:solidFill>
                  <a:srgbClr val="0000FF"/>
                </a:solidFill>
              </a:rPr>
              <a:t>Nuclear Stockpile Safety and Security</a:t>
            </a:r>
          </a:p>
          <a:p>
            <a:r>
              <a:rPr lang="en-US" sz="2000" dirty="0">
                <a:solidFill>
                  <a:srgbClr val="0000FF"/>
                </a:solidFill>
              </a:rPr>
              <a:t>Workforce development</a:t>
            </a:r>
          </a:p>
          <a:p>
            <a:pPr marL="457200" indent="-457200">
              <a:buFont typeface="Arial"/>
              <a:buChar char="•"/>
            </a:pPr>
            <a:r>
              <a:rPr lang="en-US" sz="2000" dirty="0">
                <a:solidFill>
                  <a:srgbClr val="0000FF"/>
                </a:solidFill>
              </a:rPr>
              <a:t>Benefits of working in open science community</a:t>
            </a:r>
          </a:p>
          <a:p>
            <a:pPr marL="457200" indent="-457200">
              <a:buFont typeface="Arial"/>
              <a:buChar char="•"/>
            </a:pPr>
            <a:r>
              <a:rPr lang="en-US" sz="2000" dirty="0">
                <a:solidFill>
                  <a:srgbClr val="0000FF"/>
                </a:solidFill>
              </a:rPr>
              <a:t>Underlying computer science and applied mathematics challenges translate to NNSA mission</a:t>
            </a:r>
          </a:p>
          <a:p>
            <a:endParaRPr lang="en-US" sz="1050" b="1" dirty="0">
              <a:solidFill>
                <a:srgbClr val="0000FF"/>
              </a:solidFill>
            </a:endParaRPr>
          </a:p>
          <a:p>
            <a:r>
              <a:rPr lang="en-US" sz="2800" b="1" dirty="0">
                <a:solidFill>
                  <a:srgbClr val="008000"/>
                </a:solidFill>
              </a:rPr>
              <a:t>DOE Science Mission</a:t>
            </a:r>
          </a:p>
          <a:p>
            <a:endParaRPr lang="en-US" sz="800" b="1" dirty="0">
              <a:solidFill>
                <a:schemeClr val="accent2">
                  <a:lumMod val="50000"/>
                </a:schemeClr>
              </a:solidFill>
            </a:endParaRPr>
          </a:p>
          <a:p>
            <a:pPr lvl="1"/>
            <a:r>
              <a:rPr lang="en-US" sz="2400" b="1" dirty="0">
                <a:solidFill>
                  <a:srgbClr val="008000"/>
                </a:solidFill>
              </a:rPr>
              <a:t>Leadership Computing</a:t>
            </a:r>
          </a:p>
          <a:p>
            <a:pPr lvl="1"/>
            <a:r>
              <a:rPr lang="en-US" sz="2000" b="1" dirty="0">
                <a:solidFill>
                  <a:srgbClr val="008000"/>
                </a:solidFill>
              </a:rPr>
              <a:t>Mission: </a:t>
            </a:r>
            <a:r>
              <a:rPr lang="en-US" sz="2000" dirty="0">
                <a:solidFill>
                  <a:srgbClr val="008000"/>
                </a:solidFill>
              </a:rPr>
              <a:t>Sustain and enhance US technological and economic leadership in HPC research and deployment</a:t>
            </a:r>
          </a:p>
          <a:p>
            <a:pPr lvl="1"/>
            <a:r>
              <a:rPr lang="en-US" sz="2000" b="1" dirty="0">
                <a:solidFill>
                  <a:srgbClr val="008000"/>
                </a:solidFill>
              </a:rPr>
              <a:t>Need: </a:t>
            </a:r>
            <a:r>
              <a:rPr lang="en-US" sz="2000" dirty="0">
                <a:solidFill>
                  <a:srgbClr val="008000"/>
                </a:solidFill>
              </a:rPr>
              <a:t>Multidisciplinary efforts to develop next generation advanced computing platforms for science and engineering</a:t>
            </a:r>
          </a:p>
          <a:p>
            <a:endParaRPr lang="en-US" sz="3200" b="1" dirty="0">
              <a:solidFill>
                <a:srgbClr val="008000"/>
              </a:solidFill>
            </a:endParaRPr>
          </a:p>
        </p:txBody>
      </p:sp>
      <p:sp>
        <p:nvSpPr>
          <p:cNvPr id="6" name="Rectangle 5"/>
          <p:cNvSpPr/>
          <p:nvPr/>
        </p:nvSpPr>
        <p:spPr>
          <a:xfrm>
            <a:off x="598715" y="762533"/>
            <a:ext cx="10881888" cy="1138773"/>
          </a:xfrm>
          <a:prstGeom prst="rect">
            <a:avLst/>
          </a:prstGeom>
        </p:spPr>
        <p:txBody>
          <a:bodyPr wrap="square">
            <a:spAutoFit/>
          </a:bodyPr>
          <a:lstStyle/>
          <a:p>
            <a:r>
              <a:rPr lang="en-US" sz="2400" b="1" dirty="0"/>
              <a:t>National Strategic Computing Initiative (July 2015) - </a:t>
            </a:r>
            <a:r>
              <a:rPr lang="en-US" sz="2000" dirty="0"/>
              <a:t>Calls upon DOE, a “lead agency” to partner with “deployment agencies” (includes NIH) to maximize impact of HPC for the United States</a:t>
            </a:r>
          </a:p>
          <a:p>
            <a:pPr algn="ctr"/>
            <a:endParaRPr lang="en-US" sz="2400" b="1" dirty="0"/>
          </a:p>
        </p:txBody>
      </p:sp>
      <p:sp>
        <p:nvSpPr>
          <p:cNvPr id="2" name="Slide Number Placeholder 1"/>
          <p:cNvSpPr>
            <a:spLocks noGrp="1"/>
          </p:cNvSpPr>
          <p:nvPr>
            <p:ph type="sldNum" sz="quarter" idx="12"/>
          </p:nvPr>
        </p:nvSpPr>
        <p:spPr/>
        <p:txBody>
          <a:bodyPr/>
          <a:lstStyle/>
          <a:p>
            <a:fld id="{2F9CE472-8EC6-964D-ADB1-BA0E45C49CC1}" type="slidenum">
              <a:rPr lang="en-US" smtClean="0"/>
              <a:t>42</a:t>
            </a:fld>
            <a:endParaRPr lang="en-US"/>
          </a:p>
        </p:txBody>
      </p:sp>
      <p:sp>
        <p:nvSpPr>
          <p:cNvPr id="3" name="Footer Placeholder 2">
            <a:extLst>
              <a:ext uri="{FF2B5EF4-FFF2-40B4-BE49-F238E27FC236}">
                <a16:creationId xmlns:a16="http://schemas.microsoft.com/office/drawing/2014/main" id="{15F1CFD4-628F-FC4F-869F-E746806D630B}"/>
              </a:ext>
            </a:extLst>
          </p:cNvPr>
          <p:cNvSpPr>
            <a:spLocks noGrp="1"/>
          </p:cNvSpPr>
          <p:nvPr>
            <p:ph type="ftr" sz="quarter" idx="11"/>
          </p:nvPr>
        </p:nvSpPr>
        <p:spPr/>
        <p:txBody>
          <a:bodyPr/>
          <a:lstStyle/>
          <a:p>
            <a:r>
              <a:rPr lang="en-US"/>
              <a:t>ECICC Scoping Meeting, March 6-7, 2019</a:t>
            </a:r>
          </a:p>
        </p:txBody>
      </p:sp>
    </p:spTree>
    <p:extLst>
      <p:ext uri="{BB962C8B-B14F-4D97-AF65-F5344CB8AC3E}">
        <p14:creationId xmlns:p14="http://schemas.microsoft.com/office/powerpoint/2010/main" val="4146886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DCC89FE-A55E-6240-AA54-78E10A0A783D}"/>
              </a:ext>
            </a:extLst>
          </p:cNvPr>
          <p:cNvSpPr txBox="1">
            <a:spLocks/>
          </p:cNvSpPr>
          <p:nvPr/>
        </p:nvSpPr>
        <p:spPr>
          <a:xfrm>
            <a:off x="1263690" y="1019175"/>
            <a:ext cx="8229600" cy="4819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488" lvl="2" indent="-173038">
              <a:spcBef>
                <a:spcPct val="0"/>
              </a:spcBef>
              <a:spcAft>
                <a:spcPts val="400"/>
              </a:spcAft>
              <a:buClr>
                <a:srgbClr val="FF0000"/>
              </a:buClr>
              <a:buFont typeface="Arial"/>
              <a:buChar char="•"/>
              <a:tabLst>
                <a:tab pos="169863" algn="l"/>
                <a:tab pos="290513" algn="l"/>
              </a:tabLst>
            </a:pPr>
            <a:r>
              <a:rPr lang="en-US" sz="2100" dirty="0">
                <a:solidFill>
                  <a:srgbClr val="053244"/>
                </a:solidFill>
              </a:rPr>
              <a:t>Genomic data</a:t>
            </a:r>
          </a:p>
          <a:p>
            <a:pPr marL="344488" lvl="2" indent="-173038">
              <a:spcBef>
                <a:spcPct val="0"/>
              </a:spcBef>
              <a:spcAft>
                <a:spcPts val="400"/>
              </a:spcAft>
              <a:buClr>
                <a:srgbClr val="FF0000"/>
              </a:buClr>
              <a:buFont typeface="Arial"/>
              <a:buChar char="•"/>
              <a:tabLst>
                <a:tab pos="169863" algn="l"/>
                <a:tab pos="290513" algn="l"/>
              </a:tabLst>
            </a:pPr>
            <a:r>
              <a:rPr lang="en-US" sz="2100" dirty="0">
                <a:solidFill>
                  <a:srgbClr val="053244"/>
                </a:solidFill>
              </a:rPr>
              <a:t>Proteomic data</a:t>
            </a:r>
          </a:p>
          <a:p>
            <a:pPr marL="344488" lvl="2" indent="-173038">
              <a:spcBef>
                <a:spcPct val="0"/>
              </a:spcBef>
              <a:spcAft>
                <a:spcPts val="400"/>
              </a:spcAft>
              <a:buClr>
                <a:srgbClr val="FF0000"/>
              </a:buClr>
              <a:buFont typeface="Arial"/>
              <a:buChar char="•"/>
              <a:tabLst>
                <a:tab pos="169863" algn="l"/>
                <a:tab pos="290513" algn="l"/>
              </a:tabLst>
            </a:pPr>
            <a:r>
              <a:rPr lang="en-US" sz="2100" dirty="0">
                <a:solidFill>
                  <a:srgbClr val="053244"/>
                </a:solidFill>
              </a:rPr>
              <a:t>Metabolomic data</a:t>
            </a:r>
          </a:p>
          <a:p>
            <a:pPr marL="344488" lvl="2" indent="-173038">
              <a:spcBef>
                <a:spcPct val="0"/>
              </a:spcBef>
              <a:spcAft>
                <a:spcPts val="400"/>
              </a:spcAft>
              <a:buClr>
                <a:srgbClr val="FF0000"/>
              </a:buClr>
              <a:buFont typeface="Arial"/>
              <a:buChar char="•"/>
              <a:tabLst>
                <a:tab pos="169863" algn="l"/>
                <a:tab pos="290513" algn="l"/>
              </a:tabLst>
            </a:pPr>
            <a:r>
              <a:rPr lang="en-US" sz="2100" dirty="0">
                <a:solidFill>
                  <a:srgbClr val="053244"/>
                </a:solidFill>
              </a:rPr>
              <a:t>Clinical Data</a:t>
            </a:r>
          </a:p>
          <a:p>
            <a:pPr marL="687388" lvl="3" indent="-173038">
              <a:spcBef>
                <a:spcPct val="0"/>
              </a:spcBef>
              <a:spcAft>
                <a:spcPts val="400"/>
              </a:spcAft>
              <a:buClr>
                <a:srgbClr val="FF0000"/>
              </a:buClr>
              <a:buFont typeface="Arial"/>
              <a:buChar char="•"/>
              <a:tabLst>
                <a:tab pos="169863" algn="l"/>
                <a:tab pos="290513" algn="l"/>
              </a:tabLst>
            </a:pPr>
            <a:r>
              <a:rPr lang="en-US" sz="2100" dirty="0">
                <a:solidFill>
                  <a:srgbClr val="053244"/>
                </a:solidFill>
              </a:rPr>
              <a:t>EMR/EHR</a:t>
            </a:r>
          </a:p>
          <a:p>
            <a:pPr marL="687388" lvl="3" indent="-173038">
              <a:spcBef>
                <a:spcPct val="0"/>
              </a:spcBef>
              <a:spcAft>
                <a:spcPts val="400"/>
              </a:spcAft>
              <a:buClr>
                <a:srgbClr val="FF0000"/>
              </a:buClr>
              <a:buFont typeface="Arial"/>
              <a:buChar char="•"/>
              <a:tabLst>
                <a:tab pos="169863" algn="l"/>
                <a:tab pos="290513" algn="l"/>
              </a:tabLst>
            </a:pPr>
            <a:r>
              <a:rPr lang="en-US" sz="2100" dirty="0">
                <a:solidFill>
                  <a:srgbClr val="053244"/>
                </a:solidFill>
              </a:rPr>
              <a:t>Imaging</a:t>
            </a:r>
          </a:p>
          <a:p>
            <a:pPr marL="687388" lvl="3" indent="-173038">
              <a:spcBef>
                <a:spcPct val="0"/>
              </a:spcBef>
              <a:spcAft>
                <a:spcPts val="400"/>
              </a:spcAft>
              <a:buClr>
                <a:srgbClr val="FF0000"/>
              </a:buClr>
              <a:buFont typeface="Arial"/>
              <a:buChar char="•"/>
              <a:tabLst>
                <a:tab pos="169863" algn="l"/>
                <a:tab pos="290513" algn="l"/>
              </a:tabLst>
            </a:pPr>
            <a:r>
              <a:rPr lang="en-US" sz="2100" dirty="0">
                <a:solidFill>
                  <a:srgbClr val="053244"/>
                </a:solidFill>
              </a:rPr>
              <a:t>Observations</a:t>
            </a:r>
          </a:p>
          <a:p>
            <a:pPr marL="344488" lvl="2" indent="-173038">
              <a:spcBef>
                <a:spcPct val="0"/>
              </a:spcBef>
              <a:spcAft>
                <a:spcPts val="400"/>
              </a:spcAft>
              <a:buClr>
                <a:srgbClr val="FF0000"/>
              </a:buClr>
              <a:buFont typeface="Arial"/>
              <a:buChar char="•"/>
              <a:tabLst>
                <a:tab pos="169863" algn="l"/>
                <a:tab pos="290513" algn="l"/>
              </a:tabLst>
            </a:pPr>
            <a:r>
              <a:rPr lang="en-US" sz="2100" dirty="0">
                <a:solidFill>
                  <a:srgbClr val="053244"/>
                </a:solidFill>
              </a:rPr>
              <a:t>Self-reported data</a:t>
            </a:r>
          </a:p>
          <a:p>
            <a:pPr marL="344488" lvl="2" indent="-173038">
              <a:spcBef>
                <a:spcPct val="0"/>
              </a:spcBef>
              <a:spcAft>
                <a:spcPts val="400"/>
              </a:spcAft>
              <a:buClr>
                <a:srgbClr val="FF0000"/>
              </a:buClr>
              <a:buFont typeface="Arial"/>
              <a:buChar char="•"/>
              <a:tabLst>
                <a:tab pos="169863" algn="l"/>
                <a:tab pos="290513" algn="l"/>
              </a:tabLst>
            </a:pPr>
            <a:r>
              <a:rPr lang="en-US" sz="2100" dirty="0">
                <a:solidFill>
                  <a:srgbClr val="053244"/>
                </a:solidFill>
              </a:rPr>
              <a:t>Social media</a:t>
            </a:r>
          </a:p>
          <a:p>
            <a:pPr marL="344488" lvl="2" indent="-173038">
              <a:spcBef>
                <a:spcPct val="0"/>
              </a:spcBef>
              <a:spcAft>
                <a:spcPts val="400"/>
              </a:spcAft>
              <a:buClr>
                <a:srgbClr val="FF0000"/>
              </a:buClr>
              <a:buFont typeface="Arial"/>
              <a:buChar char="•"/>
              <a:tabLst>
                <a:tab pos="169863" algn="l"/>
                <a:tab pos="290513" algn="l"/>
              </a:tabLst>
            </a:pPr>
            <a:r>
              <a:rPr lang="en-US" sz="2100" dirty="0">
                <a:solidFill>
                  <a:srgbClr val="053244"/>
                </a:solidFill>
              </a:rPr>
              <a:t>IoT Data</a:t>
            </a:r>
          </a:p>
          <a:p>
            <a:pPr marL="687388" lvl="3" indent="-173038">
              <a:spcBef>
                <a:spcPct val="0"/>
              </a:spcBef>
              <a:spcAft>
                <a:spcPts val="400"/>
              </a:spcAft>
              <a:buClr>
                <a:srgbClr val="FF0000"/>
              </a:buClr>
              <a:buFont typeface="Arial"/>
              <a:buChar char="•"/>
              <a:tabLst>
                <a:tab pos="169863" algn="l"/>
                <a:tab pos="290513" algn="l"/>
              </a:tabLst>
            </a:pPr>
            <a:r>
              <a:rPr lang="en-US" sz="2100" dirty="0">
                <a:solidFill>
                  <a:srgbClr val="053244"/>
                </a:solidFill>
              </a:rPr>
              <a:t>Environment</a:t>
            </a:r>
          </a:p>
          <a:p>
            <a:pPr marL="687388" lvl="3" indent="-173038">
              <a:spcBef>
                <a:spcPct val="0"/>
              </a:spcBef>
              <a:spcAft>
                <a:spcPts val="400"/>
              </a:spcAft>
              <a:buClr>
                <a:srgbClr val="FF0000"/>
              </a:buClr>
              <a:buFont typeface="Arial"/>
              <a:buChar char="•"/>
              <a:tabLst>
                <a:tab pos="169863" algn="l"/>
                <a:tab pos="290513" algn="l"/>
              </a:tabLst>
            </a:pPr>
            <a:r>
              <a:rPr lang="en-US" sz="2100" dirty="0">
                <a:solidFill>
                  <a:srgbClr val="053244"/>
                </a:solidFill>
              </a:rPr>
              <a:t>Individual wearable devices</a:t>
            </a:r>
          </a:p>
          <a:p>
            <a:pPr marL="344488" lvl="2" indent="-173038">
              <a:spcBef>
                <a:spcPct val="0"/>
              </a:spcBef>
              <a:spcAft>
                <a:spcPts val="400"/>
              </a:spcAft>
              <a:buClr>
                <a:srgbClr val="FF0000"/>
              </a:buClr>
              <a:buFont typeface="Arial"/>
              <a:buChar char="•"/>
              <a:tabLst>
                <a:tab pos="169863" algn="l"/>
                <a:tab pos="290513" algn="l"/>
              </a:tabLst>
            </a:pPr>
            <a:r>
              <a:rPr lang="en-US" sz="2100" dirty="0">
                <a:solidFill>
                  <a:srgbClr val="053244"/>
                </a:solidFill>
              </a:rPr>
              <a:t>Simulation data</a:t>
            </a:r>
          </a:p>
          <a:p>
            <a:pPr marL="344488" lvl="2" indent="-173038">
              <a:spcBef>
                <a:spcPct val="0"/>
              </a:spcBef>
              <a:spcAft>
                <a:spcPts val="400"/>
              </a:spcAft>
              <a:buClr>
                <a:srgbClr val="FF0000"/>
              </a:buClr>
              <a:buFont typeface="Arial"/>
              <a:buChar char="•"/>
              <a:tabLst>
                <a:tab pos="169863" algn="l"/>
                <a:tab pos="290513" algn="l"/>
              </a:tabLst>
            </a:pPr>
            <a:r>
              <a:rPr lang="en-US" sz="2100" dirty="0">
                <a:solidFill>
                  <a:srgbClr val="053244"/>
                </a:solidFill>
              </a:rPr>
              <a:t>Research data and observations</a:t>
            </a:r>
          </a:p>
          <a:p>
            <a:pPr marL="344488" lvl="2" indent="-173038">
              <a:spcBef>
                <a:spcPct val="0"/>
              </a:spcBef>
              <a:spcAft>
                <a:spcPts val="400"/>
              </a:spcAft>
              <a:buClr>
                <a:srgbClr val="FF0000"/>
              </a:buClr>
              <a:buFont typeface="Arial"/>
              <a:buChar char="•"/>
              <a:tabLst>
                <a:tab pos="169863" algn="l"/>
                <a:tab pos="290513" algn="l"/>
              </a:tabLst>
            </a:pPr>
            <a:r>
              <a:rPr lang="en-US" sz="2100" dirty="0">
                <a:solidFill>
                  <a:srgbClr val="053244"/>
                </a:solidFill>
              </a:rPr>
              <a:t>Molecular data</a:t>
            </a:r>
          </a:p>
          <a:p>
            <a:pPr marL="344488" lvl="2" indent="-173038">
              <a:spcBef>
                <a:spcPct val="0"/>
              </a:spcBef>
              <a:spcAft>
                <a:spcPts val="400"/>
              </a:spcAft>
              <a:buClr>
                <a:srgbClr val="FF0000"/>
              </a:buClr>
              <a:buFont typeface="Arial"/>
              <a:buChar char="•"/>
              <a:tabLst>
                <a:tab pos="169863" algn="l"/>
                <a:tab pos="290513" algn="l"/>
              </a:tabLst>
            </a:pPr>
            <a:r>
              <a:rPr lang="en-US" sz="2100" dirty="0">
                <a:solidFill>
                  <a:srgbClr val="053244"/>
                </a:solidFill>
              </a:rPr>
              <a:t>… and more</a:t>
            </a:r>
          </a:p>
        </p:txBody>
      </p:sp>
      <p:pic>
        <p:nvPicPr>
          <p:cNvPr id="6" name="Picture 5">
            <a:extLst>
              <a:ext uri="{FF2B5EF4-FFF2-40B4-BE49-F238E27FC236}">
                <a16:creationId xmlns:a16="http://schemas.microsoft.com/office/drawing/2014/main" id="{B4A24AF8-F5A0-8349-83C3-D02833886289}"/>
              </a:ext>
            </a:extLst>
          </p:cNvPr>
          <p:cNvPicPr>
            <a:picLocks noChangeAspect="1"/>
          </p:cNvPicPr>
          <p:nvPr/>
        </p:nvPicPr>
        <p:blipFill>
          <a:blip r:embed="rId2"/>
          <a:stretch>
            <a:fillRect/>
          </a:stretch>
        </p:blipFill>
        <p:spPr>
          <a:xfrm>
            <a:off x="5701312" y="1405269"/>
            <a:ext cx="5396616" cy="4047462"/>
          </a:xfrm>
          <a:prstGeom prst="rect">
            <a:avLst/>
          </a:prstGeom>
        </p:spPr>
      </p:pic>
      <p:sp>
        <p:nvSpPr>
          <p:cNvPr id="7" name="Title 1">
            <a:extLst>
              <a:ext uri="{FF2B5EF4-FFF2-40B4-BE49-F238E27FC236}">
                <a16:creationId xmlns:a16="http://schemas.microsoft.com/office/drawing/2014/main" id="{9380A467-68EB-46CD-B4E7-6B0299B605E4}"/>
              </a:ext>
            </a:extLst>
          </p:cNvPr>
          <p:cNvSpPr>
            <a:spLocks noGrp="1"/>
          </p:cNvSpPr>
          <p:nvPr>
            <p:ph type="title"/>
          </p:nvPr>
        </p:nvSpPr>
        <p:spPr>
          <a:xfrm>
            <a:off x="838200" y="197909"/>
            <a:ext cx="10515600" cy="532342"/>
          </a:xfrm>
        </p:spPr>
        <p:txBody>
          <a:bodyPr>
            <a:noAutofit/>
          </a:bodyPr>
          <a:lstStyle/>
          <a:p>
            <a:pPr algn="ctr"/>
            <a:r>
              <a:rPr lang="en-US" sz="4000" b="1" dirty="0"/>
              <a:t>Growing Volume and Complexity of Cancer Data</a:t>
            </a:r>
          </a:p>
        </p:txBody>
      </p:sp>
      <p:sp>
        <p:nvSpPr>
          <p:cNvPr id="12" name="Slide Number Placeholder 2">
            <a:extLst>
              <a:ext uri="{FF2B5EF4-FFF2-40B4-BE49-F238E27FC236}">
                <a16:creationId xmlns:a16="http://schemas.microsoft.com/office/drawing/2014/main" id="{9B9BADA9-16A9-40C0-982B-A845438F8717}"/>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5</a:t>
            </a:fld>
            <a:endParaRPr lang="en-US" sz="1200" dirty="0">
              <a:solidFill>
                <a:schemeClr val="bg1">
                  <a:lumMod val="50000"/>
                </a:schemeClr>
              </a:solidFill>
            </a:endParaRPr>
          </a:p>
        </p:txBody>
      </p:sp>
      <p:sp>
        <p:nvSpPr>
          <p:cNvPr id="13" name="Footer Placeholder 3">
            <a:extLst>
              <a:ext uri="{FF2B5EF4-FFF2-40B4-BE49-F238E27FC236}">
                <a16:creationId xmlns:a16="http://schemas.microsoft.com/office/drawing/2014/main" id="{2880E72C-BD37-4E92-9919-11155CA86A1B}"/>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1916584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69950-3549-6F49-A808-03DEFFB38088}"/>
              </a:ext>
            </a:extLst>
          </p:cNvPr>
          <p:cNvSpPr>
            <a:spLocks noGrp="1"/>
          </p:cNvSpPr>
          <p:nvPr>
            <p:ph type="title"/>
          </p:nvPr>
        </p:nvSpPr>
        <p:spPr>
          <a:xfrm>
            <a:off x="0" y="99919"/>
            <a:ext cx="12191999" cy="696759"/>
          </a:xfrm>
        </p:spPr>
        <p:txBody>
          <a:bodyPr>
            <a:noAutofit/>
          </a:bodyPr>
          <a:lstStyle/>
          <a:p>
            <a:pPr algn="ctr"/>
            <a:r>
              <a:rPr lang="en-US" sz="4000" b="1" dirty="0"/>
              <a:t>Towards a National Learning Healthcare System for Cancer</a:t>
            </a:r>
          </a:p>
        </p:txBody>
      </p:sp>
      <p:sp>
        <p:nvSpPr>
          <p:cNvPr id="10" name="TextBox 9">
            <a:extLst>
              <a:ext uri="{FF2B5EF4-FFF2-40B4-BE49-F238E27FC236}">
                <a16:creationId xmlns:a16="http://schemas.microsoft.com/office/drawing/2014/main" id="{3D81BE8E-CFB2-7A41-B8F3-FE7CAB9CC5E0}"/>
              </a:ext>
            </a:extLst>
          </p:cNvPr>
          <p:cNvSpPr txBox="1"/>
          <p:nvPr/>
        </p:nvSpPr>
        <p:spPr>
          <a:xfrm>
            <a:off x="2941880" y="6567585"/>
            <a:ext cx="4193536" cy="307777"/>
          </a:xfrm>
          <a:prstGeom prst="rect">
            <a:avLst/>
          </a:prstGeom>
          <a:noFill/>
        </p:spPr>
        <p:txBody>
          <a:bodyPr wrap="square" rtlCol="0">
            <a:spAutoFit/>
          </a:bodyPr>
          <a:lstStyle/>
          <a:p>
            <a:r>
              <a:rPr lang="en-US" sz="1400" dirty="0"/>
              <a:t>ER Hsu, et al., </a:t>
            </a:r>
            <a:r>
              <a:rPr lang="en-US" sz="1400" dirty="0" err="1"/>
              <a:t>Clin</a:t>
            </a:r>
            <a:r>
              <a:rPr lang="en-US" sz="1400" dirty="0"/>
              <a:t> </a:t>
            </a:r>
            <a:r>
              <a:rPr lang="en-US" sz="1400" dirty="0" err="1"/>
              <a:t>Pharmacol</a:t>
            </a:r>
            <a:r>
              <a:rPr lang="en-US" sz="1400" dirty="0"/>
              <a:t> </a:t>
            </a:r>
            <a:r>
              <a:rPr lang="en-US" sz="1400" dirty="0" err="1"/>
              <a:t>Ther</a:t>
            </a:r>
            <a:r>
              <a:rPr lang="en-US" sz="1400" dirty="0"/>
              <a:t>. 2017</a:t>
            </a:r>
          </a:p>
        </p:txBody>
      </p:sp>
      <p:pic>
        <p:nvPicPr>
          <p:cNvPr id="8" name="Picture 7">
            <a:extLst>
              <a:ext uri="{FF2B5EF4-FFF2-40B4-BE49-F238E27FC236}">
                <a16:creationId xmlns:a16="http://schemas.microsoft.com/office/drawing/2014/main" id="{249F775C-6581-604E-9D0A-149EB1D52FD8}"/>
              </a:ext>
            </a:extLst>
          </p:cNvPr>
          <p:cNvPicPr>
            <a:picLocks noChangeAspect="1"/>
          </p:cNvPicPr>
          <p:nvPr/>
        </p:nvPicPr>
        <p:blipFill>
          <a:blip r:embed="rId3"/>
          <a:stretch>
            <a:fillRect/>
          </a:stretch>
        </p:blipFill>
        <p:spPr>
          <a:xfrm>
            <a:off x="363532" y="4090969"/>
            <a:ext cx="3946091" cy="2202470"/>
          </a:xfrm>
          <a:prstGeom prst="rect">
            <a:avLst/>
          </a:prstGeom>
        </p:spPr>
      </p:pic>
      <p:sp>
        <p:nvSpPr>
          <p:cNvPr id="14" name="TextBox 13">
            <a:extLst>
              <a:ext uri="{FF2B5EF4-FFF2-40B4-BE49-F238E27FC236}">
                <a16:creationId xmlns:a16="http://schemas.microsoft.com/office/drawing/2014/main" id="{7457E96D-9C10-E147-ADD3-4FC44A6946E0}"/>
              </a:ext>
            </a:extLst>
          </p:cNvPr>
          <p:cNvSpPr txBox="1"/>
          <p:nvPr/>
        </p:nvSpPr>
        <p:spPr>
          <a:xfrm>
            <a:off x="0" y="6567586"/>
            <a:ext cx="4193536" cy="307777"/>
          </a:xfrm>
          <a:prstGeom prst="rect">
            <a:avLst/>
          </a:prstGeom>
          <a:noFill/>
        </p:spPr>
        <p:txBody>
          <a:bodyPr wrap="square" rtlCol="0">
            <a:spAutoFit/>
          </a:bodyPr>
          <a:lstStyle/>
          <a:p>
            <a:r>
              <a:rPr lang="en-US" sz="1400" dirty="0"/>
              <a:t>S. </a:t>
            </a:r>
            <a:r>
              <a:rPr lang="en-US" sz="1400" dirty="0" err="1"/>
              <a:t>Hawgood</a:t>
            </a:r>
            <a:r>
              <a:rPr lang="en-US" sz="1400" dirty="0"/>
              <a:t>, et al., Sci </a:t>
            </a:r>
            <a:r>
              <a:rPr lang="en-US" sz="1400" dirty="0" err="1"/>
              <a:t>Transl</a:t>
            </a:r>
            <a:r>
              <a:rPr lang="en-US" sz="1400" dirty="0"/>
              <a:t> Med. 2015;</a:t>
            </a:r>
          </a:p>
        </p:txBody>
      </p:sp>
      <p:pic>
        <p:nvPicPr>
          <p:cNvPr id="17" name="Picture 16">
            <a:extLst>
              <a:ext uri="{FF2B5EF4-FFF2-40B4-BE49-F238E27FC236}">
                <a16:creationId xmlns:a16="http://schemas.microsoft.com/office/drawing/2014/main" id="{11F37AB8-F082-F54C-8586-2F91B5F02C4C}"/>
              </a:ext>
            </a:extLst>
          </p:cNvPr>
          <p:cNvPicPr>
            <a:picLocks noChangeAspect="1"/>
          </p:cNvPicPr>
          <p:nvPr/>
        </p:nvPicPr>
        <p:blipFill>
          <a:blip r:embed="rId4"/>
          <a:stretch>
            <a:fillRect/>
          </a:stretch>
        </p:blipFill>
        <p:spPr>
          <a:xfrm>
            <a:off x="8387782" y="4152373"/>
            <a:ext cx="2456207" cy="1670221"/>
          </a:xfrm>
          <a:prstGeom prst="rect">
            <a:avLst/>
          </a:prstGeom>
          <a:effectLst>
            <a:softEdge rad="317500"/>
          </a:effectLst>
        </p:spPr>
      </p:pic>
      <p:pic>
        <p:nvPicPr>
          <p:cNvPr id="5" name="Picture 4">
            <a:extLst>
              <a:ext uri="{FF2B5EF4-FFF2-40B4-BE49-F238E27FC236}">
                <a16:creationId xmlns:a16="http://schemas.microsoft.com/office/drawing/2014/main" id="{78CE353D-33DC-9F42-9F23-5EE3F879C15B}"/>
              </a:ext>
            </a:extLst>
          </p:cNvPr>
          <p:cNvPicPr>
            <a:picLocks noChangeAspect="1"/>
          </p:cNvPicPr>
          <p:nvPr/>
        </p:nvPicPr>
        <p:blipFill rotWithShape="1">
          <a:blip r:embed="rId5"/>
          <a:srcRect t="11648"/>
          <a:stretch/>
        </p:blipFill>
        <p:spPr>
          <a:xfrm>
            <a:off x="4668183" y="4966796"/>
            <a:ext cx="2264399" cy="1439859"/>
          </a:xfrm>
          <a:prstGeom prst="rect">
            <a:avLst/>
          </a:prstGeom>
        </p:spPr>
      </p:pic>
      <p:pic>
        <p:nvPicPr>
          <p:cNvPr id="9" name="Picture 8">
            <a:extLst>
              <a:ext uri="{FF2B5EF4-FFF2-40B4-BE49-F238E27FC236}">
                <a16:creationId xmlns:a16="http://schemas.microsoft.com/office/drawing/2014/main" id="{37149E02-73BB-4C41-B03E-C4D0C9F82F3D}"/>
              </a:ext>
            </a:extLst>
          </p:cNvPr>
          <p:cNvPicPr>
            <a:picLocks noChangeAspect="1"/>
          </p:cNvPicPr>
          <p:nvPr/>
        </p:nvPicPr>
        <p:blipFill>
          <a:blip r:embed="rId6"/>
          <a:stretch>
            <a:fillRect/>
          </a:stretch>
        </p:blipFill>
        <p:spPr>
          <a:xfrm>
            <a:off x="755427" y="877296"/>
            <a:ext cx="3162300" cy="3149600"/>
          </a:xfrm>
          <a:prstGeom prst="rect">
            <a:avLst/>
          </a:prstGeom>
        </p:spPr>
      </p:pic>
      <p:pic>
        <p:nvPicPr>
          <p:cNvPr id="12" name="Picture 11">
            <a:extLst>
              <a:ext uri="{FF2B5EF4-FFF2-40B4-BE49-F238E27FC236}">
                <a16:creationId xmlns:a16="http://schemas.microsoft.com/office/drawing/2014/main" id="{A7C0C4AB-5B48-7D4B-9E61-4D9899ECEDB5}"/>
              </a:ext>
            </a:extLst>
          </p:cNvPr>
          <p:cNvPicPr>
            <a:picLocks noChangeAspect="1"/>
          </p:cNvPicPr>
          <p:nvPr/>
        </p:nvPicPr>
        <p:blipFill>
          <a:blip r:embed="rId7"/>
          <a:stretch>
            <a:fillRect/>
          </a:stretch>
        </p:blipFill>
        <p:spPr>
          <a:xfrm>
            <a:off x="4484228" y="877296"/>
            <a:ext cx="2946400" cy="3136900"/>
          </a:xfrm>
          <a:prstGeom prst="rect">
            <a:avLst/>
          </a:prstGeom>
        </p:spPr>
      </p:pic>
      <p:pic>
        <p:nvPicPr>
          <p:cNvPr id="6" name="Picture 5">
            <a:extLst>
              <a:ext uri="{FF2B5EF4-FFF2-40B4-BE49-F238E27FC236}">
                <a16:creationId xmlns:a16="http://schemas.microsoft.com/office/drawing/2014/main" id="{4A8CB1C4-8D26-1F45-A73B-AB98D7F3A9AF}"/>
              </a:ext>
            </a:extLst>
          </p:cNvPr>
          <p:cNvPicPr>
            <a:picLocks noChangeAspect="1"/>
          </p:cNvPicPr>
          <p:nvPr/>
        </p:nvPicPr>
        <p:blipFill>
          <a:blip r:embed="rId8"/>
          <a:stretch>
            <a:fillRect/>
          </a:stretch>
        </p:blipFill>
        <p:spPr>
          <a:xfrm>
            <a:off x="4791461" y="3846296"/>
            <a:ext cx="1898650" cy="1063244"/>
          </a:xfrm>
          <a:prstGeom prst="rect">
            <a:avLst/>
          </a:prstGeom>
        </p:spPr>
      </p:pic>
      <p:pic>
        <p:nvPicPr>
          <p:cNvPr id="13" name="Picture 12">
            <a:extLst>
              <a:ext uri="{FF2B5EF4-FFF2-40B4-BE49-F238E27FC236}">
                <a16:creationId xmlns:a16="http://schemas.microsoft.com/office/drawing/2014/main" id="{16A84C97-1A89-374C-8620-0DDE8B35CD2A}"/>
              </a:ext>
            </a:extLst>
          </p:cNvPr>
          <p:cNvPicPr>
            <a:picLocks noChangeAspect="1"/>
          </p:cNvPicPr>
          <p:nvPr/>
        </p:nvPicPr>
        <p:blipFill>
          <a:blip r:embed="rId9"/>
          <a:stretch>
            <a:fillRect/>
          </a:stretch>
        </p:blipFill>
        <p:spPr>
          <a:xfrm>
            <a:off x="8214108" y="877296"/>
            <a:ext cx="2971800" cy="3111500"/>
          </a:xfrm>
          <a:prstGeom prst="rect">
            <a:avLst/>
          </a:prstGeom>
        </p:spPr>
      </p:pic>
      <p:sp>
        <p:nvSpPr>
          <p:cNvPr id="15" name="Slide Number Placeholder 2">
            <a:extLst>
              <a:ext uri="{FF2B5EF4-FFF2-40B4-BE49-F238E27FC236}">
                <a16:creationId xmlns:a16="http://schemas.microsoft.com/office/drawing/2014/main" id="{DC687BB1-767B-46FE-80A0-3BF826E9B7DC}"/>
              </a:ext>
            </a:extLst>
          </p:cNvPr>
          <p:cNvSpPr txBox="1">
            <a:spLocks/>
          </p:cNvSpPr>
          <p:nvPr/>
        </p:nvSpPr>
        <p:spPr>
          <a:xfrm>
            <a:off x="9067800" y="6404160"/>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6</a:t>
            </a:fld>
            <a:endParaRPr lang="en-US" sz="1200" dirty="0">
              <a:solidFill>
                <a:schemeClr val="bg1">
                  <a:lumMod val="50000"/>
                </a:schemeClr>
              </a:solidFill>
            </a:endParaRPr>
          </a:p>
        </p:txBody>
      </p:sp>
      <p:sp>
        <p:nvSpPr>
          <p:cNvPr id="16" name="Footer Placeholder 3">
            <a:extLst>
              <a:ext uri="{FF2B5EF4-FFF2-40B4-BE49-F238E27FC236}">
                <a16:creationId xmlns:a16="http://schemas.microsoft.com/office/drawing/2014/main" id="{3AC39903-E040-4F24-9552-12A619ACDBFD}"/>
              </a:ext>
            </a:extLst>
          </p:cNvPr>
          <p:cNvSpPr txBox="1">
            <a:spLocks/>
          </p:cNvSpPr>
          <p:nvPr/>
        </p:nvSpPr>
        <p:spPr>
          <a:xfrm>
            <a:off x="4495800" y="6404160"/>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Tree>
    <p:extLst>
      <p:ext uri="{BB962C8B-B14F-4D97-AF65-F5344CB8AC3E}">
        <p14:creationId xmlns:p14="http://schemas.microsoft.com/office/powerpoint/2010/main" val="2554698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6776" y="2082648"/>
            <a:ext cx="6162367" cy="1470025"/>
          </a:xfrm>
        </p:spPr>
        <p:txBody>
          <a:bodyPr>
            <a:normAutofit fontScale="90000"/>
          </a:bodyPr>
          <a:lstStyle/>
          <a:p>
            <a:br>
              <a:rPr lang="en-US" dirty="0"/>
            </a:br>
            <a:br>
              <a:rPr lang="en-US" dirty="0"/>
            </a:br>
            <a:r>
              <a:rPr lang="en-US" dirty="0"/>
              <a:t>NCI-DOE Collaboration:</a:t>
            </a:r>
            <a:br>
              <a:rPr lang="en-US" dirty="0"/>
            </a:br>
            <a:r>
              <a:rPr lang="en-US" dirty="0"/>
              <a:t>Joint Design of Advanced Computing Solutions for Cancer (JDACS4C)</a:t>
            </a:r>
          </a:p>
        </p:txBody>
      </p:sp>
      <p:sp>
        <p:nvSpPr>
          <p:cNvPr id="3" name="Subtitle 2"/>
          <p:cNvSpPr>
            <a:spLocks noGrp="1"/>
          </p:cNvSpPr>
          <p:nvPr>
            <p:ph type="subTitle" idx="1"/>
          </p:nvPr>
        </p:nvSpPr>
        <p:spPr>
          <a:xfrm>
            <a:off x="2809968" y="3714096"/>
            <a:ext cx="4061693" cy="1752600"/>
          </a:xfrm>
        </p:spPr>
        <p:txBody>
          <a:bodyPr>
            <a:normAutofit/>
          </a:bodyPr>
          <a:lstStyle/>
          <a:p>
            <a:pPr lvl="0"/>
            <a:r>
              <a:rPr lang="en-US" sz="2000" i="1" dirty="0">
                <a:solidFill>
                  <a:prstClr val="black">
                    <a:tint val="75000"/>
                  </a:prstClr>
                </a:solidFill>
              </a:rPr>
              <a:t>DOE-NCI partnership to advance exascale development through cancer research</a:t>
            </a:r>
            <a:endParaRPr lang="en-US" dirty="0"/>
          </a:p>
        </p:txBody>
      </p:sp>
      <p:grpSp>
        <p:nvGrpSpPr>
          <p:cNvPr id="4" name="Group 3"/>
          <p:cNvGrpSpPr/>
          <p:nvPr/>
        </p:nvGrpSpPr>
        <p:grpSpPr>
          <a:xfrm>
            <a:off x="8829533" y="1018737"/>
            <a:ext cx="2932253" cy="5271295"/>
            <a:chOff x="324091" y="844951"/>
            <a:chExt cx="2199190" cy="3953471"/>
          </a:xfrm>
        </p:grpSpPr>
        <p:sp>
          <p:nvSpPr>
            <p:cNvPr id="16" name="Rounded Rectangle 15"/>
            <p:cNvSpPr/>
            <p:nvPr/>
          </p:nvSpPr>
          <p:spPr>
            <a:xfrm>
              <a:off x="324091" y="844951"/>
              <a:ext cx="2199190" cy="3953471"/>
            </a:xfrm>
            <a:prstGeom prst="roundRect">
              <a:avLst>
                <a:gd name="adj" fmla="val 637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FFFFFF"/>
                </a:solidFill>
                <a:latin typeface="Arial"/>
              </a:endParaRPr>
            </a:p>
          </p:txBody>
        </p:sp>
        <p:grpSp>
          <p:nvGrpSpPr>
            <p:cNvPr id="17" name="Group 16"/>
            <p:cNvGrpSpPr/>
            <p:nvPr/>
          </p:nvGrpSpPr>
          <p:grpSpPr>
            <a:xfrm>
              <a:off x="350640" y="1128671"/>
              <a:ext cx="2162460" cy="1501124"/>
              <a:chOff x="5039774" y="3067856"/>
              <a:chExt cx="3450559" cy="2714137"/>
            </a:xfrm>
          </p:grpSpPr>
          <p:sp>
            <p:nvSpPr>
              <p:cNvPr id="18" name="Curved Down Arrow 17"/>
              <p:cNvSpPr/>
              <p:nvPr/>
            </p:nvSpPr>
            <p:spPr>
              <a:xfrm rot="19782540" flipH="1" flipV="1">
                <a:off x="6523879" y="4826891"/>
                <a:ext cx="1738321" cy="662658"/>
              </a:xfrm>
              <a:prstGeom prst="curvedDownArrow">
                <a:avLst>
                  <a:gd name="adj1" fmla="val 38218"/>
                  <a:gd name="adj2" fmla="val 78800"/>
                  <a:gd name="adj3" fmla="val 5476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a:solidFill>
                    <a:srgbClr val="606060"/>
                  </a:solidFill>
                  <a:latin typeface="Arial"/>
                </a:endParaRPr>
              </a:p>
            </p:txBody>
          </p:sp>
          <p:sp>
            <p:nvSpPr>
              <p:cNvPr id="19" name="Curved Down Arrow 18"/>
              <p:cNvSpPr/>
              <p:nvPr/>
            </p:nvSpPr>
            <p:spPr>
              <a:xfrm rot="19782540">
                <a:off x="5312256" y="3254492"/>
                <a:ext cx="1696112" cy="662658"/>
              </a:xfrm>
              <a:prstGeom prst="curvedDownArrow">
                <a:avLst>
                  <a:gd name="adj1" fmla="val 38218"/>
                  <a:gd name="adj2" fmla="val 78800"/>
                  <a:gd name="adj3" fmla="val 5476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a:solidFill>
                    <a:srgbClr val="606060"/>
                  </a:solidFill>
                  <a:latin typeface="Arial"/>
                </a:endParaRPr>
              </a:p>
            </p:txBody>
          </p:sp>
          <p:grpSp>
            <p:nvGrpSpPr>
              <p:cNvPr id="20" name="Group 19"/>
              <p:cNvGrpSpPr/>
              <p:nvPr/>
            </p:nvGrpSpPr>
            <p:grpSpPr>
              <a:xfrm>
                <a:off x="5227991" y="3284182"/>
                <a:ext cx="3048000" cy="2151379"/>
                <a:chOff x="4996047" y="3085745"/>
                <a:chExt cx="3389864" cy="2392680"/>
              </a:xfrm>
            </p:grpSpPr>
            <p:sp>
              <p:nvSpPr>
                <p:cNvPr id="23" name="Oval 22"/>
                <p:cNvSpPr/>
                <p:nvPr/>
              </p:nvSpPr>
              <p:spPr>
                <a:xfrm>
                  <a:off x="6610119" y="3085745"/>
                  <a:ext cx="1775792" cy="1554479"/>
                </a:xfrm>
                <a:prstGeom prst="ellips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0" tIns="60940" rIns="0" bIns="60940" rtlCol="0" anchor="ctr"/>
                <a:lstStyle/>
                <a:p>
                  <a:pPr algn="ctr" defTabSz="609585" fontAlgn="base">
                    <a:spcBef>
                      <a:spcPct val="0"/>
                    </a:spcBef>
                    <a:spcAft>
                      <a:spcPct val="0"/>
                    </a:spcAft>
                  </a:pPr>
                  <a:r>
                    <a:rPr lang="en-US" sz="1467" b="1" dirty="0">
                      <a:solidFill>
                        <a:srgbClr val="FFFFFF"/>
                      </a:solidFill>
                      <a:effectLst>
                        <a:outerShdw blurRad="50800" dist="38100" dir="5400000" algn="t" rotWithShape="0">
                          <a:prstClr val="black">
                            <a:alpha val="40000"/>
                          </a:prstClr>
                        </a:outerShdw>
                      </a:effectLst>
                      <a:latin typeface="Arial"/>
                    </a:rPr>
                    <a:t>NCI</a:t>
                  </a:r>
                </a:p>
                <a:p>
                  <a:pPr algn="ctr" defTabSz="609585" fontAlgn="base">
                    <a:spcBef>
                      <a:spcPct val="0"/>
                    </a:spcBef>
                    <a:spcAft>
                      <a:spcPct val="0"/>
                    </a:spcAft>
                  </a:pPr>
                  <a:r>
                    <a:rPr lang="en-US" sz="1333" dirty="0">
                      <a:solidFill>
                        <a:srgbClr val="FFFFFF"/>
                      </a:solidFill>
                      <a:latin typeface="Arial"/>
                    </a:rPr>
                    <a:t>National </a:t>
                  </a:r>
                  <a:br>
                    <a:rPr lang="en-US" sz="1333" dirty="0">
                      <a:solidFill>
                        <a:srgbClr val="FFFFFF"/>
                      </a:solidFill>
                      <a:latin typeface="Arial"/>
                    </a:rPr>
                  </a:br>
                  <a:r>
                    <a:rPr lang="en-US" sz="1333" dirty="0">
                      <a:solidFill>
                        <a:srgbClr val="FFFFFF"/>
                      </a:solidFill>
                      <a:latin typeface="Arial"/>
                    </a:rPr>
                    <a:t>Cancer </a:t>
                  </a:r>
                  <a:br>
                    <a:rPr lang="en-US" sz="1333" dirty="0">
                      <a:solidFill>
                        <a:srgbClr val="FFFFFF"/>
                      </a:solidFill>
                      <a:latin typeface="Arial"/>
                    </a:rPr>
                  </a:br>
                  <a:r>
                    <a:rPr lang="en-US" sz="1333" dirty="0">
                      <a:solidFill>
                        <a:srgbClr val="FFFFFF"/>
                      </a:solidFill>
                      <a:latin typeface="Arial"/>
                    </a:rPr>
                    <a:t>Institute</a:t>
                  </a:r>
                </a:p>
              </p:txBody>
            </p:sp>
            <p:sp>
              <p:nvSpPr>
                <p:cNvPr id="24" name="Oval 23"/>
                <p:cNvSpPr/>
                <p:nvPr/>
              </p:nvSpPr>
              <p:spPr>
                <a:xfrm>
                  <a:off x="4996047" y="3923946"/>
                  <a:ext cx="1799975" cy="1554479"/>
                </a:xfrm>
                <a:prstGeom prst="ellipse">
                  <a:avLst/>
                </a:prstGeom>
                <a:solidFill>
                  <a:srgbClr val="69BE28"/>
                </a:solidFill>
                <a:ln/>
              </p:spPr>
              <p:style>
                <a:lnRef idx="1">
                  <a:schemeClr val="accent3"/>
                </a:lnRef>
                <a:fillRef idx="3">
                  <a:schemeClr val="accent3"/>
                </a:fillRef>
                <a:effectRef idx="2">
                  <a:schemeClr val="accent3"/>
                </a:effectRef>
                <a:fontRef idx="minor">
                  <a:schemeClr val="lt1"/>
                </a:fontRef>
              </p:style>
              <p:txBody>
                <a:bodyPr lIns="0" tIns="60940" rIns="0" bIns="0" rtlCol="0" anchor="ctr"/>
                <a:lstStyle/>
                <a:p>
                  <a:pPr algn="ctr" defTabSz="609585" fontAlgn="base">
                    <a:spcBef>
                      <a:spcPct val="0"/>
                    </a:spcBef>
                    <a:spcAft>
                      <a:spcPct val="0"/>
                    </a:spcAft>
                  </a:pPr>
                  <a:r>
                    <a:rPr lang="en-US" sz="1600" b="1" dirty="0">
                      <a:solidFill>
                        <a:srgbClr val="FFFFFF"/>
                      </a:solidFill>
                      <a:effectLst>
                        <a:outerShdw blurRad="50800" dist="38100" dir="5400000" algn="t" rotWithShape="0">
                          <a:prstClr val="black">
                            <a:alpha val="40000"/>
                          </a:prstClr>
                        </a:outerShdw>
                      </a:effectLst>
                      <a:latin typeface="Arial"/>
                    </a:rPr>
                    <a:t>DOE</a:t>
                  </a:r>
                </a:p>
                <a:p>
                  <a:pPr algn="ctr" defTabSz="609585" fontAlgn="base">
                    <a:spcBef>
                      <a:spcPct val="0"/>
                    </a:spcBef>
                    <a:spcAft>
                      <a:spcPct val="0"/>
                    </a:spcAft>
                  </a:pPr>
                  <a:r>
                    <a:rPr lang="en-US" sz="1333" dirty="0">
                      <a:solidFill>
                        <a:srgbClr val="FFFFFF"/>
                      </a:solidFill>
                      <a:latin typeface="Arial"/>
                    </a:rPr>
                    <a:t>Department</a:t>
                  </a:r>
                </a:p>
                <a:p>
                  <a:pPr algn="ctr" defTabSz="609585" fontAlgn="base">
                    <a:spcBef>
                      <a:spcPct val="0"/>
                    </a:spcBef>
                    <a:spcAft>
                      <a:spcPct val="0"/>
                    </a:spcAft>
                  </a:pPr>
                  <a:r>
                    <a:rPr lang="en-US" sz="1333" dirty="0">
                      <a:solidFill>
                        <a:srgbClr val="FFFFFF"/>
                      </a:solidFill>
                      <a:latin typeface="Arial"/>
                    </a:rPr>
                    <a:t>of Energy</a:t>
                  </a:r>
                </a:p>
                <a:p>
                  <a:pPr algn="ctr" defTabSz="609585" fontAlgn="base">
                    <a:spcBef>
                      <a:spcPct val="0"/>
                    </a:spcBef>
                    <a:spcAft>
                      <a:spcPct val="0"/>
                    </a:spcAft>
                  </a:pPr>
                  <a:endParaRPr lang="en-US" sz="1067" dirty="0">
                    <a:solidFill>
                      <a:srgbClr val="FFFFFF"/>
                    </a:solidFill>
                    <a:latin typeface="Arial"/>
                  </a:endParaRPr>
                </a:p>
              </p:txBody>
            </p:sp>
          </p:grpSp>
          <p:sp>
            <p:nvSpPr>
              <p:cNvPr id="21" name="Rectangle 20"/>
              <p:cNvSpPr/>
              <p:nvPr/>
            </p:nvSpPr>
            <p:spPr>
              <a:xfrm>
                <a:off x="6947565" y="4780326"/>
                <a:ext cx="1542768" cy="1001667"/>
              </a:xfrm>
              <a:prstGeom prst="rect">
                <a:avLst/>
              </a:prstGeom>
            </p:spPr>
            <p:txBody>
              <a:bodyPr wrap="none">
                <a:spAutoFit/>
              </a:bodyPr>
              <a:lstStyle/>
              <a:p>
                <a:pPr algn="ctr" defTabSz="609585" fontAlgn="base">
                  <a:spcBef>
                    <a:spcPct val="0"/>
                  </a:spcBef>
                  <a:spcAft>
                    <a:spcPct val="0"/>
                  </a:spcAft>
                </a:pPr>
                <a:r>
                  <a:rPr lang="en-US" sz="1400" b="1" dirty="0">
                    <a:solidFill>
                      <a:srgbClr val="000000"/>
                    </a:solidFill>
                    <a:latin typeface="Calibri" charset="0"/>
                    <a:ea typeface="ＭＳ Ｐゴシック" charset="0"/>
                  </a:rPr>
                  <a:t>Cancer driving </a:t>
                </a:r>
                <a:br>
                  <a:rPr lang="en-US" sz="1400" b="1" dirty="0">
                    <a:solidFill>
                      <a:srgbClr val="000000"/>
                    </a:solidFill>
                    <a:latin typeface="Calibri" charset="0"/>
                    <a:ea typeface="ＭＳ Ｐゴシック" charset="0"/>
                  </a:rPr>
                </a:br>
                <a:r>
                  <a:rPr lang="en-US" sz="1400" b="1" dirty="0">
                    <a:solidFill>
                      <a:srgbClr val="000000"/>
                    </a:solidFill>
                    <a:latin typeface="Calibri" charset="0"/>
                    <a:ea typeface="ＭＳ Ｐゴシック" charset="0"/>
                  </a:rPr>
                  <a:t>computing </a:t>
                </a:r>
                <a:br>
                  <a:rPr lang="en-US" sz="1400" b="1" dirty="0">
                    <a:solidFill>
                      <a:srgbClr val="000000"/>
                    </a:solidFill>
                    <a:latin typeface="Calibri" charset="0"/>
                    <a:ea typeface="ＭＳ Ｐゴシック" charset="0"/>
                  </a:rPr>
                </a:br>
                <a:r>
                  <a:rPr lang="en-US" sz="1400" b="1" dirty="0">
                    <a:solidFill>
                      <a:srgbClr val="000000"/>
                    </a:solidFill>
                    <a:latin typeface="Calibri" charset="0"/>
                    <a:ea typeface="ＭＳ Ｐゴシック" charset="0"/>
                  </a:rPr>
                  <a:t>advances</a:t>
                </a:r>
              </a:p>
            </p:txBody>
          </p:sp>
          <p:sp>
            <p:nvSpPr>
              <p:cNvPr id="22" name="Rectangle 21"/>
              <p:cNvSpPr/>
              <p:nvPr/>
            </p:nvSpPr>
            <p:spPr>
              <a:xfrm>
                <a:off x="5039774" y="3067856"/>
                <a:ext cx="1710361" cy="1001667"/>
              </a:xfrm>
              <a:prstGeom prst="rect">
                <a:avLst/>
              </a:prstGeom>
            </p:spPr>
            <p:txBody>
              <a:bodyPr wrap="none">
                <a:spAutoFit/>
              </a:bodyPr>
              <a:lstStyle/>
              <a:p>
                <a:pPr algn="ctr" defTabSz="609585" fontAlgn="base">
                  <a:spcBef>
                    <a:spcPct val="0"/>
                  </a:spcBef>
                  <a:spcAft>
                    <a:spcPct val="0"/>
                  </a:spcAft>
                </a:pPr>
                <a:r>
                  <a:rPr lang="en-US" sz="1400" b="1" dirty="0">
                    <a:solidFill>
                      <a:srgbClr val="000000"/>
                    </a:solidFill>
                    <a:latin typeface="Calibri" charset="0"/>
                    <a:ea typeface="ＭＳ Ｐゴシック" charset="0"/>
                  </a:rPr>
                  <a:t>Exascale </a:t>
                </a:r>
              </a:p>
              <a:p>
                <a:pPr algn="ctr" defTabSz="609585" fontAlgn="base">
                  <a:spcBef>
                    <a:spcPct val="0"/>
                  </a:spcBef>
                  <a:spcAft>
                    <a:spcPct val="0"/>
                  </a:spcAft>
                </a:pPr>
                <a:r>
                  <a:rPr lang="en-US" sz="1400" b="1" dirty="0">
                    <a:solidFill>
                      <a:srgbClr val="000000"/>
                    </a:solidFill>
                    <a:latin typeface="Calibri" charset="0"/>
                    <a:ea typeface="ＭＳ Ｐゴシック" charset="0"/>
                  </a:rPr>
                  <a:t>technologies</a:t>
                </a:r>
                <a:br>
                  <a:rPr lang="en-US" sz="1400" b="1" dirty="0">
                    <a:solidFill>
                      <a:srgbClr val="000000"/>
                    </a:solidFill>
                    <a:latin typeface="Calibri" charset="0"/>
                    <a:ea typeface="ＭＳ Ｐゴシック" charset="0"/>
                  </a:rPr>
                </a:br>
                <a:r>
                  <a:rPr lang="en-US" sz="1400" b="1" dirty="0">
                    <a:solidFill>
                      <a:srgbClr val="000000"/>
                    </a:solidFill>
                    <a:latin typeface="Calibri" charset="0"/>
                    <a:ea typeface="ＭＳ Ｐゴシック" charset="0"/>
                  </a:rPr>
                  <a:t>driving advances</a:t>
                </a:r>
              </a:p>
            </p:txBody>
          </p:sp>
        </p:grpSp>
        <p:sp>
          <p:nvSpPr>
            <p:cNvPr id="25" name="TextBox 24"/>
            <p:cNvSpPr txBox="1"/>
            <p:nvPr/>
          </p:nvSpPr>
          <p:spPr>
            <a:xfrm>
              <a:off x="368093" y="2745403"/>
              <a:ext cx="2140429" cy="500233"/>
            </a:xfrm>
            <a:prstGeom prst="rect">
              <a:avLst/>
            </a:prstGeom>
            <a:noFill/>
          </p:spPr>
          <p:txBody>
            <a:bodyPr wrap="square" rtlCol="0">
              <a:spAutoFit/>
            </a:bodyPr>
            <a:lstStyle/>
            <a:p>
              <a:pPr algn="ctr" defTabSz="609585" fontAlgn="base">
                <a:spcBef>
                  <a:spcPct val="0"/>
                </a:spcBef>
                <a:spcAft>
                  <a:spcPct val="0"/>
                </a:spcAft>
              </a:pPr>
              <a:r>
                <a:rPr lang="en-US" sz="1867" b="1" dirty="0">
                  <a:solidFill>
                    <a:srgbClr val="000000"/>
                  </a:solidFill>
                  <a:latin typeface="Calibri" charset="0"/>
                  <a:ea typeface="ＭＳ Ｐゴシック" charset="0"/>
                </a:rPr>
                <a:t>Initiatives Supported</a:t>
              </a:r>
            </a:p>
            <a:p>
              <a:pPr algn="ctr" defTabSz="609585" fontAlgn="base">
                <a:spcBef>
                  <a:spcPct val="0"/>
                </a:spcBef>
                <a:spcAft>
                  <a:spcPct val="0"/>
                </a:spcAft>
              </a:pPr>
              <a:r>
                <a:rPr lang="en-US" sz="1867" b="1" dirty="0">
                  <a:solidFill>
                    <a:srgbClr val="000000"/>
                  </a:solidFill>
                  <a:latin typeface="Calibri" charset="0"/>
                  <a:ea typeface="ＭＳ Ｐゴシック" charset="0"/>
                </a:rPr>
                <a:t>    NSCI and PMI</a:t>
              </a:r>
              <a:r>
                <a:rPr lang="en-US" sz="1867" dirty="0">
                  <a:solidFill>
                    <a:srgbClr val="000000"/>
                  </a:solidFill>
                  <a:latin typeface="Calibri" charset="0"/>
                  <a:ea typeface="ＭＳ Ｐゴシック" charset="0"/>
                </a:rPr>
                <a:t>	</a:t>
              </a:r>
              <a:endParaRPr lang="en-US" sz="1467" dirty="0">
                <a:solidFill>
                  <a:srgbClr val="000000"/>
                </a:solidFill>
                <a:latin typeface="Calibri" charset="0"/>
                <a:ea typeface="ＭＳ Ｐゴシック" charset="0"/>
              </a:endParaRPr>
            </a:p>
          </p:txBody>
        </p:sp>
        <p:pic>
          <p:nvPicPr>
            <p:cNvPr id="26" name="Picture 25"/>
            <p:cNvPicPr/>
            <p:nvPr/>
          </p:nvPicPr>
          <p:blipFill rotWithShape="1">
            <a:blip r:embed="rId3"/>
            <a:srcRect b="17279"/>
            <a:stretch/>
          </p:blipFill>
          <p:spPr>
            <a:xfrm>
              <a:off x="435667" y="3590915"/>
              <a:ext cx="829889" cy="335548"/>
            </a:xfrm>
            <a:prstGeom prst="rect">
              <a:avLst/>
            </a:prstGeom>
          </p:spPr>
        </p:pic>
        <p:pic>
          <p:nvPicPr>
            <p:cNvPr id="27" name="Picture 26"/>
            <p:cNvPicPr/>
            <p:nvPr/>
          </p:nvPicPr>
          <p:blipFill rotWithShape="1">
            <a:blip r:embed="rId4"/>
            <a:srcRect b="16244"/>
            <a:stretch/>
          </p:blipFill>
          <p:spPr>
            <a:xfrm>
              <a:off x="1482876" y="3941693"/>
              <a:ext cx="919007" cy="406727"/>
            </a:xfrm>
            <a:prstGeom prst="rect">
              <a:avLst/>
            </a:prstGeom>
          </p:spPr>
        </p:pic>
        <p:pic>
          <p:nvPicPr>
            <p:cNvPr id="28" name="Picture 27"/>
            <p:cNvPicPr/>
            <p:nvPr/>
          </p:nvPicPr>
          <p:blipFill rotWithShape="1">
            <a:blip r:embed="rId5"/>
            <a:srcRect b="27008"/>
            <a:stretch/>
          </p:blipFill>
          <p:spPr>
            <a:xfrm>
              <a:off x="394709" y="4043017"/>
              <a:ext cx="1056392" cy="252590"/>
            </a:xfrm>
            <a:prstGeom prst="rect">
              <a:avLst/>
            </a:prstGeom>
          </p:spPr>
        </p:pic>
        <p:pic>
          <p:nvPicPr>
            <p:cNvPr id="29" name="Picture 28"/>
            <p:cNvPicPr/>
            <p:nvPr/>
          </p:nvPicPr>
          <p:blipFill rotWithShape="1">
            <a:blip r:embed="rId6"/>
            <a:srcRect r="28218" b="19646"/>
            <a:stretch/>
          </p:blipFill>
          <p:spPr>
            <a:xfrm>
              <a:off x="1434831" y="3583191"/>
              <a:ext cx="811667" cy="338346"/>
            </a:xfrm>
            <a:prstGeom prst="rect">
              <a:avLst/>
            </a:prstGeom>
          </p:spPr>
        </p:pic>
        <p:pic>
          <p:nvPicPr>
            <p:cNvPr id="30" name="Picture 29"/>
            <p:cNvPicPr/>
            <p:nvPr/>
          </p:nvPicPr>
          <p:blipFill>
            <a:blip r:embed="rId7"/>
            <a:stretch>
              <a:fillRect/>
            </a:stretch>
          </p:blipFill>
          <p:spPr>
            <a:xfrm>
              <a:off x="571529" y="3356973"/>
              <a:ext cx="1515472" cy="208814"/>
            </a:xfrm>
            <a:prstGeom prst="rect">
              <a:avLst/>
            </a:prstGeom>
          </p:spPr>
        </p:pic>
      </p:grpSp>
      <p:pic>
        <p:nvPicPr>
          <p:cNvPr id="32" name="Picture 31">
            <a:extLst>
              <a:ext uri="{FF2B5EF4-FFF2-40B4-BE49-F238E27FC236}">
                <a16:creationId xmlns:a16="http://schemas.microsoft.com/office/drawing/2014/main" id="{EB63787F-F09D-4680-8AD7-A59E532F272F}"/>
              </a:ext>
            </a:extLst>
          </p:cNvPr>
          <p:cNvPicPr>
            <a:picLocks noChangeAspect="1"/>
          </p:cNvPicPr>
          <p:nvPr/>
        </p:nvPicPr>
        <p:blipFill>
          <a:blip r:embed="rId8"/>
          <a:stretch>
            <a:fillRect/>
          </a:stretch>
        </p:blipFill>
        <p:spPr>
          <a:xfrm>
            <a:off x="9180228" y="5708310"/>
            <a:ext cx="2230446" cy="545091"/>
          </a:xfrm>
          <a:prstGeom prst="rect">
            <a:avLst/>
          </a:prstGeom>
        </p:spPr>
      </p:pic>
    </p:spTree>
    <p:extLst>
      <p:ext uri="{BB962C8B-B14F-4D97-AF65-F5344CB8AC3E}">
        <p14:creationId xmlns:p14="http://schemas.microsoft.com/office/powerpoint/2010/main" val="1105850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C887AC7-4E9A-7247-AA7F-6CCA93328CD0}"/>
              </a:ext>
            </a:extLst>
          </p:cNvPr>
          <p:cNvSpPr txBox="1">
            <a:spLocks/>
          </p:cNvSpPr>
          <p:nvPr/>
        </p:nvSpPr>
        <p:spPr>
          <a:xfrm>
            <a:off x="1979611" y="1017736"/>
            <a:ext cx="8232775" cy="144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70C0"/>
              </a:buClr>
              <a:defRPr/>
            </a:pPr>
            <a:r>
              <a:rPr lang="en-US" sz="2000" b="1" dirty="0"/>
              <a:t>FNLCR is the only Federally Funded Research and Development Center (FFRDC) dedicated exclusively to biomedical research</a:t>
            </a:r>
          </a:p>
          <a:p>
            <a:pPr marL="742950" lvl="1" indent="-342900">
              <a:buClr>
                <a:srgbClr val="0070C0"/>
              </a:buClr>
              <a:buFont typeface="Arial" panose="020B0604020202020204" pitchFamily="34" charset="0"/>
              <a:buChar char="-"/>
              <a:defRPr/>
            </a:pPr>
            <a:r>
              <a:rPr lang="en-US" sz="1800" dirty="0"/>
              <a:t>Operated in the public interest by </a:t>
            </a:r>
            <a:r>
              <a:rPr lang="en-US" sz="1800" b="1" dirty="0"/>
              <a:t>Leidos Biomedical Research, Inc </a:t>
            </a:r>
            <a:r>
              <a:rPr lang="en-US" sz="1800" dirty="0"/>
              <a:t>(formerly SAIC-Frederick) on behalf of the National Cancer Institute</a:t>
            </a:r>
          </a:p>
        </p:txBody>
      </p:sp>
      <p:sp>
        <p:nvSpPr>
          <p:cNvPr id="6" name="Rectangle 3">
            <a:extLst>
              <a:ext uri="{FF2B5EF4-FFF2-40B4-BE49-F238E27FC236}">
                <a16:creationId xmlns:a16="http://schemas.microsoft.com/office/drawing/2014/main" id="{13359CD2-6948-7E45-A4DC-3B1B95946393}"/>
              </a:ext>
            </a:extLst>
          </p:cNvPr>
          <p:cNvSpPr txBox="1">
            <a:spLocks noChangeArrowheads="1"/>
          </p:cNvSpPr>
          <p:nvPr/>
        </p:nvSpPr>
        <p:spPr>
          <a:xfrm>
            <a:off x="2176462" y="4980347"/>
            <a:ext cx="7839075" cy="1512528"/>
          </a:xfrm>
          <a:prstGeom prst="rect">
            <a:avLst/>
          </a:prstGeom>
          <a:ln>
            <a:solidFill>
              <a:schemeClr val="accent5">
                <a:lumMod val="25000"/>
              </a:schemeClr>
            </a:solidFill>
          </a:ln>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22225" indent="-22225" algn="ctr">
              <a:buClr>
                <a:srgbClr val="0070C0"/>
              </a:buClr>
              <a:buFont typeface="Wingdings" pitchFamily="2" charset="2"/>
              <a:buNone/>
              <a:defRPr/>
            </a:pPr>
            <a:r>
              <a:rPr lang="en-US" sz="2000" b="1" i="1" dirty="0"/>
              <a:t>Mission</a:t>
            </a:r>
          </a:p>
          <a:p>
            <a:pPr marL="0" indent="0" algn="ctr">
              <a:buClr>
                <a:srgbClr val="0070C0"/>
              </a:buClr>
              <a:buFont typeface="Wingdings" pitchFamily="2" charset="2"/>
              <a:buNone/>
              <a:defRPr/>
            </a:pPr>
            <a:r>
              <a:rPr lang="en-US" sz="1800" dirty="0">
                <a:solidFill>
                  <a:srgbClr val="404040"/>
                </a:solidFill>
              </a:rPr>
              <a:t>Provide a unique national resource for the development of new technologies and the translation of basic science discoveries into novel agents for the prevention, diagnosis and treatment of cancer and AIDS.</a:t>
            </a:r>
          </a:p>
        </p:txBody>
      </p:sp>
      <p:pic>
        <p:nvPicPr>
          <p:cNvPr id="7" name="Picture 2">
            <a:extLst>
              <a:ext uri="{FF2B5EF4-FFF2-40B4-BE49-F238E27FC236}">
                <a16:creationId xmlns:a16="http://schemas.microsoft.com/office/drawing/2014/main" id="{A39D72AB-9719-CB40-8282-F8F9788EF7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4107" y="2471474"/>
            <a:ext cx="2607966" cy="14402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Content Placeholder 2">
            <a:extLst>
              <a:ext uri="{FF2B5EF4-FFF2-40B4-BE49-F238E27FC236}">
                <a16:creationId xmlns:a16="http://schemas.microsoft.com/office/drawing/2014/main" id="{03DC86E5-514E-5940-BC12-0ED83B21E276}"/>
              </a:ext>
            </a:extLst>
          </p:cNvPr>
          <p:cNvSpPr txBox="1">
            <a:spLocks/>
          </p:cNvSpPr>
          <p:nvPr/>
        </p:nvSpPr>
        <p:spPr bwMode="auto">
          <a:xfrm>
            <a:off x="1929578" y="2349088"/>
            <a:ext cx="4754563" cy="197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l" rtl="0" eaLnBrk="0" fontAlgn="base" hangingPunct="0">
              <a:lnSpc>
                <a:spcPct val="95000"/>
              </a:lnSpc>
              <a:spcBef>
                <a:spcPts val="1200"/>
              </a:spcBef>
              <a:spcAft>
                <a:spcPct val="0"/>
              </a:spcAft>
              <a:buClr>
                <a:srgbClr val="4597A0"/>
              </a:buClr>
              <a:buChar char="•"/>
              <a:defRPr sz="2200">
                <a:solidFill>
                  <a:schemeClr val="tx1"/>
                </a:solidFill>
                <a:latin typeface="+mn-lt"/>
                <a:ea typeface="+mn-ea"/>
                <a:cs typeface="+mn-cs"/>
              </a:defRPr>
            </a:lvl1pPr>
            <a:lvl2pPr marL="687388" indent="-285750" algn="l" rtl="0" eaLnBrk="0" fontAlgn="base" hangingPunct="0">
              <a:lnSpc>
                <a:spcPct val="95000"/>
              </a:lnSpc>
              <a:spcBef>
                <a:spcPts val="1200"/>
              </a:spcBef>
              <a:spcAft>
                <a:spcPct val="0"/>
              </a:spcAft>
              <a:buClr>
                <a:srgbClr val="4597A0"/>
              </a:buClr>
              <a:buFont typeface="Arial" charset="0"/>
              <a:buChar char="–"/>
              <a:defRPr sz="2000">
                <a:solidFill>
                  <a:schemeClr val="tx1"/>
                </a:solidFill>
                <a:latin typeface="+mn-lt"/>
              </a:defRPr>
            </a:lvl2pPr>
            <a:lvl3pPr marL="1143000" indent="-228600" algn="l" rtl="0" eaLnBrk="0" fontAlgn="base" hangingPunct="0">
              <a:lnSpc>
                <a:spcPct val="95000"/>
              </a:lnSpc>
              <a:spcBef>
                <a:spcPts val="1200"/>
              </a:spcBef>
              <a:spcAft>
                <a:spcPct val="0"/>
              </a:spcAft>
              <a:buClr>
                <a:srgbClr val="4597A0"/>
              </a:buClr>
              <a:buChar char="•"/>
              <a:defRPr sz="2000">
                <a:solidFill>
                  <a:schemeClr val="tx1"/>
                </a:solidFill>
                <a:latin typeface="+mn-lt"/>
              </a:defRPr>
            </a:lvl3pPr>
            <a:lvl4pPr marL="1485900" indent="-228600" algn="l" rtl="0" eaLnBrk="0" fontAlgn="base" hangingPunct="0">
              <a:lnSpc>
                <a:spcPct val="95000"/>
              </a:lnSpc>
              <a:spcBef>
                <a:spcPts val="1200"/>
              </a:spcBef>
              <a:spcAft>
                <a:spcPct val="0"/>
              </a:spcAft>
              <a:buClr>
                <a:srgbClr val="4597A0"/>
              </a:buClr>
              <a:buChar char="–"/>
              <a:defRPr sz="2000">
                <a:solidFill>
                  <a:schemeClr val="tx1"/>
                </a:solidFill>
                <a:latin typeface="+mn-lt"/>
              </a:defRPr>
            </a:lvl4pPr>
            <a:lvl5pPr marL="1828800" indent="-228600" algn="l" rtl="0" eaLnBrk="0" fontAlgn="base" hangingPunct="0">
              <a:lnSpc>
                <a:spcPct val="95000"/>
              </a:lnSpc>
              <a:spcBef>
                <a:spcPts val="1200"/>
              </a:spcBef>
              <a:spcAft>
                <a:spcPct val="0"/>
              </a:spcAft>
              <a:buClr>
                <a:srgbClr val="C00000"/>
              </a:buClr>
              <a:buChar char="»"/>
              <a:defRPr sz="2000">
                <a:solidFill>
                  <a:schemeClr val="tx1"/>
                </a:solidFill>
                <a:latin typeface="+mn-lt"/>
              </a:defRPr>
            </a:lvl5pPr>
            <a:lvl6pPr marL="2286000" indent="-228600" algn="l" rtl="0" fontAlgn="base">
              <a:lnSpc>
                <a:spcPct val="95000"/>
              </a:lnSpc>
              <a:spcBef>
                <a:spcPct val="45000"/>
              </a:spcBef>
              <a:spcAft>
                <a:spcPct val="0"/>
              </a:spcAft>
              <a:buClr>
                <a:srgbClr val="0C479D"/>
              </a:buClr>
              <a:buChar char="»"/>
              <a:defRPr sz="2000">
                <a:solidFill>
                  <a:schemeClr val="tx1"/>
                </a:solidFill>
                <a:latin typeface="+mn-lt"/>
              </a:defRPr>
            </a:lvl6pPr>
            <a:lvl7pPr marL="2743200" indent="-228600" algn="l" rtl="0" fontAlgn="base">
              <a:lnSpc>
                <a:spcPct val="95000"/>
              </a:lnSpc>
              <a:spcBef>
                <a:spcPct val="45000"/>
              </a:spcBef>
              <a:spcAft>
                <a:spcPct val="0"/>
              </a:spcAft>
              <a:buClr>
                <a:srgbClr val="0C479D"/>
              </a:buClr>
              <a:buChar char="»"/>
              <a:defRPr sz="2000">
                <a:solidFill>
                  <a:schemeClr val="tx1"/>
                </a:solidFill>
                <a:latin typeface="+mn-lt"/>
              </a:defRPr>
            </a:lvl7pPr>
            <a:lvl8pPr marL="3200400" indent="-228600" algn="l" rtl="0" fontAlgn="base">
              <a:lnSpc>
                <a:spcPct val="95000"/>
              </a:lnSpc>
              <a:spcBef>
                <a:spcPct val="45000"/>
              </a:spcBef>
              <a:spcAft>
                <a:spcPct val="0"/>
              </a:spcAft>
              <a:buClr>
                <a:srgbClr val="0C479D"/>
              </a:buClr>
              <a:buChar char="»"/>
              <a:defRPr sz="2000">
                <a:solidFill>
                  <a:schemeClr val="tx1"/>
                </a:solidFill>
                <a:latin typeface="+mn-lt"/>
              </a:defRPr>
            </a:lvl8pPr>
            <a:lvl9pPr marL="3657600" indent="-228600" algn="l" rtl="0" fontAlgn="base">
              <a:lnSpc>
                <a:spcPct val="95000"/>
              </a:lnSpc>
              <a:spcBef>
                <a:spcPct val="45000"/>
              </a:spcBef>
              <a:spcAft>
                <a:spcPct val="0"/>
              </a:spcAft>
              <a:buClr>
                <a:srgbClr val="0C479D"/>
              </a:buClr>
              <a:buChar char="»"/>
              <a:defRPr sz="2000">
                <a:solidFill>
                  <a:schemeClr val="tx1"/>
                </a:solidFill>
                <a:latin typeface="+mn-lt"/>
              </a:defRPr>
            </a:lvl9pPr>
          </a:lstStyle>
          <a:p>
            <a:pPr>
              <a:buClr>
                <a:srgbClr val="0070C0"/>
              </a:buClr>
              <a:defRPr/>
            </a:pPr>
            <a:r>
              <a:rPr lang="en-US" sz="2000" b="1" dirty="0"/>
              <a:t>Main campus located on</a:t>
            </a:r>
            <a:r>
              <a:rPr lang="en-US" sz="2000" b="1" dirty="0">
                <a:solidFill>
                  <a:srgbClr val="FF0000"/>
                </a:solidFill>
              </a:rPr>
              <a:t> </a:t>
            </a:r>
            <a:r>
              <a:rPr lang="en-US" sz="2000" b="1" dirty="0"/>
              <a:t>70 acres at Ft. Detrick, MD</a:t>
            </a:r>
          </a:p>
          <a:p>
            <a:pPr marL="742950" lvl="1" indent="-342900">
              <a:buClr>
                <a:srgbClr val="0070C0"/>
              </a:buClr>
              <a:buFont typeface="Arial" panose="020B0604020202020204" pitchFamily="34" charset="0"/>
              <a:buChar char="-"/>
              <a:defRPr/>
            </a:pPr>
            <a:r>
              <a:rPr lang="en-US" sz="1800" dirty="0" err="1"/>
              <a:t>Leidos</a:t>
            </a:r>
            <a:r>
              <a:rPr lang="en-US" sz="1800" dirty="0"/>
              <a:t> Biomed employees co-located with NCI researchers and other contractors on the NCI Campus at Frederick</a:t>
            </a:r>
          </a:p>
          <a:p>
            <a:pPr marL="742950" lvl="1" indent="-342900">
              <a:buClr>
                <a:srgbClr val="0070C0"/>
              </a:buClr>
              <a:buFont typeface="Arial" panose="020B0604020202020204" pitchFamily="34" charset="0"/>
              <a:buChar char="-"/>
              <a:defRPr/>
            </a:pPr>
            <a:r>
              <a:rPr lang="en-US" sz="1800" dirty="0"/>
              <a:t>Additional </a:t>
            </a:r>
            <a:r>
              <a:rPr lang="en-US" sz="1800" dirty="0" err="1"/>
              <a:t>Leidos</a:t>
            </a:r>
            <a:r>
              <a:rPr lang="en-US" sz="1800" dirty="0"/>
              <a:t> Biomed scientists at Bethesda and Rockville sites</a:t>
            </a:r>
          </a:p>
        </p:txBody>
      </p:sp>
      <p:pic>
        <p:nvPicPr>
          <p:cNvPr id="9" name="Picture 8">
            <a:extLst>
              <a:ext uri="{FF2B5EF4-FFF2-40B4-BE49-F238E27FC236}">
                <a16:creationId xmlns:a16="http://schemas.microsoft.com/office/drawing/2014/main" id="{905BE112-FAE2-034D-90BA-2B21FC853EFC}"/>
              </a:ext>
            </a:extLst>
          </p:cNvPr>
          <p:cNvPicPr>
            <a:picLocks noChangeAspect="1"/>
          </p:cNvPicPr>
          <p:nvPr/>
        </p:nvPicPr>
        <p:blipFill rotWithShape="1">
          <a:blip r:embed="rId3"/>
          <a:srcRect r="4814"/>
          <a:stretch/>
        </p:blipFill>
        <p:spPr>
          <a:xfrm>
            <a:off x="7711858" y="3811303"/>
            <a:ext cx="2358267" cy="1018920"/>
          </a:xfrm>
          <a:prstGeom prst="rect">
            <a:avLst/>
          </a:prstGeom>
          <a:ln>
            <a:noFill/>
          </a:ln>
          <a:effectLst>
            <a:outerShdw blurRad="292100" dist="139700" dir="2700000" algn="tl" rotWithShape="0">
              <a:srgbClr val="333333">
                <a:alpha val="65000"/>
              </a:srgbClr>
            </a:outerShdw>
          </a:effectLst>
        </p:spPr>
      </p:pic>
      <p:sp>
        <p:nvSpPr>
          <p:cNvPr id="11" name="Slide Number Placeholder 2">
            <a:extLst>
              <a:ext uri="{FF2B5EF4-FFF2-40B4-BE49-F238E27FC236}">
                <a16:creationId xmlns:a16="http://schemas.microsoft.com/office/drawing/2014/main" id="{10DEC3C6-AE01-43B8-8F4D-D846CA9CBD89}"/>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8</a:t>
            </a:fld>
            <a:endParaRPr lang="en-US" sz="1200" dirty="0">
              <a:solidFill>
                <a:schemeClr val="bg1">
                  <a:lumMod val="50000"/>
                </a:schemeClr>
              </a:solidFill>
            </a:endParaRPr>
          </a:p>
        </p:txBody>
      </p:sp>
      <p:sp>
        <p:nvSpPr>
          <p:cNvPr id="12" name="Footer Placeholder 3">
            <a:extLst>
              <a:ext uri="{FF2B5EF4-FFF2-40B4-BE49-F238E27FC236}">
                <a16:creationId xmlns:a16="http://schemas.microsoft.com/office/drawing/2014/main" id="{3C5AF62A-0C8D-4948-8CE3-B2ACE79157E3}"/>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
        <p:nvSpPr>
          <p:cNvPr id="15" name="Title 1">
            <a:extLst>
              <a:ext uri="{FF2B5EF4-FFF2-40B4-BE49-F238E27FC236}">
                <a16:creationId xmlns:a16="http://schemas.microsoft.com/office/drawing/2014/main" id="{C78331B5-AF2E-4111-9FA3-5B8E6CA70AE1}"/>
              </a:ext>
            </a:extLst>
          </p:cNvPr>
          <p:cNvSpPr>
            <a:spLocks noGrp="1"/>
          </p:cNvSpPr>
          <p:nvPr>
            <p:ph type="title"/>
          </p:nvPr>
        </p:nvSpPr>
        <p:spPr>
          <a:xfrm>
            <a:off x="0" y="99919"/>
            <a:ext cx="12191999" cy="696759"/>
          </a:xfrm>
        </p:spPr>
        <p:txBody>
          <a:bodyPr>
            <a:noAutofit/>
          </a:bodyPr>
          <a:lstStyle/>
          <a:p>
            <a:pPr algn="ctr"/>
            <a:r>
              <a:rPr lang="en-US" sz="4000" b="1" dirty="0"/>
              <a:t>Frederick National Laboratory for Cancer Research</a:t>
            </a:r>
          </a:p>
        </p:txBody>
      </p:sp>
    </p:spTree>
    <p:extLst>
      <p:ext uri="{BB962C8B-B14F-4D97-AF65-F5344CB8AC3E}">
        <p14:creationId xmlns:p14="http://schemas.microsoft.com/office/powerpoint/2010/main" val="373145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31F1BDDE-6EC4-4745-9796-F7C07A2E4DF2}"/>
              </a:ext>
            </a:extLst>
          </p:cNvPr>
          <p:cNvSpPr txBox="1">
            <a:spLocks/>
          </p:cNvSpPr>
          <p:nvPr/>
        </p:nvSpPr>
        <p:spPr>
          <a:xfrm>
            <a:off x="9067800" y="6538912"/>
            <a:ext cx="27432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2F9CE472-8EC6-964D-ADB1-BA0E45C49CC1}" type="slidenum">
              <a:rPr lang="en-US" sz="1200" smtClean="0">
                <a:solidFill>
                  <a:schemeClr val="bg1">
                    <a:lumMod val="50000"/>
                  </a:schemeClr>
                </a:solidFill>
              </a:rPr>
              <a:pPr algn="r"/>
              <a:t>9</a:t>
            </a:fld>
            <a:endParaRPr lang="en-US" sz="1200" dirty="0">
              <a:solidFill>
                <a:schemeClr val="bg1">
                  <a:lumMod val="50000"/>
                </a:schemeClr>
              </a:solidFill>
            </a:endParaRPr>
          </a:p>
        </p:txBody>
      </p:sp>
      <p:sp>
        <p:nvSpPr>
          <p:cNvPr id="6" name="Footer Placeholder 3">
            <a:extLst>
              <a:ext uri="{FF2B5EF4-FFF2-40B4-BE49-F238E27FC236}">
                <a16:creationId xmlns:a16="http://schemas.microsoft.com/office/drawing/2014/main" id="{ACC4181D-DFC6-43E7-8A83-44CFA0BF9909}"/>
              </a:ext>
            </a:extLst>
          </p:cNvPr>
          <p:cNvSpPr txBox="1">
            <a:spLocks/>
          </p:cNvSpPr>
          <p:nvPr/>
        </p:nvSpPr>
        <p:spPr>
          <a:xfrm>
            <a:off x="4495800" y="6538912"/>
            <a:ext cx="4114800" cy="36512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lumMod val="50000"/>
                  </a:schemeClr>
                </a:solidFill>
              </a:rPr>
              <a:t>ECICC Scoping Meeting, March 6-7, 2019</a:t>
            </a:r>
          </a:p>
        </p:txBody>
      </p:sp>
      <p:sp>
        <p:nvSpPr>
          <p:cNvPr id="7" name="Title 1">
            <a:extLst>
              <a:ext uri="{FF2B5EF4-FFF2-40B4-BE49-F238E27FC236}">
                <a16:creationId xmlns:a16="http://schemas.microsoft.com/office/drawing/2014/main" id="{50342CCB-54E6-4F68-95BB-FE7F8D819439}"/>
              </a:ext>
            </a:extLst>
          </p:cNvPr>
          <p:cNvSpPr>
            <a:spLocks noGrp="1"/>
          </p:cNvSpPr>
          <p:nvPr>
            <p:ph type="title"/>
          </p:nvPr>
        </p:nvSpPr>
        <p:spPr>
          <a:xfrm>
            <a:off x="0" y="99919"/>
            <a:ext cx="12191999" cy="696759"/>
          </a:xfrm>
        </p:spPr>
        <p:txBody>
          <a:bodyPr>
            <a:noAutofit/>
          </a:bodyPr>
          <a:lstStyle/>
          <a:p>
            <a:pPr algn="ctr"/>
            <a:r>
              <a:rPr lang="en-US" sz="4000" b="1" dirty="0"/>
              <a:t>Research and Development at FNLCR</a:t>
            </a:r>
          </a:p>
        </p:txBody>
      </p:sp>
      <p:sp>
        <p:nvSpPr>
          <p:cNvPr id="10" name="Rectangle 8">
            <a:extLst>
              <a:ext uri="{FF2B5EF4-FFF2-40B4-BE49-F238E27FC236}">
                <a16:creationId xmlns:a16="http://schemas.microsoft.com/office/drawing/2014/main" id="{4DEB7CDB-4DF9-604F-AFDA-6ED58B684C05}"/>
              </a:ext>
            </a:extLst>
          </p:cNvPr>
          <p:cNvSpPr txBox="1">
            <a:spLocks noChangeArrowheads="1"/>
          </p:cNvSpPr>
          <p:nvPr/>
        </p:nvSpPr>
        <p:spPr>
          <a:xfrm>
            <a:off x="262758" y="509660"/>
            <a:ext cx="10952930" cy="5312979"/>
          </a:xfrm>
          <a:prstGeom prst="rect">
            <a:avLst/>
          </a:prstGeom>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Arial" pitchFamily="34" charset="0"/>
              <a:ea typeface="ＭＳ Ｐゴシック" charset="-128"/>
            </a:endParaRPr>
          </a:p>
          <a:p>
            <a:pPr marL="342900" marR="0" lvl="0" indent="-342900" defTabSz="91440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sz="2800" b="1" i="0" u="none" strike="noStrike" kern="0" cap="none" spc="0" normalizeH="0" baseline="0" noProof="0" dirty="0">
                <a:ln>
                  <a:noFill/>
                </a:ln>
                <a:solidFill>
                  <a:srgbClr val="000000"/>
                </a:solidFill>
                <a:effectLst/>
                <a:uLnTx/>
                <a:uFillTx/>
                <a:latin typeface="+mn-lt"/>
                <a:ea typeface="ＭＳ Ｐゴシック" charset="-128"/>
              </a:rPr>
              <a:t>Research &amp; Development</a:t>
            </a:r>
          </a:p>
          <a:p>
            <a:pPr marL="685800" marR="0" lvl="1" indent="-285750" defTabSz="91440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b="1" i="0" u="none" strike="noStrike" kern="0" cap="none" spc="0" normalizeH="0" baseline="0" noProof="0" dirty="0">
                <a:ln>
                  <a:noFill/>
                </a:ln>
                <a:solidFill>
                  <a:srgbClr val="000000"/>
                </a:solidFill>
                <a:effectLst/>
                <a:uLnTx/>
                <a:uFillTx/>
                <a:latin typeface="+mn-lt"/>
                <a:ea typeface="ＭＳ Ｐゴシック" charset="-128"/>
              </a:rPr>
              <a:t>Basic Research</a:t>
            </a:r>
            <a:r>
              <a:rPr kumimoji="0" lang="en-US" b="0" i="0" u="none" strike="noStrike" kern="0" cap="none" spc="0" normalizeH="0" baseline="0" noProof="0" dirty="0">
                <a:ln>
                  <a:noFill/>
                </a:ln>
                <a:solidFill>
                  <a:srgbClr val="000000"/>
                </a:solidFill>
                <a:effectLst/>
                <a:uLnTx/>
                <a:uFillTx/>
                <a:latin typeface="+mn-lt"/>
                <a:ea typeface="ＭＳ Ｐゴシック" charset="-128"/>
              </a:rPr>
              <a:t>: New knowledge about AIDS and cancer</a:t>
            </a:r>
          </a:p>
          <a:p>
            <a:pPr marL="685800" marR="0" lvl="1" indent="-285750" defTabSz="91440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b="1" i="0" u="none" strike="noStrike" kern="0" cap="none" spc="0" normalizeH="0" baseline="0" noProof="0" dirty="0">
                <a:ln>
                  <a:noFill/>
                </a:ln>
                <a:solidFill>
                  <a:srgbClr val="000000"/>
                </a:solidFill>
                <a:effectLst/>
                <a:uLnTx/>
                <a:uFillTx/>
                <a:latin typeface="+mn-lt"/>
                <a:ea typeface="ＭＳ Ｐゴシック" charset="-128"/>
              </a:rPr>
              <a:t>Applied R&amp;D</a:t>
            </a:r>
            <a:r>
              <a:rPr kumimoji="0" lang="en-US" b="0" i="0" u="none" strike="noStrike" kern="0" cap="none" spc="0" normalizeH="0" baseline="0" noProof="0" dirty="0">
                <a:ln>
                  <a:noFill/>
                </a:ln>
                <a:solidFill>
                  <a:srgbClr val="000000"/>
                </a:solidFill>
                <a:effectLst/>
                <a:uLnTx/>
                <a:uFillTx/>
                <a:latin typeface="+mn-lt"/>
                <a:ea typeface="ＭＳ Ｐゴシック" charset="-128"/>
              </a:rPr>
              <a:t>: New diagnostics and therapeutics</a:t>
            </a:r>
          </a:p>
          <a:p>
            <a:pPr marL="685800" marR="0" lvl="1" indent="-285750" defTabSz="91440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b="1" i="0" u="none" strike="noStrike" kern="0" cap="none" spc="0" normalizeH="0" baseline="0" noProof="0" dirty="0">
                <a:ln>
                  <a:noFill/>
                </a:ln>
                <a:solidFill>
                  <a:srgbClr val="000000"/>
                </a:solidFill>
                <a:effectLst/>
                <a:uLnTx/>
                <a:uFillTx/>
                <a:latin typeface="+mn-lt"/>
                <a:ea typeface="ＭＳ Ｐゴシック" charset="-128"/>
              </a:rPr>
              <a:t>Clinical Research:</a:t>
            </a:r>
            <a:r>
              <a:rPr kumimoji="0" lang="en-US" b="0" i="0" u="none" strike="noStrike" kern="0" cap="none" spc="0" normalizeH="0" baseline="0" noProof="0" dirty="0">
                <a:ln>
                  <a:noFill/>
                </a:ln>
                <a:solidFill>
                  <a:srgbClr val="000000"/>
                </a:solidFill>
                <a:effectLst/>
                <a:uLnTx/>
                <a:uFillTx/>
                <a:latin typeface="+mn-lt"/>
                <a:ea typeface="ＭＳ Ｐゴシック" charset="-128"/>
              </a:rPr>
              <a:t> Clinical trials and laboratory analysis</a:t>
            </a:r>
          </a:p>
          <a:p>
            <a:pPr marL="685800" marR="0" lvl="1" indent="-285750" defTabSz="91440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b="1" i="0" u="none" strike="noStrike" kern="0" cap="none" spc="0" normalizeH="0" baseline="0" noProof="0" dirty="0" err="1">
                <a:ln>
                  <a:noFill/>
                </a:ln>
                <a:solidFill>
                  <a:srgbClr val="000000"/>
                </a:solidFill>
                <a:effectLst/>
                <a:uLnTx/>
                <a:uFillTx/>
                <a:latin typeface="+mn-lt"/>
                <a:ea typeface="ＭＳ Ｐゴシック" charset="-128"/>
              </a:rPr>
              <a:t>cGMP</a:t>
            </a:r>
            <a:r>
              <a:rPr kumimoji="0" lang="en-US" b="1" i="0" u="none" strike="noStrike" kern="0" cap="none" spc="0" normalizeH="0" baseline="0" noProof="0" dirty="0">
                <a:ln>
                  <a:noFill/>
                </a:ln>
                <a:solidFill>
                  <a:srgbClr val="000000"/>
                </a:solidFill>
                <a:effectLst/>
                <a:uLnTx/>
                <a:uFillTx/>
                <a:latin typeface="+mn-lt"/>
                <a:ea typeface="ＭＳ Ｐゴシック" charset="-128"/>
              </a:rPr>
              <a:t> manufacturing:</a:t>
            </a:r>
            <a:r>
              <a:rPr kumimoji="0" lang="en-US" b="0" i="0" u="none" strike="noStrike" kern="0" cap="none" spc="0" normalizeH="0" baseline="0" noProof="0" dirty="0">
                <a:ln>
                  <a:noFill/>
                </a:ln>
                <a:solidFill>
                  <a:srgbClr val="000000"/>
                </a:solidFill>
                <a:effectLst/>
                <a:uLnTx/>
                <a:uFillTx/>
                <a:latin typeface="+mn-lt"/>
                <a:ea typeface="ＭＳ Ｐゴシック" charset="-128"/>
              </a:rPr>
              <a:t> </a:t>
            </a:r>
            <a:r>
              <a:rPr kumimoji="0" lang="en-US" b="0" i="0" u="none" strike="noStrike" kern="0" cap="none" spc="0" normalizeH="0" baseline="0" noProof="0" dirty="0" err="1">
                <a:ln>
                  <a:noFill/>
                </a:ln>
                <a:solidFill>
                  <a:srgbClr val="000000"/>
                </a:solidFill>
                <a:effectLst/>
                <a:uLnTx/>
                <a:uFillTx/>
                <a:latin typeface="+mn-lt"/>
                <a:ea typeface="ＭＳ Ｐゴシック" charset="-128"/>
              </a:rPr>
              <a:t>Biologicals</a:t>
            </a:r>
            <a:r>
              <a:rPr kumimoji="0" lang="en-US" b="0" i="0" u="none" strike="noStrike" kern="0" cap="none" spc="0" normalizeH="0" baseline="0" noProof="0" dirty="0">
                <a:ln>
                  <a:noFill/>
                </a:ln>
                <a:solidFill>
                  <a:srgbClr val="000000"/>
                </a:solidFill>
                <a:effectLst/>
                <a:uLnTx/>
                <a:uFillTx/>
                <a:latin typeface="+mn-lt"/>
                <a:ea typeface="ＭＳ Ｐゴシック" charset="-128"/>
              </a:rPr>
              <a:t> and vaccine production</a:t>
            </a:r>
          </a:p>
          <a:p>
            <a:pPr marL="0" marR="0" lvl="0" indent="0" defTabSz="914400" eaLnBrk="1" fontAlgn="base" latinLnBrk="0" hangingPunct="1">
              <a:lnSpc>
                <a:spcPct val="100000"/>
              </a:lnSpc>
              <a:spcBef>
                <a:spcPct val="0"/>
              </a:spcBef>
              <a:spcAft>
                <a:spcPct val="0"/>
              </a:spcAft>
              <a:buClrTx/>
              <a:buSzTx/>
              <a:buFont typeface="Arial" pitchFamily="34" charset="0"/>
              <a:buChar char="•"/>
              <a:tabLst/>
              <a:defRPr/>
            </a:pPr>
            <a:endParaRPr kumimoji="0" lang="en-US" sz="2800" b="0" i="0" u="none" strike="noStrike" kern="0" cap="none" spc="0" normalizeH="0" baseline="0" noProof="0" dirty="0">
              <a:ln>
                <a:noFill/>
              </a:ln>
              <a:solidFill>
                <a:srgbClr val="000000"/>
              </a:solidFill>
              <a:effectLst/>
              <a:uLnTx/>
              <a:uFillTx/>
              <a:latin typeface="+mn-lt"/>
              <a:ea typeface="ＭＳ Ｐゴシック" charset="-128"/>
            </a:endParaRPr>
          </a:p>
          <a:p>
            <a:pPr marL="342900" marR="0" lvl="0" indent="-342900" defTabSz="91440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sz="2800" b="1" i="0" u="none" strike="noStrike" kern="0" cap="none" spc="0" normalizeH="0" baseline="0" noProof="0" dirty="0">
                <a:ln>
                  <a:noFill/>
                </a:ln>
                <a:solidFill>
                  <a:srgbClr val="000000"/>
                </a:solidFill>
                <a:effectLst/>
                <a:uLnTx/>
                <a:uFillTx/>
                <a:latin typeface="+mn-lt"/>
                <a:ea typeface="ＭＳ Ｐゴシック" charset="-128"/>
              </a:rPr>
              <a:t>Specialties</a:t>
            </a:r>
          </a:p>
          <a:p>
            <a:pPr marL="685800" marR="0" lvl="1" indent="-285750" defTabSz="91440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mn-lt"/>
                <a:ea typeface="ＭＳ Ｐゴシック" charset="-128"/>
              </a:rPr>
              <a:t>Genomics, proteomics, and metabolomics</a:t>
            </a:r>
          </a:p>
          <a:p>
            <a:pPr marL="685800" marR="0" lvl="1" indent="-285750" defTabSz="91440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mn-lt"/>
                <a:ea typeface="ＭＳ Ｐゴシック" charset="-128"/>
              </a:rPr>
              <a:t>Bioinformatics and imaging</a:t>
            </a:r>
          </a:p>
          <a:p>
            <a:pPr marL="685800" marR="0" lvl="1" indent="-285750" defTabSz="91440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mn-lt"/>
                <a:ea typeface="ＭＳ Ｐゴシック" charset="-128"/>
              </a:rPr>
              <a:t>Nanotechnology</a:t>
            </a:r>
          </a:p>
          <a:p>
            <a:pPr marL="685800" marR="0" lvl="1" indent="-285750" defTabSz="91440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mn-lt"/>
                <a:ea typeface="ＭＳ Ｐゴシック" charset="-128"/>
              </a:rPr>
              <a:t>Animal models</a:t>
            </a:r>
          </a:p>
          <a:p>
            <a:pPr marL="685800" marR="0" lvl="1" indent="-285750" defTabSz="91440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mn-lt"/>
                <a:ea typeface="ＭＳ Ｐゴシック" charset="-128"/>
              </a:rPr>
              <a:t>Tumor cell biology and virology</a:t>
            </a:r>
          </a:p>
          <a:p>
            <a:pPr marL="685800" marR="0" lvl="1" indent="-285750" defTabSz="91440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mn-lt"/>
                <a:ea typeface="ＭＳ Ｐゴシック" charset="-128"/>
              </a:rPr>
              <a:t>Immunology and inflammation</a:t>
            </a:r>
          </a:p>
          <a:p>
            <a:pPr marL="400050" marR="0" lvl="1" indent="0" defTabSz="914400" eaLnBrk="1" fontAlgn="base" latinLnBrk="0" hangingPunct="1">
              <a:lnSpc>
                <a:spcPct val="100000"/>
              </a:lnSpc>
              <a:spcBef>
                <a:spcPct val="0"/>
              </a:spcBef>
              <a:spcAft>
                <a:spcPct val="0"/>
              </a:spcAft>
              <a:buClr>
                <a:srgbClr val="00B0F0"/>
              </a:buClr>
              <a:buSzTx/>
              <a:tabLst/>
              <a:defRPr/>
            </a:pPr>
            <a:endParaRPr kumimoji="0" lang="en-US" sz="1600" b="0" i="0" u="none" strike="noStrike" kern="0" cap="none" spc="0" normalizeH="0" baseline="0" noProof="0" dirty="0">
              <a:ln>
                <a:noFill/>
              </a:ln>
              <a:solidFill>
                <a:srgbClr val="000000"/>
              </a:solidFill>
              <a:effectLst/>
              <a:uLnTx/>
              <a:uFillTx/>
              <a:latin typeface="+mn-lt"/>
              <a:ea typeface="ＭＳ Ｐゴシック" charset="-128"/>
            </a:endParaRPr>
          </a:p>
          <a:p>
            <a:pPr marL="285750" marR="0" lvl="0" indent="-285750" defTabSz="91440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US" sz="2800" b="1" i="1" u="none" strike="noStrike" kern="0" cap="none" spc="0" normalizeH="0" baseline="0" noProof="0" dirty="0">
                <a:ln>
                  <a:noFill/>
                </a:ln>
                <a:solidFill>
                  <a:srgbClr val="FF0000"/>
                </a:solidFill>
                <a:effectLst/>
                <a:uLnTx/>
                <a:uFillTx/>
                <a:latin typeface="+mn-lt"/>
                <a:ea typeface="ＭＳ Ｐゴシック" charset="-128"/>
              </a:rPr>
              <a:t>Data science key to enabling R&amp;D activities and specialties</a:t>
            </a:r>
          </a:p>
        </p:txBody>
      </p:sp>
      <p:pic>
        <p:nvPicPr>
          <p:cNvPr id="11" name="Picture 30" descr="marina_image.tif">
            <a:extLst>
              <a:ext uri="{FF2B5EF4-FFF2-40B4-BE49-F238E27FC236}">
                <a16:creationId xmlns:a16="http://schemas.microsoft.com/office/drawing/2014/main" id="{A3E6D8C0-5CCA-064A-BBF7-28C49F986E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3450842"/>
            <a:ext cx="2905416" cy="2331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2" descr="J0401reversed">
            <a:extLst>
              <a:ext uri="{FF2B5EF4-FFF2-40B4-BE49-F238E27FC236}">
                <a16:creationId xmlns:a16="http://schemas.microsoft.com/office/drawing/2014/main" id="{A24FE473-ACC2-D244-813A-12498F7AF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0600" y="1316422"/>
            <a:ext cx="2225416" cy="1483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8814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I PPT Template 16x9 RED">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2667</TotalTime>
  <Words>3353</Words>
  <Application>Microsoft Office PowerPoint</Application>
  <PresentationFormat>Widescreen</PresentationFormat>
  <Paragraphs>555</Paragraphs>
  <Slides>42</Slides>
  <Notes>19</Notes>
  <HiddenSlides>1</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42</vt:i4>
      </vt:variant>
    </vt:vector>
  </HeadingPairs>
  <TitlesOfParts>
    <vt:vector size="56" baseType="lpstr">
      <vt:lpstr>ＭＳ Ｐゴシック</vt:lpstr>
      <vt:lpstr>Arial</vt:lpstr>
      <vt:lpstr>Calibri</vt:lpstr>
      <vt:lpstr>Calibri Light</vt:lpstr>
      <vt:lpstr>Open Sans</vt:lpstr>
      <vt:lpstr>Sapient Centro Slab</vt:lpstr>
      <vt:lpstr>SapientCentroSlab-Light</vt:lpstr>
      <vt:lpstr>SapientSansBold</vt:lpstr>
      <vt:lpstr>SapientSansRegular</vt:lpstr>
      <vt:lpstr>Symbol</vt:lpstr>
      <vt:lpstr>Times New Roman</vt:lpstr>
      <vt:lpstr>Wingdings</vt:lpstr>
      <vt:lpstr>Office Theme</vt:lpstr>
      <vt:lpstr>NCI PPT Template 16x9 RED</vt:lpstr>
      <vt:lpstr>Envisioning Computational Innovations for Cancer Challenges Scoping Meeting</vt:lpstr>
      <vt:lpstr>PowerPoint Presentation</vt:lpstr>
      <vt:lpstr>NCI Precision Oncology: 2006-2018</vt:lpstr>
      <vt:lpstr>Growing Volume and Complexity of Cancer Data</vt:lpstr>
      <vt:lpstr>Growing Volume and Complexity of Cancer Data</vt:lpstr>
      <vt:lpstr>Towards a National Learning Healthcare System for Cancer</vt:lpstr>
      <vt:lpstr>  NCI-DOE Collaboration: Joint Design of Advanced Computing Solutions for Cancer (JDACS4C)</vt:lpstr>
      <vt:lpstr>Frederick National Laboratory for Cancer Research</vt:lpstr>
      <vt:lpstr>Research and Development at FNLCR</vt:lpstr>
      <vt:lpstr>JDACS4C: Pioneering New Computational Capabilities</vt:lpstr>
      <vt:lpstr>Why Now? Expand and Broaden Impact and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drive computing solutions in the new technology era? (near term: AI, heterogeneous architectures and memory, data movement and processing) </vt:lpstr>
      <vt:lpstr>Cancer: Exciting Challenges at Intersection of Data, Model and Simulation, and Machine Learning that Push DOE Thinking</vt:lpstr>
      <vt:lpstr>Your challenges inspire new thinking</vt:lpstr>
      <vt:lpstr>ECICC Scoping Meeting Goals</vt:lpstr>
      <vt:lpstr>EXTRA</vt:lpstr>
      <vt:lpstr>PowerPoint Presentation</vt:lpstr>
      <vt:lpstr>PowerPoint Presentation</vt:lpstr>
      <vt:lpstr>PowerPoint Presentation</vt:lpstr>
      <vt:lpstr>PowerPoint Presentation</vt:lpstr>
      <vt:lpstr>Envisioning Computational Innovations for Cancer Challenges Scoping Meeting</vt:lpstr>
      <vt:lpstr>Current supercomputer  designed to excel at both machine learning and traditional (PDE-based) workloads</vt:lpstr>
      <vt:lpstr>PowerPoint Presentation</vt:lpstr>
      <vt:lpstr>PowerPoint Presentation</vt:lpstr>
      <vt:lpstr>PowerPoint Presentation</vt:lpstr>
      <vt:lpstr>JDACS4C: Extending the Frontiers for DOE and NCI</vt:lpstr>
      <vt:lpstr>Panel 2</vt:lpstr>
      <vt:lpstr>Panel 3</vt:lpstr>
      <vt:lpstr>ECICC Scoping Meeting Goals</vt:lpstr>
      <vt:lpstr>EXTRA/END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Envisioning Computational Innovations for Cancer Challenges Scoping Meeting</dc:title>
  <dc:creator>Greenspan, Emily (NIH/NCI) [E]</dc:creator>
  <cp:lastModifiedBy>Kimbrough, Miles (NIH/NCI) [C]</cp:lastModifiedBy>
  <cp:revision>77</cp:revision>
  <dcterms:created xsi:type="dcterms:W3CDTF">2019-02-28T18:32:08Z</dcterms:created>
  <dcterms:modified xsi:type="dcterms:W3CDTF">2019-03-11T15:03:23Z</dcterms:modified>
</cp:coreProperties>
</file>