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06" r:id="rId3"/>
  </p:sldMasterIdLst>
  <p:notesMasterIdLst>
    <p:notesMasterId r:id="rId41"/>
  </p:notesMasterIdLst>
  <p:sldIdLst>
    <p:sldId id="423" r:id="rId4"/>
    <p:sldId id="273" r:id="rId5"/>
    <p:sldId id="1322" r:id="rId6"/>
    <p:sldId id="397" r:id="rId7"/>
    <p:sldId id="379" r:id="rId8"/>
    <p:sldId id="425" r:id="rId9"/>
    <p:sldId id="399" r:id="rId10"/>
    <p:sldId id="340" r:id="rId11"/>
    <p:sldId id="1326" r:id="rId12"/>
    <p:sldId id="1327" r:id="rId13"/>
    <p:sldId id="1328" r:id="rId14"/>
    <p:sldId id="282" r:id="rId15"/>
    <p:sldId id="284" r:id="rId16"/>
    <p:sldId id="285" r:id="rId17"/>
    <p:sldId id="286" r:id="rId18"/>
    <p:sldId id="287" r:id="rId19"/>
    <p:sldId id="294" r:id="rId20"/>
    <p:sldId id="330" r:id="rId21"/>
    <p:sldId id="293" r:id="rId22"/>
    <p:sldId id="300" r:id="rId23"/>
    <p:sldId id="1324" r:id="rId24"/>
    <p:sldId id="1325" r:id="rId25"/>
    <p:sldId id="404" r:id="rId26"/>
    <p:sldId id="1320" r:id="rId27"/>
    <p:sldId id="341" r:id="rId28"/>
    <p:sldId id="401" r:id="rId29"/>
    <p:sldId id="402" r:id="rId30"/>
    <p:sldId id="1329" r:id="rId31"/>
    <p:sldId id="356" r:id="rId32"/>
    <p:sldId id="369" r:id="rId33"/>
    <p:sldId id="427" r:id="rId34"/>
    <p:sldId id="363" r:id="rId35"/>
    <p:sldId id="364" r:id="rId36"/>
    <p:sldId id="365" r:id="rId37"/>
    <p:sldId id="422" r:id="rId38"/>
    <p:sldId id="426" r:id="rId39"/>
    <p:sldId id="26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wak11/WAK%20Work/Duke/Presentations/machinelearn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Publications in PubMed, 2/18/19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machinelearning!$B$3</c:f>
              <c:strCache>
                <c:ptCount val="1"/>
                <c:pt idx="0">
                  <c:v>Machine Learning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machinelearning!$A$35:$A$60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machinelearning!$B$35:$B$60</c:f>
              <c:numCache>
                <c:formatCode>General</c:formatCode>
                <c:ptCount val="26"/>
                <c:pt idx="0">
                  <c:v>24</c:v>
                </c:pt>
                <c:pt idx="1">
                  <c:v>32</c:v>
                </c:pt>
                <c:pt idx="2">
                  <c:v>30</c:v>
                </c:pt>
                <c:pt idx="3">
                  <c:v>34</c:v>
                </c:pt>
                <c:pt idx="4">
                  <c:v>31</c:v>
                </c:pt>
                <c:pt idx="5">
                  <c:v>35</c:v>
                </c:pt>
                <c:pt idx="6">
                  <c:v>58</c:v>
                </c:pt>
                <c:pt idx="7">
                  <c:v>82</c:v>
                </c:pt>
                <c:pt idx="8">
                  <c:v>98</c:v>
                </c:pt>
                <c:pt idx="9">
                  <c:v>124</c:v>
                </c:pt>
                <c:pt idx="10">
                  <c:v>175</c:v>
                </c:pt>
                <c:pt idx="11">
                  <c:v>226</c:v>
                </c:pt>
                <c:pt idx="12">
                  <c:v>295</c:v>
                </c:pt>
                <c:pt idx="13">
                  <c:v>370</c:v>
                </c:pt>
                <c:pt idx="14">
                  <c:v>469</c:v>
                </c:pt>
                <c:pt idx="15">
                  <c:v>542</c:v>
                </c:pt>
                <c:pt idx="16">
                  <c:v>609</c:v>
                </c:pt>
                <c:pt idx="17">
                  <c:v>950</c:v>
                </c:pt>
                <c:pt idx="18">
                  <c:v>1315</c:v>
                </c:pt>
                <c:pt idx="19">
                  <c:v>1669</c:v>
                </c:pt>
                <c:pt idx="20">
                  <c:v>2045</c:v>
                </c:pt>
                <c:pt idx="21">
                  <c:v>2774</c:v>
                </c:pt>
                <c:pt idx="22">
                  <c:v>3154</c:v>
                </c:pt>
                <c:pt idx="23">
                  <c:v>3940</c:v>
                </c:pt>
                <c:pt idx="24">
                  <c:v>6269</c:v>
                </c:pt>
                <c:pt idx="25">
                  <c:v>1199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7A-4849-8F19-DB599D9CE516}"/>
            </c:ext>
          </c:extLst>
        </c:ser>
        <c:ser>
          <c:idx val="0"/>
          <c:order val="1"/>
          <c:tx>
            <c:strRef>
              <c:f>machinelearning!$C$3</c:f>
              <c:strCache>
                <c:ptCount val="1"/>
                <c:pt idx="0">
                  <c:v>Deep Learning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machinelearning!$A$35:$A$60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machinelearning!$C$35:$C$60</c:f>
              <c:numCache>
                <c:formatCode>General</c:formatCode>
                <c:ptCount val="26"/>
                <c:pt idx="0">
                  <c:v>19</c:v>
                </c:pt>
                <c:pt idx="1">
                  <c:v>27</c:v>
                </c:pt>
                <c:pt idx="2">
                  <c:v>34</c:v>
                </c:pt>
                <c:pt idx="3">
                  <c:v>37</c:v>
                </c:pt>
                <c:pt idx="4">
                  <c:v>34</c:v>
                </c:pt>
                <c:pt idx="5">
                  <c:v>48</c:v>
                </c:pt>
                <c:pt idx="6">
                  <c:v>62</c:v>
                </c:pt>
                <c:pt idx="7">
                  <c:v>63</c:v>
                </c:pt>
                <c:pt idx="8">
                  <c:v>71</c:v>
                </c:pt>
                <c:pt idx="9">
                  <c:v>77</c:v>
                </c:pt>
                <c:pt idx="10">
                  <c:v>84</c:v>
                </c:pt>
                <c:pt idx="11">
                  <c:v>88</c:v>
                </c:pt>
                <c:pt idx="12">
                  <c:v>97</c:v>
                </c:pt>
                <c:pt idx="13">
                  <c:v>122</c:v>
                </c:pt>
                <c:pt idx="14">
                  <c:v>128</c:v>
                </c:pt>
                <c:pt idx="15">
                  <c:v>132</c:v>
                </c:pt>
                <c:pt idx="16">
                  <c:v>136</c:v>
                </c:pt>
                <c:pt idx="17">
                  <c:v>160</c:v>
                </c:pt>
                <c:pt idx="18">
                  <c:v>174</c:v>
                </c:pt>
                <c:pt idx="19">
                  <c:v>204</c:v>
                </c:pt>
                <c:pt idx="20">
                  <c:v>282</c:v>
                </c:pt>
                <c:pt idx="21">
                  <c:v>380</c:v>
                </c:pt>
                <c:pt idx="22">
                  <c:v>539</c:v>
                </c:pt>
                <c:pt idx="23">
                  <c:v>1163</c:v>
                </c:pt>
                <c:pt idx="24">
                  <c:v>2603</c:v>
                </c:pt>
                <c:pt idx="25">
                  <c:v>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7A-4849-8F19-DB599D9CE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434064"/>
        <c:axId val="468892480"/>
      </c:lineChart>
      <c:catAx>
        <c:axId val="49643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892480"/>
        <c:crosses val="autoZero"/>
        <c:auto val="0"/>
        <c:lblAlgn val="ctr"/>
        <c:lblOffset val="100"/>
        <c:noMultiLvlLbl val="0"/>
      </c:catAx>
      <c:valAx>
        <c:axId val="46889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43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94C7-8A98-FC47-9F9B-344CCB66AACA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A6814-51F6-DE4A-8A90-C362C9A69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78cc07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e78cc07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96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have tools to let us both understand</a:t>
            </a:r>
            <a:r>
              <a:rPr lang="en-US" baseline="0" dirty="0"/>
              <a:t> social determinants of health and build ‘early warning systems’ to identify people who are have acute medical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CA6814-51F6-DE4A-8A90-C362C9A69B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careful of the hype. The promise is solid, but the </a:t>
            </a:r>
            <a:r>
              <a:rPr lang="en-US" dirty="0" err="1"/>
              <a:t>snakeoil</a:t>
            </a:r>
            <a:r>
              <a:rPr lang="en-US" dirty="0"/>
              <a:t> is real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A6814-51F6-DE4A-8A90-C362C9A69B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3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ea5345ac9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ea5345ac9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80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ea5345ac9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ea5345ac9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99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78cc076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e78cc076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35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e78cc076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e78cc076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43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ea5345ac9_1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ea5345ac9_1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346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only through data sharing that we unlock the value of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A6814-51F6-DE4A-8A90-C362C9A69B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48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ea56ff41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ea56ff41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9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ea5345ac9_1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ea5345ac9_1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76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5315-05D3-43AE-ABF7-D9038B2A3A5F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C560-D6CE-4D55-9179-6D7AAF1A7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8456613" y="6438900"/>
            <a:ext cx="307975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A0A0A0"/>
                </a:solidFill>
                <a:latin typeface="Arial" charset="0"/>
              </a:rPr>
              <a:t> </a:t>
            </a:r>
            <a:fld id="{1EF81FB4-02A1-F544-8E71-261BFCF358B2}" type="slidenum">
              <a:rPr lang="en-US" altLang="en-US" sz="1000" b="1" smtClean="0">
                <a:solidFill>
                  <a:srgbClr val="A0A0A0"/>
                </a:solidFill>
                <a:latin typeface="Arial" charset="0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A0A0A0"/>
              </a:solidFill>
              <a:latin typeface="Arial" charset="0"/>
            </a:endParaRPr>
          </a:p>
        </p:txBody>
      </p:sp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6784975"/>
            <a:ext cx="9144000" cy="92075"/>
            <a:chOff x="0" y="6207760"/>
            <a:chExt cx="9144000" cy="182880"/>
          </a:xfrm>
        </p:grpSpPr>
        <p:sp>
          <p:nvSpPr>
            <p:cNvPr id="6" name="Rectangle 5"/>
            <p:cNvSpPr/>
            <p:nvPr userDrawn="1"/>
          </p:nvSpPr>
          <p:spPr>
            <a:xfrm>
              <a:off x="2286000" y="6299201"/>
              <a:ext cx="6858000" cy="914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6299201"/>
              <a:ext cx="2286000" cy="91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Parallelogram 7"/>
            <p:cNvSpPr/>
            <p:nvPr userDrawn="1"/>
          </p:nvSpPr>
          <p:spPr>
            <a:xfrm>
              <a:off x="2198688" y="6207760"/>
              <a:ext cx="174625" cy="182880"/>
            </a:xfrm>
            <a:prstGeom prst="parallelogram">
              <a:avLst>
                <a:gd name="adj" fmla="val 4229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9" name="Picture 14" descr="NCI-Logo-Gray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6345238"/>
            <a:ext cx="23955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3776" y="415544"/>
            <a:ext cx="8165592" cy="42319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7363" y="1426633"/>
            <a:ext cx="8169274" cy="4800600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tx1">
                    <a:lumMod val="50000"/>
                  </a:schemeClr>
                </a:solidFill>
              </a:defRPr>
            </a:lvl2pPr>
            <a:lvl3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tx1">
                    <a:lumMod val="50000"/>
                  </a:schemeClr>
                </a:solidFill>
              </a:defRPr>
            </a:lvl3pPr>
            <a:lvl4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tx1">
                    <a:lumMod val="50000"/>
                  </a:schemeClr>
                </a:solidFill>
              </a:defRPr>
            </a:lvl4pPr>
            <a:lvl5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72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9AC8-8346-4B14-B750-E80D9FF6E4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86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3974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33400" y="6400800"/>
            <a:ext cx="3810000" cy="304800"/>
          </a:xfrm>
        </p:spPr>
        <p:txBody>
          <a:bodyPr>
            <a:normAutofit/>
          </a:bodyPr>
          <a:lstStyle>
            <a:lvl1pPr marL="0" indent="0">
              <a:buNone/>
              <a:defRPr sz="1200" b="1" baseline="0"/>
            </a:lvl1pPr>
            <a:lvl2pPr marL="457200" indent="0">
              <a:buNone/>
              <a:defRPr sz="1200" b="1">
                <a:latin typeface="+mn-lt"/>
              </a:defRPr>
            </a:lvl2pPr>
          </a:lstStyle>
          <a:p>
            <a:pPr lvl="0"/>
            <a:r>
              <a:rPr lang="en-US" sz="1200" b="1" dirty="0"/>
              <a:t>Insert Citation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962400" y="6324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31A6FFC-B088-4388-97F5-4F3E021A930D}" type="slidenum">
              <a:rPr lang="en-US" sz="1400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29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33400" y="6400800"/>
            <a:ext cx="3810000" cy="304800"/>
          </a:xfrm>
        </p:spPr>
        <p:txBody>
          <a:bodyPr>
            <a:normAutofit/>
          </a:bodyPr>
          <a:lstStyle>
            <a:lvl1pPr marL="0" indent="0">
              <a:buNone/>
              <a:defRPr sz="1200" b="1" baseline="0"/>
            </a:lvl1pPr>
            <a:lvl2pPr marL="457200" indent="0">
              <a:buNone/>
              <a:defRPr sz="1200" b="1">
                <a:latin typeface="+mn-lt"/>
              </a:defRPr>
            </a:lvl2pPr>
          </a:lstStyle>
          <a:p>
            <a:pPr lvl="0"/>
            <a:r>
              <a:rPr lang="en-US" sz="1200" b="1" dirty="0"/>
              <a:t>Insert Citation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962400" y="6324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31A6FFC-B088-4388-97F5-4F3E021A930D}" type="slidenum">
              <a:rPr lang="en-US" sz="1400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1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33400" y="6400800"/>
            <a:ext cx="3810000" cy="304800"/>
          </a:xfrm>
        </p:spPr>
        <p:txBody>
          <a:bodyPr>
            <a:normAutofit/>
          </a:bodyPr>
          <a:lstStyle>
            <a:lvl1pPr marL="0" indent="0">
              <a:buNone/>
              <a:defRPr sz="1200" b="1" baseline="0"/>
            </a:lvl1pPr>
            <a:lvl2pPr marL="457200" indent="0">
              <a:buNone/>
              <a:defRPr sz="1200" b="1">
                <a:latin typeface="+mn-lt"/>
              </a:defRPr>
            </a:lvl2pPr>
          </a:lstStyle>
          <a:p>
            <a:pPr lvl="0"/>
            <a:r>
              <a:rPr lang="en-US" sz="1200" b="1" dirty="0"/>
              <a:t>Insert Citation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962400" y="6324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31A6FFC-B088-4388-97F5-4F3E021A930D}" type="slidenum">
              <a:rPr lang="en-US" sz="1400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2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33400" y="6400800"/>
            <a:ext cx="3810000" cy="304800"/>
          </a:xfrm>
        </p:spPr>
        <p:txBody>
          <a:bodyPr>
            <a:normAutofit/>
          </a:bodyPr>
          <a:lstStyle>
            <a:lvl1pPr marL="0" indent="0">
              <a:buNone/>
              <a:defRPr sz="1200" b="1" baseline="0"/>
            </a:lvl1pPr>
            <a:lvl2pPr marL="457200" indent="0">
              <a:buNone/>
              <a:defRPr sz="1200" b="1">
                <a:latin typeface="+mn-lt"/>
              </a:defRPr>
            </a:lvl2pPr>
          </a:lstStyle>
          <a:p>
            <a:pPr lvl="0"/>
            <a:r>
              <a:rPr lang="en-US" sz="1200" b="1" dirty="0"/>
              <a:t>Insert Citation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962400" y="6324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31A6FFC-B088-4388-97F5-4F3E021A930D}" type="slidenum">
              <a:rPr lang="en-US" sz="1400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9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533400" y="6400800"/>
            <a:ext cx="3810000" cy="304800"/>
          </a:xfrm>
        </p:spPr>
        <p:txBody>
          <a:bodyPr>
            <a:normAutofit/>
          </a:bodyPr>
          <a:lstStyle>
            <a:lvl1pPr marL="0" indent="0">
              <a:buNone/>
              <a:defRPr sz="1200" b="1" baseline="0"/>
            </a:lvl1pPr>
            <a:lvl2pPr marL="457200" indent="0">
              <a:buNone/>
              <a:defRPr sz="1200" b="1">
                <a:latin typeface="+mn-lt"/>
              </a:defRPr>
            </a:lvl2pPr>
          </a:lstStyle>
          <a:p>
            <a:pPr lvl="0"/>
            <a:r>
              <a:rPr lang="en-US" sz="1200" b="1" dirty="0"/>
              <a:t>Insert Citation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962400" y="63246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31A6FFC-B088-4388-97F5-4F3E021A930D}" type="slidenum">
              <a:rPr lang="en-US" sz="1400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75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0885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66486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5035296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645921"/>
            <a:ext cx="7772400" cy="1827843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66160"/>
            <a:ext cx="77724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4" y="5710324"/>
            <a:ext cx="3993515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5727697"/>
            <a:ext cx="2286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DEE2CC4A-D4A6-3847-844C-B33A6D47D47C}" type="datetime4">
              <a:rPr lang="en-US"/>
              <a:pPr>
                <a:defRPr/>
              </a:pPr>
              <a:t>March 7, 2019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baseline="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baseline="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baseline="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baseline="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5315-05D3-43AE-ABF7-D9038B2A3A5F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C560-D6CE-4D55-9179-6D7AAF1A7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828800"/>
            <a:ext cx="301752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6864096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 userDrawn="1"/>
        </p:nvSpPr>
        <p:spPr>
          <a:xfrm>
            <a:off x="1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Pentagon 20"/>
          <p:cNvSpPr/>
          <p:nvPr userDrawn="1"/>
        </p:nvSpPr>
        <p:spPr>
          <a:xfrm>
            <a:off x="1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29022" y="2423160"/>
            <a:ext cx="5029199" cy="18288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4343400"/>
            <a:ext cx="5022892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" y="6486144"/>
            <a:ext cx="1916887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4" y="0"/>
            <a:ext cx="3228985" cy="6864096"/>
          </a:xfrm>
          <a:prstGeom prst="homePlate">
            <a:avLst>
              <a:gd name="adj" fmla="val 32357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2423160"/>
            <a:ext cx="4062728" cy="18288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4343400"/>
            <a:ext cx="405642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" y="6486144"/>
            <a:ext cx="1916887" cy="24384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828800"/>
            <a:ext cx="77724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pic>
        <p:nvPicPr>
          <p:cNvPr id="8" name="Picture 7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" y="6486144"/>
            <a:ext cx="1916887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87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6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6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87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5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80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5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80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5315-05D3-43AE-ABF7-D9038B2A3A5F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C560-D6CE-4D55-9179-6D7AAF1A7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31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4" name="Picture 3" descr="NCI-Logo-St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13" y="2844801"/>
            <a:ext cx="3119501" cy="1136227"/>
          </a:xfrm>
          <a:prstGeom prst="rect">
            <a:avLst/>
          </a:prstGeom>
        </p:spPr>
      </p:pic>
      <p:pic>
        <p:nvPicPr>
          <p:cNvPr id="5" name="Picture 4" descr="4_hhs_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626" y="2654300"/>
            <a:ext cx="1162050" cy="1549400"/>
          </a:xfrm>
          <a:prstGeom prst="rect">
            <a:avLst/>
          </a:prstGeom>
        </p:spPr>
      </p:pic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1989642" y="5808134"/>
            <a:ext cx="52012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600200" y="1447800"/>
            <a:ext cx="7162800" cy="19812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03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1447800"/>
            <a:ext cx="7239000" cy="1981200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0B280-3BA6-481B-A6E2-02E3FDB30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1"/>
            <a:ext cx="9144000" cy="1266825"/>
          </a:xfrm>
          <a:prstGeom prst="rect">
            <a:avLst/>
          </a:prstGeom>
          <a:solidFill>
            <a:srgbClr val="1C5E8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9151940" y="61388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MS PGothic" charset="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0" y="1250951"/>
            <a:ext cx="91440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457200" y="1650899"/>
            <a:ext cx="8229600" cy="4025900"/>
          </a:xfrm>
        </p:spPr>
        <p:txBody>
          <a:bodyPr/>
          <a:lstStyle>
            <a:lvl2pPr marL="383381" indent="-170260">
              <a:buSzPct val="100000"/>
              <a:buFont typeface="Lucida Grande"/>
              <a:buChar char="–"/>
              <a:defRPr/>
            </a:lvl2pPr>
            <a:lvl3pPr marL="639366" indent="-170260">
              <a:buClr>
                <a:schemeClr val="accent3"/>
              </a:buClr>
              <a:buFont typeface="Arial"/>
              <a:buChar char="•"/>
              <a:defRPr/>
            </a:lvl3pPr>
            <a:lvl4pPr marL="902494" indent="-170260">
              <a:buFont typeface="Lucida Grande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3"/>
          </p:nvPr>
        </p:nvSpPr>
        <p:spPr>
          <a:xfrm flipH="1">
            <a:off x="8534400" y="6373814"/>
            <a:ext cx="355600" cy="195263"/>
          </a:xfrm>
        </p:spPr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fld id="{94212CE4-2364-4E48-B6F3-1FEF3AAE2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5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5315-05D3-43AE-ABF7-D9038B2A3A5F}" type="datetimeFigureOut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C560-D6CE-4D55-9179-6D7AAF1A7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98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- 1 column">
    <p:bg>
      <p:bgPr>
        <a:solidFill>
          <a:srgbClr val="1C304A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712853" y="385870"/>
            <a:ext cx="7386599" cy="1125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buClr>
                <a:srgbClr val="00CFFF"/>
              </a:buClr>
              <a:buSzPct val="100000"/>
              <a:defRPr sz="1950" b="1">
                <a:solidFill>
                  <a:srgbClr val="00C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3399" y="2206209"/>
            <a:ext cx="78915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Char char="●"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Char char="○"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Char char="■"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Char char="●"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Char char="○"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Char char="■"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Char char="●"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Char char="○"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3" y="6353851"/>
            <a:ext cx="548699" cy="349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450">
                <a:solidFill>
                  <a:srgbClr val="00CFFF"/>
                </a:solidFill>
              </a:rPr>
              <a:pPr/>
              <a:t>‹#›</a:t>
            </a:fld>
            <a:endParaRPr lang="en" sz="450">
              <a:solidFill>
                <a:srgbClr val="00C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66486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0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flipV="1">
            <a:off x="0" y="5035296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1645921"/>
            <a:ext cx="7772400" cy="1827843"/>
          </a:xfrm>
        </p:spPr>
        <p:txBody>
          <a:bodyPr lIns="0" tIns="0" rIns="0" bIns="0" anchor="b">
            <a:noAutofit/>
          </a:bodyPr>
          <a:lstStyle>
            <a:lvl1pPr algn="r">
              <a:defRPr sz="28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66160"/>
            <a:ext cx="77724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4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2" name="Picture 1" descr="NCI-Logo-Color.png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4" y="5710324"/>
            <a:ext cx="3993515" cy="5080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5727697"/>
            <a:ext cx="2286000" cy="4754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fld id="{DEE2CC4A-D4A6-3847-844C-B33A6D47D47C}" type="datetime4">
              <a:rPr lang="en-US"/>
              <a:pPr>
                <a:defRPr/>
              </a:pPr>
              <a:t>March 7, 2019</a:t>
            </a:fld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>
            <a:spLocks noChangeAspect="1"/>
          </p:cNvSpPr>
          <p:nvPr userDrawn="1"/>
        </p:nvSpPr>
        <p:spPr>
          <a:xfrm>
            <a:off x="1177110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3" name="Pentagon 12"/>
          <p:cNvSpPr>
            <a:spLocks noChangeAspect="1"/>
          </p:cNvSpPr>
          <p:nvPr userDrawn="1"/>
        </p:nvSpPr>
        <p:spPr>
          <a:xfrm>
            <a:off x="10624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828800"/>
            <a:ext cx="301752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34256" y="0"/>
            <a:ext cx="4297680" cy="6864096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 userDrawn="1"/>
        </p:nvSpPr>
        <p:spPr>
          <a:xfrm>
            <a:off x="1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1" name="Pentagon 20"/>
          <p:cNvSpPr/>
          <p:nvPr userDrawn="1"/>
        </p:nvSpPr>
        <p:spPr>
          <a:xfrm>
            <a:off x="1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29022" y="2423160"/>
            <a:ext cx="5029199" cy="18288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4343400"/>
            <a:ext cx="5022892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" y="6486144"/>
            <a:ext cx="1916887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>
            <a:spLocks noChangeAspect="1"/>
          </p:cNvSpPr>
          <p:nvPr userDrawn="1"/>
        </p:nvSpPr>
        <p:spPr>
          <a:xfrm>
            <a:off x="1523357" y="0"/>
            <a:ext cx="2872114" cy="6864096"/>
          </a:xfrm>
          <a:prstGeom prst="homePlate">
            <a:avLst>
              <a:gd name="adj" fmla="val 36290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Pentagon 9"/>
          <p:cNvSpPr>
            <a:spLocks noChangeAspect="1"/>
          </p:cNvSpPr>
          <p:nvPr userDrawn="1"/>
        </p:nvSpPr>
        <p:spPr>
          <a:xfrm>
            <a:off x="4" y="0"/>
            <a:ext cx="3228985" cy="6864096"/>
          </a:xfrm>
          <a:prstGeom prst="homePlate">
            <a:avLst>
              <a:gd name="adj" fmla="val 32357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1" y="2423160"/>
            <a:ext cx="4062728" cy="1828800"/>
          </a:xfrm>
        </p:spPr>
        <p:txBody>
          <a:bodyPr lIns="0" tIns="0" rIns="0" bIns="0" anchor="b">
            <a:noAutofit/>
          </a:bodyPr>
          <a:lstStyle>
            <a:lvl1pPr algn="r">
              <a:defRPr sz="2800" spc="-80">
                <a:solidFill>
                  <a:srgbClr val="BB0E3D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71" y="4343400"/>
            <a:ext cx="4056420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4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" y="6486144"/>
            <a:ext cx="1916887" cy="24384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828800"/>
            <a:ext cx="77724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Arial"/>
              <a:cs typeface="SapientSansRegular"/>
            </a:endParaRPr>
          </a:p>
        </p:txBody>
      </p:sp>
      <p:pic>
        <p:nvPicPr>
          <p:cNvPr id="8" name="Picture 7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12" y="6486144"/>
            <a:ext cx="1916887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93776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87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6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6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87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5315-05D3-43AE-ABF7-D9038B2A3A5F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C560-D6CE-4D55-9179-6D7AAF1A7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01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5" name="Picture 14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50985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80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50985" y="1426633"/>
            <a:ext cx="4108387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80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1" name="Picture 10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86144"/>
            <a:ext cx="1916888" cy="24384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36" y="6486144"/>
            <a:ext cx="307975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>
              <a:lnSpc>
                <a:spcPct val="101000"/>
              </a:lnSpc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>
                <a:lnSpc>
                  <a:spcPct val="101000"/>
                </a:lnSpc>
                <a:spcBef>
                  <a:spcPct val="50000"/>
                </a:spcBef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B1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A70E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4" name="Picture 3" descr="NCI-Logo-St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13" y="2844801"/>
            <a:ext cx="3119501" cy="1136227"/>
          </a:xfrm>
          <a:prstGeom prst="rect">
            <a:avLst/>
          </a:prstGeom>
        </p:spPr>
      </p:pic>
      <p:pic>
        <p:nvPicPr>
          <p:cNvPr id="5" name="Picture 4" descr="4_hhs_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626" y="2654300"/>
            <a:ext cx="1162050" cy="1549400"/>
          </a:xfrm>
          <a:prstGeom prst="rect">
            <a:avLst/>
          </a:prstGeom>
        </p:spPr>
      </p:pic>
      <p:sp>
        <p:nvSpPr>
          <p:cNvPr id="9" name="TextBox 13"/>
          <p:cNvSpPr txBox="1">
            <a:spLocks noChangeArrowheads="1"/>
          </p:cNvSpPr>
          <p:nvPr userDrawn="1"/>
        </p:nvSpPr>
        <p:spPr bwMode="auto">
          <a:xfrm>
            <a:off x="1989642" y="5808134"/>
            <a:ext cx="52012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                 </a:t>
            </a: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www.cancer.gov</a:t>
            </a:r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1600" b="1" dirty="0" err="1">
                <a:solidFill>
                  <a:srgbClr val="FFFFFF"/>
                </a:solidFill>
                <a:latin typeface="Arial" charset="0"/>
              </a:rPr>
              <a:t>espanol</a:t>
            </a:r>
            <a:endParaRPr lang="en-US" sz="16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600200" y="1447800"/>
            <a:ext cx="7162800" cy="19812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03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1447800"/>
            <a:ext cx="7239000" cy="1981200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0B280-3BA6-481B-A6E2-02E3FDB30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Brea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 userDrawn="1"/>
        </p:nvSpPr>
        <p:spPr>
          <a:xfrm>
            <a:off x="1525588" y="0"/>
            <a:ext cx="2870200" cy="68580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Pentagon 4"/>
          <p:cNvSpPr/>
          <p:nvPr userDrawn="1"/>
        </p:nvSpPr>
        <p:spPr>
          <a:xfrm>
            <a:off x="0" y="0"/>
            <a:ext cx="3227388" cy="6858000"/>
          </a:xfrm>
          <a:prstGeom prst="homePlate">
            <a:avLst>
              <a:gd name="adj" fmla="val 42671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8" descr="NCI-Logo-White-Kn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6345238"/>
            <a:ext cx="23955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395470" y="2423160"/>
            <a:ext cx="4062728" cy="1828800"/>
          </a:xfrm>
        </p:spPr>
        <p:txBody>
          <a:bodyPr anchor="b">
            <a:noAutofit/>
          </a:bodyPr>
          <a:lstStyle>
            <a:lvl1pPr algn="r">
              <a:defRPr sz="3600" spc="-80" baseline="0">
                <a:solidFill>
                  <a:schemeClr val="accent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95469" y="4343400"/>
            <a:ext cx="4056421" cy="685800"/>
          </a:xfrm>
        </p:spPr>
        <p:txBody>
          <a:bodyPr>
            <a:noAutofit/>
          </a:bodyPr>
          <a:lstStyle>
            <a:lvl1pPr marL="0" indent="0" algn="r">
              <a:buNone/>
              <a:defRPr sz="1700" b="0" i="1" spc="100">
                <a:solidFill>
                  <a:schemeClr val="tx1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62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1"/>
            <a:ext cx="9144000" cy="1266825"/>
          </a:xfrm>
          <a:prstGeom prst="rect">
            <a:avLst/>
          </a:prstGeom>
          <a:solidFill>
            <a:srgbClr val="1C5E8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9151940" y="61388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srgbClr val="000000"/>
              </a:solidFill>
              <a:latin typeface="Arial" pitchFamily="34" charset="0"/>
              <a:cs typeface="MS PGothic" charset="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0" y="1250951"/>
            <a:ext cx="91440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457200" y="1650899"/>
            <a:ext cx="8229600" cy="4025900"/>
          </a:xfrm>
        </p:spPr>
        <p:txBody>
          <a:bodyPr/>
          <a:lstStyle>
            <a:lvl2pPr marL="383381" indent="-170260">
              <a:buSzPct val="100000"/>
              <a:buFont typeface="Lucida Grande"/>
              <a:buChar char="–"/>
              <a:defRPr/>
            </a:lvl2pPr>
            <a:lvl3pPr marL="639366" indent="-170260">
              <a:buClr>
                <a:schemeClr val="accent3"/>
              </a:buClr>
              <a:buFont typeface="Arial"/>
              <a:buChar char="•"/>
              <a:defRPr/>
            </a:lvl3pPr>
            <a:lvl4pPr marL="902494" indent="-170260">
              <a:buFont typeface="Lucida Grande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2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3"/>
          </p:nvPr>
        </p:nvSpPr>
        <p:spPr>
          <a:xfrm flipH="1">
            <a:off x="8534400" y="6373814"/>
            <a:ext cx="355600" cy="195263"/>
          </a:xfrm>
        </p:spPr>
        <p:txBody>
          <a:bodyPr/>
          <a:lstStyle>
            <a:lvl1pPr eaLnBrk="1" hangingPunct="1">
              <a:defRPr smtClean="0">
                <a:cs typeface="Arial" charset="0"/>
              </a:defRPr>
            </a:lvl1pPr>
          </a:lstStyle>
          <a:p>
            <a:pPr>
              <a:defRPr/>
            </a:pPr>
            <a:fld id="{94212CE4-2364-4E48-B6F3-1FEF3AAE2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5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- 1 column">
    <p:bg>
      <p:bgPr>
        <a:solidFill>
          <a:srgbClr val="1C304A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712853" y="385870"/>
            <a:ext cx="7386599" cy="1125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buClr>
                <a:srgbClr val="00CFFF"/>
              </a:buClr>
              <a:buSzPct val="100000"/>
              <a:defRPr sz="1950" b="1">
                <a:solidFill>
                  <a:srgbClr val="00C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1C304A"/>
              </a:buClr>
              <a:defRPr>
                <a:solidFill>
                  <a:srgbClr val="1C304A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3399" y="2206209"/>
            <a:ext cx="78915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Char char="●"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Char char="○"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Char char="■"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Char char="●"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Char char="○"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Char char="■"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Char char="●"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Char char="○"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3" y="6353851"/>
            <a:ext cx="548699" cy="349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450">
                <a:solidFill>
                  <a:srgbClr val="00CFFF"/>
                </a:solidFill>
              </a:rPr>
              <a:pPr/>
              <a:t>‹#›</a:t>
            </a:fld>
            <a:endParaRPr lang="en" sz="450">
              <a:solidFill>
                <a:srgbClr val="00C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 Left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8647113" y="6486525"/>
            <a:ext cx="3079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6A233A79-00A6-B947-9F6B-CF2424792EA2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486525"/>
            <a:ext cx="19161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3776" y="415560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93787" y="1426633"/>
            <a:ext cx="4108387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76206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48024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Graphic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6486525"/>
            <a:ext cx="3079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Arial"/>
                <a:cs typeface="SapientSansRegular"/>
              </a:rPr>
              <a:t> </a:t>
            </a:r>
            <a:fld id="{53E03647-EEAA-B745-8FE2-2D976899B682}" type="slidenum">
              <a:rPr lang="en-US" sz="1000" b="1" smtClean="0">
                <a:solidFill>
                  <a:srgbClr val="7F7F7F"/>
                </a:solidFill>
                <a:latin typeface="Arial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Arial"/>
              <a:cs typeface="SapientSansRegular"/>
            </a:endParaRPr>
          </a:p>
        </p:txBody>
      </p:sp>
      <p:pic>
        <p:nvPicPr>
          <p:cNvPr id="4" name="Picture 7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486525"/>
            <a:ext cx="19161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3776" y="415560"/>
            <a:ext cx="8165592" cy="42319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9578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 userDrawn="1"/>
        </p:nvSpPr>
        <p:spPr bwMode="auto">
          <a:xfrm>
            <a:off x="8647113" y="6486525"/>
            <a:ext cx="3079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AE607E02-CB26-1B48-BE60-EAF019E1A1B4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3" name="Picture 7" descr="NCI-Logo-Gray-Knock-NE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486525"/>
            <a:ext cx="1916113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9394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E5315-05D3-43AE-ABF7-D9038B2A3A5F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C560-D6CE-4D55-9179-6D7AAF1A7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1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2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3554"/>
            <a:ext cx="8229600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205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 defTabSz="457200">
              <a:defRPr/>
            </a:pPr>
            <a:fld id="{8767E79B-3863-C648-ACD5-D5A69BA31F7C}" type="datetime4">
              <a:rPr lang="en-US" smtClean="0"/>
              <a:pPr defTabSz="457200">
                <a:defRPr/>
              </a:pPr>
              <a:t>March 7, 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 defTabSz="457200">
              <a:defRPr/>
            </a:pPr>
            <a:fld id="{4F8F9822-CE00-0B4F-ADB5-DBA954363B09}" type="slidenum">
              <a:rPr lang="en-US" smtClean="0"/>
              <a:pPr defTabSz="4572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9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 spd="slow">
    <p:wipe/>
  </p:transition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3554"/>
            <a:ext cx="8229600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205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 defTabSz="457200">
              <a:defRPr/>
            </a:pPr>
            <a:fld id="{8767E79B-3863-C648-ACD5-D5A69BA31F7C}" type="datetime4">
              <a:rPr lang="en-US" smtClean="0"/>
              <a:pPr defTabSz="457200">
                <a:defRPr/>
              </a:pPr>
              <a:t>March 7, 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 smtClean="0">
                <a:solidFill>
                  <a:srgbClr val="6C6C6C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rgbClr val="6C6C6C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 defTabSz="457200">
              <a:defRPr/>
            </a:pPr>
            <a:fld id="{4F8F9822-CE00-0B4F-ADB5-DBA954363B09}" type="slidenum">
              <a:rPr lang="en-US" smtClean="0"/>
              <a:pPr defTabSz="4572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</p:sldLayoutIdLst>
  <p:transition spd="slow">
    <p:wipe/>
  </p:transition>
  <p:hf sldNum="0"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mailto:warren.kibbe@duke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11.org/group/fairgroup/fairprincipl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ancercontrol.cancer.gov/ocs/statistics/statistics.html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warren.kibbe@duke.edu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869" y="1346777"/>
            <a:ext cx="8548099" cy="1470025"/>
          </a:xfrm>
        </p:spPr>
        <p:txBody>
          <a:bodyPr>
            <a:normAutofit/>
          </a:bodyPr>
          <a:lstStyle/>
          <a:p>
            <a:r>
              <a:rPr lang="en-US" sz="3600" dirty="0"/>
              <a:t>The Intersection of Oncology and Computing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3156" y="3561179"/>
            <a:ext cx="6295491" cy="2019194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Warren A. Kibbe, Ph.D.</a:t>
            </a:r>
          </a:p>
          <a:p>
            <a:pPr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Professor, Biostatistics &amp; Bioinformatics</a:t>
            </a:r>
          </a:p>
          <a:p>
            <a:pPr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Chief Data Officer, Duke Cancer Institute</a:t>
            </a:r>
          </a:p>
          <a:p>
            <a:pPr algn="l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warren.kibbe@duke.edu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l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9854" y="5958900"/>
            <a:ext cx="11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"/>
                <a:cs typeface=""/>
              </a:rPr>
              <a:t>@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  <a:ea typeface=""/>
                <a:cs typeface=""/>
              </a:rPr>
              <a:t>wakibbe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94" y="5966185"/>
            <a:ext cx="354761" cy="354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B4F91-66FE-6442-B3EA-F3E8C3796DE1}"/>
              </a:ext>
            </a:extLst>
          </p:cNvPr>
          <p:cNvSpPr txBox="1"/>
          <p:nvPr/>
        </p:nvSpPr>
        <p:spPr>
          <a:xfrm>
            <a:off x="6626995" y="5220235"/>
            <a:ext cx="2123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PredictiveModeling</a:t>
            </a:r>
            <a:endParaRPr lang="en-US" dirty="0"/>
          </a:p>
          <a:p>
            <a:r>
              <a:rPr lang="en-US" dirty="0"/>
              <a:t>#Computing</a:t>
            </a:r>
          </a:p>
          <a:p>
            <a:r>
              <a:rPr lang="en-US" dirty="0"/>
              <a:t>#</a:t>
            </a:r>
            <a:r>
              <a:rPr lang="en-US" dirty="0" err="1"/>
              <a:t>DataScience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PopulationScience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DD6E2-DEA8-5547-B985-7605457ABD7E}"/>
              </a:ext>
            </a:extLst>
          </p:cNvPr>
          <p:cNvSpPr txBox="1"/>
          <p:nvPr/>
        </p:nvSpPr>
        <p:spPr>
          <a:xfrm>
            <a:off x="2328070" y="6398982"/>
            <a:ext cx="511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Special thanks to Mike Hogarth, UCSD and NCI for some of the slides</a:t>
            </a:r>
          </a:p>
        </p:txBody>
      </p:sp>
    </p:spTree>
    <p:extLst>
      <p:ext uri="{BB962C8B-B14F-4D97-AF65-F5344CB8AC3E}">
        <p14:creationId xmlns:p14="http://schemas.microsoft.com/office/powerpoint/2010/main" val="4202856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DB1B-5435-8840-9519-559A8828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Patient Trajectories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720C54-175B-DD4B-BF39-526D1E616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26" y="1524000"/>
            <a:ext cx="3637174" cy="5334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2FDAB-1623-EC4C-980B-06250EDD9070}"/>
              </a:ext>
            </a:extLst>
          </p:cNvPr>
          <p:cNvSpPr txBox="1"/>
          <p:nvPr/>
        </p:nvSpPr>
        <p:spPr>
          <a:xfrm>
            <a:off x="863029" y="2024009"/>
            <a:ext cx="3647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now measuring a few more points along the path </a:t>
            </a:r>
          </a:p>
        </p:txBody>
      </p:sp>
    </p:spTree>
    <p:extLst>
      <p:ext uri="{BB962C8B-B14F-4D97-AF65-F5344CB8AC3E}">
        <p14:creationId xmlns:p14="http://schemas.microsoft.com/office/powerpoint/2010/main" val="178353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DB1B-5435-8840-9519-559A8828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Patient Trajectories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18AC8D-0EFF-7640-81E3-3609C551D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94" y="1369887"/>
            <a:ext cx="7203612" cy="47670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5C930-741D-5746-9D5A-001C0329799B}"/>
              </a:ext>
            </a:extLst>
          </p:cNvPr>
          <p:cNvSpPr txBox="1"/>
          <p:nvPr/>
        </p:nvSpPr>
        <p:spPr>
          <a:xfrm>
            <a:off x="2301411" y="6226139"/>
            <a:ext cx="495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really need to be able see the whole road</a:t>
            </a:r>
          </a:p>
        </p:txBody>
      </p:sp>
    </p:spTree>
    <p:extLst>
      <p:ext uri="{BB962C8B-B14F-4D97-AF65-F5344CB8AC3E}">
        <p14:creationId xmlns:p14="http://schemas.microsoft.com/office/powerpoint/2010/main" val="308776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430551" y="732051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Data sources are evolving</a:t>
            </a:r>
            <a:endParaRPr dirty="0"/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70" y="2399033"/>
            <a:ext cx="7687801" cy="3636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99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426378" y="627451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Types of “Real-World Data”</a:t>
            </a:r>
            <a:endParaRPr dirty="0"/>
          </a:p>
        </p:txBody>
      </p:sp>
      <p:pic>
        <p:nvPicPr>
          <p:cNvPr id="294" name="Google Shape;294;p42"/>
          <p:cNvPicPr preferRelativeResize="0"/>
          <p:nvPr/>
        </p:nvPicPr>
        <p:blipFill rotWithShape="1">
          <a:blip r:embed="rId3">
            <a:alphaModFix/>
          </a:blip>
          <a:srcRect b="5886"/>
          <a:stretch/>
        </p:blipFill>
        <p:spPr>
          <a:xfrm>
            <a:off x="311699" y="1770451"/>
            <a:ext cx="8472705" cy="4640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999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>
            <a:spLocks noGrp="1"/>
          </p:cNvSpPr>
          <p:nvPr>
            <p:ph type="title"/>
          </p:nvPr>
        </p:nvSpPr>
        <p:spPr>
          <a:xfrm>
            <a:off x="135550" y="938425"/>
            <a:ext cx="8520600" cy="122942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dirty="0"/>
              <a:t>Mobile sensors to enhance monitoring of effects of new therapies</a:t>
            </a:r>
            <a:endParaRPr sz="3200" dirty="0"/>
          </a:p>
        </p:txBody>
      </p:sp>
      <p:pic>
        <p:nvPicPr>
          <p:cNvPr id="300" name="Google Shape;3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3098" y="2364924"/>
            <a:ext cx="4764227" cy="418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79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457200" y="811658"/>
            <a:ext cx="8229600" cy="71234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/>
              <a:t>Emergence of ‘eHealth biomarkers’</a:t>
            </a:r>
            <a:endParaRPr sz="3200" dirty="0"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76" y="2161050"/>
            <a:ext cx="5593525" cy="2765950"/>
          </a:xfrm>
          <a:prstGeom prst="rect">
            <a:avLst/>
          </a:prstGeom>
          <a:noFill/>
          <a:ln>
            <a:noFill/>
          </a:ln>
          <a:effectLst>
            <a:outerShdw blurRad="57150" dist="857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7" name="Google Shape;30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323" y="3270624"/>
            <a:ext cx="3041102" cy="2624081"/>
          </a:xfrm>
          <a:prstGeom prst="rect">
            <a:avLst/>
          </a:prstGeom>
          <a:noFill/>
          <a:ln>
            <a:noFill/>
          </a:ln>
          <a:effectLst>
            <a:outerShdw blurRad="57150" dist="85725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401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457200" y="739738"/>
            <a:ext cx="8229600" cy="7842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The ‘digital clinical trial’</a:t>
            </a:r>
            <a:endParaRPr dirty="0"/>
          </a:p>
        </p:txBody>
      </p:sp>
      <p:pic>
        <p:nvPicPr>
          <p:cNvPr id="313" name="Google Shape;31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931198"/>
            <a:ext cx="5606215" cy="3935345"/>
          </a:xfrm>
          <a:prstGeom prst="rect">
            <a:avLst/>
          </a:prstGeom>
          <a:noFill/>
          <a:ln>
            <a:noFill/>
          </a:ln>
          <a:effectLst>
            <a:outerShdw blurRad="57150" dist="857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4" name="Google Shape;31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4011884"/>
            <a:ext cx="4345969" cy="2121787"/>
          </a:xfrm>
          <a:prstGeom prst="rect">
            <a:avLst/>
          </a:prstGeom>
          <a:noFill/>
          <a:ln>
            <a:noFill/>
          </a:ln>
          <a:effectLst>
            <a:outerShdw blurRad="57150" dist="85725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727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"/>
          <p:cNvSpPr txBox="1">
            <a:spLocks noGrp="1"/>
          </p:cNvSpPr>
          <p:nvPr>
            <p:ph type="title"/>
          </p:nvPr>
        </p:nvSpPr>
        <p:spPr>
          <a:xfrm>
            <a:off x="457200" y="657546"/>
            <a:ext cx="8229600" cy="9426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dirty="0"/>
              <a:t>Emergence of “population health analytics” to measure quality</a:t>
            </a:r>
            <a:endParaRPr sz="3600" dirty="0"/>
          </a:p>
        </p:txBody>
      </p:sp>
      <p:sp>
        <p:nvSpPr>
          <p:cNvPr id="360" name="Google Shape;360;p52"/>
          <p:cNvSpPr txBox="1">
            <a:spLocks noGrp="1"/>
          </p:cNvSpPr>
          <p:nvPr>
            <p:ph idx="1"/>
          </p:nvPr>
        </p:nvSpPr>
        <p:spPr>
          <a:xfrm>
            <a:off x="457200" y="2291137"/>
            <a:ext cx="8229600" cy="39788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000" dirty="0"/>
              <a:t>Requires very similar infrastructure, tools, and data to outcomes/pragmatic research with RWD</a:t>
            </a:r>
            <a:endParaRPr sz="2000" dirty="0"/>
          </a:p>
        </p:txBody>
      </p:sp>
      <p:pic>
        <p:nvPicPr>
          <p:cNvPr id="361" name="Google Shape;3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20" y="3389438"/>
            <a:ext cx="5404264" cy="3283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19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 Sharing and the FAIR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991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FAIR –				</a:t>
            </a:r>
            <a:br>
              <a:rPr lang="en-US" sz="2800" dirty="0"/>
            </a:br>
            <a:r>
              <a:rPr lang="en-US" sz="2800" dirty="0"/>
              <a:t>Making data </a:t>
            </a:r>
            <a:br>
              <a:rPr lang="en-US" sz="2800" dirty="0"/>
            </a:br>
            <a:r>
              <a:rPr lang="en-US" sz="2800" dirty="0"/>
              <a:t>	Findable, </a:t>
            </a:r>
            <a:br>
              <a:rPr lang="en-US" sz="2800" dirty="0"/>
            </a:br>
            <a:r>
              <a:rPr lang="en-US" sz="2800" dirty="0"/>
              <a:t>	Accessible,</a:t>
            </a:r>
            <a:br>
              <a:rPr lang="en-US" sz="2800" dirty="0"/>
            </a:br>
            <a:r>
              <a:rPr lang="en-US" sz="2800" dirty="0"/>
              <a:t>	Attributable, </a:t>
            </a:r>
            <a:br>
              <a:rPr lang="en-US" sz="2800" dirty="0"/>
            </a:br>
            <a:r>
              <a:rPr lang="en-US" sz="2800" dirty="0"/>
              <a:t>	Interoperable,</a:t>
            </a:r>
            <a:br>
              <a:rPr lang="en-US" sz="2800" dirty="0"/>
            </a:br>
            <a:r>
              <a:rPr lang="en-US" sz="2800" dirty="0"/>
              <a:t>	Reusable,</a:t>
            </a:r>
            <a:br>
              <a:rPr lang="en-US" sz="2800" dirty="0"/>
            </a:br>
            <a:r>
              <a:rPr lang="en-US" sz="2800" dirty="0"/>
              <a:t>	and provide Recognition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1325" y="5284434"/>
            <a:ext cx="5420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06060"/>
                </a:solidFill>
                <a:latin typeface="Calibri" charset="0"/>
                <a:ea typeface="ＭＳ Ｐゴシック" charset="0"/>
                <a:cs typeface="ＭＳ Ｐゴシック" charset="0"/>
              </a:rPr>
              <a:t>Force11 white paper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06060"/>
                </a:solidFill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https://www.force11.org/group/fairgroup/fairprinciples</a:t>
            </a:r>
            <a:r>
              <a:rPr lang="en-US" dirty="0">
                <a:solidFill>
                  <a:srgbClr val="60606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5" name="Picture 4" descr="dc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369" y="1693793"/>
            <a:ext cx="3303529" cy="22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46793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>
            <a:spLocks noGrp="1"/>
          </p:cNvSpPr>
          <p:nvPr>
            <p:ph type="title"/>
          </p:nvPr>
        </p:nvSpPr>
        <p:spPr>
          <a:xfrm>
            <a:off x="457200" y="750012"/>
            <a:ext cx="8229600" cy="7739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dirty="0"/>
              <a:t>To improve, I need (good) data!</a:t>
            </a:r>
            <a:endParaRPr sz="3600" dirty="0"/>
          </a:p>
        </p:txBody>
      </p:sp>
      <p:pic>
        <p:nvPicPr>
          <p:cNvPr id="354" name="Google Shape;35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79" y="1616466"/>
            <a:ext cx="7642841" cy="4691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61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981200"/>
            <a:ext cx="8059738" cy="30210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dirty="0"/>
              <a:t>As of January 2019, there are an estimated</a:t>
            </a:r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16,900,000 </a:t>
            </a:r>
          </a:p>
          <a:p>
            <a:pPr marL="0" indent="0" algn="ctr">
              <a:buNone/>
            </a:pPr>
            <a:r>
              <a:rPr lang="en-US" sz="4400" dirty="0"/>
              <a:t>cancer survivors in the U. 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48898-C730-1D4F-B639-000A7BE00691}"/>
              </a:ext>
            </a:extLst>
          </p:cNvPr>
          <p:cNvSpPr txBox="1"/>
          <p:nvPr/>
        </p:nvSpPr>
        <p:spPr>
          <a:xfrm>
            <a:off x="4150759" y="5527497"/>
            <a:ext cx="4736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>
                <a:hlinkClick r:id="rId2"/>
              </a:rPr>
              <a:t>https://cancercontrol.cancer.gov/ocs/statistics/statistics.html</a:t>
            </a:r>
            <a:r>
              <a:rPr lang="en-US" sz="1200" dirty="0"/>
              <a:t> , based on </a:t>
            </a:r>
            <a:r>
              <a:rPr lang="en-US" sz="1200" dirty="0" err="1"/>
              <a:t>Bluethmann</a:t>
            </a:r>
            <a:r>
              <a:rPr lang="en-US" sz="1200" dirty="0"/>
              <a:t> SM, </a:t>
            </a:r>
            <a:r>
              <a:rPr lang="en-US" sz="1200" dirty="0" err="1"/>
              <a:t>Mariotto</a:t>
            </a:r>
            <a:r>
              <a:rPr lang="en-US" sz="1200" dirty="0"/>
              <a:t> AB, Rowland, JH. Anticipating the ''Silver Tsunami'': Prevalence Trajectories and Comorbidity Burden among Older Cancer Survivors in the United States. Cancer Epidemiol Biomarkers Prev. (2016) 25:1029-1036</a:t>
            </a:r>
          </a:p>
        </p:txBody>
      </p:sp>
    </p:spTree>
    <p:extLst>
      <p:ext uri="{BB962C8B-B14F-4D97-AF65-F5344CB8AC3E}">
        <p14:creationId xmlns:p14="http://schemas.microsoft.com/office/powerpoint/2010/main" val="444540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8"/>
          <p:cNvPicPr preferRelativeResize="0"/>
          <p:nvPr/>
        </p:nvPicPr>
        <p:blipFill rotWithShape="1">
          <a:blip r:embed="rId3">
            <a:alphaModFix/>
          </a:blip>
          <a:srcRect t="9649"/>
          <a:stretch/>
        </p:blipFill>
        <p:spPr>
          <a:xfrm>
            <a:off x="818837" y="1524000"/>
            <a:ext cx="7379941" cy="4938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D3CFF-E8FC-2B44-844B-6EEEB013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Clinical Data Quality</a:t>
            </a:r>
          </a:p>
        </p:txBody>
      </p:sp>
    </p:spTree>
    <p:extLst>
      <p:ext uri="{BB962C8B-B14F-4D97-AF65-F5344CB8AC3E}">
        <p14:creationId xmlns:p14="http://schemas.microsoft.com/office/powerpoint/2010/main" val="3719724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0085-0139-E547-9A00-D5505AE9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99563-47BF-2349-AD91-23A86FDB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Evidence is not consistently accessible and structured</a:t>
            </a:r>
          </a:p>
          <a:p>
            <a:r>
              <a:rPr lang="en-US" dirty="0"/>
              <a:t>Outcomes are not connected to care</a:t>
            </a:r>
          </a:p>
          <a:p>
            <a:r>
              <a:rPr lang="en-US" dirty="0"/>
              <a:t>Patient trajectories are not calculated or easily accessible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0FC0B-D6F4-D045-B9F4-7C9C11FBC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50" y="4267539"/>
            <a:ext cx="38354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8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0C100-C4B5-1848-89EE-02CE8D55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73" y="2484199"/>
            <a:ext cx="4931596" cy="4031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A5642-C09F-3E46-8782-62CFEED4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33126-7DF6-F447-9F9F-52FB8B39E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data is ‘digital first’ every day</a:t>
            </a:r>
          </a:p>
          <a:p>
            <a:r>
              <a:rPr lang="en-US" dirty="0"/>
              <a:t>Decision aids are needed</a:t>
            </a:r>
          </a:p>
          <a:p>
            <a:r>
              <a:rPr lang="en-US" dirty="0"/>
              <a:t>Good UX and responsive computing and analytics are critical for improving health outcomes</a:t>
            </a:r>
          </a:p>
          <a:p>
            <a:r>
              <a:rPr lang="en-US" dirty="0"/>
              <a:t>Population engagement through ‘All of Us’ and Sync4Science</a:t>
            </a:r>
          </a:p>
        </p:txBody>
      </p:sp>
    </p:spTree>
    <p:extLst>
      <p:ext uri="{BB962C8B-B14F-4D97-AF65-F5344CB8AC3E}">
        <p14:creationId xmlns:p14="http://schemas.microsoft.com/office/powerpoint/2010/main" val="2357346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F90A-0375-9C46-9988-89FFF05B8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Precision Medicine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5E54DC-31F9-6345-9D98-F563F57A3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97842"/>
            <a:ext cx="8229600" cy="3862307"/>
          </a:xfrm>
        </p:spPr>
      </p:pic>
    </p:spTree>
    <p:extLst>
      <p:ext uri="{BB962C8B-B14F-4D97-AF65-F5344CB8AC3E}">
        <p14:creationId xmlns:p14="http://schemas.microsoft.com/office/powerpoint/2010/main" val="37809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1279AD-ED10-A14B-9D70-A0DDA028E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436" y="1677257"/>
            <a:ext cx="4839128" cy="3629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09684D-BE3E-2E4C-AB8B-277A09FE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Population vs Individual vs Clinic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837DF-FE51-D44B-A13A-D5F6C051C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3" y="3810809"/>
            <a:ext cx="4567258" cy="26019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DC0264-FA13-7649-B631-CA38B23D4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45" y="3634460"/>
            <a:ext cx="4167455" cy="27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22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739504"/>
            <a:ext cx="3910405" cy="3021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vs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423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is ’normal’? What is ‘health’?</a:t>
            </a:r>
          </a:p>
          <a:p>
            <a:pPr marL="0" indent="0">
              <a:buNone/>
            </a:pPr>
            <a:r>
              <a:rPr lang="en-US" dirty="0"/>
              <a:t>Systematic and measurement error </a:t>
            </a:r>
          </a:p>
          <a:p>
            <a:pPr marL="0" indent="0">
              <a:buNone/>
            </a:pPr>
            <a:r>
              <a:rPr lang="en-US" dirty="0"/>
              <a:t>Biological &amp; environment heterogeneity</a:t>
            </a:r>
          </a:p>
          <a:p>
            <a:pPr marL="0" indent="0">
              <a:buNone/>
            </a:pPr>
            <a:r>
              <a:rPr lang="en-US" dirty="0"/>
              <a:t>Population Health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72000" cy="257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4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7EB3-C424-F44D-AAD6-A643300E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 to data has changed-Epic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5B9523-522C-6B49-BA3E-5F57914AE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17" y="1355651"/>
            <a:ext cx="5045215" cy="5066414"/>
          </a:xfrm>
        </p:spPr>
      </p:pic>
    </p:spTree>
    <p:extLst>
      <p:ext uri="{BB962C8B-B14F-4D97-AF65-F5344CB8AC3E}">
        <p14:creationId xmlns:p14="http://schemas.microsoft.com/office/powerpoint/2010/main" val="1531517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7617-6B31-A14C-B94C-A17259C8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Apple Health App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1556D7-D903-FF40-819C-7E97F8C4F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1524000"/>
            <a:ext cx="1962105" cy="424239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840F2D-7C68-7546-98E5-D30196E8E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69" y="1524000"/>
            <a:ext cx="1962106" cy="4242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D152D-4F73-8049-B303-7F2CFC19D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65" y="1524000"/>
            <a:ext cx="1962106" cy="42423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E6C545-8325-F64F-AE6D-87F2A1FA1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60" y="1524000"/>
            <a:ext cx="1960844" cy="423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13757-3ECA-BA4E-ACEC-B869BFD14998}"/>
              </a:ext>
            </a:extLst>
          </p:cNvPr>
          <p:cNvSpPr txBox="1"/>
          <p:nvPr/>
        </p:nvSpPr>
        <p:spPr>
          <a:xfrm>
            <a:off x="2251745" y="6020656"/>
            <a:ext cx="498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Note the FHIR JSON source in the third panel. Cool!</a:t>
            </a:r>
          </a:p>
        </p:txBody>
      </p:sp>
    </p:spTree>
    <p:extLst>
      <p:ext uri="{BB962C8B-B14F-4D97-AF65-F5344CB8AC3E}">
        <p14:creationId xmlns:p14="http://schemas.microsoft.com/office/powerpoint/2010/main" val="410962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3CAD-1C26-8444-8006-88EF839C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Hype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14E53A-5372-1246-9928-E3027CF71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29600" cy="21428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5C391-B09C-6F48-8E76-496A7BDDA2B3}"/>
              </a:ext>
            </a:extLst>
          </p:cNvPr>
          <p:cNvSpPr txBox="1"/>
          <p:nvPr/>
        </p:nvSpPr>
        <p:spPr>
          <a:xfrm>
            <a:off x="1153274" y="4077090"/>
            <a:ext cx="6837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Using data </a:t>
            </a:r>
            <a:br>
              <a:rPr lang="en-US" sz="6000" dirty="0"/>
            </a:br>
            <a:r>
              <a:rPr lang="en-US" sz="6000" b="1" dirty="0"/>
              <a:t>increases</a:t>
            </a:r>
            <a:r>
              <a:rPr lang="en-US" sz="6000" dirty="0"/>
              <a:t> </a:t>
            </a:r>
            <a:r>
              <a:rPr lang="en-US" sz="6000" b="1" dirty="0"/>
              <a:t>its value</a:t>
            </a:r>
          </a:p>
        </p:txBody>
      </p:sp>
    </p:spTree>
    <p:extLst>
      <p:ext uri="{BB962C8B-B14F-4D97-AF65-F5344CB8AC3E}">
        <p14:creationId xmlns:p14="http://schemas.microsoft.com/office/powerpoint/2010/main" val="2732116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42A9A-0D09-664E-8640-E6AFC89D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675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Machine Learning and Data Analytics are mainstream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DE37DF-8ABC-B444-A1E3-C3DFEE6E3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81" y="1739757"/>
            <a:ext cx="3980091" cy="4525963"/>
          </a:xfr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0DC9F0-88CD-884E-8218-90636247C4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029077"/>
              </p:ext>
            </p:extLst>
          </p:nvPr>
        </p:nvGraphicFramePr>
        <p:xfrm>
          <a:off x="5008653" y="2558264"/>
          <a:ext cx="3686246" cy="316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370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0CBD4-104B-5D40-BBEE-D0256E02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pervasive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D16761-E919-7345-B267-4D969DDCA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3894"/>
            <a:ext cx="9172061" cy="5129373"/>
          </a:xfrm>
        </p:spPr>
      </p:pic>
    </p:spTree>
    <p:extLst>
      <p:ext uri="{BB962C8B-B14F-4D97-AF65-F5344CB8AC3E}">
        <p14:creationId xmlns:p14="http://schemas.microsoft.com/office/powerpoint/2010/main" val="1384508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B787-6DB7-C34C-BED3-BDF73F8F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BB73-A4EF-B947-A36C-4860E10A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Image analysis at scale, with well characterized error, uncertainty and confidence</a:t>
            </a:r>
          </a:p>
          <a:p>
            <a:r>
              <a:rPr lang="en-US" dirty="0"/>
              <a:t>Support for Molecular Tumor Boards, linking mutations with evidence for intervention</a:t>
            </a:r>
          </a:p>
          <a:p>
            <a:r>
              <a:rPr lang="en-US" dirty="0"/>
              <a:t>Decision Support such as ‘This patient has melanoma with BRAF V600E mutations. Consider a targeted therapy like </a:t>
            </a:r>
            <a:r>
              <a:rPr lang="en-US" dirty="0" err="1"/>
              <a:t>Trametinib</a:t>
            </a:r>
            <a:r>
              <a:rPr lang="en-US" dirty="0"/>
              <a:t> or </a:t>
            </a:r>
            <a:r>
              <a:rPr lang="en-US" dirty="0" err="1"/>
              <a:t>Vemurafenib</a:t>
            </a:r>
            <a:r>
              <a:rPr lang="en-US" dirty="0"/>
              <a:t>’</a:t>
            </a:r>
          </a:p>
          <a:p>
            <a:r>
              <a:rPr lang="en-US" dirty="0"/>
              <a:t>Identification of high risk patients, like ‘Your patient is at high risk for re-admittance. Patients with APACHE scores, MI, and pain medications have a x in y probability of remittance based on 2014-2018 data.</a:t>
            </a:r>
          </a:p>
        </p:txBody>
      </p:sp>
    </p:spTree>
    <p:extLst>
      <p:ext uri="{BB962C8B-B14F-4D97-AF65-F5344CB8AC3E}">
        <p14:creationId xmlns:p14="http://schemas.microsoft.com/office/powerpoint/2010/main" val="391100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B787-6DB7-C34C-BED3-BDF73F8F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BB73-A4EF-B947-A36C-4860E10A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–</a:t>
            </a:r>
            <a:r>
              <a:rPr lang="en-US" dirty="0" err="1"/>
              <a:t>omic</a:t>
            </a:r>
            <a:r>
              <a:rPr lang="en-US" dirty="0"/>
              <a:t> and functional data to understand complex biological networks involved in homeostasis, disease, health in the context of life and healthcare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BEEBF-10C0-8E41-8472-B9D4BABFE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144" y="4288386"/>
            <a:ext cx="3830917" cy="2154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A1B77-36AB-1B46-A18D-EF38FC263D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061" y="3770616"/>
            <a:ext cx="3673761" cy="26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6873-F1F7-1C49-BE2E-5234BB26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3193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dirty="0"/>
              <a:t>Cancer Moonshot includes Machine Learning and Data Analytics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3273A-EA85-6345-90E5-2F74C3C2F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65" y="1524000"/>
            <a:ext cx="4757884" cy="303772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F980E8-5BA2-0743-8942-222E19C78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087" y="1524000"/>
            <a:ext cx="3672156" cy="2362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D9A4C-792A-F146-B807-544B47DB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087" y="3902610"/>
            <a:ext cx="3672156" cy="2746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4C3069-4865-AC42-99DB-A9093FD7A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4193"/>
            <a:ext cx="3992984" cy="19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74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5907-E06D-8A4C-A367-59BC902F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NCI – DOE pilots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E1BF5E-5F0C-5F43-85F5-F6949F3DC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301" y="4315146"/>
            <a:ext cx="4710701" cy="2355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DDF4D6-BB30-794A-A2D4-02CBFC4C4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325" y="1476766"/>
            <a:ext cx="3459933" cy="2376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4566C-A93F-064D-B590-9DF60DA520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57" y="1311239"/>
            <a:ext cx="4782940" cy="38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B1E1-3384-3447-ABD6-9AD576CEE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586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Learning and Data Analytics requires computing horsepower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D97D5-98B5-6D46-9022-2DD0666B6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20841"/>
            <a:ext cx="4003245" cy="244781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8652A-2714-5B42-A0F6-591F1104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65316"/>
            <a:ext cx="4279900" cy="241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74D76-5C40-E148-8A22-053C744408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2124183"/>
            <a:ext cx="4232781" cy="35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7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C0688D-F1F0-9442-860B-D863F4974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5" y="706820"/>
            <a:ext cx="7560637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A583E-18A3-EC46-935C-E9E73EB79002}"/>
              </a:ext>
            </a:extLst>
          </p:cNvPr>
          <p:cNvSpPr txBox="1"/>
          <p:nvPr/>
        </p:nvSpPr>
        <p:spPr>
          <a:xfrm>
            <a:off x="189185" y="6118281"/>
            <a:ext cx="876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Project GENIE has already released 38,000 cancer genomes. Kudos to Drs. Charles Sawyers at MSKCC and Shawn Sweeney at AACR and so many people for making this happen.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608D14-5A7D-584F-A4B8-106DAC410D34}"/>
              </a:ext>
            </a:extLst>
          </p:cNvPr>
          <p:cNvSpPr/>
          <p:nvPr/>
        </p:nvSpPr>
        <p:spPr>
          <a:xfrm>
            <a:off x="791681" y="5748949"/>
            <a:ext cx="6059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cancerdiscovery.aacrjournals.org</a:t>
            </a:r>
            <a:r>
              <a:rPr lang="en-US" dirty="0"/>
              <a:t>/content/7/8/818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D6BA6-B731-364B-9F11-2C5016FD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683" y="497192"/>
            <a:ext cx="8229600" cy="1143000"/>
          </a:xfrm>
        </p:spPr>
        <p:txBody>
          <a:bodyPr/>
          <a:lstStyle/>
          <a:p>
            <a:r>
              <a:rPr lang="en-US" dirty="0"/>
              <a:t>Project GENIE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0341B-1719-5B44-AC7E-04137DBCA117}"/>
              </a:ext>
            </a:extLst>
          </p:cNvPr>
          <p:cNvSpPr txBox="1"/>
          <p:nvPr/>
        </p:nvSpPr>
        <p:spPr>
          <a:xfrm>
            <a:off x="1481959" y="5379617"/>
            <a:ext cx="415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www.cbioportal.org</a:t>
            </a:r>
            <a:r>
              <a:rPr lang="en-US" dirty="0"/>
              <a:t>/genie/</a:t>
            </a:r>
            <a:r>
              <a:rPr lang="en-US" dirty="0" err="1"/>
              <a:t>login.jsp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19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D04A6C7-3BC4-C44C-AC1C-8EE82032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930" y="2438913"/>
            <a:ext cx="7426234" cy="4230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A5B787-6DB7-C34C-BED3-BDF73F8F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BB73-A4EF-B947-A36C-4860E10A0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sensors, IoT devices to understand and intervene </a:t>
            </a:r>
            <a:r>
              <a:rPr lang="en-US" i="1" dirty="0"/>
              <a:t>individually</a:t>
            </a:r>
            <a:r>
              <a:rPr lang="en-US" dirty="0"/>
              <a:t> at a national scale before an acute episode</a:t>
            </a:r>
          </a:p>
          <a:p>
            <a:pPr lvl="1"/>
            <a:r>
              <a:rPr lang="en-US" dirty="0"/>
              <a:t>Opportunities in prevention, monitoring for adverse events in patients being given therapy, behavior and improving survivorship</a:t>
            </a:r>
          </a:p>
        </p:txBody>
      </p:sp>
    </p:spTree>
    <p:extLst>
      <p:ext uri="{BB962C8B-B14F-4D97-AF65-F5344CB8AC3E}">
        <p14:creationId xmlns:p14="http://schemas.microsoft.com/office/powerpoint/2010/main" val="1009850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SapientSansBold" charset="0"/>
              </a:rPr>
              <a:t>Questions?</a:t>
            </a:r>
          </a:p>
        </p:txBody>
      </p:sp>
      <p:pic>
        <p:nvPicPr>
          <p:cNvPr id="169986" name="Picture 2" descr="i_thank_yo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213" y="1401763"/>
            <a:ext cx="525938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extBox 3"/>
          <p:cNvSpPr txBox="1">
            <a:spLocks noChangeArrowheads="1"/>
          </p:cNvSpPr>
          <p:nvPr/>
        </p:nvSpPr>
        <p:spPr bwMode="auto">
          <a:xfrm>
            <a:off x="1047750" y="3267075"/>
            <a:ext cx="255858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en-US" altLang="x-none" dirty="0">
              <a:solidFill>
                <a:srgbClr val="60606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x-none">
                <a:solidFill>
                  <a:srgbClr val="606060"/>
                </a:solidFill>
                <a:ea typeface="ＭＳ Ｐゴシック" charset="-128"/>
                <a:cs typeface="ＭＳ Ｐゴシック" charset="-128"/>
              </a:rPr>
              <a:t>Warren A. </a:t>
            </a:r>
            <a:r>
              <a:rPr lang="en-US" altLang="x-none" dirty="0">
                <a:solidFill>
                  <a:srgbClr val="606060"/>
                </a:solidFill>
                <a:ea typeface="ＭＳ Ｐゴシック" charset="-128"/>
                <a:cs typeface="ＭＳ Ｐゴシック" charset="-128"/>
              </a:rPr>
              <a:t>Kibbe, Ph.D.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x-none" dirty="0">
                <a:solidFill>
                  <a:srgbClr val="606060"/>
                </a:solidFill>
                <a:ea typeface="ＭＳ Ｐゴシック" charset="-128"/>
                <a:cs typeface="ＭＳ Ｐゴシック" charset="-128"/>
                <a:hlinkClick r:id="rId3"/>
              </a:rPr>
              <a:t>warren.kibbe@duke.edu</a:t>
            </a:r>
            <a:r>
              <a:rPr lang="en-US" altLang="x-none" dirty="0">
                <a:solidFill>
                  <a:srgbClr val="60606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x-none" dirty="0">
                <a:solidFill>
                  <a:srgbClr val="606060"/>
                </a:solidFill>
                <a:ea typeface="ＭＳ Ｐゴシック" charset="-128"/>
                <a:cs typeface="ＭＳ Ｐゴシック" charset="-128"/>
              </a:rPr>
              <a:t>@</a:t>
            </a:r>
            <a:r>
              <a:rPr lang="en-US" altLang="x-none" dirty="0" err="1">
                <a:solidFill>
                  <a:srgbClr val="606060"/>
                </a:solidFill>
                <a:ea typeface="ＭＳ Ｐゴシック" charset="-128"/>
                <a:cs typeface="ＭＳ Ｐゴシック" charset="-128"/>
              </a:rPr>
              <a:t>wakibbe</a:t>
            </a:r>
            <a:r>
              <a:rPr lang="en-US" altLang="x-none" dirty="0">
                <a:solidFill>
                  <a:srgbClr val="60606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endParaRPr lang="en-US" altLang="x-none" dirty="0">
              <a:solidFill>
                <a:srgbClr val="60606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9988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" y="4633913"/>
            <a:ext cx="355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18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0600-C9F8-E24B-9A5E-32FFDBBD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14D5E-08F2-5746-A0AE-533F45BD3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generation is no longer the bottleneck – data management, analysis, reasoning are</a:t>
            </a:r>
          </a:p>
          <a:p>
            <a:r>
              <a:rPr lang="en-US" dirty="0"/>
              <a:t>Pace of technology change and innovation continues to increase</a:t>
            </a:r>
          </a:p>
          <a:p>
            <a:r>
              <a:rPr lang="en-US" dirty="0"/>
              <a:t>Devices are ubiquitous, smart, connected.  Platform for new insights</a:t>
            </a:r>
          </a:p>
          <a:p>
            <a:r>
              <a:rPr lang="en-US" dirty="0"/>
              <a:t>Data science is everywhere</a:t>
            </a:r>
          </a:p>
          <a:p>
            <a:r>
              <a:rPr lang="en-US" dirty="0"/>
              <a:t>Computing will enable us to move from observation to prediction to intervention &amp; prevention</a:t>
            </a:r>
          </a:p>
          <a:p>
            <a:r>
              <a:rPr lang="en-US" dirty="0"/>
              <a:t>Understanding the patient context, the patient trajectory, is key</a:t>
            </a:r>
          </a:p>
        </p:txBody>
      </p:sp>
    </p:spTree>
    <p:extLst>
      <p:ext uri="{BB962C8B-B14F-4D97-AF65-F5344CB8AC3E}">
        <p14:creationId xmlns:p14="http://schemas.microsoft.com/office/powerpoint/2010/main" val="2784288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D0100-7735-1E48-B5B7-67556DF2BF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71469" y="2434975"/>
            <a:ext cx="7572531" cy="4259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3B282-F558-F644-9593-EB6DDF4C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Backdrop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9D99C-2617-3D47-81E9-861C06DB1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Devices, smart phones, smart homes, smart cars, smart cities</a:t>
            </a:r>
          </a:p>
          <a:p>
            <a:r>
              <a:rPr lang="en-US" dirty="0"/>
              <a:t>Real World Evidence</a:t>
            </a:r>
          </a:p>
          <a:p>
            <a:r>
              <a:rPr lang="en-US" dirty="0"/>
              <a:t>Built Environment Data</a:t>
            </a:r>
          </a:p>
          <a:p>
            <a:r>
              <a:rPr lang="en-US" dirty="0"/>
              <a:t>Precision Medicine – Learning Health</a:t>
            </a:r>
          </a:p>
          <a:p>
            <a:r>
              <a:rPr lang="en-US" dirty="0"/>
              <a:t>Single-cell measurements</a:t>
            </a:r>
          </a:p>
          <a:p>
            <a:r>
              <a:rPr lang="en-US" dirty="0"/>
              <a:t>Data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78056-6A04-2A47-B924-9EA1E552A68A}"/>
              </a:ext>
            </a:extLst>
          </p:cNvPr>
          <p:cNvSpPr txBox="1"/>
          <p:nvPr/>
        </p:nvSpPr>
        <p:spPr>
          <a:xfrm>
            <a:off x="1227761" y="5710664"/>
            <a:ext cx="7459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Technology now allows us to measure our world, our environment, our interactions, and ourselves at scale</a:t>
            </a:r>
          </a:p>
        </p:txBody>
      </p:sp>
    </p:spTree>
    <p:extLst>
      <p:ext uri="{BB962C8B-B14F-4D97-AF65-F5344CB8AC3E}">
        <p14:creationId xmlns:p14="http://schemas.microsoft.com/office/powerpoint/2010/main" val="48150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E47A4B-C21C-C14E-9976-15789CC828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7317299" y="3447266"/>
            <a:ext cx="1643580" cy="1643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7EA4D-D756-614A-853F-A9D203AB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4EB20-C346-394C-BF22-5FCAD8928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2865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Data generation is not the bottleneck</a:t>
            </a:r>
          </a:p>
          <a:p>
            <a:r>
              <a:rPr lang="en-US" dirty="0"/>
              <a:t>Most data are now</a:t>
            </a:r>
            <a:r>
              <a:rPr lang="en-US" b="1" dirty="0"/>
              <a:t> ‘digital first’</a:t>
            </a:r>
          </a:p>
          <a:p>
            <a:r>
              <a:rPr lang="en-US" dirty="0"/>
              <a:t>Old statistical models assuming variable independence are inadequate – </a:t>
            </a:r>
            <a:r>
              <a:rPr lang="en-US" b="1" dirty="0"/>
              <a:t>systems and pathways are not independent!</a:t>
            </a:r>
          </a:p>
          <a:p>
            <a:r>
              <a:rPr lang="en-US" b="1" dirty="0"/>
              <a:t>Project management </a:t>
            </a:r>
            <a:r>
              <a:rPr lang="en-US" dirty="0"/>
              <a:t>is critical in scaling population 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77F93D-E971-FA45-9EE6-325D50B46BB0}"/>
              </a:ext>
            </a:extLst>
          </p:cNvPr>
          <p:cNvSpPr txBox="1"/>
          <p:nvPr/>
        </p:nvSpPr>
        <p:spPr>
          <a:xfrm>
            <a:off x="2316595" y="5352836"/>
            <a:ext cx="6370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Well-defined experiments are still key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22960-0F51-BC48-A87C-7C7ABD3D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21" y="4693365"/>
            <a:ext cx="2133474" cy="19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F26E2B-09D7-324E-89E7-3F6D2AC9F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560" y="904127"/>
            <a:ext cx="3287730" cy="504461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Technology innovation is permeating our society and the world at an ever increasing pace. The iPhone sold a billion units in about 5 years. The Sony Walkman took almost 30 years to reach 200 million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5DE2FE-8626-204D-B44E-B2FFF659C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3" b="20081"/>
          <a:stretch/>
        </p:blipFill>
        <p:spPr>
          <a:xfrm rot="16200000">
            <a:off x="-552800" y="597316"/>
            <a:ext cx="7393383" cy="5897365"/>
          </a:xfrm>
        </p:spPr>
      </p:pic>
    </p:spTree>
    <p:extLst>
      <p:ext uri="{BB962C8B-B14F-4D97-AF65-F5344CB8AC3E}">
        <p14:creationId xmlns:p14="http://schemas.microsoft.com/office/powerpoint/2010/main" val="427004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Oncology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Cancer Biology</a:t>
            </a:r>
          </a:p>
          <a:p>
            <a:r>
              <a:rPr lang="en-US" dirty="0"/>
              <a:t>Anatomic vs molecular classification</a:t>
            </a:r>
          </a:p>
          <a:p>
            <a:r>
              <a:rPr lang="en-US" dirty="0"/>
              <a:t>Health vs Disease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77814"/>
            <a:ext cx="3765176" cy="899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805" y="2921923"/>
            <a:ext cx="3830917" cy="215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46" y="4606412"/>
            <a:ext cx="3668358" cy="1973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315" y="4748862"/>
            <a:ext cx="2517289" cy="18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996B-E551-D849-A8E2-9F112BAF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Patient Trajectories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518D5C-366D-904B-8536-45240AF99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7" y="1524000"/>
            <a:ext cx="3541183" cy="5334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C106EE-6CF1-064B-AE29-AD45AC055699}"/>
              </a:ext>
            </a:extLst>
          </p:cNvPr>
          <p:cNvSpPr txBox="1"/>
          <p:nvPr/>
        </p:nvSpPr>
        <p:spPr>
          <a:xfrm>
            <a:off x="453845" y="2907585"/>
            <a:ext cx="3573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are all guilty of looking under the lamp post</a:t>
            </a:r>
          </a:p>
        </p:txBody>
      </p:sp>
    </p:spTree>
    <p:extLst>
      <p:ext uri="{BB962C8B-B14F-4D97-AF65-F5344CB8AC3E}">
        <p14:creationId xmlns:p14="http://schemas.microsoft.com/office/powerpoint/2010/main" val="1195790067"/>
      </p:ext>
    </p:extLst>
  </p:cSld>
  <p:clrMapOvr>
    <a:masterClrMapping/>
  </p:clrMapOvr>
</p:sld>
</file>

<file path=ppt/theme/theme1.xml><?xml version="1.0" encoding="utf-8"?>
<a:theme xmlns:a="http://schemas.openxmlformats.org/drawingml/2006/main" name="SOM PowerPoint Template-20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L Research IT Strategic Plan Meeting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headEnd type="stealth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PL Research IT Strategic Plan Meeting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headEnd type="stealth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SOM PowerPoint Template-2015</Template>
  <TotalTime>9310</TotalTime>
  <Words>930</Words>
  <Application>Microsoft Macintosh PowerPoint</Application>
  <PresentationFormat>On-screen Show (4:3)</PresentationFormat>
  <Paragraphs>112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MS PGothic</vt:lpstr>
      <vt:lpstr>MS PGothic</vt:lpstr>
      <vt:lpstr>Arial</vt:lpstr>
      <vt:lpstr>Calibri</vt:lpstr>
      <vt:lpstr>Lucida Grande</vt:lpstr>
      <vt:lpstr>Sapient Centro Slab</vt:lpstr>
      <vt:lpstr>SapientCentroSlab-Light</vt:lpstr>
      <vt:lpstr>SapientSansBold</vt:lpstr>
      <vt:lpstr>SapientSansRegular</vt:lpstr>
      <vt:lpstr>Trebuchet MS</vt:lpstr>
      <vt:lpstr>Verdana</vt:lpstr>
      <vt:lpstr>Wingdings</vt:lpstr>
      <vt:lpstr>SOM PowerPoint Template-2015</vt:lpstr>
      <vt:lpstr>SPL Research IT Strategic Plan Meeting</vt:lpstr>
      <vt:lpstr>1_SPL Research IT Strategic Plan Meeting</vt:lpstr>
      <vt:lpstr>The Intersection of Oncology and Computing</vt:lpstr>
      <vt:lpstr>PowerPoint Presentation</vt:lpstr>
      <vt:lpstr>Data is pervasive</vt:lpstr>
      <vt:lpstr>Take homes</vt:lpstr>
      <vt:lpstr>Technology Backdrop</vt:lpstr>
      <vt:lpstr>Fundamental Changes</vt:lpstr>
      <vt:lpstr>Technology innovation is permeating our society and the world at an ever increasing pace. The iPhone sold a billion units in about 5 years. The Sony Walkman took almost 30 years to reach 200 million</vt:lpstr>
      <vt:lpstr>Changes in Oncology</vt:lpstr>
      <vt:lpstr>Understanding Patient Trajectories</vt:lpstr>
      <vt:lpstr>Understanding Patient Trajectories</vt:lpstr>
      <vt:lpstr>Understanding Patient Trajectories</vt:lpstr>
      <vt:lpstr>Data sources are evolving</vt:lpstr>
      <vt:lpstr>Types of “Real-World Data”</vt:lpstr>
      <vt:lpstr>Mobile sensors to enhance monitoring of effects of new therapies</vt:lpstr>
      <vt:lpstr>Emergence of ‘eHealth biomarkers’</vt:lpstr>
      <vt:lpstr>The ‘digital clinical trial’</vt:lpstr>
      <vt:lpstr>Emergence of “population health analytics” to measure quality</vt:lpstr>
      <vt:lpstr>Data Sharing and the FAIR Principles</vt:lpstr>
      <vt:lpstr>To improve, I need (good) data!</vt:lpstr>
      <vt:lpstr>Defining Clinical Data Quality</vt:lpstr>
      <vt:lpstr>Issues in Healthcare</vt:lpstr>
      <vt:lpstr>Population Health</vt:lpstr>
      <vt:lpstr>Precision Medicine</vt:lpstr>
      <vt:lpstr>Population vs Individual vs Clinic</vt:lpstr>
      <vt:lpstr>Health vs Disease</vt:lpstr>
      <vt:lpstr>Access to data has changed-Epic</vt:lpstr>
      <vt:lpstr>From Apple Health App</vt:lpstr>
      <vt:lpstr>Data Science Hype</vt:lpstr>
      <vt:lpstr>Machine Learning and Data Analytics are mainstream</vt:lpstr>
      <vt:lpstr>Applying Machine Learning</vt:lpstr>
      <vt:lpstr>Applying Machine Learning</vt:lpstr>
      <vt:lpstr>Cancer Moonshot includes Machine Learning and Data Analytics </vt:lpstr>
      <vt:lpstr>NCI – DOE pilots</vt:lpstr>
      <vt:lpstr>Machine Learning and Data Analytics requires computing horsepower</vt:lpstr>
      <vt:lpstr>Project GENIE</vt:lpstr>
      <vt:lpstr>Applying Machine Learning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World Evidence, EHRs, and Cancer Surveillance</dc:title>
  <dc:creator>Warren A Kibbe, Ph.D.</dc:creator>
  <cp:lastModifiedBy>Warren A Kibbe, Ph.D.</cp:lastModifiedBy>
  <cp:revision>204</cp:revision>
  <dcterms:created xsi:type="dcterms:W3CDTF">2017-09-06T13:04:19Z</dcterms:created>
  <dcterms:modified xsi:type="dcterms:W3CDTF">2019-03-07T15:57:30Z</dcterms:modified>
</cp:coreProperties>
</file>