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76" r:id="rId2"/>
    <p:sldId id="277" r:id="rId3"/>
    <p:sldId id="260" r:id="rId4"/>
    <p:sldId id="280" r:id="rId5"/>
    <p:sldId id="281" r:id="rId6"/>
    <p:sldId id="282" r:id="rId7"/>
    <p:sldId id="286" r:id="rId8"/>
    <p:sldId id="287" r:id="rId9"/>
    <p:sldId id="288" r:id="rId10"/>
    <p:sldId id="289" r:id="rId11"/>
    <p:sldId id="290" r:id="rId12"/>
    <p:sldId id="291" r:id="rId13"/>
    <p:sldId id="295" r:id="rId14"/>
    <p:sldId id="292" r:id="rId15"/>
    <p:sldId id="293" r:id="rId16"/>
    <p:sldId id="302" r:id="rId17"/>
    <p:sldId id="297" r:id="rId18"/>
    <p:sldId id="298" r:id="rId19"/>
    <p:sldId id="300" r:id="rId20"/>
    <p:sldId id="299" r:id="rId21"/>
    <p:sldId id="30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A"/>
    <a:srgbClr val="FFFF99"/>
    <a:srgbClr val="3366CC"/>
    <a:srgbClr val="FFFFFF"/>
    <a:srgbClr val="BCB800"/>
    <a:srgbClr val="4782B7"/>
    <a:srgbClr val="6596C3"/>
    <a:srgbClr val="C0C0C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>
      <p:cViewPr>
        <p:scale>
          <a:sx n="165" d="100"/>
          <a:sy n="165" d="100"/>
        </p:scale>
        <p:origin x="-20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D3C4-AE4E-A64E-8486-87952D330B19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C575-C860-5142-B203-98A33A9C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4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FEE6DF-C2D8-DF48-923C-DA677920A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3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927226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960-7EE5-DD49-9EAE-8F2F96C9D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1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0748-68B1-1742-8628-C5B14B262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3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FB8-04C1-E048-BE3F-0FF945C4C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3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51697" cy="640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4537"/>
            <a:ext cx="8229600" cy="505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045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5/22/14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45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045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3EC6D98-DC87-2B4A-AC86-16214BBB2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hubzero-logo-20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12" y="215461"/>
            <a:ext cx="919148" cy="485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3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PT Sans Captio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hyperlink" Target="file:///\\localhost\Users\mmc\Files\Nanohub\User%20Conference\2014\your-day-on-steroids\submit.mp4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12.jpe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pegasus.isi.edu" TargetMode="Externa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s://hubzero.org/resources/779" TargetMode="External"/><Relationship Id="rId7" Type="http://schemas.openxmlformats.org/officeDocument/2006/relationships/image" Target="../media/image59.png"/><Relationship Id="rId2" Type="http://schemas.openxmlformats.org/officeDocument/2006/relationships/hyperlink" Target="https://hubzero.org/documentation/1.2.2/tooldev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egasus.isi.edu" TargetMode="External"/><Relationship Id="rId5" Type="http://schemas.openxmlformats.org/officeDocument/2006/relationships/hyperlink" Target="https://hubzero.org/resources/pegtut" TargetMode="External"/><Relationship Id="rId4" Type="http://schemas.openxmlformats.org/officeDocument/2006/relationships/hyperlink" Target="https://hubzero.org/resources/83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Using simulation workspaces</a:t>
            </a:r>
            <a:br>
              <a:rPr lang="en-US" dirty="0" smtClean="0"/>
            </a:br>
            <a:r>
              <a:rPr lang="en-US" dirty="0" smtClean="0"/>
              <a:t>to “submit” jobs and workflows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95800"/>
            <a:ext cx="7162800" cy="1447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Michael McLennan</a:t>
            </a:r>
          </a:p>
          <a:p>
            <a:pPr lvl="0">
              <a:defRPr/>
            </a:pPr>
            <a:r>
              <a:rPr lang="en-US" sz="1600" i="1" dirty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HUBzero® Platform for Scientific Collaboration</a:t>
            </a:r>
          </a:p>
          <a:p>
            <a:pPr lvl="0">
              <a:defRPr/>
            </a:pPr>
            <a:r>
              <a:rPr lang="en-US" sz="1600" i="1" dirty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Purdue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960-7EE5-DD49-9EAE-8F2F96C9D48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84" y="2431312"/>
            <a:ext cx="2391833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91820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81275" y="58674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/>
              <a:t>This work licensed under</a:t>
            </a:r>
          </a:p>
          <a:p>
            <a:pPr algn="r">
              <a:defRPr/>
            </a:pPr>
            <a:r>
              <a:rPr lang="en-US" sz="1000" i="1"/>
              <a:t>Creative Commons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2525" y="5867400"/>
            <a:ext cx="124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See license online:</a:t>
            </a:r>
          </a:p>
          <a:p>
            <a:pPr>
              <a:defRPr/>
            </a:pPr>
            <a:r>
              <a:rPr lang="en-US" sz="1000" i="1">
                <a:hlinkClick r:id="rId4"/>
              </a:rPr>
              <a:t>by-nc-sa/3.0</a:t>
            </a:r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2605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2999"/>
            <a:ext cx="4343400" cy="3522133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371600"/>
            <a:ext cx="4249615" cy="441960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44500" y="3733800"/>
            <a:ext cx="4038600" cy="1143000"/>
          </a:xfrm>
          <a:prstGeom prst="wedgeRectCallout">
            <a:avLst>
              <a:gd name="adj1" fmla="val -3442"/>
              <a:gd name="adj2" fmla="val -1172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Lucida Console"/>
              </a:rPr>
              <a:t>Easy way to download:</a:t>
            </a:r>
          </a:p>
          <a:p>
            <a:pPr algn="ctr">
              <a:spcBef>
                <a:spcPts val="400"/>
              </a:spcBef>
            </a:pPr>
            <a:r>
              <a:rPr lang="en-US" sz="2400" dirty="0" err="1" smtClean="0">
                <a:latin typeface="Lucida Console"/>
                <a:cs typeface="Lucida Console"/>
              </a:rPr>
              <a:t>exportfile</a:t>
            </a:r>
            <a:r>
              <a:rPr lang="en-US" sz="2400" dirty="0" smtClean="0">
                <a:latin typeface="Lucida Console"/>
                <a:cs typeface="Lucida Console"/>
              </a:rPr>
              <a:t> </a:t>
            </a:r>
            <a:r>
              <a:rPr lang="en-US" sz="2400" dirty="0" err="1" smtClean="0">
                <a:latin typeface="Lucida Console"/>
                <a:cs typeface="Lucida Console"/>
              </a:rPr>
              <a:t>tool.xml</a:t>
            </a:r>
            <a:endParaRPr lang="en-US" sz="2400" dirty="0">
              <a:latin typeface="Lucida Console"/>
              <a:cs typeface="Lucida Conso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029200"/>
            <a:ext cx="3187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Tools can provide “download”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function by </a:t>
            </a:r>
            <a:r>
              <a:rPr lang="en-US" dirty="0" err="1" smtClean="0">
                <a:solidFill>
                  <a:schemeClr val="tx2"/>
                </a:solidFill>
              </a:rPr>
              <a:t>exec’ing</a:t>
            </a:r>
            <a:r>
              <a:rPr lang="en-US" dirty="0" smtClean="0">
                <a:solidFill>
                  <a:schemeClr val="tx2"/>
                </a:solidFill>
              </a:rPr>
              <a:t> this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command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Lightning Bolt 9"/>
          <p:cNvSpPr/>
          <p:nvPr/>
        </p:nvSpPr>
        <p:spPr>
          <a:xfrm>
            <a:off x="436380" y="5160778"/>
            <a:ext cx="609600" cy="609600"/>
          </a:xfrm>
          <a:prstGeom prst="lightningBolt">
            <a:avLst/>
          </a:prstGeom>
          <a:gradFill>
            <a:gsLst>
              <a:gs pos="0">
                <a:srgbClr val="FFFF00"/>
              </a:gs>
              <a:gs pos="100000">
                <a:srgbClr val="FFFFBA"/>
              </a:gs>
            </a:gsLst>
          </a:gradFill>
          <a:ln>
            <a:solidFill>
              <a:srgbClr val="BC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2999"/>
            <a:ext cx="4343400" cy="3522133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19200"/>
            <a:ext cx="44069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44500" y="3733800"/>
            <a:ext cx="3670300" cy="1143000"/>
          </a:xfrm>
          <a:prstGeom prst="wedgeRectCallout">
            <a:avLst>
              <a:gd name="adj1" fmla="val -3442"/>
              <a:gd name="adj2" fmla="val -1172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Lucida Console"/>
              </a:rPr>
              <a:t>Easy way to upload:</a:t>
            </a:r>
          </a:p>
          <a:p>
            <a:pPr algn="ctr">
              <a:spcBef>
                <a:spcPts val="400"/>
              </a:spcBef>
            </a:pPr>
            <a:r>
              <a:rPr lang="en-US" sz="2400" dirty="0" err="1" smtClean="0">
                <a:latin typeface="Lucida Console"/>
                <a:cs typeface="Lucida Console"/>
              </a:rPr>
              <a:t>importfile</a:t>
            </a:r>
            <a:endParaRPr lang="en-US" sz="2400" dirty="0">
              <a:latin typeface="Lucida Console"/>
              <a:cs typeface="Lucida Console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62800" y="4800600"/>
            <a:ext cx="1312466" cy="1234877"/>
            <a:chOff x="7162800" y="4800600"/>
            <a:chExt cx="1312466" cy="1234877"/>
          </a:xfrm>
        </p:grpSpPr>
        <p:pic>
          <p:nvPicPr>
            <p:cNvPr id="8" name="Picture 7" descr="Image JPEG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9133" y="4800600"/>
              <a:ext cx="939800" cy="939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62800" y="5727700"/>
              <a:ext cx="1312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IMG_1876.jpg</a:t>
              </a:r>
              <a:endParaRPr lang="en-US" sz="1400" dirty="0"/>
            </a:p>
          </p:txBody>
        </p:sp>
      </p:grpSp>
      <p:sp>
        <p:nvSpPr>
          <p:cNvPr id="11" name="AutoShape 11"/>
          <p:cNvSpPr>
            <a:spLocks noChangeAspect="1" noChangeArrowheads="1"/>
          </p:cNvSpPr>
          <p:nvPr/>
        </p:nvSpPr>
        <p:spPr bwMode="auto">
          <a:xfrm rot="19784614">
            <a:off x="5439207" y="5460997"/>
            <a:ext cx="192088" cy="384175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5029200"/>
            <a:ext cx="2892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Tools can provide “upload”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function by </a:t>
            </a:r>
            <a:r>
              <a:rPr lang="en-US" dirty="0" err="1" smtClean="0">
                <a:solidFill>
                  <a:schemeClr val="tx2"/>
                </a:solidFill>
              </a:rPr>
              <a:t>exec’ing</a:t>
            </a:r>
            <a:r>
              <a:rPr lang="en-US" dirty="0" smtClean="0">
                <a:solidFill>
                  <a:schemeClr val="tx2"/>
                </a:solidFill>
              </a:rPr>
              <a:t> this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command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Lightning Bolt 14"/>
          <p:cNvSpPr/>
          <p:nvPr/>
        </p:nvSpPr>
        <p:spPr>
          <a:xfrm>
            <a:off x="436380" y="5160778"/>
            <a:ext cx="609600" cy="609600"/>
          </a:xfrm>
          <a:prstGeom prst="lightningBolt">
            <a:avLst/>
          </a:prstGeom>
          <a:gradFill>
            <a:gsLst>
              <a:gs pos="0">
                <a:srgbClr val="FFFF00"/>
              </a:gs>
              <a:gs pos="100000">
                <a:srgbClr val="FFFFBA"/>
              </a:gs>
            </a:gsLst>
          </a:gradFill>
          <a:ln>
            <a:solidFill>
              <a:srgbClr val="BC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0694 -0.00185 -0.03177 -0.00046 -0.04097 -0.01134 C -0.05017 -0.02222 -0.05225 -0.05417 -0.0552 -0.06551 " pathEditMode="relative" rAng="0" ptsTypes="aaa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037E-7 C -0.03888 -0.12176 -0.0776 -0.24352 -0.1736 -0.31111 C -0.26961 -0.37871 -0.42308 -0.39213 -0.57638 -0.40556 " pathEditMode="relative" ptsTypes="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2999"/>
            <a:ext cx="4343400" cy="3522133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access to your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7" descr="desk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25202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2895600" y="4896802"/>
            <a:ext cx="5257800" cy="685800"/>
          </a:xfrm>
          <a:prstGeom prst="wedgeRectCallout">
            <a:avLst>
              <a:gd name="adj1" fmla="val 25183"/>
              <a:gd name="adj2" fmla="val -1741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Lucida Console"/>
                <a:cs typeface="Lucida Console"/>
              </a:rPr>
              <a:t>sftp</a:t>
            </a:r>
            <a:r>
              <a:rPr lang="en-US" sz="2400" dirty="0" smtClean="0">
                <a:latin typeface="Lucida Console"/>
                <a:cs typeface="Lucida Console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Lucida Console"/>
                <a:cs typeface="Lucida Console"/>
              </a:rPr>
              <a:t>yourlogin</a:t>
            </a:r>
            <a:r>
              <a:rPr lang="en-US" sz="2400" dirty="0" err="1" smtClean="0">
                <a:latin typeface="Lucida Console"/>
                <a:cs typeface="Lucida Console"/>
              </a:rPr>
              <a:t>@</a:t>
            </a:r>
            <a:r>
              <a:rPr lang="en-US" sz="2400" dirty="0" err="1" smtClean="0">
                <a:solidFill>
                  <a:schemeClr val="bg1"/>
                </a:solidFill>
                <a:latin typeface="Lucida Console"/>
                <a:cs typeface="Lucida Console"/>
              </a:rPr>
              <a:t>nciphub.org</a:t>
            </a:r>
            <a:endParaRPr lang="en-US" sz="2400" dirty="0">
              <a:solidFill>
                <a:schemeClr val="bg1"/>
              </a:solidFill>
              <a:latin typeface="Lucida Console"/>
              <a:cs typeface="Lucida Conso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800" y="5602604"/>
            <a:ext cx="432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your login and password for the hub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515617" y="2891143"/>
            <a:ext cx="2990082" cy="776458"/>
          </a:xfrm>
          <a:custGeom>
            <a:avLst/>
            <a:gdLst>
              <a:gd name="connsiteX0" fmla="*/ 2990082 w 2990082"/>
              <a:gd name="connsiteY0" fmla="*/ 776458 h 776458"/>
              <a:gd name="connsiteX1" fmla="*/ 1950054 w 2990082"/>
              <a:gd name="connsiteY1" fmla="*/ 26403 h 776458"/>
              <a:gd name="connsiteX2" fmla="*/ 0 w 2990082"/>
              <a:gd name="connsiteY2" fmla="*/ 156412 h 7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0082" h="776458">
                <a:moveTo>
                  <a:pt x="2990082" y="776458"/>
                </a:moveTo>
                <a:cubicBezTo>
                  <a:pt x="2719241" y="453101"/>
                  <a:pt x="2448401" y="129744"/>
                  <a:pt x="1950054" y="26403"/>
                </a:cubicBezTo>
                <a:cubicBezTo>
                  <a:pt x="1451707" y="-76938"/>
                  <a:pt x="0" y="156412"/>
                  <a:pt x="0" y="156412"/>
                </a:cubicBezTo>
              </a:path>
            </a:pathLst>
          </a:custGeom>
          <a:ln w="38100" cmpd="sng"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95518" y="2579549"/>
            <a:ext cx="2990082" cy="928858"/>
          </a:xfrm>
          <a:custGeom>
            <a:avLst/>
            <a:gdLst>
              <a:gd name="connsiteX0" fmla="*/ 2990082 w 2990082"/>
              <a:gd name="connsiteY0" fmla="*/ 776458 h 776458"/>
              <a:gd name="connsiteX1" fmla="*/ 1950054 w 2990082"/>
              <a:gd name="connsiteY1" fmla="*/ 26403 h 776458"/>
              <a:gd name="connsiteX2" fmla="*/ 0 w 2990082"/>
              <a:gd name="connsiteY2" fmla="*/ 156412 h 7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0082" h="776458">
                <a:moveTo>
                  <a:pt x="2990082" y="776458"/>
                </a:moveTo>
                <a:cubicBezTo>
                  <a:pt x="2719241" y="453101"/>
                  <a:pt x="2448401" y="129744"/>
                  <a:pt x="1950054" y="26403"/>
                </a:cubicBezTo>
                <a:cubicBezTo>
                  <a:pt x="1451707" y="-76938"/>
                  <a:pt x="0" y="156412"/>
                  <a:pt x="0" y="156412"/>
                </a:cubicBezTo>
              </a:path>
            </a:pathLst>
          </a:custGeom>
          <a:ln w="38100" cmpd="sng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Computing Environment</a:t>
            </a:r>
            <a:endParaRPr lang="en-US" dirty="0"/>
          </a:p>
        </p:txBody>
      </p:sp>
      <p:pic>
        <p:nvPicPr>
          <p:cNvPr id="5" name="Picture 22" descr="052209_iStock_Cloud_Compu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28" y="1098223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3462281" y="2110067"/>
            <a:ext cx="2514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5" descr="My-Computer-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28" y="128237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CCEcom4_11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78" y="1626106"/>
            <a:ext cx="990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78" y="2373565"/>
            <a:ext cx="1076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78" y="2819400"/>
            <a:ext cx="11033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3" y="3360297"/>
            <a:ext cx="206057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62" y="4964210"/>
            <a:ext cx="2222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8778" y="990600"/>
            <a:ext cx="1244600" cy="453197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7010" y="3538891"/>
            <a:ext cx="1587500" cy="158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70013" y="5014787"/>
            <a:ext cx="1341495" cy="538609"/>
          </a:xfrm>
          <a:prstGeom prst="rect">
            <a:avLst/>
          </a:prstGeom>
          <a:solidFill>
            <a:schemeClr val="accent1"/>
          </a:solidFill>
        </p:spPr>
        <p:txBody>
          <a:bodyPr wrap="none" tIns="0" rIns="91440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Myriad Pro Semibold"/>
                <a:cs typeface="Myriad Pro Semibold"/>
              </a:rPr>
              <a:t>NAMD</a:t>
            </a:r>
            <a:endParaRPr lang="en-US" sz="3200" dirty="0">
              <a:solidFill>
                <a:schemeClr val="bg2"/>
              </a:solidFill>
              <a:latin typeface="Myriad Pro Semibold"/>
              <a:cs typeface="Myriad Pro Semibold"/>
            </a:endParaRPr>
          </a:p>
        </p:txBody>
      </p:sp>
      <p:sp>
        <p:nvSpPr>
          <p:cNvPr id="32" name="Action Button: Forward or Next 31">
            <a:hlinkClick r:id="rId11" action="ppaction://hlinkfile" highlightClick="1"/>
          </p:cNvPr>
          <p:cNvSpPr/>
          <p:nvPr/>
        </p:nvSpPr>
        <p:spPr>
          <a:xfrm>
            <a:off x="4583820" y="2217297"/>
            <a:ext cx="685800" cy="685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100"/>
          <p:cNvSpPr txBox="1">
            <a:spLocks noChangeArrowheads="1"/>
          </p:cNvSpPr>
          <p:nvPr/>
        </p:nvSpPr>
        <p:spPr bwMode="auto">
          <a:xfrm>
            <a:off x="1527450" y="5792347"/>
            <a:ext cx="6177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dirty="0" smtClean="0">
                <a:solidFill>
                  <a:schemeClr val="folHlink"/>
                </a:solidFill>
                <a:cs typeface="+mn-cs"/>
              </a:rPr>
              <a:t>Access research codes and remote supercomputers</a:t>
            </a:r>
            <a:endParaRPr lang="en-US" sz="2000" i="1" dirty="0">
              <a:solidFill>
                <a:schemeClr val="folHlink"/>
              </a:solidFill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799" y="1295400"/>
            <a:ext cx="1977171" cy="1600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1923" y="3439411"/>
            <a:ext cx="1981200" cy="2125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7934" y="4855978"/>
            <a:ext cx="1169178" cy="8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Submit:  Parameter Sweeps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9C00-D955-BE43-8FB9-A9BF55E3C5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205408"/>
            <a:ext cx="8839200" cy="405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000" i="1" spc="-5" dirty="0" smtClean="0">
                <a:solidFill>
                  <a:srgbClr val="396D8A"/>
                </a:solidFill>
                <a:latin typeface="Arial"/>
                <a:ea typeface="MS Mincho"/>
                <a:cs typeface="Arial"/>
              </a:rPr>
              <a:t>If you normally run a command like this…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spice3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–b </a:t>
            </a:r>
            <a:r>
              <a:rPr lang="en-US" spc="-5" dirty="0" smtClean="0">
                <a:latin typeface="Consolas"/>
                <a:ea typeface="MS Mincho"/>
                <a:cs typeface="Consolas"/>
              </a:rPr>
              <a:t>circuit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000" i="1" spc="-5" dirty="0" smtClean="0">
                <a:solidFill>
                  <a:srgbClr val="396D8A"/>
                </a:solidFill>
                <a:latin typeface="Arial"/>
                <a:ea typeface="MS Mincho"/>
                <a:cs typeface="Arial"/>
              </a:rPr>
              <a:t>Submit to remote resources like this…</a:t>
            </a:r>
            <a:endParaRPr lang="en-US" sz="2000" i="1" dirty="0">
              <a:solidFill>
                <a:srgbClr val="396D8A"/>
              </a:solidFill>
              <a:latin typeface="Arial"/>
              <a:ea typeface="Times New Roman"/>
              <a:cs typeface="Arial"/>
            </a:endParaRP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–v 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DiaGrid</a:t>
            </a:r>
            <a:r>
              <a:rPr lang="en-US" spc="-5" dirty="0">
                <a:latin typeface="Consolas"/>
                <a:ea typeface="MS Mincho"/>
                <a:cs typeface="Consolas"/>
              </a:rPr>
              <a:t> spice3 –b circuit</a:t>
            </a:r>
            <a:endParaRPr lang="en-US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@@res=100,1k,10k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@@res=100,1k,10k –p @@cap=1u,10u,100u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–d 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indata.csv</a:t>
            </a:r>
            <a:r>
              <a:rPr lang="en-US" spc="-5" dirty="0">
                <a:latin typeface="Consolas"/>
                <a:ea typeface="MS Mincho"/>
                <a:cs typeface="Consolas"/>
              </a:rPr>
              <a:t>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num</a:t>
            </a:r>
            <a:r>
              <a:rPr lang="en-US" spc="-5" dirty="0">
                <a:latin typeface="Consolas"/>
                <a:ea typeface="MS Mincho"/>
                <a:cs typeface="Consolas"/>
              </a:rPr>
              <a:t>=1:100 spice3 –b circuit@@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num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@@file=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glob:circuit</a:t>
            </a:r>
            <a:r>
              <a:rPr lang="en-US" spc="-5" dirty="0">
                <a:latin typeface="Consolas"/>
                <a:ea typeface="MS Mincho"/>
                <a:cs typeface="Consolas"/>
              </a:rPr>
              <a:t>* spice3 –b @@</a:t>
            </a:r>
            <a:r>
              <a:rPr lang="en-US" spc="-5" dirty="0" smtClean="0">
                <a:latin typeface="Consolas"/>
                <a:ea typeface="MS Mincho"/>
                <a:cs typeface="Consolas"/>
              </a:rPr>
              <a:t>file</a:t>
            </a:r>
            <a:endParaRPr lang="en-US" sz="2000" dirty="0">
              <a:latin typeface="Consolas"/>
              <a:ea typeface="Times New Roman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922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Submit:  Parameter Sweeps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9C00-D955-BE43-8FB9-A9BF55E3C55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205408"/>
            <a:ext cx="8839200" cy="405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000" i="1" spc="-5" dirty="0" smtClean="0">
                <a:solidFill>
                  <a:srgbClr val="396D8A"/>
                </a:solidFill>
                <a:latin typeface="Arial"/>
                <a:ea typeface="MS Mincho"/>
                <a:cs typeface="Arial"/>
              </a:rPr>
              <a:t>If you normally run a command like this…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spice3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–b </a:t>
            </a:r>
            <a:r>
              <a:rPr lang="en-US" spc="-5" dirty="0" smtClean="0">
                <a:latin typeface="Consolas"/>
                <a:ea typeface="MS Mincho"/>
                <a:cs typeface="Consolas"/>
              </a:rPr>
              <a:t>circuit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000" i="1" spc="-5" dirty="0" smtClean="0">
                <a:solidFill>
                  <a:srgbClr val="396D8A"/>
                </a:solidFill>
                <a:latin typeface="Arial"/>
                <a:ea typeface="MS Mincho"/>
                <a:cs typeface="Arial"/>
              </a:rPr>
              <a:t>Submit to remote resources like this…</a:t>
            </a:r>
            <a:endParaRPr lang="en-US" sz="2000" i="1" dirty="0">
              <a:solidFill>
                <a:srgbClr val="396D8A"/>
              </a:solidFill>
              <a:latin typeface="Arial"/>
              <a:ea typeface="Times New Roman"/>
              <a:cs typeface="Arial"/>
            </a:endParaRP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–v 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DiaGrid</a:t>
            </a:r>
            <a:r>
              <a:rPr lang="en-US" spc="-5" dirty="0">
                <a:latin typeface="Consolas"/>
                <a:ea typeface="MS Mincho"/>
                <a:cs typeface="Consolas"/>
              </a:rPr>
              <a:t> spice3 –b circuit</a:t>
            </a:r>
            <a:endParaRPr lang="en-US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@@res=100,1k,10k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@@res=100,1k,10k –p @@cap=1u,10u,100u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–d 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indata.csv</a:t>
            </a:r>
            <a:r>
              <a:rPr lang="en-US" spc="-5" dirty="0">
                <a:latin typeface="Consolas"/>
                <a:ea typeface="MS Mincho"/>
                <a:cs typeface="Consolas"/>
              </a:rPr>
              <a:t>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num</a:t>
            </a:r>
            <a:r>
              <a:rPr lang="en-US" spc="-5" dirty="0">
                <a:latin typeface="Consolas"/>
                <a:ea typeface="MS Mincho"/>
                <a:cs typeface="Consolas"/>
              </a:rPr>
              <a:t>=1:100 spice3 –b circuit@@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num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@@file=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glob:circuit</a:t>
            </a:r>
            <a:r>
              <a:rPr lang="en-US" spc="-5" dirty="0">
                <a:latin typeface="Consolas"/>
                <a:ea typeface="MS Mincho"/>
                <a:cs typeface="Consolas"/>
              </a:rPr>
              <a:t>* spice3 –b @@</a:t>
            </a:r>
            <a:r>
              <a:rPr lang="en-US" spc="-5" dirty="0" smtClean="0">
                <a:latin typeface="Consolas"/>
                <a:ea typeface="MS Mincho"/>
                <a:cs typeface="Consolas"/>
              </a:rPr>
              <a:t>file</a:t>
            </a:r>
            <a:endParaRPr lang="en-US" sz="2000" dirty="0">
              <a:latin typeface="Consolas"/>
              <a:ea typeface="Times New Roman"/>
              <a:cs typeface="Consola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1524000"/>
            <a:ext cx="64643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 BLASTX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143000"/>
            <a:ext cx="4343400" cy="3522133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6" name="Rectangular Callout 5"/>
          <p:cNvSpPr/>
          <p:nvPr/>
        </p:nvSpPr>
        <p:spPr>
          <a:xfrm>
            <a:off x="609600" y="2971800"/>
            <a:ext cx="7696200" cy="2971800"/>
          </a:xfrm>
          <a:prstGeom prst="wedgeRectCallout">
            <a:avLst>
              <a:gd name="adj1" fmla="val -2581"/>
              <a:gd name="adj2" fmla="val -610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submit blastx-2.2.28 -query </a:t>
            </a:r>
            <a:r>
              <a:rPr lang="en-US" dirty="0" err="1">
                <a:solidFill>
                  <a:schemeClr val="tx1"/>
                </a:solidFill>
                <a:latin typeface="Lucida Console"/>
                <a:cs typeface="Lucida Console"/>
              </a:rPr>
              <a:t>test.fasta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 \</a:t>
            </a:r>
          </a:p>
          <a:p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  -</a:t>
            </a:r>
            <a:r>
              <a:rPr lang="en-US" dirty="0" err="1">
                <a:solidFill>
                  <a:schemeClr val="tx1"/>
                </a:solidFill>
                <a:latin typeface="Lucida Console"/>
                <a:cs typeface="Lucida Console"/>
              </a:rPr>
              <a:t>db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 /group/</a:t>
            </a:r>
            <a:r>
              <a:rPr lang="en-US" dirty="0" err="1">
                <a:solidFill>
                  <a:schemeClr val="tx1"/>
                </a:solidFill>
                <a:latin typeface="Lucida Console"/>
                <a:cs typeface="Lucida Console"/>
              </a:rPr>
              <a:t>diagrid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/databases/</a:t>
            </a:r>
            <a:r>
              <a:rPr lang="en-US" dirty="0" err="1">
                <a:solidFill>
                  <a:schemeClr val="tx1"/>
                </a:solidFill>
                <a:latin typeface="Lucida Console"/>
                <a:cs typeface="Lucida Console"/>
              </a:rPr>
              <a:t>ncbi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/week-24-2014/nr \</a:t>
            </a:r>
          </a:p>
          <a:p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  -html -out output</a:t>
            </a:r>
          </a:p>
          <a:p>
            <a:endParaRPr lang="en-US" dirty="0"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dirty="0" err="1">
                <a:solidFill>
                  <a:schemeClr val="tx1"/>
                </a:solidFill>
                <a:latin typeface="Lucida Console"/>
                <a:cs typeface="Lucida Console"/>
              </a:rPr>
              <a:t>exportfile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 output</a:t>
            </a:r>
          </a:p>
          <a:p>
            <a:endParaRPr lang="en-US" dirty="0">
              <a:solidFill>
                <a:schemeClr val="tx1"/>
              </a:solidFill>
              <a:latin typeface="Lucida Console"/>
              <a:cs typeface="Lucida Console"/>
            </a:endParaRPr>
          </a:p>
          <a:p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submit -p </a:t>
            </a:r>
            <a:r>
              <a:rPr lang="en-US" dirty="0">
                <a:solidFill>
                  <a:srgbClr val="FF0000"/>
                </a:solidFill>
                <a:latin typeface="Lucida Console"/>
                <a:cs typeface="Lucida Console"/>
              </a:rPr>
              <a:t>@@</a:t>
            </a:r>
            <a:r>
              <a:rPr lang="en-US" dirty="0" err="1">
                <a:solidFill>
                  <a:srgbClr val="FF0000"/>
                </a:solidFill>
                <a:latin typeface="Lucida Console"/>
                <a:cs typeface="Lucida Console"/>
              </a:rPr>
              <a:t>seq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=</a:t>
            </a:r>
            <a:r>
              <a:rPr lang="en-US" dirty="0" err="1">
                <a:solidFill>
                  <a:schemeClr val="tx1"/>
                </a:solidFill>
                <a:latin typeface="Lucida Console"/>
                <a:cs typeface="Lucida Console"/>
              </a:rPr>
              <a:t>glob:seq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* blastx-2.2.28 -query </a:t>
            </a:r>
            <a:r>
              <a:rPr lang="en-US" dirty="0">
                <a:solidFill>
                  <a:srgbClr val="FF0000"/>
                </a:solidFill>
                <a:latin typeface="Lucida Console"/>
                <a:cs typeface="Lucida Console"/>
              </a:rPr>
              <a:t>@@</a:t>
            </a:r>
            <a:r>
              <a:rPr lang="en-US" dirty="0" err="1">
                <a:solidFill>
                  <a:srgbClr val="FF0000"/>
                </a:solidFill>
                <a:latin typeface="Lucida Console"/>
                <a:cs typeface="Lucida Console"/>
              </a:rPr>
              <a:t>seq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 \</a:t>
            </a:r>
          </a:p>
          <a:p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  -</a:t>
            </a:r>
            <a:r>
              <a:rPr lang="en-US" dirty="0" err="1">
                <a:solidFill>
                  <a:schemeClr val="tx1"/>
                </a:solidFill>
                <a:latin typeface="Lucida Console"/>
                <a:cs typeface="Lucida Console"/>
              </a:rPr>
              <a:t>db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 /group/</a:t>
            </a:r>
            <a:r>
              <a:rPr lang="en-US" dirty="0" err="1">
                <a:solidFill>
                  <a:schemeClr val="tx1"/>
                </a:solidFill>
                <a:latin typeface="Lucida Console"/>
                <a:cs typeface="Lucida Console"/>
              </a:rPr>
              <a:t>diagrid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/databases/</a:t>
            </a:r>
            <a:r>
              <a:rPr lang="en-US" dirty="0" err="1">
                <a:solidFill>
                  <a:schemeClr val="tx1"/>
                </a:solidFill>
                <a:latin typeface="Lucida Console"/>
                <a:cs typeface="Lucida Console"/>
              </a:rPr>
              <a:t>ncbi</a:t>
            </a:r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/week-24-2014/nr \</a:t>
            </a:r>
          </a:p>
          <a:p>
            <a:r>
              <a:rPr lang="en-US" dirty="0">
                <a:solidFill>
                  <a:schemeClr val="tx1"/>
                </a:solidFill>
                <a:latin typeface="Lucida Console"/>
                <a:cs typeface="Lucida Console"/>
              </a:rPr>
              <a:t>  -html -out output</a:t>
            </a:r>
          </a:p>
        </p:txBody>
      </p:sp>
    </p:spTree>
    <p:extLst>
      <p:ext uri="{BB962C8B-B14F-4D97-AF65-F5344CB8AC3E}">
        <p14:creationId xmlns:p14="http://schemas.microsoft.com/office/powerpoint/2010/main" val="273702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568" y="1905000"/>
            <a:ext cx="319043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7768"/>
            <a:ext cx="25193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wa_deel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27" y="2133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3919" y="3621087"/>
            <a:ext cx="2467881" cy="151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/>
                </a:solidFill>
                <a:latin typeface="ITC Kabel Std Medium" charset="0"/>
              </a:rPr>
              <a:t>Ewa</a:t>
            </a:r>
            <a:r>
              <a:rPr lang="en-US" dirty="0">
                <a:solidFill>
                  <a:schemeClr val="accent1"/>
                </a:solidFill>
                <a:latin typeface="ITC Kabel Std Medium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ITC Kabel Std Medium" charset="0"/>
              </a:rPr>
              <a:t>Deelman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solidFill>
                  <a:schemeClr val="bg2"/>
                </a:solidFill>
                <a:latin typeface="Arial Narrow" charset="0"/>
              </a:rPr>
              <a:t>USC Information Sciences </a:t>
            </a:r>
            <a:r>
              <a:rPr lang="en-US" sz="1400" dirty="0" smtClean="0">
                <a:solidFill>
                  <a:schemeClr val="bg2"/>
                </a:solidFill>
                <a:latin typeface="Arial Narrow" charset="0"/>
              </a:rPr>
              <a:t>Institute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Development Team: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Gideon </a:t>
            </a:r>
            <a:r>
              <a:rPr lang="en-US" sz="1400" dirty="0" err="1">
                <a:solidFill>
                  <a:schemeClr val="accent1"/>
                </a:solidFill>
                <a:latin typeface="Arial"/>
                <a:cs typeface="Arial"/>
              </a:rPr>
              <a:t>Juve</a:t>
            </a:r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, Rajiv </a:t>
            </a:r>
            <a:r>
              <a:rPr lang="en-US" sz="1400" dirty="0" err="1" smtClean="0">
                <a:solidFill>
                  <a:schemeClr val="accent1"/>
                </a:solidFill>
                <a:latin typeface="Arial"/>
                <a:cs typeface="Arial"/>
              </a:rPr>
              <a:t>Mayani</a:t>
            </a:r>
            <a:r>
              <a:rPr lang="en-US" sz="1400" dirty="0" smtClean="0">
                <a:solidFill>
                  <a:schemeClr val="accent1"/>
                </a:solidFill>
                <a:latin typeface="Arial"/>
                <a:cs typeface="Arial"/>
              </a:rPr>
              <a:t>,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1"/>
                </a:solidFill>
                <a:latin typeface="Arial"/>
                <a:cs typeface="Arial"/>
              </a:rPr>
              <a:t>Mats </a:t>
            </a:r>
            <a:r>
              <a:rPr lang="en-US" sz="1400" dirty="0" err="1">
                <a:solidFill>
                  <a:schemeClr val="accent1"/>
                </a:solidFill>
                <a:latin typeface="Arial"/>
                <a:cs typeface="Arial"/>
              </a:rPr>
              <a:t>Rynge</a:t>
            </a:r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, Karan </a:t>
            </a:r>
            <a:r>
              <a:rPr lang="en-US" sz="1400" dirty="0" err="1">
                <a:solidFill>
                  <a:schemeClr val="accent1"/>
                </a:solidFill>
                <a:latin typeface="Arial"/>
                <a:cs typeface="Arial"/>
              </a:rPr>
              <a:t>Vahi</a:t>
            </a:r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926" y="1371600"/>
            <a:ext cx="7278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CC"/>
                </a:solidFill>
              </a:rPr>
              <a:t>Pegasus Workflow Management System (est. 2001</a:t>
            </a:r>
            <a:r>
              <a:rPr lang="en-US" sz="2400" dirty="0" smtClean="0">
                <a:solidFill>
                  <a:srgbClr val="3366CC"/>
                </a:solidFill>
              </a:rPr>
              <a:t>)</a:t>
            </a:r>
            <a:endParaRPr lang="en-US" sz="2400" dirty="0">
              <a:solidFill>
                <a:srgbClr val="33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897868"/>
            <a:ext cx="236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err="1" smtClean="0">
                <a:hlinkClick r:id="rId5"/>
              </a:rPr>
              <a:t>pegasus.isi.edu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Pegasus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13242" y="2514600"/>
            <a:ext cx="2164738" cy="1030921"/>
            <a:chOff x="513242" y="2514600"/>
            <a:chExt cx="2164738" cy="1030921"/>
          </a:xfrm>
        </p:grpSpPr>
        <p:pic>
          <p:nvPicPr>
            <p:cNvPr id="13" name="Picture 12" descr="jav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42" y="2514600"/>
              <a:ext cx="611954" cy="95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41" y="2590800"/>
              <a:ext cx="155513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164521"/>
              <a:ext cx="1094166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9" name="Folded Corner 18"/>
          <p:cNvSpPr/>
          <p:nvPr/>
        </p:nvSpPr>
        <p:spPr>
          <a:xfrm>
            <a:off x="1290811" y="3697921"/>
            <a:ext cx="609600" cy="762000"/>
          </a:xfrm>
          <a:prstGeom prst="foldedCorner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1739" y="1219200"/>
            <a:ext cx="1467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APIs for</a:t>
            </a:r>
          </a:p>
          <a:p>
            <a:pPr algn="ctr"/>
            <a:r>
              <a:rPr lang="en-US" dirty="0" smtClean="0"/>
              <a:t>workflow</a:t>
            </a:r>
          </a:p>
          <a:p>
            <a:pPr algn="ctr"/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35834" y="4495800"/>
            <a:ext cx="919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Workflow</a:t>
            </a:r>
          </a:p>
          <a:p>
            <a:pPr algn="ctr"/>
            <a:r>
              <a:rPr lang="en-US" sz="1400" dirty="0" smtClean="0"/>
              <a:t>Spec</a:t>
            </a:r>
            <a:endParaRPr lang="en-US" sz="1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383811" y="1219200"/>
            <a:ext cx="1894454" cy="4740120"/>
            <a:chOff x="2383811" y="1219200"/>
            <a:chExt cx="1894454" cy="4740120"/>
          </a:xfrm>
        </p:grpSpPr>
        <p:sp>
          <p:nvSpPr>
            <p:cNvPr id="20" name="TextBox 19"/>
            <p:cNvSpPr txBox="1"/>
            <p:nvPr/>
          </p:nvSpPr>
          <p:spPr>
            <a:xfrm>
              <a:off x="2819400" y="1219200"/>
              <a:ext cx="145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DAX</a:t>
              </a:r>
            </a:p>
            <a:p>
              <a:pPr algn="ctr"/>
              <a:r>
                <a:rPr lang="en-US" dirty="0" smtClean="0"/>
                <a:t>=</a:t>
              </a:r>
            </a:p>
            <a:p>
              <a:pPr algn="ctr"/>
              <a:r>
                <a:rPr lang="en-US" b="1" dirty="0" smtClean="0"/>
                <a:t>DA</a:t>
              </a:r>
              <a:r>
                <a:rPr lang="en-US" dirty="0" smtClean="0"/>
                <a:t>G in </a:t>
              </a:r>
              <a:r>
                <a:rPr lang="en-US" b="1" dirty="0" smtClean="0"/>
                <a:t>X</a:t>
              </a:r>
              <a:r>
                <a:rPr lang="en-US" dirty="0" smtClean="0"/>
                <a:t>ML</a:t>
              </a:r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1936" y="2301720"/>
              <a:ext cx="1193180" cy="3657600"/>
            </a:xfrm>
            <a:prstGeom prst="rect">
              <a:avLst/>
            </a:prstGeom>
          </p:spPr>
        </p:pic>
        <p:sp>
          <p:nvSpPr>
            <p:cNvPr id="30" name="Right Arrow 29"/>
            <p:cNvSpPr/>
            <p:nvPr/>
          </p:nvSpPr>
          <p:spPr>
            <a:xfrm>
              <a:off x="2383811" y="3810000"/>
              <a:ext cx="542026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19600" y="1357700"/>
            <a:ext cx="4648200" cy="4662100"/>
            <a:chOff x="4419600" y="1357700"/>
            <a:chExt cx="4648200" cy="46621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1600" y="1600200"/>
              <a:ext cx="3529204" cy="4419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553200" y="13577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Executable Workflow</a:t>
              </a:r>
            </a:p>
            <a:p>
              <a:r>
                <a:rPr lang="en-US" dirty="0" smtClean="0">
                  <a:latin typeface="Arial Narrow"/>
                  <a:cs typeface="Arial Narrow"/>
                </a:rPr>
                <a:t>(After Pegasus Planning)</a:t>
              </a:r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419600" y="3810000"/>
              <a:ext cx="542026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39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128293" y="2439262"/>
            <a:ext cx="1849120" cy="508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Hub Web Server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8293" y="3094582"/>
            <a:ext cx="1849120" cy="3048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Execution Host 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8293" y="3546702"/>
            <a:ext cx="1849120" cy="3048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Execution Host 2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60933" y="1758080"/>
            <a:ext cx="0" cy="239822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95173" y="2693262"/>
            <a:ext cx="73152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44773" y="1758080"/>
            <a:ext cx="0" cy="239822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hubzero-logo-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94" y="1672182"/>
            <a:ext cx="1318518" cy="6959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20928" y="3786970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pic>
        <p:nvPicPr>
          <p:cNvPr id="23" name="Picture 31" descr="CCEcom4_11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78400"/>
            <a:ext cx="1347788" cy="76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24" y="3130142"/>
            <a:ext cx="1385570" cy="118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6068853" y="3699102"/>
            <a:ext cx="73152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735604" y="2652622"/>
            <a:ext cx="1802129" cy="355600"/>
            <a:chOff x="6915151" y="2286000"/>
            <a:chExt cx="1802129" cy="355600"/>
          </a:xfrm>
        </p:grpSpPr>
        <p:sp>
          <p:nvSpPr>
            <p:cNvPr id="36" name="Rectangle 35"/>
            <p:cNvSpPr/>
            <p:nvPr/>
          </p:nvSpPr>
          <p:spPr>
            <a:xfrm>
              <a:off x="691515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4883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8251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1619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987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8355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31723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55091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27044" y="2774542"/>
            <a:ext cx="1802129" cy="355600"/>
            <a:chOff x="6915151" y="2286000"/>
            <a:chExt cx="1802129" cy="355600"/>
          </a:xfrm>
        </p:grpSpPr>
        <p:sp>
          <p:nvSpPr>
            <p:cNvPr id="28" name="Rectangle 27"/>
            <p:cNvSpPr/>
            <p:nvPr/>
          </p:nvSpPr>
          <p:spPr>
            <a:xfrm>
              <a:off x="691515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4883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8251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1619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4987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8355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1723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5091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Your Pegasus Workflow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9C00-D955-BE43-8FB9-A9BF55E3C55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" y="1824582"/>
            <a:ext cx="1804820" cy="130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16" y="2586582"/>
            <a:ext cx="179728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3505200" y="4293000"/>
            <a:ext cx="5231959" cy="1828800"/>
            <a:chOff x="3505200" y="4293000"/>
            <a:chExt cx="5231959" cy="1828800"/>
          </a:xfrm>
        </p:grpSpPr>
        <p:sp>
          <p:nvSpPr>
            <p:cNvPr id="9" name="TextBox 8"/>
            <p:cNvSpPr txBox="1"/>
            <p:nvPr/>
          </p:nvSpPr>
          <p:spPr>
            <a:xfrm>
              <a:off x="7315200" y="4445400"/>
              <a:ext cx="14219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366CC"/>
                  </a:solidFill>
                </a:rPr>
                <a:t>Pegasus “DAX”</a:t>
              </a:r>
            </a:p>
            <a:p>
              <a:r>
                <a:rPr lang="en-US" sz="1400" dirty="0" smtClean="0">
                  <a:solidFill>
                    <a:srgbClr val="3366CC"/>
                  </a:solidFill>
                </a:rPr>
                <a:t>Workflow</a:t>
              </a:r>
              <a:endParaRPr lang="en-US" sz="1400" dirty="0">
                <a:solidFill>
                  <a:srgbClr val="3366CC"/>
                </a:solidFill>
              </a:endParaRPr>
            </a:p>
          </p:txBody>
        </p:sp>
        <p:sp>
          <p:nvSpPr>
            <p:cNvPr id="3" name="Rectangular Callout 2"/>
            <p:cNvSpPr/>
            <p:nvPr/>
          </p:nvSpPr>
          <p:spPr>
            <a:xfrm>
              <a:off x="3505200" y="4293000"/>
              <a:ext cx="3810000" cy="1828800"/>
            </a:xfrm>
            <a:prstGeom prst="wedgeRectCallout">
              <a:avLst>
                <a:gd name="adj1" fmla="val 39902"/>
                <a:gd name="adj2" fmla="val -75843"/>
              </a:avLst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62457" y="4373640"/>
              <a:ext cx="3644358" cy="160327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27264" y="1092600"/>
            <a:ext cx="6096000" cy="457200"/>
            <a:chOff x="1527264" y="1092600"/>
            <a:chExt cx="6096000" cy="457200"/>
          </a:xfrm>
        </p:grpSpPr>
        <p:sp>
          <p:nvSpPr>
            <p:cNvPr id="46" name="Rectangular Callout 45"/>
            <p:cNvSpPr/>
            <p:nvPr/>
          </p:nvSpPr>
          <p:spPr>
            <a:xfrm>
              <a:off x="1676400" y="1092600"/>
              <a:ext cx="5867400" cy="457200"/>
            </a:xfrm>
            <a:prstGeom prst="wedgeRectCallout">
              <a:avLst>
                <a:gd name="adj1" fmla="val -41520"/>
                <a:gd name="adj2" fmla="val 430789"/>
              </a:avLst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7264" y="1102680"/>
              <a:ext cx="609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pc="-5" dirty="0" smtClean="0">
                  <a:latin typeface="Lucida Console"/>
                  <a:ea typeface="MS Mincho"/>
                  <a:cs typeface="Times New Roman"/>
                </a:rPr>
                <a:t>submit </a:t>
              </a:r>
              <a:r>
                <a:rPr lang="en-US" spc="-5" dirty="0" err="1">
                  <a:latin typeface="Lucida Console"/>
                  <a:ea typeface="MS Mincho"/>
                  <a:cs typeface="Times New Roman"/>
                </a:rPr>
                <a:t>pegasus</a:t>
              </a:r>
              <a:r>
                <a:rPr lang="en-US" spc="-5" dirty="0">
                  <a:latin typeface="Lucida Console"/>
                  <a:ea typeface="MS Mincho"/>
                  <a:cs typeface="Times New Roman"/>
                </a:rPr>
                <a:t>-plan --</a:t>
              </a:r>
              <a:r>
                <a:rPr lang="en-US" spc="-5" dirty="0" err="1">
                  <a:latin typeface="Lucida Console"/>
                  <a:ea typeface="MS Mincho"/>
                  <a:cs typeface="Times New Roman"/>
                </a:rPr>
                <a:t>dax</a:t>
              </a:r>
              <a:r>
                <a:rPr lang="en-US" spc="-5" dirty="0">
                  <a:latin typeface="Lucida Console"/>
                  <a:ea typeface="MS Mincho"/>
                  <a:cs typeface="Times New Roman"/>
                </a:rPr>
                <a:t> </a:t>
              </a:r>
              <a:r>
                <a:rPr lang="en-US" spc="-5" dirty="0" err="1">
                  <a:latin typeface="Lucida Console"/>
                  <a:ea typeface="MS Mincho"/>
                  <a:cs typeface="Times New Roman"/>
                </a:rPr>
                <a:t>myworkflow.dax</a:t>
              </a:r>
              <a:endParaRPr lang="en-US" sz="2000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1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3758712" cy="304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workspaces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0748-68B1-1742-8628-C5B14B262DC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3505200"/>
            <a:ext cx="3022600" cy="172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9900" y="1155700"/>
            <a:ext cx="376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</a:t>
            </a:r>
            <a:r>
              <a:rPr lang="en-US" sz="2400" dirty="0" smtClean="0">
                <a:solidFill>
                  <a:schemeClr val="tx2"/>
                </a:solidFill>
              </a:rPr>
              <a:t>ind it on your dashboard: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7880" y="4838700"/>
            <a:ext cx="150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482B2"/>
                </a:solidFill>
              </a:rPr>
              <a:t>Success!</a:t>
            </a:r>
            <a:endParaRPr lang="en-US" sz="2400" i="1" dirty="0">
              <a:solidFill>
                <a:srgbClr val="0482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75100" y="4330700"/>
            <a:ext cx="533400" cy="533400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utoShape 15"/>
          <p:cNvSpPr>
            <a:spLocks noChangeAspect="1" noChangeArrowheads="1"/>
          </p:cNvSpPr>
          <p:nvPr/>
        </p:nvSpPr>
        <p:spPr bwMode="auto">
          <a:xfrm rot="19784614">
            <a:off x="4655704" y="4975228"/>
            <a:ext cx="192088" cy="384175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722" y="1676400"/>
            <a:ext cx="3778758" cy="3064256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27952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C -0.00694 -0.00185 -0.03229 -0.00324 -0.04097 -0.01134 C -0.04965 -0.01944 -0.04982 -0.04097 -0.05208 -0.04884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19" grpId="0" animBg="1"/>
      <p:bldP spid="19" grpId="1" animBg="1"/>
      <p:bldP spid="19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Audiences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4572000" y="1211262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2859088" y="1144587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/>
              <a:t>Researchers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4741863" y="1143000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Casual Users</a:t>
            </a:r>
          </a:p>
        </p:txBody>
      </p:sp>
      <p:pic>
        <p:nvPicPr>
          <p:cNvPr id="1874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597025"/>
            <a:ext cx="3786187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74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592262"/>
            <a:ext cx="3802063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558800" y="4487862"/>
            <a:ext cx="387985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/>
              <a:t>Use </a:t>
            </a:r>
            <a:r>
              <a:rPr lang="ja-JP" altLang="en-US"/>
              <a:t>“</a:t>
            </a:r>
            <a:r>
              <a:rPr lang="en-US"/>
              <a:t>workspace</a:t>
            </a:r>
            <a:r>
              <a:rPr lang="ja-JP" altLang="en-US"/>
              <a:t>”</a:t>
            </a:r>
            <a:r>
              <a:rPr lang="en-US"/>
              <a:t> (remote desktop)</a:t>
            </a:r>
          </a:p>
          <a:p>
            <a:pPr algn="r">
              <a:spcBef>
                <a:spcPct val="20000"/>
              </a:spcBef>
            </a:pPr>
            <a:r>
              <a:rPr lang="en-US"/>
              <a:t>Launch simulation jobs on grid/cloud</a:t>
            </a:r>
          </a:p>
          <a:p>
            <a:pPr algn="r">
              <a:spcBef>
                <a:spcPct val="20000"/>
              </a:spcBef>
            </a:pPr>
            <a:r>
              <a:rPr lang="en-US"/>
              <a:t>Share desktops</a:t>
            </a:r>
          </a:p>
          <a:p>
            <a:pPr algn="r">
              <a:spcBef>
                <a:spcPct val="20000"/>
              </a:spcBef>
            </a:pPr>
            <a:r>
              <a:rPr lang="en-US"/>
              <a:t>Build and deploy tools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4733925" y="4487862"/>
            <a:ext cx="283845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Use </a:t>
            </a:r>
            <a:r>
              <a:rPr lang="ja-JP" altLang="en-US"/>
              <a:t>“</a:t>
            </a:r>
            <a:r>
              <a:rPr lang="en-US"/>
              <a:t>tools</a:t>
            </a:r>
            <a:r>
              <a:rPr lang="ja-JP" altLang="en-US"/>
              <a:t>”</a:t>
            </a:r>
            <a:r>
              <a:rPr lang="en-US"/>
              <a:t> (app store)</a:t>
            </a:r>
          </a:p>
          <a:p>
            <a:pPr>
              <a:spcBef>
                <a:spcPct val="20000"/>
              </a:spcBef>
            </a:pPr>
            <a:r>
              <a:rPr lang="en-US"/>
              <a:t>Simple, intuitive interfaces</a:t>
            </a:r>
          </a:p>
          <a:p>
            <a:pPr>
              <a:spcBef>
                <a:spcPct val="20000"/>
              </a:spcBef>
            </a:pPr>
            <a:r>
              <a:rPr lang="en-US"/>
              <a:t>Share tools</a:t>
            </a:r>
          </a:p>
        </p:txBody>
      </p:sp>
    </p:spTree>
    <p:extLst>
      <p:ext uri="{BB962C8B-B14F-4D97-AF65-F5344CB8AC3E}">
        <p14:creationId xmlns:p14="http://schemas.microsoft.com/office/powerpoint/2010/main" val="12792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79695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https://hubzero.org/documentation/1.2.2/</a:t>
            </a:r>
            <a:r>
              <a:rPr lang="en-US" sz="2800" dirty="0" smtClean="0">
                <a:hlinkClick r:id="rId2"/>
              </a:rPr>
              <a:t>tooldevs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://hubzero.org/resources/</a:t>
            </a:r>
            <a:r>
              <a:rPr lang="en-US" sz="2800" dirty="0" smtClean="0">
                <a:hlinkClick r:id="rId3"/>
              </a:rPr>
              <a:t>779</a:t>
            </a:r>
            <a:endParaRPr lang="en-US" sz="2800" dirty="0" smtClean="0"/>
          </a:p>
          <a:p>
            <a:r>
              <a:rPr lang="en-US" sz="2800" dirty="0">
                <a:hlinkClick r:id="rId4"/>
              </a:rPr>
              <a:t>https://hubzero.org/resources/</a:t>
            </a:r>
            <a:r>
              <a:rPr lang="en-US" sz="2800" dirty="0" smtClean="0">
                <a:hlinkClick r:id="rId4"/>
              </a:rPr>
              <a:t>834</a:t>
            </a:r>
            <a:endParaRPr lang="en-US" sz="2800" dirty="0" smtClean="0"/>
          </a:p>
          <a:p>
            <a:r>
              <a:rPr lang="en-US" sz="2800" dirty="0">
                <a:hlinkClick r:id="rId5"/>
              </a:rPr>
              <a:t>https://hubzero.org/resources/</a:t>
            </a:r>
            <a:r>
              <a:rPr lang="en-US" sz="2800" dirty="0" smtClean="0">
                <a:hlinkClick r:id="rId5"/>
              </a:rPr>
              <a:t>pegtut</a:t>
            </a:r>
            <a:endParaRPr lang="en-US" sz="2800" dirty="0" smtClean="0"/>
          </a:p>
          <a:p>
            <a:r>
              <a:rPr lang="en-US" sz="2800" dirty="0">
                <a:hlinkClick r:id="rId6"/>
              </a:rPr>
              <a:t>http://</a:t>
            </a:r>
            <a:r>
              <a:rPr lang="en-US" sz="2800" dirty="0" smtClean="0">
                <a:hlinkClick r:id="rId6"/>
              </a:rPr>
              <a:t>pegasus.isi.edu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016000"/>
            <a:ext cx="3257550" cy="264160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1016000"/>
            <a:ext cx="3257550" cy="2641600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1879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181100"/>
            <a:ext cx="2902857" cy="24384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workspace?</a:t>
            </a:r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190B-785D-1D47-BBB3-1BC491952C83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16528" name="Group 144"/>
          <p:cNvGrpSpPr>
            <a:grpSpLocks/>
          </p:cNvGrpSpPr>
          <p:nvPr/>
        </p:nvGrpSpPr>
        <p:grpSpPr bwMode="auto">
          <a:xfrm>
            <a:off x="3935413" y="5411787"/>
            <a:ext cx="1825625" cy="608013"/>
            <a:chOff x="2539" y="3716"/>
            <a:chExt cx="1150" cy="383"/>
          </a:xfrm>
        </p:grpSpPr>
        <p:sp>
          <p:nvSpPr>
            <p:cNvPr id="16461" name="Rectangle 77"/>
            <p:cNvSpPr>
              <a:spLocks noChangeArrowheads="1"/>
            </p:cNvSpPr>
            <p:nvPr/>
          </p:nvSpPr>
          <p:spPr bwMode="auto">
            <a:xfrm>
              <a:off x="2598" y="3716"/>
              <a:ext cx="1091" cy="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98" name="AutoShape 114"/>
            <p:cNvSpPr>
              <a:spLocks noChangeArrowheads="1"/>
            </p:cNvSpPr>
            <p:nvPr/>
          </p:nvSpPr>
          <p:spPr bwMode="auto">
            <a:xfrm>
              <a:off x="3088" y="3892"/>
              <a:ext cx="185" cy="207"/>
            </a:xfrm>
            <a:prstGeom prst="can">
              <a:avLst>
                <a:gd name="adj" fmla="val 27973"/>
              </a:avLst>
            </a:prstGeom>
            <a:solidFill>
              <a:srgbClr val="5C90A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" name="Line 115"/>
            <p:cNvSpPr>
              <a:spLocks noChangeShapeType="1"/>
            </p:cNvSpPr>
            <p:nvPr/>
          </p:nvSpPr>
          <p:spPr bwMode="auto">
            <a:xfrm>
              <a:off x="3181" y="3789"/>
              <a:ext cx="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Text Box 123"/>
            <p:cNvSpPr txBox="1">
              <a:spLocks noChangeArrowheads="1"/>
            </p:cNvSpPr>
            <p:nvPr/>
          </p:nvSpPr>
          <p:spPr bwMode="auto">
            <a:xfrm>
              <a:off x="2539" y="3898"/>
              <a:ext cx="5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200"/>
                <a:t>File server</a:t>
              </a:r>
            </a:p>
          </p:txBody>
        </p:sp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11600" y="1092200"/>
            <a:ext cx="44545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Full-featured Linux desktop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For tool developers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For researchers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Accessible from any web browser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Still running after you close your browser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Access to </a:t>
            </a:r>
            <a:r>
              <a:rPr lang="en-US" dirty="0" smtClean="0"/>
              <a:t>computational clusters</a:t>
            </a:r>
            <a:endParaRPr lang="en-US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File storage provided by the hub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3000" y="3962400"/>
            <a:ext cx="2895600" cy="1208204"/>
            <a:chOff x="1143000" y="3962400"/>
            <a:chExt cx="2895600" cy="12082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3962400"/>
              <a:ext cx="1492829" cy="1208204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>
              <a:off x="2743200" y="42179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506" name="Picture 122" descr="user-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48187"/>
            <a:ext cx="66357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63" name="Group 79"/>
          <p:cNvGrpSpPr>
            <a:grpSpLocks/>
          </p:cNvGrpSpPr>
          <p:nvPr/>
        </p:nvGrpSpPr>
        <p:grpSpPr bwMode="auto">
          <a:xfrm flipH="1">
            <a:off x="5865813" y="4748212"/>
            <a:ext cx="971550" cy="701675"/>
            <a:chOff x="804" y="2448"/>
            <a:chExt cx="996" cy="720"/>
          </a:xfrm>
        </p:grpSpPr>
        <p:sp>
          <p:nvSpPr>
            <p:cNvPr id="16464" name="Line 80"/>
            <p:cNvSpPr>
              <a:spLocks noChangeShapeType="1"/>
            </p:cNvSpPr>
            <p:nvPr/>
          </p:nvSpPr>
          <p:spPr bwMode="auto">
            <a:xfrm>
              <a:off x="1632" y="2448"/>
              <a:ext cx="9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81"/>
            <p:cNvSpPr>
              <a:spLocks noChangeShapeType="1"/>
            </p:cNvSpPr>
            <p:nvPr/>
          </p:nvSpPr>
          <p:spPr bwMode="auto">
            <a:xfrm>
              <a:off x="1536" y="2448"/>
              <a:ext cx="9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82"/>
            <p:cNvSpPr>
              <a:spLocks noChangeShapeType="1"/>
            </p:cNvSpPr>
            <p:nvPr/>
          </p:nvSpPr>
          <p:spPr bwMode="auto">
            <a:xfrm>
              <a:off x="1440" y="2448"/>
              <a:ext cx="9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1344" y="2448"/>
              <a:ext cx="9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84"/>
            <p:cNvSpPr>
              <a:spLocks noChangeShapeType="1"/>
            </p:cNvSpPr>
            <p:nvPr/>
          </p:nvSpPr>
          <p:spPr bwMode="auto">
            <a:xfrm>
              <a:off x="1248" y="2448"/>
              <a:ext cx="9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85"/>
            <p:cNvSpPr>
              <a:spLocks noChangeShapeType="1"/>
            </p:cNvSpPr>
            <p:nvPr/>
          </p:nvSpPr>
          <p:spPr bwMode="auto">
            <a:xfrm>
              <a:off x="1152" y="2448"/>
              <a:ext cx="9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86"/>
            <p:cNvSpPr>
              <a:spLocks noChangeShapeType="1"/>
            </p:cNvSpPr>
            <p:nvPr/>
          </p:nvSpPr>
          <p:spPr bwMode="auto">
            <a:xfrm>
              <a:off x="1056" y="2448"/>
              <a:ext cx="9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87"/>
            <p:cNvSpPr>
              <a:spLocks noChangeShapeType="1"/>
            </p:cNvSpPr>
            <p:nvPr/>
          </p:nvSpPr>
          <p:spPr bwMode="auto">
            <a:xfrm>
              <a:off x="960" y="2448"/>
              <a:ext cx="9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88"/>
            <p:cNvSpPr>
              <a:spLocks noChangeShapeType="1"/>
            </p:cNvSpPr>
            <p:nvPr/>
          </p:nvSpPr>
          <p:spPr bwMode="auto">
            <a:xfrm>
              <a:off x="864" y="2448"/>
              <a:ext cx="9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73" name="Group 89"/>
            <p:cNvGrpSpPr>
              <a:grpSpLocks/>
            </p:cNvGrpSpPr>
            <p:nvPr/>
          </p:nvGrpSpPr>
          <p:grpSpPr bwMode="auto">
            <a:xfrm flipH="1">
              <a:off x="804" y="2520"/>
              <a:ext cx="996" cy="576"/>
              <a:chOff x="3900" y="966"/>
              <a:chExt cx="984" cy="576"/>
            </a:xfrm>
          </p:grpSpPr>
          <p:sp>
            <p:nvSpPr>
              <p:cNvPr id="16474" name="Line 90"/>
              <p:cNvSpPr>
                <a:spLocks noChangeShapeType="1"/>
              </p:cNvSpPr>
              <p:nvPr/>
            </p:nvSpPr>
            <p:spPr bwMode="auto">
              <a:xfrm>
                <a:off x="3972" y="966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Line 91"/>
              <p:cNvSpPr>
                <a:spLocks noChangeShapeType="1"/>
              </p:cNvSpPr>
              <p:nvPr/>
            </p:nvSpPr>
            <p:spPr bwMode="auto">
              <a:xfrm>
                <a:off x="3960" y="106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Line 92"/>
              <p:cNvSpPr>
                <a:spLocks noChangeShapeType="1"/>
              </p:cNvSpPr>
              <p:nvPr/>
            </p:nvSpPr>
            <p:spPr bwMode="auto">
              <a:xfrm>
                <a:off x="3948" y="115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Line 93"/>
              <p:cNvSpPr>
                <a:spLocks noChangeShapeType="1"/>
              </p:cNvSpPr>
              <p:nvPr/>
            </p:nvSpPr>
            <p:spPr bwMode="auto">
              <a:xfrm flipH="1">
                <a:off x="3936" y="125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Line 94"/>
              <p:cNvSpPr>
                <a:spLocks noChangeShapeType="1"/>
              </p:cNvSpPr>
              <p:nvPr/>
            </p:nvSpPr>
            <p:spPr bwMode="auto">
              <a:xfrm>
                <a:off x="3924" y="135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Line 95"/>
              <p:cNvSpPr>
                <a:spLocks noChangeShapeType="1"/>
              </p:cNvSpPr>
              <p:nvPr/>
            </p:nvSpPr>
            <p:spPr bwMode="auto">
              <a:xfrm>
                <a:off x="3912" y="1446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Line 96"/>
              <p:cNvSpPr>
                <a:spLocks noChangeShapeType="1"/>
              </p:cNvSpPr>
              <p:nvPr/>
            </p:nvSpPr>
            <p:spPr bwMode="auto">
              <a:xfrm>
                <a:off x="3900" y="154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81" name="AutoShape 97"/>
          <p:cNvSpPr>
            <a:spLocks noChangeArrowheads="1"/>
          </p:cNvSpPr>
          <p:nvPr/>
        </p:nvSpPr>
        <p:spPr bwMode="auto">
          <a:xfrm>
            <a:off x="5602287" y="4902200"/>
            <a:ext cx="584845" cy="279400"/>
          </a:xfrm>
          <a:prstGeom prst="rightArrow">
            <a:avLst>
              <a:gd name="adj1" fmla="val 56250"/>
              <a:gd name="adj2" fmla="val 68737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494" name="Picture 110" descr="CCEcom4_11-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686300"/>
            <a:ext cx="836612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22" name="Picture 1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5237161"/>
            <a:ext cx="588962" cy="7002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523" name="Text Box 139"/>
          <p:cNvSpPr txBox="1">
            <a:spLocks noChangeArrowheads="1"/>
          </p:cNvSpPr>
          <p:nvPr/>
        </p:nvSpPr>
        <p:spPr bwMode="auto">
          <a:xfrm>
            <a:off x="6543675" y="5516562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016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5016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5016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5016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5016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5016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5016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5016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5016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local</a:t>
            </a:r>
          </a:p>
          <a:p>
            <a:r>
              <a:rPr lang="en-US" sz="1200" dirty="0"/>
              <a:t>clusters</a:t>
            </a:r>
          </a:p>
        </p:txBody>
      </p:sp>
      <p:pic>
        <p:nvPicPr>
          <p:cNvPr id="16524" name="Picture 1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5246687"/>
            <a:ext cx="806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6529" name="Group 145"/>
          <p:cNvGrpSpPr>
            <a:grpSpLocks/>
          </p:cNvGrpSpPr>
          <p:nvPr/>
        </p:nvGrpSpPr>
        <p:grpSpPr bwMode="auto">
          <a:xfrm>
            <a:off x="4030663" y="3992562"/>
            <a:ext cx="1716087" cy="1498600"/>
            <a:chOff x="2599" y="2822"/>
            <a:chExt cx="1081" cy="944"/>
          </a:xfrm>
        </p:grpSpPr>
        <p:grpSp>
          <p:nvGrpSpPr>
            <p:cNvPr id="16482" name="Group 98"/>
            <p:cNvGrpSpPr>
              <a:grpSpLocks/>
            </p:cNvGrpSpPr>
            <p:nvPr/>
          </p:nvGrpSpPr>
          <p:grpSpPr bwMode="auto">
            <a:xfrm>
              <a:off x="2717" y="3200"/>
              <a:ext cx="963" cy="448"/>
              <a:chOff x="3120" y="2688"/>
              <a:chExt cx="1568" cy="730"/>
            </a:xfrm>
          </p:grpSpPr>
          <p:pic>
            <p:nvPicPr>
              <p:cNvPr id="16483" name="Picture 99" descr="rac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2688"/>
                <a:ext cx="416" cy="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84" name="Picture 100" descr="rac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736"/>
                <a:ext cx="416" cy="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85" name="Picture 101" descr="rac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784"/>
                <a:ext cx="416" cy="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86" name="Picture 102" descr="rac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832"/>
                <a:ext cx="416" cy="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87" name="Picture 103" descr="rac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2880"/>
                <a:ext cx="416" cy="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488" name="Group 104"/>
            <p:cNvGrpSpPr>
              <a:grpSpLocks/>
            </p:cNvGrpSpPr>
            <p:nvPr/>
          </p:nvGrpSpPr>
          <p:grpSpPr bwMode="auto">
            <a:xfrm>
              <a:off x="2599" y="3318"/>
              <a:ext cx="963" cy="448"/>
              <a:chOff x="3120" y="2688"/>
              <a:chExt cx="1568" cy="730"/>
            </a:xfrm>
          </p:grpSpPr>
          <p:pic>
            <p:nvPicPr>
              <p:cNvPr id="16489" name="Picture 105" descr="rac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2688"/>
                <a:ext cx="416" cy="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90" name="Picture 106" descr="rac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736"/>
                <a:ext cx="416" cy="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91" name="Picture 107" descr="rac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784"/>
                <a:ext cx="416" cy="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92" name="Picture 108" descr="rac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832"/>
                <a:ext cx="416" cy="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93" name="Picture 109" descr="rac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2880"/>
                <a:ext cx="416" cy="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500" name="Group 116"/>
            <p:cNvGrpSpPr>
              <a:grpSpLocks/>
            </p:cNvGrpSpPr>
            <p:nvPr/>
          </p:nvGrpSpPr>
          <p:grpSpPr bwMode="auto">
            <a:xfrm>
              <a:off x="2977" y="3129"/>
              <a:ext cx="328" cy="88"/>
              <a:chOff x="1584" y="2400"/>
              <a:chExt cx="288" cy="144"/>
            </a:xfrm>
          </p:grpSpPr>
          <p:sp>
            <p:nvSpPr>
              <p:cNvPr id="16501" name="Line 117"/>
              <p:cNvSpPr>
                <a:spLocks noChangeShapeType="1"/>
              </p:cNvSpPr>
              <p:nvPr/>
            </p:nvSpPr>
            <p:spPr bwMode="auto">
              <a:xfrm>
                <a:off x="1728" y="240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Line 118"/>
              <p:cNvSpPr>
                <a:spLocks noChangeShapeType="1"/>
              </p:cNvSpPr>
              <p:nvPr/>
            </p:nvSpPr>
            <p:spPr bwMode="auto">
              <a:xfrm flipH="1">
                <a:off x="1584" y="2400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Line 119"/>
              <p:cNvSpPr>
                <a:spLocks noChangeShapeType="1"/>
              </p:cNvSpPr>
              <p:nvPr/>
            </p:nvSpPr>
            <p:spPr bwMode="auto">
              <a:xfrm>
                <a:off x="1776" y="2400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6525" name="Object 141"/>
            <p:cNvGraphicFramePr>
              <a:graphicFrameLocks noChangeAspect="1"/>
            </p:cNvGraphicFramePr>
            <p:nvPr/>
          </p:nvGraphicFramePr>
          <p:xfrm>
            <a:off x="2652" y="2822"/>
            <a:ext cx="95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Image" r:id="rId10" imgW="2133424" imgH="609498" progId="Photoshop.Image.7">
                    <p:embed/>
                  </p:oleObj>
                </mc:Choice>
                <mc:Fallback>
                  <p:oleObj name="Image" r:id="rId10" imgW="2133424" imgH="609498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2822"/>
                          <a:ext cx="954" cy="27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6000750" y="3646487"/>
            <a:ext cx="1066800" cy="857250"/>
            <a:chOff x="6045200" y="3616325"/>
            <a:chExt cx="1066800" cy="857250"/>
          </a:xfrm>
        </p:grpSpPr>
        <p:sp>
          <p:nvSpPr>
            <p:cNvPr id="16512" name="AutoShape 128"/>
            <p:cNvSpPr>
              <a:spLocks noChangeArrowheads="1"/>
            </p:cNvSpPr>
            <p:nvPr/>
          </p:nvSpPr>
          <p:spPr bwMode="auto">
            <a:xfrm>
              <a:off x="6045200" y="3616325"/>
              <a:ext cx="1066800" cy="857250"/>
            </a:xfrm>
            <a:prstGeom prst="wedgeRectCallout">
              <a:avLst>
                <a:gd name="adj1" fmla="val -94644"/>
                <a:gd name="adj2" fmla="val 9629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6799" y="3683000"/>
              <a:ext cx="876905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0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4886325" cy="396240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2743200"/>
            <a:ext cx="4134583" cy="3352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running workspaces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FA3-37D1-9040-B7C7-B2E9318A37EB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1000" y="1143000"/>
            <a:ext cx="2482850" cy="638175"/>
            <a:chOff x="381000" y="1143000"/>
            <a:chExt cx="2482850" cy="638175"/>
          </a:xfrm>
        </p:grpSpPr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381000" y="1476375"/>
              <a:ext cx="3048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838200" y="1143000"/>
              <a:ext cx="2025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Close the browser</a:t>
              </a:r>
            </a:p>
          </p:txBody>
        </p:sp>
        <p:cxnSp>
          <p:nvCxnSpPr>
            <p:cNvPr id="4" name="Elbow Connector 3"/>
            <p:cNvCxnSpPr>
              <a:stCxn id="30727" idx="0"/>
              <a:endCxn id="30728" idx="1"/>
            </p:cNvCxnSpPr>
            <p:nvPr/>
          </p:nvCxnSpPr>
          <p:spPr>
            <a:xfrm rot="5400000" flipH="1" flipV="1">
              <a:off x="610791" y="1248966"/>
              <a:ext cx="150018" cy="304800"/>
            </a:xfrm>
            <a:prstGeom prst="bentConnector2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14600"/>
            <a:ext cx="3187700" cy="2044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67400" y="1752600"/>
            <a:ext cx="2606675" cy="1689100"/>
            <a:chOff x="5867400" y="1752600"/>
            <a:chExt cx="2606675" cy="1689100"/>
          </a:xfrm>
        </p:grpSpPr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5867400" y="1752600"/>
              <a:ext cx="2606675" cy="640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dirty="0"/>
                <a:t>Still running, and listed under </a:t>
              </a:r>
              <a:r>
                <a:rPr lang="ja-JP" altLang="en-US" dirty="0">
                  <a:latin typeface="Arial"/>
                </a:rPr>
                <a:t>“</a:t>
              </a:r>
              <a:r>
                <a:rPr lang="en-US" dirty="0"/>
                <a:t>my sessions</a:t>
              </a:r>
              <a:r>
                <a:rPr lang="ja-JP" altLang="en-US" dirty="0">
                  <a:latin typeface="Arial"/>
                </a:rPr>
                <a:t>”</a:t>
              </a:r>
              <a:endParaRPr lang="en-US" dirty="0"/>
            </a:p>
          </p:txBody>
        </p:sp>
        <p:cxnSp>
          <p:nvCxnSpPr>
            <p:cNvPr id="30734" name="AutoShape 14"/>
            <p:cNvCxnSpPr>
              <a:cxnSpLocks noChangeShapeType="1"/>
              <a:stCxn id="30733" idx="3"/>
              <a:endCxn id="11" idx="3"/>
            </p:cNvCxnSpPr>
            <p:nvPr/>
          </p:nvCxnSpPr>
          <p:spPr bwMode="auto">
            <a:xfrm flipH="1">
              <a:off x="7378700" y="2072754"/>
              <a:ext cx="1095375" cy="1178446"/>
            </a:xfrm>
            <a:prstGeom prst="bentConnector3">
              <a:avLst>
                <a:gd name="adj1" fmla="val -2087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Rounded Rectangle 10"/>
            <p:cNvSpPr/>
            <p:nvPr/>
          </p:nvSpPr>
          <p:spPr>
            <a:xfrm>
              <a:off x="5930900" y="3060700"/>
              <a:ext cx="1447800" cy="3810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35" name="AutoShape 15"/>
          <p:cNvSpPr>
            <a:spLocks noChangeAspect="1" noChangeArrowheads="1"/>
          </p:cNvSpPr>
          <p:nvPr/>
        </p:nvSpPr>
        <p:spPr bwMode="auto">
          <a:xfrm rot="-1815386">
            <a:off x="6963207" y="3527427"/>
            <a:ext cx="192088" cy="384175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31" name="AutoShape 11"/>
          <p:cNvSpPr>
            <a:spLocks noChangeAspect="1" noChangeArrowheads="1"/>
          </p:cNvSpPr>
          <p:nvPr/>
        </p:nvSpPr>
        <p:spPr bwMode="auto">
          <a:xfrm rot="-1815386">
            <a:off x="990600" y="1971675"/>
            <a:ext cx="192088" cy="384175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0694 -0.00185 -0.03177 -0.00046 -0.04097 -0.01134 C -0.05017 -0.02222 -0.05225 -0.05417 -0.0552 -0.06551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C -0.00694 -0.00185 -0.03229 -0.00324 -0.04097 -0.01134 C -0.04965 -0.01944 -0.04982 -0.04097 -0.05208 -0.04884 " pathEditMode="relative" rAng="0" ptsTypes="aaa">
                                      <p:cBhvr>
                                        <p:cTn id="49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animBg="1"/>
      <p:bldP spid="30735" grpId="1" animBg="1"/>
      <p:bldP spid="30735" grpId="2" animBg="1"/>
      <p:bldP spid="30731" grpId="0" animBg="1"/>
      <p:bldP spid="30731" grpId="1" animBg="1"/>
      <p:bldP spid="30731" grpId="2" animBg="1"/>
      <p:bldP spid="30731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4886325" cy="396240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2743200"/>
            <a:ext cx="4134583" cy="3352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workspaces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FA3-37D1-9040-B7C7-B2E9318A37EB}" type="slidenum">
              <a:rPr lang="en-US"/>
              <a:pPr/>
              <a:t>5</a:t>
            </a:fld>
            <a:endParaRPr lang="en-U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2746572">
            <a:off x="1295400" y="3124200"/>
            <a:ext cx="2286000" cy="2286000"/>
          </a:xfrm>
          <a:prstGeom prst="plus">
            <a:avLst>
              <a:gd name="adj" fmla="val 4083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752600" y="1066800"/>
            <a:ext cx="2606675" cy="1981200"/>
            <a:chOff x="2036580" y="1371600"/>
            <a:chExt cx="2606675" cy="1981200"/>
          </a:xfrm>
        </p:grpSpPr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2036580" y="1371600"/>
              <a:ext cx="26066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 smtClean="0"/>
                <a:t>Click on “Terminate”</a:t>
              </a:r>
              <a:endParaRPr lang="en-US" dirty="0"/>
            </a:p>
          </p:txBody>
        </p:sp>
        <p:cxnSp>
          <p:nvCxnSpPr>
            <p:cNvPr id="20" name="AutoShape 14"/>
            <p:cNvCxnSpPr>
              <a:cxnSpLocks noChangeShapeType="1"/>
              <a:stCxn id="19" idx="2"/>
              <a:endCxn id="21" idx="0"/>
            </p:cNvCxnSpPr>
            <p:nvPr/>
          </p:nvCxnSpPr>
          <p:spPr bwMode="auto">
            <a:xfrm rot="16200000" flipH="1">
              <a:off x="2997625" y="2083225"/>
              <a:ext cx="1230868" cy="54628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Rounded Rectangle 20"/>
            <p:cNvSpPr/>
            <p:nvPr/>
          </p:nvSpPr>
          <p:spPr>
            <a:xfrm>
              <a:off x="3505200" y="2971800"/>
              <a:ext cx="762000" cy="3810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31" name="AutoShape 11"/>
          <p:cNvSpPr>
            <a:spLocks noChangeAspect="1" noChangeArrowheads="1"/>
          </p:cNvSpPr>
          <p:nvPr/>
        </p:nvSpPr>
        <p:spPr bwMode="auto">
          <a:xfrm rot="-1815386">
            <a:off x="3914524" y="3298826"/>
            <a:ext cx="192088" cy="384175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14600"/>
            <a:ext cx="3187700" cy="20447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67400" y="1752600"/>
            <a:ext cx="2679700" cy="1689100"/>
            <a:chOff x="5867400" y="1752600"/>
            <a:chExt cx="2679700" cy="1689100"/>
          </a:xfrm>
        </p:grpSpPr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5867400" y="1752600"/>
              <a:ext cx="26066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dirty="0" smtClean="0"/>
                <a:t>Click here to terminate</a:t>
              </a:r>
              <a:endParaRPr lang="en-US" dirty="0"/>
            </a:p>
          </p:txBody>
        </p:sp>
        <p:cxnSp>
          <p:nvCxnSpPr>
            <p:cNvPr id="30734" name="AutoShape 14"/>
            <p:cNvCxnSpPr>
              <a:cxnSpLocks noChangeShapeType="1"/>
              <a:stCxn id="30733" idx="3"/>
              <a:endCxn id="11" idx="3"/>
            </p:cNvCxnSpPr>
            <p:nvPr/>
          </p:nvCxnSpPr>
          <p:spPr bwMode="auto">
            <a:xfrm>
              <a:off x="8474075" y="1937266"/>
              <a:ext cx="73025" cy="1313934"/>
            </a:xfrm>
            <a:prstGeom prst="bentConnector3">
              <a:avLst>
                <a:gd name="adj1" fmla="val 621739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Rounded Rectangle 10"/>
            <p:cNvSpPr/>
            <p:nvPr/>
          </p:nvSpPr>
          <p:spPr>
            <a:xfrm>
              <a:off x="8140700" y="3060700"/>
              <a:ext cx="406400" cy="3810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35" name="AutoShape 15"/>
          <p:cNvSpPr>
            <a:spLocks noChangeAspect="1" noChangeArrowheads="1"/>
          </p:cNvSpPr>
          <p:nvPr/>
        </p:nvSpPr>
        <p:spPr bwMode="auto">
          <a:xfrm rot="-1815386">
            <a:off x="8846705" y="3555997"/>
            <a:ext cx="192088" cy="384175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0694 -0.00185 -0.03177 -0.00046 -0.04097 -0.01134 C -0.05017 -0.02222 -0.05225 -0.05417 -0.0552 -0.06551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C -0.00694 -0.00185 -0.03229 -0.00324 -0.04097 -0.01134 C -0.04965 -0.01944 -0.04982 -0.04097 -0.05208 -0.04884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0731" grpId="0" animBg="1"/>
      <p:bldP spid="30731" grpId="1" animBg="1"/>
      <p:bldP spid="30731" grpId="2" animBg="1"/>
      <p:bldP spid="30731" grpId="3" animBg="1"/>
      <p:bldP spid="30735" grpId="0" animBg="1"/>
      <p:bldP spid="30735" grpId="1" animBg="1"/>
      <p:bldP spid="3073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Resize the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248400" cy="4876800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591300" y="2286000"/>
            <a:ext cx="609600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rot="16200000">
            <a:off x="4102100" y="3797300"/>
            <a:ext cx="609600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4191000"/>
            <a:ext cx="3378200" cy="1568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702300" y="3441700"/>
            <a:ext cx="1219200" cy="60960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219700" y="3441700"/>
            <a:ext cx="476250" cy="7556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21500" y="3429000"/>
            <a:ext cx="1670050" cy="7556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utoShape 12"/>
          <p:cNvSpPr>
            <a:spLocks noChangeAspect="1" noChangeArrowheads="1"/>
          </p:cNvSpPr>
          <p:nvPr/>
        </p:nvSpPr>
        <p:spPr bwMode="auto">
          <a:xfrm rot="19784614">
            <a:off x="7715964" y="5532117"/>
            <a:ext cx="395090" cy="790178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13000"/>
            <a:ext cx="2486025" cy="194031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4800600" cy="2835838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05200"/>
            <a:ext cx="5715000" cy="1476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143000"/>
            <a:ext cx="2908300" cy="1117600"/>
          </a:xfrm>
          <a:prstGeom prst="rect">
            <a:avLst/>
          </a:prstGeom>
        </p:spPr>
      </p:pic>
      <p:pic>
        <p:nvPicPr>
          <p:cNvPr id="10" name="Picture 6" descr="u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976687"/>
            <a:ext cx="676275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210425" y="4414837"/>
            <a:ext cx="10500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Lucida Console" charset="0"/>
              </a:rPr>
              <a:t>johndoe</a:t>
            </a:r>
            <a:endParaRPr lang="en-US" sz="1600" dirty="0">
              <a:latin typeface="Lucida Console" charset="0"/>
            </a:endParaRPr>
          </a:p>
        </p:txBody>
      </p:sp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102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298700" y="3746500"/>
            <a:ext cx="2574184" cy="646331"/>
            <a:chOff x="2298700" y="3746500"/>
            <a:chExt cx="2574184" cy="646331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2298700" y="4241800"/>
              <a:ext cx="685800" cy="0"/>
            </a:xfrm>
            <a:prstGeom prst="line">
              <a:avLst/>
            </a:prstGeom>
            <a:noFill/>
            <a:ln w="76200" cmpd="sng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840432" y="3746500"/>
              <a:ext cx="2032452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Share the session</a:t>
              </a:r>
            </a:p>
            <a:p>
              <a:pPr algn="ctr">
                <a:defRPr/>
              </a:pPr>
              <a:r>
                <a:rPr lang="en-US" dirty="0" smtClean="0"/>
                <a:t>with these people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43000" y="4711700"/>
            <a:ext cx="1942709" cy="1317030"/>
            <a:chOff x="1143000" y="4711700"/>
            <a:chExt cx="1942709" cy="1317030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409700" y="4711700"/>
              <a:ext cx="0" cy="457200"/>
            </a:xfrm>
            <a:prstGeom prst="line">
              <a:avLst/>
            </a:prstGeom>
            <a:noFill/>
            <a:ln w="76200" cmpd="sng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1143000" y="5105400"/>
              <a:ext cx="1942709" cy="9233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Check this box if</a:t>
              </a:r>
            </a:p>
            <a:p>
              <a:pPr algn="ctr">
                <a:defRPr/>
              </a:pPr>
              <a:r>
                <a:rPr lang="en-US" dirty="0" smtClean="0"/>
                <a:t>you don’t want to</a:t>
              </a:r>
            </a:p>
            <a:p>
              <a:pPr algn="ctr">
                <a:defRPr/>
              </a:pPr>
              <a:r>
                <a:rPr lang="en-US" dirty="0" smtClean="0"/>
                <a:t>share control</a:t>
              </a:r>
              <a:endParaRPr lang="en-US" dirty="0"/>
            </a:p>
          </p:txBody>
        </p:sp>
      </p:grpSp>
      <p:sp>
        <p:nvSpPr>
          <p:cNvPr id="17" name="AutoShape 15"/>
          <p:cNvSpPr>
            <a:spLocks noChangeAspect="1" noChangeArrowheads="1"/>
          </p:cNvSpPr>
          <p:nvPr/>
        </p:nvSpPr>
        <p:spPr bwMode="auto">
          <a:xfrm rot="19784614">
            <a:off x="5874904" y="4899028"/>
            <a:ext cx="192088" cy="384175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AutoShape 15"/>
          <p:cNvSpPr>
            <a:spLocks noChangeAspect="1" noChangeArrowheads="1"/>
          </p:cNvSpPr>
          <p:nvPr/>
        </p:nvSpPr>
        <p:spPr bwMode="auto">
          <a:xfrm rot="19784614">
            <a:off x="7398905" y="2031997"/>
            <a:ext cx="192088" cy="384175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C -0.00798 -0.00162 -0.03542 -0.00069 -0.04566 -0.00764 C -0.0559 -0.01458 -0.05833 -0.03518 -0.06128 -0.0423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C -0.00798 -0.00162 -0.03542 -0.00069 -0.04566 -0.00764 C -0.0559 -0.01458 -0.05833 -0.03518 -0.06128 -0.04236 " pathEditMode="relative" rAng="0" ptsTypes="aaa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20" grpId="0" animBg="1"/>
      <p:bldP spid="20" grpId="1" animBg="1"/>
      <p:bldP spid="2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the desktop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88" y="1130300"/>
            <a:ext cx="4796569" cy="3886200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91513" y="3709988"/>
            <a:ext cx="902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Start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algn="ctr"/>
            <a:r>
              <a:rPr lang="en-US" dirty="0"/>
              <a:t>menu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09600" y="4391025"/>
            <a:ext cx="1452563" cy="492125"/>
            <a:chOff x="642" y="3180"/>
            <a:chExt cx="915" cy="310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1308" y="3376"/>
              <a:ext cx="249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1317" y="3186"/>
              <a:ext cx="234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3180"/>
              <a:ext cx="66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084388" y="4711700"/>
            <a:ext cx="2496764" cy="1371600"/>
            <a:chOff x="2084388" y="4711700"/>
            <a:chExt cx="2496764" cy="1371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4388" y="5119116"/>
              <a:ext cx="927100" cy="96418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49588" y="5284216"/>
              <a:ext cx="15315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terminal</a:t>
              </a:r>
            </a:p>
            <a:p>
              <a:r>
                <a:rPr lang="en-US" dirty="0" smtClean="0"/>
                <a:t>window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2084388" y="4711700"/>
              <a:ext cx="381000" cy="45720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617788" y="4711700"/>
              <a:ext cx="387350" cy="41910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32300" y="1447800"/>
            <a:ext cx="4178300" cy="3352800"/>
            <a:chOff x="4432300" y="1447800"/>
            <a:chExt cx="4178300" cy="33528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2300" y="1447800"/>
              <a:ext cx="4178300" cy="3352800"/>
            </a:xfrm>
            <a:prstGeom prst="rect">
              <a:avLst/>
            </a:prstGeom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5972500" y="2577132"/>
              <a:ext cx="1228071" cy="1774845"/>
            </a:xfrm>
            <a:prstGeom prst="rect">
              <a:avLst/>
            </a:prstGeom>
            <a:solidFill>
              <a:schemeClr val="accent4"/>
            </a:solidFill>
            <a:ln w="38100" cmpd="sng">
              <a:solidFill>
                <a:srgbClr val="FFFF00"/>
              </a:solidFill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Editors:</a:t>
              </a:r>
            </a:p>
            <a:p>
              <a:pPr marL="177800" indent="-177800">
                <a:spcBef>
                  <a:spcPts val="400"/>
                </a:spcBef>
                <a:buFont typeface="Arial"/>
                <a:buChar char="•"/>
                <a:defRPr/>
              </a:pPr>
              <a:r>
                <a:rPr lang="en-US" dirty="0" err="1" smtClean="0"/>
                <a:t>geany</a:t>
              </a:r>
              <a:endParaRPr lang="en-US" dirty="0" smtClean="0"/>
            </a:p>
            <a:p>
              <a:pPr marL="177800" indent="-177800">
                <a:spcBef>
                  <a:spcPts val="400"/>
                </a:spcBef>
                <a:buFont typeface="Arial"/>
                <a:buChar char="•"/>
                <a:defRPr/>
              </a:pPr>
              <a:r>
                <a:rPr lang="en-US" dirty="0" err="1" smtClean="0"/>
                <a:t>gedit</a:t>
              </a:r>
              <a:endParaRPr lang="en-US" dirty="0" smtClean="0"/>
            </a:p>
            <a:p>
              <a:pPr marL="177800" indent="-177800">
                <a:spcBef>
                  <a:spcPts val="400"/>
                </a:spcBef>
                <a:buFont typeface="Arial"/>
                <a:buChar char="•"/>
                <a:defRPr/>
              </a:pPr>
              <a:r>
                <a:rPr lang="en-US" dirty="0" smtClean="0"/>
                <a:t>vim</a:t>
              </a:r>
            </a:p>
            <a:p>
              <a:pPr marL="177800" indent="-177800">
                <a:spcBef>
                  <a:spcPts val="400"/>
                </a:spcBef>
                <a:buFont typeface="Arial"/>
                <a:buChar char="•"/>
                <a:defRPr/>
              </a:pPr>
              <a:r>
                <a:rPr lang="en-US" dirty="0" err="1" smtClean="0"/>
                <a:t>emacs</a:t>
              </a: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696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common utilities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2512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1117600"/>
            <a:ext cx="5582861" cy="3810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317293" y="5181600"/>
            <a:ext cx="4140907" cy="762000"/>
            <a:chOff x="4317293" y="5181600"/>
            <a:chExt cx="4140907" cy="762000"/>
          </a:xfrm>
        </p:grpSpPr>
        <p:sp>
          <p:nvSpPr>
            <p:cNvPr id="9" name="TextBox 8"/>
            <p:cNvSpPr txBox="1"/>
            <p:nvPr/>
          </p:nvSpPr>
          <p:spPr>
            <a:xfrm>
              <a:off x="5155493" y="5239435"/>
              <a:ext cx="33027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Takes effect for the next new</a:t>
              </a:r>
            </a:p>
            <a:p>
              <a:r>
                <a:rPr lang="en-US" dirty="0" smtClean="0"/>
                <a:t>terminal window that you open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7293" y="5181600"/>
              <a:ext cx="732692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7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Bzero-2014">
  <a:themeElements>
    <a:clrScheme name="Custom 4">
      <a:dk1>
        <a:sysClr val="windowText" lastClr="000000"/>
      </a:dk1>
      <a:lt1>
        <a:srgbClr val="FFFFFF"/>
      </a:lt1>
      <a:dk2>
        <a:srgbClr val="0482B2"/>
      </a:dk2>
      <a:lt2>
        <a:srgbClr val="FFFFFF"/>
      </a:lt2>
      <a:accent1>
        <a:srgbClr val="0482B2"/>
      </a:accent1>
      <a:accent2>
        <a:srgbClr val="609CFF"/>
      </a:accent2>
      <a:accent3>
        <a:srgbClr val="ACD0FF"/>
      </a:accent3>
      <a:accent4>
        <a:srgbClr val="FEAE28"/>
      </a:accent4>
      <a:accent5>
        <a:srgbClr val="FF0000"/>
      </a:accent5>
      <a:accent6>
        <a:srgbClr val="728EB8"/>
      </a:accent6>
      <a:hlink>
        <a:srgbClr val="639FFF"/>
      </a:hlink>
      <a:folHlink>
        <a:srgbClr val="7DB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HUBzero-2014.thmx</Template>
  <TotalTime>1559</TotalTime>
  <Words>587</Words>
  <Application>Microsoft Office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HUBzero-2014</vt:lpstr>
      <vt:lpstr>Image</vt:lpstr>
      <vt:lpstr>Using simulation workspaces to “submit” jobs and workflows</vt:lpstr>
      <vt:lpstr>Launching workspaces</vt:lpstr>
      <vt:lpstr>What is a workspace?</vt:lpstr>
      <vt:lpstr>Accessing running workspaces</vt:lpstr>
      <vt:lpstr>Closing workspaces</vt:lpstr>
      <vt:lpstr>Resize the screen</vt:lpstr>
      <vt:lpstr>Share your screen</vt:lpstr>
      <vt:lpstr>Explore the desktop</vt:lpstr>
      <vt:lpstr>Choosing common utilities</vt:lpstr>
      <vt:lpstr>Downloading files</vt:lpstr>
      <vt:lpstr>Uploading files</vt:lpstr>
      <vt:lpstr>Direct access to your files</vt:lpstr>
      <vt:lpstr>Research Computing Environment</vt:lpstr>
      <vt:lpstr>Submit:  Parameter Sweeps</vt:lpstr>
      <vt:lpstr>Submit:  Parameter Sweeps</vt:lpstr>
      <vt:lpstr>Demo:  BLASTX</vt:lpstr>
      <vt:lpstr>Automated Workflow</vt:lpstr>
      <vt:lpstr>How does Pegasus work?</vt:lpstr>
      <vt:lpstr>Submitting Your Pegasus Workflow</vt:lpstr>
      <vt:lpstr>Two Audiences</vt:lpstr>
      <vt:lpstr>More Information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McLennan</dc:creator>
  <cp:lastModifiedBy>National Cancer Institute</cp:lastModifiedBy>
  <cp:revision>59</cp:revision>
  <dcterms:created xsi:type="dcterms:W3CDTF">2012-09-22T15:45:17Z</dcterms:created>
  <dcterms:modified xsi:type="dcterms:W3CDTF">2016-11-14T16:54:22Z</dcterms:modified>
</cp:coreProperties>
</file>